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4"/>
    <p:sldMasterId id="2147483651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6858000" cx="9906000"/>
  <p:notesSz cx="6858000" cy="9926625"/>
  <p:embeddedFontLst>
    <p:embeddedFont>
      <p:font typeface="Belleza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5">
          <p15:clr>
            <a:srgbClr val="A4A3A4"/>
          </p15:clr>
        </p15:guide>
        <p15:guide id="2" pos="3115">
          <p15:clr>
            <a:srgbClr val="A4A3A4"/>
          </p15:clr>
        </p15:guide>
      </p15:sldGuideLst>
    </p:ext>
    <p:ext uri="{2D200454-40CA-4A62-9FC3-DE9A4176ACB9}">
      <p15:notesGuideLst>
        <p15:guide id="1" orient="horz" pos="3212">
          <p15:clr>
            <a:srgbClr val="A4A3A4"/>
          </p15:clr>
        </p15:guide>
        <p15:guide id="2" pos="2115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39">
          <p15:clr>
            <a:srgbClr val="A4A3A4"/>
          </p15:clr>
        </p15:guide>
        <p15:guide id="5" pos="2128">
          <p15:clr>
            <a:srgbClr val="A4A3A4"/>
          </p15:clr>
        </p15:guide>
        <p15:guide id="6" pos="2149">
          <p15:clr>
            <a:srgbClr val="A4A3A4"/>
          </p15:clr>
        </p15:guide>
      </p15:notesGuideLst>
    </p:ext>
    <p:ext uri="GoogleSlidesCustomDataVersion2">
      <go:slidesCustomData xmlns:go="http://customooxmlschemas.google.com/" r:id="rId34" roundtripDataSignature="AMtx7miWJOagmAQeTlhnQ8IwD5Rn+qA1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5" orient="horz"/>
        <p:guide pos="311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12" orient="horz"/>
        <p:guide pos="2115"/>
        <p:guide pos="3126" orient="horz"/>
        <p:guide pos="2139"/>
        <p:guide pos="2128"/>
        <p:guide pos="214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Belleza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customschemas.google.com/relationships/presentationmetadata" Target="meta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39775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3852" y="9428712"/>
            <a:ext cx="2972547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739775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3852" y="9428712"/>
            <a:ext cx="2972547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Belleza"/>
              <a:buNone/>
            </a:pPr>
            <a:fld id="{00000000-1234-1234-1234-123412341234}" type="slidenum">
              <a:rPr lang="ko-K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37d00def3f_1_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337d00def3f_1_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2c7ade79bc_0_10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32c7ade79bc_0_10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2c7ade79bc_0_109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32c7ade79bc_0_109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2c7ade79bc_0_17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32c7ade79bc_0_17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2cb5292b17_0_4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32cb5292b17_0_4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2c7ade79bc_0_176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32c7ade79bc_0_176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3405358f6a_0_296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g33405358f6a_0_296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3405358f6a_0_105:notes"/>
          <p:cNvSpPr txBox="1"/>
          <p:nvPr>
            <p:ph idx="1" type="body"/>
          </p:nvPr>
        </p:nvSpPr>
        <p:spPr>
          <a:xfrm>
            <a:off x="685482" y="5119586"/>
            <a:ext cx="5487000" cy="4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622" name="Google Shape;622;g33405358f6a_0_105:notes"/>
          <p:cNvSpPr/>
          <p:nvPr>
            <p:ph idx="2" type="sldImg"/>
          </p:nvPr>
        </p:nvSpPr>
        <p:spPr>
          <a:xfrm>
            <a:off x="740975" y="808262"/>
            <a:ext cx="5376300" cy="404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2c7ade79bc_0_187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32c7ade79bc_0_187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2c7ade79bc_0_356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g32c7ade79bc_0_356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739775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2c7ade79bc_0_374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g32c7ade79bc_0_374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2c7ade79bc_0_393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32c7ade79bc_0_393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2c7ade79bc_0_412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32c7ade79bc_0_412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2cb5292b17_0_119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32cb5292b17_0_119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7:notes"/>
          <p:cNvSpPr txBox="1"/>
          <p:nvPr>
            <p:ph idx="12" type="sldNum"/>
          </p:nvPr>
        </p:nvSpPr>
        <p:spPr>
          <a:xfrm>
            <a:off x="3883852" y="9428712"/>
            <a:ext cx="29724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elleza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777" name="Google Shape;777;p37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8" name="Google Shape;778;p37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2c7ade79bc_0_244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g32c7ade79bc_0_244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091361b17_0_399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091361b17_0_399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3091361b17_0_399:notes"/>
          <p:cNvSpPr txBox="1"/>
          <p:nvPr>
            <p:ph idx="12" type="sldNum"/>
          </p:nvPr>
        </p:nvSpPr>
        <p:spPr>
          <a:xfrm>
            <a:off x="3883852" y="9428712"/>
            <a:ext cx="2972400" cy="496200"/>
          </a:xfrm>
          <a:prstGeom prst="rect">
            <a:avLst/>
          </a:prstGeom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739775" y="744538"/>
            <a:ext cx="5378450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714f3511b_0_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3714f3511b_0_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091361b17_0_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091361b17_0_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3091361b17_0_0:notes"/>
          <p:cNvSpPr txBox="1"/>
          <p:nvPr>
            <p:ph idx="12" type="sldNum"/>
          </p:nvPr>
        </p:nvSpPr>
        <p:spPr>
          <a:xfrm>
            <a:off x="3883852" y="9428712"/>
            <a:ext cx="2972400" cy="496200"/>
          </a:xfrm>
          <a:prstGeom prst="rect">
            <a:avLst/>
          </a:prstGeom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3405358f6a_0_170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33405358f6a_0_170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c7ade79bc_0_9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32c7ade79bc_0_9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2cb5292b17_0_177:notes"/>
          <p:cNvSpPr txBox="1"/>
          <p:nvPr>
            <p:ph idx="1" type="body"/>
          </p:nvPr>
        </p:nvSpPr>
        <p:spPr>
          <a:xfrm>
            <a:off x="685482" y="4715953"/>
            <a:ext cx="5487000" cy="4467000"/>
          </a:xfrm>
          <a:prstGeom prst="rect">
            <a:avLst/>
          </a:prstGeom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32cb5292b17_0_177:notes"/>
          <p:cNvSpPr/>
          <p:nvPr>
            <p:ph idx="2" type="sldImg"/>
          </p:nvPr>
        </p:nvSpPr>
        <p:spPr>
          <a:xfrm>
            <a:off x="739775" y="744538"/>
            <a:ext cx="53784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9"/>
          <p:cNvGrpSpPr/>
          <p:nvPr/>
        </p:nvGrpSpPr>
        <p:grpSpPr>
          <a:xfrm>
            <a:off x="415925" y="1989138"/>
            <a:ext cx="9074150" cy="1008062"/>
            <a:chOff x="535" y="1253"/>
            <a:chExt cx="5125" cy="635"/>
          </a:xfrm>
        </p:grpSpPr>
        <p:cxnSp>
          <p:nvCxnSpPr>
            <p:cNvPr id="14" name="Google Shape;14;p39"/>
            <p:cNvCxnSpPr/>
            <p:nvPr/>
          </p:nvCxnSpPr>
          <p:spPr>
            <a:xfrm>
              <a:off x="535" y="1253"/>
              <a:ext cx="5125" cy="0"/>
            </a:xfrm>
            <a:prstGeom prst="straightConnector1">
              <a:avLst/>
            </a:prstGeom>
            <a:noFill/>
            <a:ln cap="flat" cmpd="sng" w="28575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39"/>
            <p:cNvCxnSpPr/>
            <p:nvPr/>
          </p:nvCxnSpPr>
          <p:spPr>
            <a:xfrm>
              <a:off x="535" y="1888"/>
              <a:ext cx="5125" cy="0"/>
            </a:xfrm>
            <a:prstGeom prst="straightConnector1">
              <a:avLst/>
            </a:prstGeom>
            <a:noFill/>
            <a:ln cap="flat" cmpd="sng" w="28575">
              <a:solidFill>
                <a:srgbClr val="4D4D4D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" name="Google Shape;16;p39"/>
          <p:cNvGrpSpPr/>
          <p:nvPr/>
        </p:nvGrpSpPr>
        <p:grpSpPr>
          <a:xfrm>
            <a:off x="4291187" y="5410800"/>
            <a:ext cx="1326814" cy="327054"/>
            <a:chOff x="8925327" y="6496303"/>
            <a:chExt cx="693067" cy="170838"/>
          </a:xfrm>
        </p:grpSpPr>
        <p:sp>
          <p:nvSpPr>
            <p:cNvPr id="17" name="Google Shape;17;p39"/>
            <p:cNvSpPr/>
            <p:nvPr/>
          </p:nvSpPr>
          <p:spPr>
            <a:xfrm>
              <a:off x="8925327" y="6496905"/>
              <a:ext cx="265227" cy="106983"/>
            </a:xfrm>
            <a:custGeom>
              <a:rect b="b" l="l" r="r" t="t"/>
              <a:pathLst>
                <a:path extrusionOk="0" h="106982" w="265226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8" name="Google Shape;18;p39"/>
            <p:cNvSpPr/>
            <p:nvPr/>
          </p:nvSpPr>
          <p:spPr>
            <a:xfrm>
              <a:off x="8926441" y="6610217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19" name="Google Shape;19;p39"/>
            <p:cNvSpPr/>
            <p:nvPr/>
          </p:nvSpPr>
          <p:spPr>
            <a:xfrm>
              <a:off x="8969011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0" name="Google Shape;20;p39"/>
            <p:cNvSpPr/>
            <p:nvPr/>
          </p:nvSpPr>
          <p:spPr>
            <a:xfrm>
              <a:off x="9003513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1" name="Google Shape;21;p39"/>
            <p:cNvSpPr/>
            <p:nvPr/>
          </p:nvSpPr>
          <p:spPr>
            <a:xfrm>
              <a:off x="9058030" y="6610217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2" name="Google Shape;22;p39"/>
            <p:cNvSpPr/>
            <p:nvPr/>
          </p:nvSpPr>
          <p:spPr>
            <a:xfrm>
              <a:off x="9099062" y="6622520"/>
              <a:ext cx="24517" cy="31203"/>
            </a:xfrm>
            <a:custGeom>
              <a:rect b="b" l="l" r="r" t="t"/>
              <a:pathLst>
                <a:path extrusionOk="0" h="31203" w="24516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3" name="Google Shape;23;p39"/>
            <p:cNvSpPr/>
            <p:nvPr/>
          </p:nvSpPr>
          <p:spPr>
            <a:xfrm>
              <a:off x="9131691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4" name="Google Shape;24;p39"/>
            <p:cNvSpPr/>
            <p:nvPr/>
          </p:nvSpPr>
          <p:spPr>
            <a:xfrm>
              <a:off x="9167352" y="6610217"/>
              <a:ext cx="4458" cy="44576"/>
            </a:xfrm>
            <a:custGeom>
              <a:rect b="b" l="l" r="r" t="t"/>
              <a:pathLst>
                <a:path extrusionOk="0" h="44576" w="4457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5" name="Google Shape;25;p39"/>
            <p:cNvSpPr/>
            <p:nvPr/>
          </p:nvSpPr>
          <p:spPr>
            <a:xfrm>
              <a:off x="9181171" y="6621807"/>
              <a:ext cx="24517" cy="31203"/>
            </a:xfrm>
            <a:custGeom>
              <a:rect b="b" l="l" r="r" t="t"/>
              <a:pathLst>
                <a:path extrusionOk="0" h="31203" w="24516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6" name="Google Shape;26;p39"/>
            <p:cNvSpPr/>
            <p:nvPr/>
          </p:nvSpPr>
          <p:spPr>
            <a:xfrm>
              <a:off x="9214068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7" name="Google Shape;27;p39"/>
            <p:cNvSpPr/>
            <p:nvPr/>
          </p:nvSpPr>
          <p:spPr>
            <a:xfrm>
              <a:off x="9248369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8" name="Google Shape;28;p39"/>
            <p:cNvSpPr/>
            <p:nvPr/>
          </p:nvSpPr>
          <p:spPr>
            <a:xfrm>
              <a:off x="9279572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29" name="Google Shape;29;p39"/>
            <p:cNvSpPr/>
            <p:nvPr/>
          </p:nvSpPr>
          <p:spPr>
            <a:xfrm>
              <a:off x="9328873" y="6609459"/>
              <a:ext cx="35661" cy="44576"/>
            </a:xfrm>
            <a:custGeom>
              <a:rect b="b" l="l" r="r" t="t"/>
              <a:pathLst>
                <a:path extrusionOk="0" h="44576" w="35660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0" name="Google Shape;30;p39"/>
            <p:cNvSpPr/>
            <p:nvPr/>
          </p:nvSpPr>
          <p:spPr>
            <a:xfrm>
              <a:off x="9387914" y="6609482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1" name="Google Shape;31;p39"/>
            <p:cNvSpPr/>
            <p:nvPr/>
          </p:nvSpPr>
          <p:spPr>
            <a:xfrm>
              <a:off x="9427832" y="6611242"/>
              <a:ext cx="15602" cy="42347"/>
            </a:xfrm>
            <a:custGeom>
              <a:rect b="b" l="l" r="r" t="t"/>
              <a:pathLst>
                <a:path extrusionOk="0" h="42347" w="15601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2" name="Google Shape;32;p39"/>
            <p:cNvSpPr/>
            <p:nvPr/>
          </p:nvSpPr>
          <p:spPr>
            <a:xfrm>
              <a:off x="9448114" y="6621807"/>
              <a:ext cx="15602" cy="31203"/>
            </a:xfrm>
            <a:custGeom>
              <a:rect b="b" l="l" r="r" t="t"/>
              <a:pathLst>
                <a:path extrusionOk="0" h="31203" w="15601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3" name="Google Shape;33;p39"/>
            <p:cNvSpPr/>
            <p:nvPr/>
          </p:nvSpPr>
          <p:spPr>
            <a:xfrm>
              <a:off x="9467081" y="6621785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4" name="Google Shape;34;p39"/>
            <p:cNvSpPr/>
            <p:nvPr/>
          </p:nvSpPr>
          <p:spPr>
            <a:xfrm>
              <a:off x="9500624" y="6611242"/>
              <a:ext cx="15602" cy="42347"/>
            </a:xfrm>
            <a:custGeom>
              <a:rect b="b" l="l" r="r" t="t"/>
              <a:pathLst>
                <a:path extrusionOk="0" h="42347" w="15601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5" name="Google Shape;35;p39"/>
            <p:cNvSpPr/>
            <p:nvPr/>
          </p:nvSpPr>
          <p:spPr>
            <a:xfrm>
              <a:off x="9519145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6" name="Google Shape;36;p39"/>
            <p:cNvSpPr/>
            <p:nvPr/>
          </p:nvSpPr>
          <p:spPr>
            <a:xfrm>
              <a:off x="9553603" y="6621807"/>
              <a:ext cx="26746" cy="44576"/>
            </a:xfrm>
            <a:custGeom>
              <a:rect b="b" l="l" r="r" t="t"/>
              <a:pathLst>
                <a:path extrusionOk="0" h="44576" w="26745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7" name="Google Shape;37;p39"/>
            <p:cNvSpPr/>
            <p:nvPr/>
          </p:nvSpPr>
          <p:spPr>
            <a:xfrm>
              <a:off x="9587258" y="6622565"/>
              <a:ext cx="28974" cy="44576"/>
            </a:xfrm>
            <a:custGeom>
              <a:rect b="b" l="l" r="r" t="t"/>
              <a:pathLst>
                <a:path extrusionOk="0" h="44576" w="28974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8" name="Google Shape;38;p39"/>
            <p:cNvSpPr/>
            <p:nvPr/>
          </p:nvSpPr>
          <p:spPr>
            <a:xfrm>
              <a:off x="8964130" y="6504683"/>
              <a:ext cx="86923" cy="91381"/>
            </a:xfrm>
            <a:custGeom>
              <a:rect b="b" l="l" r="r" t="t"/>
              <a:pathLst>
                <a:path extrusionOk="0" h="91381" w="86923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39" name="Google Shape;39;p39"/>
            <p:cNvSpPr/>
            <p:nvPr/>
          </p:nvSpPr>
          <p:spPr>
            <a:xfrm>
              <a:off x="9062665" y="6505798"/>
              <a:ext cx="93609" cy="89152"/>
            </a:xfrm>
            <a:custGeom>
              <a:rect b="b" l="l" r="r" t="t"/>
              <a:pathLst>
                <a:path extrusionOk="0" h="89152" w="93609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40" name="Google Shape;40;p39"/>
            <p:cNvSpPr/>
            <p:nvPr/>
          </p:nvSpPr>
          <p:spPr>
            <a:xfrm>
              <a:off x="9199737" y="6496303"/>
              <a:ext cx="86923" cy="104754"/>
            </a:xfrm>
            <a:custGeom>
              <a:rect b="b" l="l" r="r" t="t"/>
              <a:pathLst>
                <a:path extrusionOk="0" h="104753" w="8692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41" name="Google Shape;41;p39"/>
            <p:cNvSpPr/>
            <p:nvPr/>
          </p:nvSpPr>
          <p:spPr>
            <a:xfrm>
              <a:off x="9304223" y="6496526"/>
              <a:ext cx="93609" cy="100296"/>
            </a:xfrm>
            <a:custGeom>
              <a:rect b="b" l="l" r="r" t="t"/>
              <a:pathLst>
                <a:path extrusionOk="0" h="100296" w="93609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42" name="Google Shape;42;p39"/>
            <p:cNvSpPr/>
            <p:nvPr/>
          </p:nvSpPr>
          <p:spPr>
            <a:xfrm>
              <a:off x="9413701" y="6496526"/>
              <a:ext cx="93609" cy="102525"/>
            </a:xfrm>
            <a:custGeom>
              <a:rect b="b" l="l" r="r" t="t"/>
              <a:pathLst>
                <a:path extrusionOk="0" h="102525" w="93609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43" name="Google Shape;43;p39"/>
            <p:cNvSpPr/>
            <p:nvPr/>
          </p:nvSpPr>
          <p:spPr>
            <a:xfrm>
              <a:off x="9520327" y="6498822"/>
              <a:ext cx="98067" cy="100296"/>
            </a:xfrm>
            <a:custGeom>
              <a:rect b="b" l="l" r="r" t="t"/>
              <a:pathLst>
                <a:path extrusionOk="0" h="100296" w="98067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nner-4_A4" id="80" name="Google Shape;80;p41"/>
          <p:cNvPicPr preferRelativeResize="0"/>
          <p:nvPr/>
        </p:nvPicPr>
        <p:blipFill rotWithShape="1">
          <a:blip r:embed="rId2">
            <a:alphaModFix/>
          </a:blip>
          <a:srcRect b="94800" l="0" r="0" t="0"/>
          <a:stretch/>
        </p:blipFill>
        <p:spPr>
          <a:xfrm>
            <a:off x="273000" y="1567829"/>
            <a:ext cx="9360000" cy="45719"/>
          </a:xfrm>
          <a:prstGeom prst="rect">
            <a:avLst/>
          </a:prstGeom>
          <a:gradFill>
            <a:gsLst>
              <a:gs pos="0">
                <a:srgbClr val="0065B3"/>
              </a:gs>
              <a:gs pos="80000">
                <a:srgbClr val="99CA3B"/>
              </a:gs>
              <a:gs pos="100000">
                <a:srgbClr val="1FB25A"/>
              </a:gs>
            </a:gsLst>
            <a:lin ang="16200000" scaled="0"/>
          </a:gradFill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/>
          <p:nvPr>
            <p:ph type="title"/>
          </p:nvPr>
        </p:nvSpPr>
        <p:spPr>
          <a:xfrm>
            <a:off x="280815" y="122242"/>
            <a:ext cx="9333085" cy="528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" type="body"/>
          </p:nvPr>
        </p:nvSpPr>
        <p:spPr>
          <a:xfrm>
            <a:off x="286043" y="741952"/>
            <a:ext cx="9327858" cy="66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81">
          <p15:clr>
            <a:srgbClr val="FBAE40"/>
          </p15:clr>
        </p15:guide>
        <p15:guide id="2" pos="240">
          <p15:clr>
            <a:srgbClr val="FBAE40"/>
          </p15:clr>
        </p15:guide>
        <p15:guide id="3" pos="600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4"/>
          <p:cNvSpPr txBox="1"/>
          <p:nvPr>
            <p:ph type="title"/>
          </p:nvPr>
        </p:nvSpPr>
        <p:spPr>
          <a:xfrm>
            <a:off x="681038" y="365125"/>
            <a:ext cx="854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/>
          <p:nvPr/>
        </p:nvSpPr>
        <p:spPr>
          <a:xfrm>
            <a:off x="458174" y="3543929"/>
            <a:ext cx="6798870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KEB 하나은행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글로벌 차세대시스템 구축을 위한 준비 컨설팅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" name="Google Shape;11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5631" y="292143"/>
            <a:ext cx="3180457" cy="54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0"/>
          <p:cNvGrpSpPr/>
          <p:nvPr/>
        </p:nvGrpSpPr>
        <p:grpSpPr>
          <a:xfrm>
            <a:off x="270933" y="694267"/>
            <a:ext cx="9305268" cy="36000"/>
            <a:chOff x="279400" y="1515533"/>
            <a:chExt cx="9305268" cy="45719"/>
          </a:xfrm>
        </p:grpSpPr>
        <p:sp>
          <p:nvSpPr>
            <p:cNvPr id="47" name="Google Shape;47;p40"/>
            <p:cNvSpPr/>
            <p:nvPr/>
          </p:nvSpPr>
          <p:spPr>
            <a:xfrm>
              <a:off x="1964668" y="1515533"/>
              <a:ext cx="7620000" cy="45719"/>
            </a:xfrm>
            <a:prstGeom prst="rect">
              <a:avLst/>
            </a:prstGeom>
            <a:solidFill>
              <a:srgbClr val="B2D4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48;p40"/>
            <p:cNvSpPr/>
            <p:nvPr/>
          </p:nvSpPr>
          <p:spPr>
            <a:xfrm>
              <a:off x="279400" y="1515533"/>
              <a:ext cx="7620000" cy="45719"/>
            </a:xfrm>
            <a:prstGeom prst="rect">
              <a:avLst/>
            </a:prstGeom>
            <a:solidFill>
              <a:srgbClr val="1255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49;p40"/>
          <p:cNvSpPr txBox="1"/>
          <p:nvPr>
            <p:ph idx="1" type="body"/>
          </p:nvPr>
        </p:nvSpPr>
        <p:spPr>
          <a:xfrm>
            <a:off x="294772" y="703126"/>
            <a:ext cx="9306427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175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eza"/>
              <a:buChar char="•"/>
              <a:defRPr b="0" i="0" sz="1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eza"/>
              <a:buChar char="–"/>
              <a:defRPr b="0" i="0" sz="12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eza"/>
              <a:buChar char="»"/>
              <a:defRPr b="0" i="0" sz="10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eza"/>
              <a:buChar char="»"/>
              <a:defRPr b="0" i="0" sz="10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eza"/>
              <a:buChar char="»"/>
              <a:defRPr b="0" i="0" sz="10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eza"/>
              <a:buChar char="»"/>
              <a:defRPr b="0" i="0" sz="10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elleza"/>
              <a:buChar char="»"/>
              <a:defRPr b="0" i="0" sz="10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sp>
        <p:nvSpPr>
          <p:cNvPr id="50" name="Google Shape;50;p40"/>
          <p:cNvSpPr txBox="1"/>
          <p:nvPr>
            <p:ph type="title"/>
          </p:nvPr>
        </p:nvSpPr>
        <p:spPr>
          <a:xfrm>
            <a:off x="289454" y="130709"/>
            <a:ext cx="9307512" cy="528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/>
        </p:txBody>
      </p:sp>
      <p:grpSp>
        <p:nvGrpSpPr>
          <p:cNvPr id="51" name="Google Shape;51;p40"/>
          <p:cNvGrpSpPr/>
          <p:nvPr/>
        </p:nvGrpSpPr>
        <p:grpSpPr>
          <a:xfrm>
            <a:off x="270933" y="6494692"/>
            <a:ext cx="693067" cy="170838"/>
            <a:chOff x="8925327" y="6496303"/>
            <a:chExt cx="693067" cy="170838"/>
          </a:xfrm>
        </p:grpSpPr>
        <p:sp>
          <p:nvSpPr>
            <p:cNvPr id="52" name="Google Shape;52;p40"/>
            <p:cNvSpPr/>
            <p:nvPr/>
          </p:nvSpPr>
          <p:spPr>
            <a:xfrm>
              <a:off x="8925327" y="6496905"/>
              <a:ext cx="265227" cy="106983"/>
            </a:xfrm>
            <a:custGeom>
              <a:rect b="b" l="l" r="r" t="t"/>
              <a:pathLst>
                <a:path extrusionOk="0" h="106982" w="265226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3" name="Google Shape;53;p40"/>
            <p:cNvSpPr/>
            <p:nvPr/>
          </p:nvSpPr>
          <p:spPr>
            <a:xfrm>
              <a:off x="8926441" y="6610217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4" name="Google Shape;54;p40"/>
            <p:cNvSpPr/>
            <p:nvPr/>
          </p:nvSpPr>
          <p:spPr>
            <a:xfrm>
              <a:off x="8969011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5" name="Google Shape;55;p40"/>
            <p:cNvSpPr/>
            <p:nvPr/>
          </p:nvSpPr>
          <p:spPr>
            <a:xfrm>
              <a:off x="9003513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6" name="Google Shape;56;p40"/>
            <p:cNvSpPr/>
            <p:nvPr/>
          </p:nvSpPr>
          <p:spPr>
            <a:xfrm>
              <a:off x="9058030" y="6610217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7" name="Google Shape;57;p40"/>
            <p:cNvSpPr/>
            <p:nvPr/>
          </p:nvSpPr>
          <p:spPr>
            <a:xfrm>
              <a:off x="9099062" y="6622520"/>
              <a:ext cx="24517" cy="31203"/>
            </a:xfrm>
            <a:custGeom>
              <a:rect b="b" l="l" r="r" t="t"/>
              <a:pathLst>
                <a:path extrusionOk="0" h="31203" w="24516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8" name="Google Shape;58;p40"/>
            <p:cNvSpPr/>
            <p:nvPr/>
          </p:nvSpPr>
          <p:spPr>
            <a:xfrm>
              <a:off x="9131691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59" name="Google Shape;59;p40"/>
            <p:cNvSpPr/>
            <p:nvPr/>
          </p:nvSpPr>
          <p:spPr>
            <a:xfrm>
              <a:off x="9167352" y="6610217"/>
              <a:ext cx="4458" cy="44576"/>
            </a:xfrm>
            <a:custGeom>
              <a:rect b="b" l="l" r="r" t="t"/>
              <a:pathLst>
                <a:path extrusionOk="0" h="44576" w="4457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0" name="Google Shape;60;p40"/>
            <p:cNvSpPr/>
            <p:nvPr/>
          </p:nvSpPr>
          <p:spPr>
            <a:xfrm>
              <a:off x="9181171" y="6621807"/>
              <a:ext cx="24517" cy="31203"/>
            </a:xfrm>
            <a:custGeom>
              <a:rect b="b" l="l" r="r" t="t"/>
              <a:pathLst>
                <a:path extrusionOk="0" h="31203" w="24516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1" name="Google Shape;61;p40"/>
            <p:cNvSpPr/>
            <p:nvPr/>
          </p:nvSpPr>
          <p:spPr>
            <a:xfrm>
              <a:off x="9214068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2" name="Google Shape;62;p40"/>
            <p:cNvSpPr/>
            <p:nvPr/>
          </p:nvSpPr>
          <p:spPr>
            <a:xfrm>
              <a:off x="9248369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3" name="Google Shape;63;p40"/>
            <p:cNvSpPr/>
            <p:nvPr/>
          </p:nvSpPr>
          <p:spPr>
            <a:xfrm>
              <a:off x="9279572" y="6621807"/>
              <a:ext cx="26746" cy="33432"/>
            </a:xfrm>
            <a:custGeom>
              <a:rect b="b" l="l" r="r" t="t"/>
              <a:pathLst>
                <a:path extrusionOk="0" h="33432" w="26745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4" name="Google Shape;64;p40"/>
            <p:cNvSpPr/>
            <p:nvPr/>
          </p:nvSpPr>
          <p:spPr>
            <a:xfrm>
              <a:off x="9328873" y="6609459"/>
              <a:ext cx="35661" cy="44576"/>
            </a:xfrm>
            <a:custGeom>
              <a:rect b="b" l="l" r="r" t="t"/>
              <a:pathLst>
                <a:path extrusionOk="0" h="44576" w="35660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5" name="Google Shape;65;p40"/>
            <p:cNvSpPr/>
            <p:nvPr/>
          </p:nvSpPr>
          <p:spPr>
            <a:xfrm>
              <a:off x="9387914" y="6609482"/>
              <a:ext cx="33432" cy="44576"/>
            </a:xfrm>
            <a:custGeom>
              <a:rect b="b" l="l" r="r" t="t"/>
              <a:pathLst>
                <a:path extrusionOk="0" h="44576" w="33431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6" name="Google Shape;66;p40"/>
            <p:cNvSpPr/>
            <p:nvPr/>
          </p:nvSpPr>
          <p:spPr>
            <a:xfrm>
              <a:off x="9427832" y="6611242"/>
              <a:ext cx="15602" cy="42347"/>
            </a:xfrm>
            <a:custGeom>
              <a:rect b="b" l="l" r="r" t="t"/>
              <a:pathLst>
                <a:path extrusionOk="0" h="42347" w="15601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7" name="Google Shape;67;p40"/>
            <p:cNvSpPr/>
            <p:nvPr/>
          </p:nvSpPr>
          <p:spPr>
            <a:xfrm>
              <a:off x="9448114" y="6621807"/>
              <a:ext cx="15602" cy="31203"/>
            </a:xfrm>
            <a:custGeom>
              <a:rect b="b" l="l" r="r" t="t"/>
              <a:pathLst>
                <a:path extrusionOk="0" h="31203" w="15601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8" name="Google Shape;68;p40"/>
            <p:cNvSpPr/>
            <p:nvPr/>
          </p:nvSpPr>
          <p:spPr>
            <a:xfrm>
              <a:off x="9467081" y="6621785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69" name="Google Shape;69;p40"/>
            <p:cNvSpPr/>
            <p:nvPr/>
          </p:nvSpPr>
          <p:spPr>
            <a:xfrm>
              <a:off x="9500624" y="6611242"/>
              <a:ext cx="15602" cy="42347"/>
            </a:xfrm>
            <a:custGeom>
              <a:rect b="b" l="l" r="r" t="t"/>
              <a:pathLst>
                <a:path extrusionOk="0" h="42347" w="15601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0" name="Google Shape;70;p40"/>
            <p:cNvSpPr/>
            <p:nvPr/>
          </p:nvSpPr>
          <p:spPr>
            <a:xfrm>
              <a:off x="9519145" y="6621807"/>
              <a:ext cx="28974" cy="33432"/>
            </a:xfrm>
            <a:custGeom>
              <a:rect b="b" l="l" r="r" t="t"/>
              <a:pathLst>
                <a:path extrusionOk="0" h="33432" w="28974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1" name="Google Shape;71;p40"/>
            <p:cNvSpPr/>
            <p:nvPr/>
          </p:nvSpPr>
          <p:spPr>
            <a:xfrm>
              <a:off x="9553603" y="6621807"/>
              <a:ext cx="26746" cy="44576"/>
            </a:xfrm>
            <a:custGeom>
              <a:rect b="b" l="l" r="r" t="t"/>
              <a:pathLst>
                <a:path extrusionOk="0" h="44576" w="26745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2" name="Google Shape;72;p40"/>
            <p:cNvSpPr/>
            <p:nvPr/>
          </p:nvSpPr>
          <p:spPr>
            <a:xfrm>
              <a:off x="9587258" y="6622565"/>
              <a:ext cx="28974" cy="44576"/>
            </a:xfrm>
            <a:custGeom>
              <a:rect b="b" l="l" r="r" t="t"/>
              <a:pathLst>
                <a:path extrusionOk="0" h="44576" w="28974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3" name="Google Shape;73;p40"/>
            <p:cNvSpPr/>
            <p:nvPr/>
          </p:nvSpPr>
          <p:spPr>
            <a:xfrm>
              <a:off x="8964130" y="6504683"/>
              <a:ext cx="86923" cy="91381"/>
            </a:xfrm>
            <a:custGeom>
              <a:rect b="b" l="l" r="r" t="t"/>
              <a:pathLst>
                <a:path extrusionOk="0" h="91381" w="86923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4" name="Google Shape;74;p40"/>
            <p:cNvSpPr/>
            <p:nvPr/>
          </p:nvSpPr>
          <p:spPr>
            <a:xfrm>
              <a:off x="9062665" y="6505798"/>
              <a:ext cx="93609" cy="89152"/>
            </a:xfrm>
            <a:custGeom>
              <a:rect b="b" l="l" r="r" t="t"/>
              <a:pathLst>
                <a:path extrusionOk="0" h="89152" w="93609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5" name="Google Shape;75;p40"/>
            <p:cNvSpPr/>
            <p:nvPr/>
          </p:nvSpPr>
          <p:spPr>
            <a:xfrm>
              <a:off x="9199737" y="6496303"/>
              <a:ext cx="86923" cy="104754"/>
            </a:xfrm>
            <a:custGeom>
              <a:rect b="b" l="l" r="r" t="t"/>
              <a:pathLst>
                <a:path extrusionOk="0" h="104753" w="8692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6" name="Google Shape;76;p40"/>
            <p:cNvSpPr/>
            <p:nvPr/>
          </p:nvSpPr>
          <p:spPr>
            <a:xfrm>
              <a:off x="9304223" y="6496526"/>
              <a:ext cx="93609" cy="100296"/>
            </a:xfrm>
            <a:custGeom>
              <a:rect b="b" l="l" r="r" t="t"/>
              <a:pathLst>
                <a:path extrusionOk="0" h="100296" w="93609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7" name="Google Shape;77;p40"/>
            <p:cNvSpPr/>
            <p:nvPr/>
          </p:nvSpPr>
          <p:spPr>
            <a:xfrm>
              <a:off x="9413701" y="6496526"/>
              <a:ext cx="93609" cy="102525"/>
            </a:xfrm>
            <a:custGeom>
              <a:rect b="b" l="l" r="r" t="t"/>
              <a:pathLst>
                <a:path extrusionOk="0" h="102525" w="93609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  <p:sp>
          <p:nvSpPr>
            <p:cNvPr id="78" name="Google Shape;78;p40"/>
            <p:cNvSpPr/>
            <p:nvPr/>
          </p:nvSpPr>
          <p:spPr>
            <a:xfrm>
              <a:off x="9520327" y="6498822"/>
              <a:ext cx="98067" cy="100296"/>
            </a:xfrm>
            <a:custGeom>
              <a:rect b="b" l="l" r="r" t="t"/>
              <a:pathLst>
                <a:path extrusionOk="0" h="100296" w="98067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Belleza"/>
                <a:buNone/>
              </a:pPr>
              <a:r>
                <a:t/>
              </a:r>
              <a:endParaRPr b="1" i="0" sz="1600" u="none" cap="none" strike="noStrike">
                <a:solidFill>
                  <a:srgbClr val="FFFFFF"/>
                </a:solidFill>
                <a:latin typeface="Belleza"/>
                <a:ea typeface="Belleza"/>
                <a:cs typeface="Belleza"/>
                <a:sym typeface="Bellez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631825" y="4292600"/>
            <a:ext cx="86423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2025.01.22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631825" y="2096852"/>
            <a:ext cx="864235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E2E </a:t>
            </a:r>
            <a:r>
              <a:rPr b="1" lang="ko-KR" sz="3200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모니터링 서비스 제품 보고서</a:t>
            </a:r>
            <a:endParaRPr b="1" sz="3200">
              <a:solidFill>
                <a:srgbClr val="0C0C0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37d00def3f_1_0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라이브러리의 다양한 설정 옵션</a:t>
            </a:r>
            <a:endParaRPr/>
          </a:p>
        </p:txBody>
      </p:sp>
      <p:sp>
        <p:nvSpPr>
          <p:cNvPr id="463" name="Google Shape;463;g337d00def3f_1_0"/>
          <p:cNvSpPr txBox="1"/>
          <p:nvPr>
            <p:ph idx="1" type="body"/>
          </p:nvPr>
        </p:nvSpPr>
        <p:spPr>
          <a:xfrm>
            <a:off x="286043" y="743939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ko-KR">
                <a:solidFill>
                  <a:schemeClr val="dk1"/>
                </a:solidFill>
              </a:rPr>
              <a:t>다양한 설정 옵션을 제공하여 ‘어플리케이션의 모듈과의 충돌’ 이슈 방지</a:t>
            </a:r>
            <a:endParaRPr/>
          </a:p>
        </p:txBody>
      </p:sp>
      <p:sp>
        <p:nvSpPr>
          <p:cNvPr id="464" name="Google Shape;464;g337d00def3f_1_0"/>
          <p:cNvSpPr/>
          <p:nvPr/>
        </p:nvSpPr>
        <p:spPr>
          <a:xfrm>
            <a:off x="536525" y="1795282"/>
            <a:ext cx="9000900" cy="3744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Belleza"/>
              <a:buNone/>
            </a:pPr>
            <a:r>
              <a:t/>
            </a:r>
            <a:endParaRPr b="1" i="0" sz="105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g337d00def3f_1_0"/>
          <p:cNvSpPr/>
          <p:nvPr/>
        </p:nvSpPr>
        <p:spPr>
          <a:xfrm>
            <a:off x="3533081" y="14847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제공 설정 방법</a:t>
            </a:r>
            <a:endParaRPr/>
          </a:p>
        </p:txBody>
      </p:sp>
      <p:sp>
        <p:nvSpPr>
          <p:cNvPr id="466" name="Google Shape;466;g337d00def3f_1_0"/>
          <p:cNvSpPr/>
          <p:nvPr/>
        </p:nvSpPr>
        <p:spPr>
          <a:xfrm>
            <a:off x="2141600" y="5451250"/>
            <a:ext cx="5670000" cy="5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90487" lvl="0" marL="9048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▪"/>
            </a:pP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적용후의 확장성 부분에서 동작 순서 설정, SQL문/외부API 호출 지연 기준 시간등을 설정하는 방법은 ‘제품 상세 설명서 및 사용서'에서 기술함 </a:t>
            </a:r>
            <a:endParaRPr b="1" i="0" sz="105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337d00def3f_1_0"/>
          <p:cNvSpPr/>
          <p:nvPr/>
        </p:nvSpPr>
        <p:spPr>
          <a:xfrm>
            <a:off x="840151" y="2190750"/>
            <a:ext cx="1449900" cy="1230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E9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337d00def3f_1_0"/>
          <p:cNvSpPr txBox="1"/>
          <p:nvPr/>
        </p:nvSpPr>
        <p:spPr>
          <a:xfrm>
            <a:off x="924635" y="2533153"/>
            <a:ext cx="127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로깅 구간 설정</a:t>
            </a:r>
            <a:endParaRPr/>
          </a:p>
        </p:txBody>
      </p:sp>
      <p:sp>
        <p:nvSpPr>
          <p:cNvPr id="469" name="Google Shape;469;g337d00def3f_1_0"/>
          <p:cNvSpPr/>
          <p:nvPr/>
        </p:nvSpPr>
        <p:spPr>
          <a:xfrm>
            <a:off x="2592751" y="2190750"/>
            <a:ext cx="1449900" cy="1230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E9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337d00def3f_1_0"/>
          <p:cNvSpPr txBox="1"/>
          <p:nvPr/>
        </p:nvSpPr>
        <p:spPr>
          <a:xfrm>
            <a:off x="2677235" y="2533153"/>
            <a:ext cx="127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로그 저장 경로 설정</a:t>
            </a:r>
            <a:endParaRPr/>
          </a:p>
        </p:txBody>
      </p:sp>
      <p:sp>
        <p:nvSpPr>
          <p:cNvPr id="471" name="Google Shape;471;g337d00def3f_1_0"/>
          <p:cNvSpPr/>
          <p:nvPr/>
        </p:nvSpPr>
        <p:spPr>
          <a:xfrm>
            <a:off x="4345351" y="2190750"/>
            <a:ext cx="1449900" cy="1230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E9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337d00def3f_1_0"/>
          <p:cNvSpPr txBox="1"/>
          <p:nvPr/>
        </p:nvSpPr>
        <p:spPr>
          <a:xfrm>
            <a:off x="4429835" y="2380753"/>
            <a:ext cx="127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로거 구현체 설정</a:t>
            </a:r>
            <a:endParaRPr/>
          </a:p>
        </p:txBody>
      </p:sp>
      <p:sp>
        <p:nvSpPr>
          <p:cNvPr id="473" name="Google Shape;473;g337d00def3f_1_0"/>
          <p:cNvSpPr/>
          <p:nvPr/>
        </p:nvSpPr>
        <p:spPr>
          <a:xfrm>
            <a:off x="7850551" y="2190750"/>
            <a:ext cx="1449900" cy="1230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E9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337d00def3f_1_0"/>
          <p:cNvSpPr txBox="1"/>
          <p:nvPr/>
        </p:nvSpPr>
        <p:spPr>
          <a:xfrm>
            <a:off x="7935035" y="2533153"/>
            <a:ext cx="127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체인 구성 설정</a:t>
            </a:r>
            <a:endParaRPr/>
          </a:p>
        </p:txBody>
      </p:sp>
      <p:sp>
        <p:nvSpPr>
          <p:cNvPr id="475" name="Google Shape;475;g337d00def3f_1_0"/>
          <p:cNvSpPr/>
          <p:nvPr/>
        </p:nvSpPr>
        <p:spPr>
          <a:xfrm>
            <a:off x="6097951" y="2190750"/>
            <a:ext cx="1449900" cy="1230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E9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337d00def3f_1_0"/>
          <p:cNvSpPr txBox="1"/>
          <p:nvPr/>
        </p:nvSpPr>
        <p:spPr>
          <a:xfrm>
            <a:off x="6182435" y="2380753"/>
            <a:ext cx="127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병목 판단 기준시간 설정</a:t>
            </a:r>
            <a:endParaRPr/>
          </a:p>
        </p:txBody>
      </p:sp>
      <p:grpSp>
        <p:nvGrpSpPr>
          <p:cNvPr id="477" name="Google Shape;477;g337d00def3f_1_0"/>
          <p:cNvGrpSpPr/>
          <p:nvPr/>
        </p:nvGrpSpPr>
        <p:grpSpPr>
          <a:xfrm>
            <a:off x="419849" y="3639921"/>
            <a:ext cx="1990047" cy="470822"/>
            <a:chOff x="818259" y="4104995"/>
            <a:chExt cx="2348692" cy="712934"/>
          </a:xfrm>
        </p:grpSpPr>
        <p:grpSp>
          <p:nvGrpSpPr>
            <p:cNvPr id="478" name="Google Shape;478;g337d00def3f_1_0"/>
            <p:cNvGrpSpPr/>
            <p:nvPr/>
          </p:nvGrpSpPr>
          <p:grpSpPr>
            <a:xfrm>
              <a:off x="2838451" y="4124325"/>
              <a:ext cx="328500" cy="614438"/>
              <a:chOff x="6781801" y="2466975"/>
              <a:chExt cx="328500" cy="614438"/>
            </a:xfrm>
          </p:grpSpPr>
          <p:sp>
            <p:nvSpPr>
              <p:cNvPr id="479" name="Google Shape;479;g337d00def3f_1_0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g337d00def3f_1_0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1" name="Google Shape;481;g337d00def3f_1_0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코드 계층 수행</a:t>
              </a:r>
              <a:endParaRPr sz="1200"/>
            </a:p>
          </p:txBody>
        </p:sp>
        <p:sp>
          <p:nvSpPr>
            <p:cNvPr id="482" name="Google Shape;482;g337d00def3f_1_0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</a:rPr>
                <a:t>요청 응답 시점</a:t>
              </a:r>
              <a:endParaRPr sz="1200"/>
            </a:p>
          </p:txBody>
        </p:sp>
      </p:grpSp>
      <p:grpSp>
        <p:nvGrpSpPr>
          <p:cNvPr id="483" name="Google Shape;483;g337d00def3f_1_0"/>
          <p:cNvGrpSpPr/>
          <p:nvPr/>
        </p:nvGrpSpPr>
        <p:grpSpPr>
          <a:xfrm>
            <a:off x="419849" y="4199819"/>
            <a:ext cx="1990047" cy="203271"/>
            <a:chOff x="818259" y="4598662"/>
            <a:chExt cx="2348692" cy="307800"/>
          </a:xfrm>
        </p:grpSpPr>
        <p:sp>
          <p:nvSpPr>
            <p:cNvPr id="484" name="Google Shape;484;g337d00def3f_1_0"/>
            <p:cNvSpPr/>
            <p:nvPr/>
          </p:nvSpPr>
          <p:spPr>
            <a:xfrm>
              <a:off x="2838451" y="4665296"/>
              <a:ext cx="328500" cy="162000"/>
            </a:xfrm>
            <a:prstGeom prst="roundRect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ko-KR" sz="1200">
                  <a:solidFill>
                    <a:schemeClr val="lt1"/>
                  </a:solidFill>
                </a:rPr>
                <a:t>3</a:t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337d00def3f_1_0"/>
            <p:cNvSpPr/>
            <p:nvPr/>
          </p:nvSpPr>
          <p:spPr>
            <a:xfrm flipH="1">
              <a:off x="818259" y="4598662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SQL </a:t>
              </a:r>
              <a:r>
                <a:rPr lang="ko-KR" sz="1200"/>
                <a:t>실행</a:t>
              </a:r>
              <a:endParaRPr sz="1200"/>
            </a:p>
          </p:txBody>
        </p:sp>
      </p:grpSp>
      <p:grpSp>
        <p:nvGrpSpPr>
          <p:cNvPr id="486" name="Google Shape;486;g337d00def3f_1_0"/>
          <p:cNvGrpSpPr/>
          <p:nvPr/>
        </p:nvGrpSpPr>
        <p:grpSpPr>
          <a:xfrm>
            <a:off x="419847" y="4445978"/>
            <a:ext cx="1990047" cy="264923"/>
            <a:chOff x="818259" y="4598662"/>
            <a:chExt cx="2348692" cy="307800"/>
          </a:xfrm>
        </p:grpSpPr>
        <p:sp>
          <p:nvSpPr>
            <p:cNvPr id="487" name="Google Shape;487;g337d00def3f_1_0"/>
            <p:cNvSpPr/>
            <p:nvPr/>
          </p:nvSpPr>
          <p:spPr>
            <a:xfrm>
              <a:off x="2838451" y="4665296"/>
              <a:ext cx="328500" cy="162000"/>
            </a:xfrm>
            <a:prstGeom prst="roundRect">
              <a:avLst>
                <a:gd fmla="val 50000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337d00def3f_1_0"/>
            <p:cNvSpPr/>
            <p:nvPr/>
          </p:nvSpPr>
          <p:spPr>
            <a:xfrm flipH="1">
              <a:off x="818259" y="4598662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/>
                <a:t>~          </a:t>
              </a:r>
              <a:r>
                <a:rPr lang="ko-KR" sz="1200"/>
                <a:t>에 대한 로깅 여부 설정 가능</a:t>
              </a:r>
              <a:endParaRPr sz="1200"/>
            </a:p>
          </p:txBody>
        </p:sp>
      </p:grpSp>
      <p:sp>
        <p:nvSpPr>
          <p:cNvPr id="489" name="Google Shape;489;g337d00def3f_1_0"/>
          <p:cNvSpPr/>
          <p:nvPr/>
        </p:nvSpPr>
        <p:spPr>
          <a:xfrm>
            <a:off x="378955" y="4418717"/>
            <a:ext cx="278400" cy="139500"/>
          </a:xfrm>
          <a:prstGeom prst="roundRect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337d00def3f_1_0"/>
          <p:cNvSpPr/>
          <p:nvPr/>
        </p:nvSpPr>
        <p:spPr>
          <a:xfrm>
            <a:off x="836155" y="4418717"/>
            <a:ext cx="278400" cy="139500"/>
          </a:xfrm>
          <a:prstGeom prst="roundRect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200">
                <a:solidFill>
                  <a:schemeClr val="lt1"/>
                </a:solidFill>
              </a:rPr>
              <a:t>3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337d00def3f_1_0"/>
          <p:cNvSpPr/>
          <p:nvPr/>
        </p:nvSpPr>
        <p:spPr>
          <a:xfrm flipH="1">
            <a:off x="2248676" y="3683978"/>
            <a:ext cx="172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로그를 저장할 경로 설정 가능</a:t>
            </a:r>
            <a:endParaRPr sz="1200"/>
          </a:p>
        </p:txBody>
      </p:sp>
      <p:sp>
        <p:nvSpPr>
          <p:cNvPr id="492" name="Google Shape;492;g337d00def3f_1_0"/>
          <p:cNvSpPr/>
          <p:nvPr/>
        </p:nvSpPr>
        <p:spPr>
          <a:xfrm>
            <a:off x="3960355" y="3741330"/>
            <a:ext cx="278400" cy="139500"/>
          </a:xfrm>
          <a:prstGeom prst="roundRect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337d00def3f_1_0"/>
          <p:cNvSpPr/>
          <p:nvPr/>
        </p:nvSpPr>
        <p:spPr>
          <a:xfrm flipH="1">
            <a:off x="4001276" y="3683978"/>
            <a:ext cx="172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어플리케이션 로거와 충돌 없는 설정 방법 제공</a:t>
            </a:r>
            <a:endParaRPr sz="1200"/>
          </a:p>
        </p:txBody>
      </p:sp>
      <p:sp>
        <p:nvSpPr>
          <p:cNvPr id="494" name="Google Shape;494;g337d00def3f_1_0"/>
          <p:cNvSpPr/>
          <p:nvPr/>
        </p:nvSpPr>
        <p:spPr>
          <a:xfrm>
            <a:off x="5712955" y="3741330"/>
            <a:ext cx="278400" cy="139500"/>
          </a:xfrm>
          <a:prstGeom prst="roundRect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337d00def3f_1_0"/>
          <p:cNvSpPr/>
          <p:nvPr/>
        </p:nvSpPr>
        <p:spPr>
          <a:xfrm flipH="1">
            <a:off x="5906276" y="3683978"/>
            <a:ext cx="17277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병목 판단 기준 시간을 설정하여 로그에 반영</a:t>
            </a:r>
            <a:endParaRPr sz="1200"/>
          </a:p>
        </p:txBody>
      </p:sp>
      <p:sp>
        <p:nvSpPr>
          <p:cNvPr id="496" name="Google Shape;496;g337d00def3f_1_0"/>
          <p:cNvSpPr/>
          <p:nvPr/>
        </p:nvSpPr>
        <p:spPr>
          <a:xfrm>
            <a:off x="7617955" y="3741330"/>
            <a:ext cx="278400" cy="139500"/>
          </a:xfrm>
          <a:prstGeom prst="roundRect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337d00def3f_1_0"/>
          <p:cNvSpPr/>
          <p:nvPr/>
        </p:nvSpPr>
        <p:spPr>
          <a:xfrm flipH="1">
            <a:off x="7811275" y="3683969"/>
            <a:ext cx="17277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다양한 체인 설정 옵션 제공으로 애플리케이션 코드 영향 최소화</a:t>
            </a:r>
            <a:endParaRPr sz="1200"/>
          </a:p>
        </p:txBody>
      </p:sp>
      <p:sp>
        <p:nvSpPr>
          <p:cNvPr id="498" name="Google Shape;498;g337d00def3f_1_0"/>
          <p:cNvSpPr/>
          <p:nvPr/>
        </p:nvSpPr>
        <p:spPr>
          <a:xfrm>
            <a:off x="9522955" y="3741330"/>
            <a:ext cx="278400" cy="139500"/>
          </a:xfrm>
          <a:prstGeom prst="roundRect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g337d00def3f_1_0"/>
          <p:cNvCxnSpPr/>
          <p:nvPr/>
        </p:nvCxnSpPr>
        <p:spPr>
          <a:xfrm rot="10800000">
            <a:off x="3924950" y="1994500"/>
            <a:ext cx="596100" cy="33303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0" name="Google Shape;500;g337d00def3f_1_0"/>
          <p:cNvCxnSpPr/>
          <p:nvPr/>
        </p:nvCxnSpPr>
        <p:spPr>
          <a:xfrm rot="10800000">
            <a:off x="5677550" y="1994500"/>
            <a:ext cx="596100" cy="33303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1" name="Google Shape;501;g337d00def3f_1_0"/>
          <p:cNvCxnSpPr/>
          <p:nvPr/>
        </p:nvCxnSpPr>
        <p:spPr>
          <a:xfrm rot="10800000">
            <a:off x="7609960" y="1994500"/>
            <a:ext cx="596100" cy="33303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2" name="Google Shape;502;g337d00def3f_1_0"/>
          <p:cNvCxnSpPr/>
          <p:nvPr/>
        </p:nvCxnSpPr>
        <p:spPr>
          <a:xfrm rot="10800000">
            <a:off x="2172350" y="1994500"/>
            <a:ext cx="596100" cy="33303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3" name="Google Shape;503;g337d00def3f_1_0"/>
          <p:cNvSpPr/>
          <p:nvPr/>
        </p:nvSpPr>
        <p:spPr>
          <a:xfrm>
            <a:off x="151850" y="1754175"/>
            <a:ext cx="9649500" cy="49062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2c7ade79bc_0_100"/>
          <p:cNvSpPr txBox="1"/>
          <p:nvPr/>
        </p:nvSpPr>
        <p:spPr>
          <a:xfrm>
            <a:off x="1547720" y="2482878"/>
            <a:ext cx="680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3F3F3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509" name="Google Shape;509;g32c7ade79bc_0_100"/>
          <p:cNvSpPr/>
          <p:nvPr/>
        </p:nvSpPr>
        <p:spPr>
          <a:xfrm>
            <a:off x="856722" y="1868942"/>
            <a:ext cx="6040500" cy="3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i="0" lang="ko-KR" sz="20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/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시스템 추적 로깅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lleza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DB 적재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모니터링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g32c7ade79bc_0_100"/>
          <p:cNvSpPr txBox="1"/>
          <p:nvPr/>
        </p:nvSpPr>
        <p:spPr>
          <a:xfrm>
            <a:off x="434340" y="784820"/>
            <a:ext cx="472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g32c7ade79bc_0_100"/>
          <p:cNvSpPr/>
          <p:nvPr/>
        </p:nvSpPr>
        <p:spPr>
          <a:xfrm>
            <a:off x="1414080" y="3073400"/>
            <a:ext cx="5735100" cy="27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/>
          </a:p>
        </p:txBody>
      </p:sp>
      <p:sp>
        <p:nvSpPr>
          <p:cNvPr id="512" name="Google Shape;512;g32c7ade79bc_0_100"/>
          <p:cNvSpPr/>
          <p:nvPr/>
        </p:nvSpPr>
        <p:spPr>
          <a:xfrm>
            <a:off x="1414080" y="3505200"/>
            <a:ext cx="5735100" cy="27930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적용 후 성능 영향도</a:t>
            </a:r>
            <a:endParaRPr/>
          </a:p>
        </p:txBody>
      </p:sp>
      <p:sp>
        <p:nvSpPr>
          <p:cNvPr id="513" name="Google Shape;513;g32c7ade79bc_0_100"/>
          <p:cNvSpPr txBox="1"/>
          <p:nvPr/>
        </p:nvSpPr>
        <p:spPr>
          <a:xfrm>
            <a:off x="332800" y="795700"/>
            <a:ext cx="774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</a:t>
            </a:r>
            <a:r>
              <a:rPr b="1" lang="ko-KR" sz="4000">
                <a:latin typeface="Malgun Gothic"/>
                <a:ea typeface="Malgun Gothic"/>
                <a:cs typeface="Malgun Gothic"/>
                <a:sym typeface="Malgun Gothic"/>
              </a:rPr>
              <a:t>분산 시스템 추적 로깅</a:t>
            </a:r>
            <a:endParaRPr b="1" i="0" sz="4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2c7ade79bc_0_109"/>
          <p:cNvSpPr/>
          <p:nvPr/>
        </p:nvSpPr>
        <p:spPr>
          <a:xfrm>
            <a:off x="380500" y="1844550"/>
            <a:ext cx="9144600" cy="4546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g32c7ade79bc_0_109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성능 영향도</a:t>
            </a:r>
            <a:endParaRPr/>
          </a:p>
        </p:txBody>
      </p:sp>
      <p:sp>
        <p:nvSpPr>
          <p:cNvPr id="520" name="Google Shape;520;g32c7ade79bc_0_109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라이브러리 적용 후 전 구간 로깅, 수집에 있어서 성능은 약90% 보장.</a:t>
            </a:r>
            <a:endParaRPr/>
          </a:p>
        </p:txBody>
      </p:sp>
      <p:sp>
        <p:nvSpPr>
          <p:cNvPr id="521" name="Google Shape;521;g32c7ade79bc_0_109"/>
          <p:cNvSpPr/>
          <p:nvPr/>
        </p:nvSpPr>
        <p:spPr>
          <a:xfrm>
            <a:off x="3033936" y="14847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jmeter 테스트 결과</a:t>
            </a:r>
            <a:endParaRPr/>
          </a:p>
        </p:txBody>
      </p:sp>
      <p:sp>
        <p:nvSpPr>
          <p:cNvPr id="522" name="Google Shape;522;g32c7ade79bc_0_109"/>
          <p:cNvSpPr txBox="1"/>
          <p:nvPr/>
        </p:nvSpPr>
        <p:spPr>
          <a:xfrm>
            <a:off x="470450" y="2223050"/>
            <a:ext cx="1306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적용 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g32c7ade79bc_0_109"/>
          <p:cNvSpPr txBox="1"/>
          <p:nvPr/>
        </p:nvSpPr>
        <p:spPr>
          <a:xfrm>
            <a:off x="470450" y="2985050"/>
            <a:ext cx="1306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적용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4" name="Google Shape;524;g32c7ade79bc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025" y="2204800"/>
            <a:ext cx="7349451" cy="6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g32c7ade79bc_0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8873" y="2975925"/>
            <a:ext cx="7349451" cy="6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32c7ade79bc_0_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5025" y="3747046"/>
            <a:ext cx="3472926" cy="2112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32c7ade79bc_0_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2263" y="3747046"/>
            <a:ext cx="3406057" cy="21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32c7ade79bc_0_109"/>
          <p:cNvSpPr txBox="1"/>
          <p:nvPr/>
        </p:nvSpPr>
        <p:spPr>
          <a:xfrm>
            <a:off x="2375450" y="5804450"/>
            <a:ext cx="1306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적용 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g32c7ade79bc_0_109"/>
          <p:cNvSpPr txBox="1"/>
          <p:nvPr/>
        </p:nvSpPr>
        <p:spPr>
          <a:xfrm>
            <a:off x="6414050" y="5804450"/>
            <a:ext cx="13065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적용 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2c7ade79bc_0_170"/>
          <p:cNvSpPr/>
          <p:nvPr/>
        </p:nvSpPr>
        <p:spPr>
          <a:xfrm>
            <a:off x="766008" y="3224350"/>
            <a:ext cx="5735100" cy="558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g32c7ade79bc_0_170"/>
          <p:cNvSpPr/>
          <p:nvPr/>
        </p:nvSpPr>
        <p:spPr>
          <a:xfrm>
            <a:off x="856722" y="1868944"/>
            <a:ext cx="6040500" cy="3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i="0" lang="ko-KR" sz="20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>
              <a:solidFill>
                <a:srgbClr val="A5A5A5"/>
              </a:solidFill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시스템 추적 로깅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DB 적재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모니터링</a:t>
            </a:r>
            <a:endParaRPr b="1" i="0" sz="20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127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g32c7ade79bc_0_170"/>
          <p:cNvSpPr txBox="1"/>
          <p:nvPr/>
        </p:nvSpPr>
        <p:spPr>
          <a:xfrm>
            <a:off x="434340" y="784820"/>
            <a:ext cx="472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2cb5292b17_0_4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g32cb5292b17_0_4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배치를 활용한 대량 데이터 처리</a:t>
            </a:r>
            <a:endParaRPr/>
          </a:p>
        </p:txBody>
      </p:sp>
      <p:sp>
        <p:nvSpPr>
          <p:cNvPr id="543" name="Google Shape;543;g32cb5292b17_0_4"/>
          <p:cNvSpPr txBox="1"/>
          <p:nvPr>
            <p:ph idx="1" type="body"/>
          </p:nvPr>
        </p:nvSpPr>
        <p:spPr>
          <a:xfrm>
            <a:off x="291733" y="800355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배치는 앱 운영 중 발생하는 대용량 로그 백업 데이터를 기준 단위로 일괄 처리해 성능 저하를 방지하며 작업 메타 테이블을 제공</a:t>
            </a:r>
            <a:endParaRPr/>
          </a:p>
        </p:txBody>
      </p:sp>
      <p:sp>
        <p:nvSpPr>
          <p:cNvPr id="544" name="Google Shape;544;g32cb5292b17_0_4"/>
          <p:cNvSpPr/>
          <p:nvPr/>
        </p:nvSpPr>
        <p:spPr>
          <a:xfrm>
            <a:off x="1892660" y="1488077"/>
            <a:ext cx="410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배치 개요 및 설정</a:t>
            </a:r>
            <a:endParaRPr b="1" i="0" sz="1400" u="sng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g32cb5292b17_0_4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546" name="Google Shape;546;g32cb5292b17_0_4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 적용 후 생성하는 로그들이 쌓이는 파일을 일정 주기로 백업한 파일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배치 작업을 통해 DB에 로그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들을</a:t>
            </a: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 적재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g32cb5292b17_0_4"/>
          <p:cNvSpPr/>
          <p:nvPr/>
        </p:nvSpPr>
        <p:spPr>
          <a:xfrm>
            <a:off x="7323358" y="19528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32cb5292b17_0_4"/>
          <p:cNvSpPr/>
          <p:nvPr/>
        </p:nvSpPr>
        <p:spPr>
          <a:xfrm>
            <a:off x="7815081" y="143295"/>
            <a:ext cx="1798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000"/>
              <a:buFont typeface="Belleza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g32cb5292b17_0_4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g32cb5292b17_0_4"/>
          <p:cNvSpPr/>
          <p:nvPr/>
        </p:nvSpPr>
        <p:spPr>
          <a:xfrm>
            <a:off x="7323710" y="3372095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51" name="Google Shape;551;g32cb5292b17_0_4"/>
          <p:cNvSpPr/>
          <p:nvPr/>
        </p:nvSpPr>
        <p:spPr>
          <a:xfrm>
            <a:off x="488504" y="1952836"/>
            <a:ext cx="6480600" cy="41766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g32cb5292b17_0_4"/>
          <p:cNvSpPr txBox="1"/>
          <p:nvPr/>
        </p:nvSpPr>
        <p:spPr>
          <a:xfrm>
            <a:off x="583975" y="2639458"/>
            <a:ext cx="10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데이터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적재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53" name="Google Shape;553;g32cb5292b17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85" y="2039348"/>
            <a:ext cx="5122189" cy="4017943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g32cb5292b17_0_4"/>
          <p:cNvSpPr/>
          <p:nvPr/>
        </p:nvSpPr>
        <p:spPr>
          <a:xfrm>
            <a:off x="5144310" y="411307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55" name="Google Shape;555;g32cb5292b17_0_4"/>
          <p:cNvSpPr/>
          <p:nvPr/>
        </p:nvSpPr>
        <p:spPr>
          <a:xfrm>
            <a:off x="2540732" y="3811979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2c7ade79bc_0_176"/>
          <p:cNvSpPr/>
          <p:nvPr/>
        </p:nvSpPr>
        <p:spPr>
          <a:xfrm>
            <a:off x="766008" y="3833950"/>
            <a:ext cx="5735100" cy="558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g32c7ade79bc_0_176"/>
          <p:cNvSpPr/>
          <p:nvPr/>
        </p:nvSpPr>
        <p:spPr>
          <a:xfrm>
            <a:off x="856722" y="1868944"/>
            <a:ext cx="6040500" cy="3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>
              <a:solidFill>
                <a:srgbClr val="A5A5A5"/>
              </a:solidFill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시스템 추적 로깅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DB 적재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모니터링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127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g32c7ade79bc_0_176"/>
          <p:cNvSpPr txBox="1"/>
          <p:nvPr/>
        </p:nvSpPr>
        <p:spPr>
          <a:xfrm>
            <a:off x="434340" y="784820"/>
            <a:ext cx="472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3405358f6a_0_296"/>
          <p:cNvSpPr txBox="1"/>
          <p:nvPr>
            <p:ph idx="1" type="body"/>
          </p:nvPr>
        </p:nvSpPr>
        <p:spPr>
          <a:xfrm>
            <a:off x="57809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rPr lang="ko-KR">
                <a:solidFill>
                  <a:schemeClr val="dk1"/>
                </a:solidFill>
              </a:rPr>
              <a:t>라이브러리에서 생성한 로그들을 바탕으로 ‘지연 상세 로그 목록', ‘오류 상세 로그 목록', ‘영향도 분석', ‘시퀀스 다이어그램' 제공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8" name="Google Shape;568;g33405358f6a_0_296"/>
          <p:cNvSpPr txBox="1"/>
          <p:nvPr>
            <p:ph type="title"/>
          </p:nvPr>
        </p:nvSpPr>
        <p:spPr>
          <a:xfrm>
            <a:off x="280816" y="122242"/>
            <a:ext cx="7534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E2E </a:t>
            </a:r>
            <a:r>
              <a:rPr lang="ko-KR"/>
              <a:t>모니터링</a:t>
            </a:r>
            <a:r>
              <a:rPr lang="ko-KR"/>
              <a:t> 기능</a:t>
            </a:r>
            <a:endParaRPr/>
          </a:p>
        </p:txBody>
      </p:sp>
      <p:grpSp>
        <p:nvGrpSpPr>
          <p:cNvPr id="569" name="Google Shape;569;g33405358f6a_0_296"/>
          <p:cNvGrpSpPr/>
          <p:nvPr/>
        </p:nvGrpSpPr>
        <p:grpSpPr>
          <a:xfrm>
            <a:off x="345782" y="1888872"/>
            <a:ext cx="8372488" cy="200466"/>
            <a:chOff x="531159" y="4099284"/>
            <a:chExt cx="8372488" cy="200466"/>
          </a:xfrm>
        </p:grpSpPr>
        <p:pic>
          <p:nvPicPr>
            <p:cNvPr id="570" name="Google Shape;570;g33405358f6a_0_2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159" y="4099389"/>
              <a:ext cx="200361" cy="200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1" name="Google Shape;571;g33405358f6a_0_296"/>
            <p:cNvSpPr txBox="1"/>
            <p:nvPr/>
          </p:nvSpPr>
          <p:spPr>
            <a:xfrm flipH="1">
              <a:off x="760447" y="4099284"/>
              <a:ext cx="8143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</a:rPr>
                <a:t>모니터링</a:t>
              </a:r>
              <a:r>
                <a:rPr lang="ko-KR" sz="1200">
                  <a:solidFill>
                    <a:srgbClr val="3F3F3F"/>
                  </a:solidFill>
                </a:rPr>
                <a:t> 제공 기능</a:t>
              </a:r>
              <a:endParaRPr/>
            </a:p>
          </p:txBody>
        </p:sp>
      </p:grpSp>
      <p:sp>
        <p:nvSpPr>
          <p:cNvPr id="572" name="Google Shape;572;g33405358f6a_0_296"/>
          <p:cNvSpPr txBox="1"/>
          <p:nvPr/>
        </p:nvSpPr>
        <p:spPr>
          <a:xfrm>
            <a:off x="6867525" y="1668826"/>
            <a:ext cx="279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" name="Google Shape;573;g33405358f6a_0_296"/>
          <p:cNvCxnSpPr/>
          <p:nvPr/>
        </p:nvCxnSpPr>
        <p:spPr>
          <a:xfrm rot="10800000">
            <a:off x="2373700" y="2222500"/>
            <a:ext cx="370800" cy="32880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74" name="Google Shape;574;g33405358f6a_0_296"/>
          <p:cNvGrpSpPr/>
          <p:nvPr/>
        </p:nvGrpSpPr>
        <p:grpSpPr>
          <a:xfrm>
            <a:off x="38838" y="3944702"/>
            <a:ext cx="2439821" cy="1201367"/>
            <a:chOff x="818259" y="4104995"/>
            <a:chExt cx="2348692" cy="1156495"/>
          </a:xfrm>
        </p:grpSpPr>
        <p:sp>
          <p:nvSpPr>
            <p:cNvPr id="575" name="Google Shape;575;g33405358f6a_0_296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ko-KR" sz="1000">
                  <a:solidFill>
                    <a:srgbClr val="3F3F3F"/>
                  </a:solidFill>
                </a:rPr>
                <a:t>기간, 추적ID, 사용자ID, IP주소, URI, 소요시간 검색 지원</a:t>
              </a:r>
              <a:endParaRPr sz="1000"/>
            </a:p>
          </p:txBody>
        </p:sp>
        <p:sp>
          <p:nvSpPr>
            <p:cNvPr id="576" name="Google Shape;576;g33405358f6a_0_296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지연 발생 위치, 수행 내용 반영</a:t>
              </a:r>
              <a:endParaRPr sz="1000"/>
            </a:p>
          </p:txBody>
        </p:sp>
        <p:sp>
          <p:nvSpPr>
            <p:cNvPr id="577" name="Google Shape;577;g33405358f6a_0_296"/>
            <p:cNvSpPr/>
            <p:nvPr/>
          </p:nvSpPr>
          <p:spPr>
            <a:xfrm flipH="1">
              <a:off x="818259" y="4953690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3F3F3F"/>
                  </a:solidFill>
                </a:rPr>
                <a:t>어떤 요청인지에 대한 정보</a:t>
              </a:r>
              <a:endParaRPr sz="1000"/>
            </a:p>
          </p:txBody>
        </p:sp>
        <p:grpSp>
          <p:nvGrpSpPr>
            <p:cNvPr id="578" name="Google Shape;578;g33405358f6a_0_296"/>
            <p:cNvGrpSpPr/>
            <p:nvPr/>
          </p:nvGrpSpPr>
          <p:grpSpPr>
            <a:xfrm>
              <a:off x="2838451" y="4124325"/>
              <a:ext cx="328500" cy="1047826"/>
              <a:chOff x="6781801" y="2466975"/>
              <a:chExt cx="328500" cy="1047826"/>
            </a:xfrm>
          </p:grpSpPr>
          <p:sp>
            <p:nvSpPr>
              <p:cNvPr id="579" name="Google Shape;579;g33405358f6a_0_296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g33405358f6a_0_296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g33405358f6a_0_296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2" name="Google Shape;582;g33405358f6a_0_296"/>
          <p:cNvGrpSpPr/>
          <p:nvPr/>
        </p:nvGrpSpPr>
        <p:grpSpPr>
          <a:xfrm>
            <a:off x="2553438" y="3944702"/>
            <a:ext cx="2439821" cy="1201367"/>
            <a:chOff x="818259" y="4104995"/>
            <a:chExt cx="2348692" cy="1156495"/>
          </a:xfrm>
        </p:grpSpPr>
        <p:sp>
          <p:nvSpPr>
            <p:cNvPr id="583" name="Google Shape;583;g33405358f6a_0_296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3F3F3F"/>
                  </a:solidFill>
                </a:rPr>
                <a:t>기간, 추적ID, 사용자ID, IP주소, URI, 소요시간 검색 지원</a:t>
              </a:r>
              <a:endParaRPr sz="1000">
                <a:solidFill>
                  <a:srgbClr val="3F3F3F"/>
                </a:solidFill>
              </a:endParaRPr>
            </a:p>
          </p:txBody>
        </p:sp>
        <p:sp>
          <p:nvSpPr>
            <p:cNvPr id="584" name="Google Shape;584;g33405358f6a_0_296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오류 발생 위치, 원인 반영</a:t>
              </a:r>
              <a:endParaRPr sz="1000"/>
            </a:p>
          </p:txBody>
        </p:sp>
        <p:sp>
          <p:nvSpPr>
            <p:cNvPr id="585" name="Google Shape;585;g33405358f6a_0_296"/>
            <p:cNvSpPr/>
            <p:nvPr/>
          </p:nvSpPr>
          <p:spPr>
            <a:xfrm flipH="1">
              <a:off x="818259" y="4953690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3F3F3F"/>
                  </a:solidFill>
                </a:rPr>
                <a:t>어떤 요청인지에 대한 정보</a:t>
              </a:r>
              <a:endParaRPr sz="1000">
                <a:solidFill>
                  <a:srgbClr val="3F3F3F"/>
                </a:solidFill>
              </a:endParaRPr>
            </a:p>
          </p:txBody>
        </p:sp>
        <p:grpSp>
          <p:nvGrpSpPr>
            <p:cNvPr id="586" name="Google Shape;586;g33405358f6a_0_296"/>
            <p:cNvGrpSpPr/>
            <p:nvPr/>
          </p:nvGrpSpPr>
          <p:grpSpPr>
            <a:xfrm>
              <a:off x="2838451" y="4124325"/>
              <a:ext cx="328500" cy="1047826"/>
              <a:chOff x="6781801" y="2466975"/>
              <a:chExt cx="328500" cy="1047826"/>
            </a:xfrm>
          </p:grpSpPr>
          <p:sp>
            <p:nvSpPr>
              <p:cNvPr id="587" name="Google Shape;587;g33405358f6a_0_296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g33405358f6a_0_296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g33405358f6a_0_296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0" name="Google Shape;590;g33405358f6a_0_296"/>
          <p:cNvGrpSpPr/>
          <p:nvPr/>
        </p:nvGrpSpPr>
        <p:grpSpPr>
          <a:xfrm>
            <a:off x="4915638" y="3944702"/>
            <a:ext cx="2439821" cy="1201366"/>
            <a:chOff x="818259" y="4104995"/>
            <a:chExt cx="2348692" cy="1156494"/>
          </a:xfrm>
        </p:grpSpPr>
        <p:sp>
          <p:nvSpPr>
            <p:cNvPr id="591" name="Google Shape;591;g33405358f6a_0_296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3F3F3F"/>
                  </a:solidFill>
                </a:rPr>
                <a:t>테이블, 클래스 검색 지원</a:t>
              </a:r>
              <a:endParaRPr sz="1000"/>
            </a:p>
          </p:txBody>
        </p:sp>
        <p:sp>
          <p:nvSpPr>
            <p:cNvPr id="592" name="Google Shape;592;g33405358f6a_0_296"/>
            <p:cNvSpPr/>
            <p:nvPr/>
          </p:nvSpPr>
          <p:spPr>
            <a:xfrm flipH="1">
              <a:off x="1022255" y="4510124"/>
              <a:ext cx="1835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해당 테이블이 사용되는 요청 흐름 추적 가능</a:t>
              </a:r>
              <a:endParaRPr sz="1000"/>
            </a:p>
          </p:txBody>
        </p:sp>
        <p:sp>
          <p:nvSpPr>
            <p:cNvPr id="593" name="Google Shape;593;g33405358f6a_0_296"/>
            <p:cNvSpPr/>
            <p:nvPr/>
          </p:nvSpPr>
          <p:spPr>
            <a:xfrm flipH="1">
              <a:off x="892955" y="4953689"/>
              <a:ext cx="1964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3F3F3F"/>
                  </a:solidFill>
                </a:rPr>
                <a:t>해당 클래스가 사용되는 요청 흐름 추적 가능</a:t>
              </a:r>
              <a:endParaRPr sz="1000"/>
            </a:p>
          </p:txBody>
        </p:sp>
        <p:grpSp>
          <p:nvGrpSpPr>
            <p:cNvPr id="594" name="Google Shape;594;g33405358f6a_0_296"/>
            <p:cNvGrpSpPr/>
            <p:nvPr/>
          </p:nvGrpSpPr>
          <p:grpSpPr>
            <a:xfrm>
              <a:off x="2838451" y="4124325"/>
              <a:ext cx="328500" cy="1047826"/>
              <a:chOff x="6781801" y="2466975"/>
              <a:chExt cx="328500" cy="1047826"/>
            </a:xfrm>
          </p:grpSpPr>
          <p:sp>
            <p:nvSpPr>
              <p:cNvPr id="595" name="Google Shape;595;g33405358f6a_0_296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g33405358f6a_0_296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g33405358f6a_0_296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98" name="Google Shape;598;g33405358f6a_0_296"/>
          <p:cNvGrpSpPr/>
          <p:nvPr/>
        </p:nvGrpSpPr>
        <p:grpSpPr>
          <a:xfrm>
            <a:off x="7354038" y="3944702"/>
            <a:ext cx="2439821" cy="1201367"/>
            <a:chOff x="818259" y="4104995"/>
            <a:chExt cx="2348692" cy="1156495"/>
          </a:xfrm>
        </p:grpSpPr>
        <p:sp>
          <p:nvSpPr>
            <p:cNvPr id="599" name="Google Shape;599;g33405358f6a_0_296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3F3F3F"/>
                  </a:solidFill>
                </a:rPr>
                <a:t>한 요청에 대한 전체 로그들을 시퀀스 다이어그램으로 제공</a:t>
              </a:r>
              <a:endParaRPr sz="1000"/>
            </a:p>
          </p:txBody>
        </p:sp>
        <p:sp>
          <p:nvSpPr>
            <p:cNvPr id="600" name="Google Shape;600;g33405358f6a_0_296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/>
                <a:t>발생한 로그 이벤트들의 목록</a:t>
              </a:r>
              <a:endParaRPr sz="1000"/>
            </a:p>
          </p:txBody>
        </p:sp>
        <p:sp>
          <p:nvSpPr>
            <p:cNvPr id="601" name="Google Shape;601;g33405358f6a_0_296"/>
            <p:cNvSpPr/>
            <p:nvPr/>
          </p:nvSpPr>
          <p:spPr>
            <a:xfrm flipH="1">
              <a:off x="818259" y="4953690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00">
                  <a:solidFill>
                    <a:srgbClr val="3F3F3F"/>
                  </a:solidFill>
                </a:rPr>
                <a:t>지연, 오류에 대한 로그 쉽게 확인</a:t>
              </a:r>
              <a:endParaRPr sz="1000"/>
            </a:p>
          </p:txBody>
        </p:sp>
        <p:grpSp>
          <p:nvGrpSpPr>
            <p:cNvPr id="602" name="Google Shape;602;g33405358f6a_0_296"/>
            <p:cNvGrpSpPr/>
            <p:nvPr/>
          </p:nvGrpSpPr>
          <p:grpSpPr>
            <a:xfrm>
              <a:off x="2838451" y="4124325"/>
              <a:ext cx="328500" cy="1047826"/>
              <a:chOff x="6781801" y="2466975"/>
              <a:chExt cx="328500" cy="1047826"/>
            </a:xfrm>
          </p:grpSpPr>
          <p:sp>
            <p:nvSpPr>
              <p:cNvPr id="603" name="Google Shape;603;g33405358f6a_0_296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g33405358f6a_0_296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g33405358f6a_0_296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6" name="Google Shape;606;g33405358f6a_0_296"/>
          <p:cNvSpPr/>
          <p:nvPr/>
        </p:nvSpPr>
        <p:spPr>
          <a:xfrm>
            <a:off x="689950" y="2427725"/>
            <a:ext cx="1137600" cy="6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g33405358f6a_0_296"/>
          <p:cNvSpPr txBox="1"/>
          <p:nvPr/>
        </p:nvSpPr>
        <p:spPr>
          <a:xfrm>
            <a:off x="619835" y="2456953"/>
            <a:ext cx="12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3F3F3F"/>
                </a:solidFill>
              </a:rPr>
              <a:t>지연 상세 로그</a:t>
            </a:r>
            <a:endParaRPr sz="1300"/>
          </a:p>
        </p:txBody>
      </p:sp>
      <p:pic>
        <p:nvPicPr>
          <p:cNvPr id="608" name="Google Shape;608;g33405358f6a_0_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00" y="2113888"/>
            <a:ext cx="2356100" cy="1797723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g33405358f6a_0_296"/>
          <p:cNvSpPr/>
          <p:nvPr/>
        </p:nvSpPr>
        <p:spPr>
          <a:xfrm>
            <a:off x="2975950" y="2427725"/>
            <a:ext cx="1137600" cy="6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g33405358f6a_0_296"/>
          <p:cNvSpPr txBox="1"/>
          <p:nvPr/>
        </p:nvSpPr>
        <p:spPr>
          <a:xfrm>
            <a:off x="2905835" y="2456953"/>
            <a:ext cx="12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3F3F3F"/>
                </a:solidFill>
              </a:rPr>
              <a:t>오류</a:t>
            </a:r>
            <a:r>
              <a:rPr lang="ko-KR" sz="1700">
                <a:solidFill>
                  <a:srgbClr val="3F3F3F"/>
                </a:solidFill>
              </a:rPr>
              <a:t> 상세 로그</a:t>
            </a:r>
            <a:endParaRPr sz="1300"/>
          </a:p>
        </p:txBody>
      </p:sp>
      <p:sp>
        <p:nvSpPr>
          <p:cNvPr id="611" name="Google Shape;611;g33405358f6a_0_296"/>
          <p:cNvSpPr/>
          <p:nvPr/>
        </p:nvSpPr>
        <p:spPr>
          <a:xfrm>
            <a:off x="5414350" y="2427725"/>
            <a:ext cx="1137600" cy="6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g33405358f6a_0_296"/>
          <p:cNvSpPr txBox="1"/>
          <p:nvPr/>
        </p:nvSpPr>
        <p:spPr>
          <a:xfrm>
            <a:off x="5344235" y="2485817"/>
            <a:ext cx="12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3F3F3F"/>
                </a:solidFill>
              </a:rPr>
              <a:t>영향도 분석</a:t>
            </a:r>
            <a:endParaRPr sz="1300"/>
          </a:p>
        </p:txBody>
      </p:sp>
      <p:pic>
        <p:nvPicPr>
          <p:cNvPr id="613" name="Google Shape;613;g33405358f6a_0_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100" y="2113888"/>
            <a:ext cx="2356100" cy="1797723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g33405358f6a_0_296"/>
          <p:cNvSpPr/>
          <p:nvPr/>
        </p:nvSpPr>
        <p:spPr>
          <a:xfrm>
            <a:off x="7852750" y="2427725"/>
            <a:ext cx="1137600" cy="6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g33405358f6a_0_296"/>
          <p:cNvSpPr txBox="1"/>
          <p:nvPr/>
        </p:nvSpPr>
        <p:spPr>
          <a:xfrm>
            <a:off x="7782635" y="2456953"/>
            <a:ext cx="12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>
                <a:solidFill>
                  <a:srgbClr val="3F3F3F"/>
                </a:solidFill>
              </a:rPr>
              <a:t>시퀀스 다이어그램</a:t>
            </a:r>
            <a:endParaRPr sz="1300"/>
          </a:p>
        </p:txBody>
      </p:sp>
      <p:pic>
        <p:nvPicPr>
          <p:cNvPr id="616" name="Google Shape;616;g33405358f6a_0_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3500" y="2113888"/>
            <a:ext cx="2356100" cy="1797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g33405358f6a_0_2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6700" y="2113888"/>
            <a:ext cx="2356100" cy="17977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8" name="Google Shape;618;g33405358f6a_0_296"/>
          <p:cNvCxnSpPr/>
          <p:nvPr/>
        </p:nvCxnSpPr>
        <p:spPr>
          <a:xfrm rot="10800000">
            <a:off x="4812100" y="2222500"/>
            <a:ext cx="370800" cy="32880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9" name="Google Shape;619;g33405358f6a_0_296"/>
          <p:cNvCxnSpPr/>
          <p:nvPr/>
        </p:nvCxnSpPr>
        <p:spPr>
          <a:xfrm rot="10800000">
            <a:off x="7174300" y="2222500"/>
            <a:ext cx="370800" cy="32880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3405358f6a_0_105"/>
          <p:cNvSpPr/>
          <p:nvPr/>
        </p:nvSpPr>
        <p:spPr>
          <a:xfrm>
            <a:off x="1237837" y="1844540"/>
            <a:ext cx="54177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g33405358f6a_0_105"/>
          <p:cNvSpPr txBox="1"/>
          <p:nvPr>
            <p:ph type="title"/>
          </p:nvPr>
        </p:nvSpPr>
        <p:spPr>
          <a:xfrm>
            <a:off x="1156850" y="122243"/>
            <a:ext cx="7583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PlantUML 라이브러리 적용</a:t>
            </a:r>
            <a:endParaRPr/>
          </a:p>
        </p:txBody>
      </p:sp>
      <p:sp>
        <p:nvSpPr>
          <p:cNvPr id="626" name="Google Shape;626;g33405358f6a_0_105"/>
          <p:cNvSpPr txBox="1"/>
          <p:nvPr>
            <p:ph idx="1" type="body"/>
          </p:nvPr>
        </p:nvSpPr>
        <p:spPr>
          <a:xfrm>
            <a:off x="1161097" y="741953"/>
            <a:ext cx="7578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>
                <a:solidFill>
                  <a:schemeClr val="dk1"/>
                </a:solidFill>
              </a:rPr>
              <a:t>현재 서버로 직접 plantUML DSL을 전달해 렌더링 된 이미지를 표출하고 있으나 PlantUML 라이브러리를 직접 이용해 로컬 서버에서 이미지 렌더링 가능함.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g33405358f6a_0_105"/>
          <p:cNvSpPr/>
          <p:nvPr/>
        </p:nvSpPr>
        <p:spPr>
          <a:xfrm>
            <a:off x="2793451" y="1560975"/>
            <a:ext cx="291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PlantUML 라이브러리 적용 방법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33405358f6a_0_105"/>
          <p:cNvSpPr/>
          <p:nvPr/>
        </p:nvSpPr>
        <p:spPr>
          <a:xfrm>
            <a:off x="7076376" y="1484785"/>
            <a:ext cx="134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33405358f6a_0_105"/>
          <p:cNvSpPr/>
          <p:nvPr/>
        </p:nvSpPr>
        <p:spPr>
          <a:xfrm>
            <a:off x="6816672" y="1844540"/>
            <a:ext cx="18453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PlantUML 라이브러리 의존성 추</a:t>
            </a: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String에 다이어그램을 그리기 위한 PlantUML DSL을 저장한 후 SourceStringReader 클래스를 통해 PNG 파일 생성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File에 PlantUML DSL을 저장한 후 SourceFileReader 클래스를 통해 PNG 파일 생성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g33405358f6a_0_105"/>
          <p:cNvSpPr/>
          <p:nvPr/>
        </p:nvSpPr>
        <p:spPr>
          <a:xfrm>
            <a:off x="6878917" y="1952837"/>
            <a:ext cx="1974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33405358f6a_0_105"/>
          <p:cNvSpPr txBox="1"/>
          <p:nvPr/>
        </p:nvSpPr>
        <p:spPr>
          <a:xfrm>
            <a:off x="1250899" y="1909821"/>
            <a:ext cx="391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g33405358f6a_0_105"/>
          <p:cNvSpPr/>
          <p:nvPr/>
        </p:nvSpPr>
        <p:spPr>
          <a:xfrm>
            <a:off x="1325594" y="1909821"/>
            <a:ext cx="5265600" cy="12816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g33405358f6a_0_105"/>
          <p:cNvSpPr/>
          <p:nvPr/>
        </p:nvSpPr>
        <p:spPr>
          <a:xfrm>
            <a:off x="2173935" y="1992847"/>
            <a:ext cx="4329600" cy="11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&lt;dependency&gt;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&lt;groupId&gt;net.sourceforge.plantuml&lt;/groupId&gt;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&lt;artifactId&gt;plantuml&lt;/artifactId&gt;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&lt;version&gt;8059&lt;/version&gt;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&lt;/dependency&gt;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g33405358f6a_0_105"/>
          <p:cNvSpPr txBox="1"/>
          <p:nvPr/>
        </p:nvSpPr>
        <p:spPr>
          <a:xfrm>
            <a:off x="1287252" y="2273659"/>
            <a:ext cx="83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PlantUML 라이브러리 적용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33405358f6a_0_105"/>
          <p:cNvSpPr/>
          <p:nvPr/>
        </p:nvSpPr>
        <p:spPr>
          <a:xfrm>
            <a:off x="2085026" y="1969443"/>
            <a:ext cx="1974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33405358f6a_0_105"/>
          <p:cNvSpPr/>
          <p:nvPr/>
        </p:nvSpPr>
        <p:spPr>
          <a:xfrm>
            <a:off x="4638528" y="3894338"/>
            <a:ext cx="1974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33405358f6a_0_105"/>
          <p:cNvSpPr/>
          <p:nvPr/>
        </p:nvSpPr>
        <p:spPr>
          <a:xfrm>
            <a:off x="6878917" y="2565693"/>
            <a:ext cx="1974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33405358f6a_0_105"/>
          <p:cNvSpPr/>
          <p:nvPr/>
        </p:nvSpPr>
        <p:spPr>
          <a:xfrm>
            <a:off x="1325497" y="3291323"/>
            <a:ext cx="5265600" cy="12390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g33405358f6a_0_105"/>
          <p:cNvSpPr/>
          <p:nvPr/>
        </p:nvSpPr>
        <p:spPr>
          <a:xfrm>
            <a:off x="2145114" y="3361493"/>
            <a:ext cx="4329600" cy="111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OutputStream png = new FileOutputStream("diagram.png"));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source = "@startuml\n";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+= "밥 -&gt; 앨리스 : hello\n";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+= "@enduml\n";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SourceStringReader reader = new SourceStringReader(source);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reader.outputImage(png);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33405358f6a_0_105"/>
          <p:cNvSpPr txBox="1"/>
          <p:nvPr/>
        </p:nvSpPr>
        <p:spPr>
          <a:xfrm>
            <a:off x="1335271" y="3619495"/>
            <a:ext cx="787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SourceStringReader을 통해 PNG 파일 생성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33405358f6a_0_105"/>
          <p:cNvSpPr/>
          <p:nvPr/>
        </p:nvSpPr>
        <p:spPr>
          <a:xfrm>
            <a:off x="2075216" y="3344335"/>
            <a:ext cx="1974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33405358f6a_0_105"/>
          <p:cNvSpPr/>
          <p:nvPr/>
        </p:nvSpPr>
        <p:spPr>
          <a:xfrm>
            <a:off x="1325497" y="4657952"/>
            <a:ext cx="5265600" cy="14121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g33405358f6a_0_105"/>
          <p:cNvSpPr/>
          <p:nvPr/>
        </p:nvSpPr>
        <p:spPr>
          <a:xfrm>
            <a:off x="2145114" y="4736941"/>
            <a:ext cx="4329600" cy="126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source = ...; SourceFileReader reader = new SourceFileReader(source); List&lt;GeneratedImage&gt; list = reader.getGeneratedImages();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png = list.get(0).getPngFile();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33405358f6a_0_105"/>
          <p:cNvSpPr txBox="1"/>
          <p:nvPr/>
        </p:nvSpPr>
        <p:spPr>
          <a:xfrm>
            <a:off x="1340679" y="4979295"/>
            <a:ext cx="7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SourceFileReader을 통해 PNG 파일 생성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33405358f6a_0_105"/>
          <p:cNvSpPr/>
          <p:nvPr/>
        </p:nvSpPr>
        <p:spPr>
          <a:xfrm>
            <a:off x="2075216" y="4784057"/>
            <a:ext cx="1974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33405358f6a_0_105"/>
          <p:cNvSpPr/>
          <p:nvPr/>
        </p:nvSpPr>
        <p:spPr>
          <a:xfrm>
            <a:off x="6878917" y="4505552"/>
            <a:ext cx="1974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2c7ade79bc_0_187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52" name="Google Shape;652;g32c7ade79bc_0_187"/>
          <p:cNvPicPr preferRelativeResize="0"/>
          <p:nvPr/>
        </p:nvPicPr>
        <p:blipFill rotWithShape="1">
          <a:blip r:embed="rId3">
            <a:alphaModFix/>
          </a:blip>
          <a:srcRect b="14354" l="0" r="0" t="0"/>
          <a:stretch/>
        </p:blipFill>
        <p:spPr>
          <a:xfrm>
            <a:off x="890950" y="1866700"/>
            <a:ext cx="5905025" cy="37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32c7ade79bc_0_187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메인 페이지</a:t>
            </a:r>
            <a:endParaRPr/>
          </a:p>
        </p:txBody>
      </p:sp>
      <p:sp>
        <p:nvSpPr>
          <p:cNvPr id="654" name="Google Shape;654;g32c7ade79bc_0_187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병목 현상, 에러, 특정 테이블 또는 클래스를 사용하는 상세 로그들의 목록을 확인할 수 있음.</a:t>
            </a:r>
            <a:endParaRPr/>
          </a:p>
        </p:txBody>
      </p:sp>
      <p:sp>
        <p:nvSpPr>
          <p:cNvPr id="655" name="Google Shape;655;g32c7ade79bc_0_187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656" name="Google Shape;656;g32c7ade79bc_0_187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병목 현상이 발생한 위치에서 생성한 상세 로그들의 목록을 확인할 수 있음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에러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가 발생한 위치에서 생성한 상세 로그들의 목록을 확인할 수 있음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특정 테이블 또는 클래스를 검색하여 이들을 사용하는 상세 로그들의 목록을 확인할 수 있음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g32c7ade79bc_0_187"/>
          <p:cNvSpPr/>
          <p:nvPr/>
        </p:nvSpPr>
        <p:spPr>
          <a:xfrm>
            <a:off x="2295086" y="14847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화면</a:t>
            </a:r>
            <a:endParaRPr/>
          </a:p>
        </p:txBody>
      </p:sp>
      <p:sp>
        <p:nvSpPr>
          <p:cNvPr id="658" name="Google Shape;658;g32c7ade79bc_0_187"/>
          <p:cNvSpPr/>
          <p:nvPr/>
        </p:nvSpPr>
        <p:spPr>
          <a:xfrm>
            <a:off x="7293260" y="19476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659" name="Google Shape;659;g32c7ade79bc_0_187"/>
          <p:cNvSpPr/>
          <p:nvPr/>
        </p:nvSpPr>
        <p:spPr>
          <a:xfrm>
            <a:off x="7293261" y="3365327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60" name="Google Shape;660;g32c7ade79bc_0_187"/>
          <p:cNvSpPr/>
          <p:nvPr/>
        </p:nvSpPr>
        <p:spPr>
          <a:xfrm>
            <a:off x="819242" y="2975474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61" name="Google Shape;661;g32c7ade79bc_0_187"/>
          <p:cNvSpPr/>
          <p:nvPr/>
        </p:nvSpPr>
        <p:spPr>
          <a:xfrm>
            <a:off x="819250" y="271372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662" name="Google Shape;662;g32c7ade79bc_0_187"/>
          <p:cNvSpPr/>
          <p:nvPr/>
        </p:nvSpPr>
        <p:spPr>
          <a:xfrm>
            <a:off x="7293245" y="457194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63" name="Google Shape;663;g32c7ade79bc_0_187"/>
          <p:cNvSpPr/>
          <p:nvPr/>
        </p:nvSpPr>
        <p:spPr>
          <a:xfrm>
            <a:off x="1062250" y="3060525"/>
            <a:ext cx="628800" cy="87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32c7ade79bc_0_187"/>
          <p:cNvSpPr/>
          <p:nvPr/>
        </p:nvSpPr>
        <p:spPr>
          <a:xfrm>
            <a:off x="1062250" y="2883825"/>
            <a:ext cx="628800" cy="87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32c7ade79bc_0_187"/>
          <p:cNvSpPr/>
          <p:nvPr/>
        </p:nvSpPr>
        <p:spPr>
          <a:xfrm>
            <a:off x="1062250" y="3237225"/>
            <a:ext cx="628800" cy="870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g32c7ade79bc_0_187"/>
          <p:cNvSpPr/>
          <p:nvPr/>
        </p:nvSpPr>
        <p:spPr>
          <a:xfrm>
            <a:off x="819242" y="3204074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 sz="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2c7ade79bc_0_356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72" name="Google Shape;672;g32c7ade79bc_0_356"/>
          <p:cNvPicPr preferRelativeResize="0"/>
          <p:nvPr/>
        </p:nvPicPr>
        <p:blipFill rotWithShape="1">
          <a:blip r:embed="rId3">
            <a:alphaModFix/>
          </a:blip>
          <a:srcRect b="29705" l="14050" r="1153" t="7091"/>
          <a:stretch/>
        </p:blipFill>
        <p:spPr>
          <a:xfrm>
            <a:off x="995725" y="2521225"/>
            <a:ext cx="6008826" cy="23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g32c7ade79bc_0_356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지연 </a:t>
            </a:r>
            <a:r>
              <a:rPr lang="ko-KR"/>
              <a:t>거래</a:t>
            </a:r>
            <a:r>
              <a:rPr lang="ko-KR"/>
              <a:t> 목록</a:t>
            </a:r>
            <a:endParaRPr/>
          </a:p>
        </p:txBody>
      </p:sp>
      <p:sp>
        <p:nvSpPr>
          <p:cNvPr id="674" name="Google Shape;674;g32c7ade79bc_0_356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병목 현상이 발생한 로그들의 목록을 확인할 수 있으며 (기간, 추적ID, 사용자ID, IP주소, URI, 소요시간)상세 검색을 지원함.</a:t>
            </a:r>
            <a:endParaRPr/>
          </a:p>
        </p:txBody>
      </p:sp>
      <p:sp>
        <p:nvSpPr>
          <p:cNvPr id="675" name="Google Shape;675;g32c7ade79bc_0_356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676" name="Google Shape;676;g32c7ade79bc_0_356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특정 기한동안 발생한 요청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, 한 요청임을 의미하는 추적ID, 사용자ID, 사용자IP, URI/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포트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보다 병목 현상이 일어난 시간 입력하여 검색 가능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로그가 발생한 시간, 추적ID, IP,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쿼리 수행/코드 수행여부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, url과 SQL문, 소요시간, 사용자ID에 대한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정보를 나타냄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 추적ID를 클릭하여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요청이 전체 시스템에서의 흐름을 시퀀스 다이어그램으로 나타내는 화면으로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페이징 버튼.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g32c7ade79bc_0_356"/>
          <p:cNvSpPr/>
          <p:nvPr/>
        </p:nvSpPr>
        <p:spPr>
          <a:xfrm>
            <a:off x="2295086" y="14847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지연 로그들의 목록 화면</a:t>
            </a:r>
            <a:endParaRPr/>
          </a:p>
        </p:txBody>
      </p:sp>
      <p:sp>
        <p:nvSpPr>
          <p:cNvPr id="678" name="Google Shape;678;g32c7ade79bc_0_356"/>
          <p:cNvSpPr/>
          <p:nvPr/>
        </p:nvSpPr>
        <p:spPr>
          <a:xfrm>
            <a:off x="995725" y="27050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679" name="Google Shape;679;g32c7ade79bc_0_356"/>
          <p:cNvSpPr/>
          <p:nvPr/>
        </p:nvSpPr>
        <p:spPr>
          <a:xfrm>
            <a:off x="1238725" y="2843725"/>
            <a:ext cx="5597100" cy="207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32c7ade79bc_0_356"/>
          <p:cNvSpPr/>
          <p:nvPr/>
        </p:nvSpPr>
        <p:spPr>
          <a:xfrm>
            <a:off x="995725" y="32384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81" name="Google Shape;681;g32c7ade79bc_0_356"/>
          <p:cNvSpPr/>
          <p:nvPr/>
        </p:nvSpPr>
        <p:spPr>
          <a:xfrm>
            <a:off x="7317749" y="3234515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682" name="Google Shape;682;g32c7ade79bc_0_356"/>
          <p:cNvSpPr/>
          <p:nvPr/>
        </p:nvSpPr>
        <p:spPr>
          <a:xfrm>
            <a:off x="7340981" y="4274793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683" name="Google Shape;683;g32c7ade79bc_0_356"/>
          <p:cNvSpPr/>
          <p:nvPr/>
        </p:nvSpPr>
        <p:spPr>
          <a:xfrm>
            <a:off x="7293260" y="19476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684" name="Google Shape;684;g32c7ade79bc_0_356"/>
          <p:cNvSpPr/>
          <p:nvPr/>
        </p:nvSpPr>
        <p:spPr>
          <a:xfrm>
            <a:off x="995725" y="45338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4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85" name="Google Shape;685;g32c7ade79bc_0_356"/>
          <p:cNvSpPr/>
          <p:nvPr/>
        </p:nvSpPr>
        <p:spPr>
          <a:xfrm>
            <a:off x="1238725" y="3086000"/>
            <a:ext cx="5597100" cy="14154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g32c7ade79bc_0_356"/>
          <p:cNvSpPr/>
          <p:nvPr/>
        </p:nvSpPr>
        <p:spPr>
          <a:xfrm>
            <a:off x="1238725" y="4498525"/>
            <a:ext cx="243000" cy="2571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g32c7ade79bc_0_356"/>
          <p:cNvSpPr/>
          <p:nvPr/>
        </p:nvSpPr>
        <p:spPr>
          <a:xfrm>
            <a:off x="1925700" y="3377675"/>
            <a:ext cx="582000" cy="10446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32c7ade79bc_0_356"/>
          <p:cNvSpPr/>
          <p:nvPr/>
        </p:nvSpPr>
        <p:spPr>
          <a:xfrm>
            <a:off x="1681525" y="32384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89" name="Google Shape;689;g32c7ade79bc_0_356"/>
          <p:cNvSpPr/>
          <p:nvPr/>
        </p:nvSpPr>
        <p:spPr>
          <a:xfrm>
            <a:off x="7340981" y="523696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856722" y="1868944"/>
            <a:ext cx="6040494" cy="3276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elleza"/>
              <a:buAutoNum type="romanUcPeriod"/>
            </a:pPr>
            <a:r>
              <a:rPr b="1" i="0" lang="ko-KR" sz="2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/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시스템 추적 로깅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DB 적재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조회 및모니터링</a:t>
            </a:r>
            <a:endParaRPr b="1" i="0" sz="20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127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elleza"/>
              <a:buNone/>
            </a:pPr>
            <a:r>
              <a:t/>
            </a:r>
            <a:endParaRPr b="1" i="0" sz="1600" u="none" cap="none" strike="noStrike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Google Shape;694;g32c7ade79bc_0_374"/>
          <p:cNvPicPr preferRelativeResize="0"/>
          <p:nvPr/>
        </p:nvPicPr>
        <p:blipFill rotWithShape="1">
          <a:blip r:embed="rId3">
            <a:alphaModFix/>
          </a:blip>
          <a:srcRect b="12776" l="14339" r="0" t="7864"/>
          <a:stretch/>
        </p:blipFill>
        <p:spPr>
          <a:xfrm>
            <a:off x="834467" y="2058239"/>
            <a:ext cx="6099802" cy="3440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g32c7ade79bc_0_374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오류</a:t>
            </a:r>
            <a:r>
              <a:rPr lang="ko-KR"/>
              <a:t> 로그 목록</a:t>
            </a:r>
            <a:endParaRPr/>
          </a:p>
        </p:txBody>
      </p:sp>
      <p:sp>
        <p:nvSpPr>
          <p:cNvPr id="696" name="Google Shape;696;g32c7ade79bc_0_374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오류가</a:t>
            </a:r>
            <a:r>
              <a:rPr lang="ko-KR"/>
              <a:t> 발생한 로그들의 목록을 확인할 수 있으며 (기간, 추적ID, 사용자ID, IP주소, URI, 소요시간)상세 검색을 지원함.</a:t>
            </a:r>
            <a:endParaRPr/>
          </a:p>
        </p:txBody>
      </p:sp>
      <p:sp>
        <p:nvSpPr>
          <p:cNvPr id="697" name="Google Shape;697;g32c7ade79bc_0_374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698" name="Google Shape;698;g32c7ade79bc_0_374"/>
          <p:cNvSpPr/>
          <p:nvPr/>
        </p:nvSpPr>
        <p:spPr>
          <a:xfrm>
            <a:off x="2295086" y="14847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</a:t>
            </a: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로그들의 목록 화면</a:t>
            </a:r>
            <a:endParaRPr/>
          </a:p>
        </p:txBody>
      </p:sp>
      <p:sp>
        <p:nvSpPr>
          <p:cNvPr id="699" name="Google Shape;699;g32c7ade79bc_0_374"/>
          <p:cNvSpPr/>
          <p:nvPr/>
        </p:nvSpPr>
        <p:spPr>
          <a:xfrm>
            <a:off x="843325" y="23240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700" name="Google Shape;700;g32c7ade79bc_0_374"/>
          <p:cNvSpPr/>
          <p:nvPr/>
        </p:nvSpPr>
        <p:spPr>
          <a:xfrm>
            <a:off x="1086325" y="2462725"/>
            <a:ext cx="5597100" cy="207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g32c7ade79bc_0_374"/>
          <p:cNvSpPr/>
          <p:nvPr/>
        </p:nvSpPr>
        <p:spPr>
          <a:xfrm>
            <a:off x="843325" y="28574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02" name="Google Shape;702;g32c7ade79bc_0_374"/>
          <p:cNvSpPr/>
          <p:nvPr/>
        </p:nvSpPr>
        <p:spPr>
          <a:xfrm>
            <a:off x="843325" y="37718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4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03" name="Google Shape;703;g32c7ade79bc_0_374"/>
          <p:cNvSpPr/>
          <p:nvPr/>
        </p:nvSpPr>
        <p:spPr>
          <a:xfrm>
            <a:off x="1086325" y="2705000"/>
            <a:ext cx="5597100" cy="9771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32c7ade79bc_0_374"/>
          <p:cNvSpPr/>
          <p:nvPr/>
        </p:nvSpPr>
        <p:spPr>
          <a:xfrm>
            <a:off x="1086325" y="3758125"/>
            <a:ext cx="243000" cy="2571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32c7ade79bc_0_374"/>
          <p:cNvSpPr/>
          <p:nvPr/>
        </p:nvSpPr>
        <p:spPr>
          <a:xfrm>
            <a:off x="1848325" y="2996125"/>
            <a:ext cx="779100" cy="6687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32c7ade79bc_0_374"/>
          <p:cNvSpPr/>
          <p:nvPr/>
        </p:nvSpPr>
        <p:spPr>
          <a:xfrm>
            <a:off x="1605325" y="28574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07" name="Google Shape;707;g32c7ade79bc_0_374"/>
          <p:cNvSpPr/>
          <p:nvPr/>
        </p:nvSpPr>
        <p:spPr>
          <a:xfrm>
            <a:off x="7431425" y="186668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특정 기한동안 발생한 요청, 한 요청임을 의미하는 추적ID, 사용자ID, 사용자IP, URI/포트, 보다 병목 현상이 일어난 시간 입력하여 검색 가능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로그가 발생한 시간, 추적ID, IP, 쿼리 수행/코드 수행여부, url과 SQL문, 소요시간, 사용자ID에 대한 정보를 나타냄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추적ID를 클릭하여 </a:t>
            </a:r>
            <a:r>
              <a:rPr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요청이 전체 시스템에서의 흐름을 시퀀스 다이어그램으로 나타내는 화면으로 이동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페이징 버튼.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g32c7ade79bc_0_374"/>
          <p:cNvSpPr/>
          <p:nvPr/>
        </p:nvSpPr>
        <p:spPr>
          <a:xfrm>
            <a:off x="7502424" y="3256665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709" name="Google Shape;709;g32c7ade79bc_0_374"/>
          <p:cNvSpPr/>
          <p:nvPr/>
        </p:nvSpPr>
        <p:spPr>
          <a:xfrm>
            <a:off x="7525656" y="43171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710" name="Google Shape;710;g32c7ade79bc_0_374"/>
          <p:cNvSpPr/>
          <p:nvPr/>
        </p:nvSpPr>
        <p:spPr>
          <a:xfrm>
            <a:off x="7477935" y="196984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711" name="Google Shape;711;g32c7ade79bc_0_374"/>
          <p:cNvSpPr/>
          <p:nvPr/>
        </p:nvSpPr>
        <p:spPr>
          <a:xfrm>
            <a:off x="7525656" y="53077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4</a:t>
            </a:r>
            <a:endParaRPr/>
          </a:p>
        </p:txBody>
      </p:sp>
      <p:sp>
        <p:nvSpPr>
          <p:cNvPr id="712" name="Google Shape;712;g32c7ade79bc_0_374"/>
          <p:cNvSpPr/>
          <p:nvPr/>
        </p:nvSpPr>
        <p:spPr>
          <a:xfrm>
            <a:off x="763317" y="186668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g32c7ade79bc_0_393"/>
          <p:cNvPicPr preferRelativeResize="0"/>
          <p:nvPr/>
        </p:nvPicPr>
        <p:blipFill rotWithShape="1">
          <a:blip r:embed="rId3">
            <a:alphaModFix/>
          </a:blip>
          <a:srcRect b="15888" l="10313" r="1010" t="6682"/>
          <a:stretch/>
        </p:blipFill>
        <p:spPr>
          <a:xfrm>
            <a:off x="747075" y="2135675"/>
            <a:ext cx="6420573" cy="33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g32c7ade79bc_0_393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영향도 분석</a:t>
            </a:r>
            <a:r>
              <a:rPr lang="ko-KR"/>
              <a:t> 로그 목록</a:t>
            </a:r>
            <a:endParaRPr/>
          </a:p>
        </p:txBody>
      </p:sp>
      <p:sp>
        <p:nvSpPr>
          <p:cNvPr id="719" name="Google Shape;719;g32c7ade79bc_0_393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테이블명 또는 클래스명 검색을 지원하며, 특정 테이블 또는 클래스를 사용하는 상세 로그들의 목록을 확인할 수 있음.</a:t>
            </a:r>
            <a:endParaRPr/>
          </a:p>
        </p:txBody>
      </p:sp>
      <p:sp>
        <p:nvSpPr>
          <p:cNvPr id="720" name="Google Shape;720;g32c7ade79bc_0_393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721" name="Google Shape;721;g32c7ade79bc_0_393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특정 테이블명 또는 클래스명을 검색할 수 있음.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검색한 테이블을 사용하는 클래스에서 발생한 로그들 또는 클래스와 요청 흐름이 이어지는 로그들을 확인할 수 있음.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추적ID를 클릭하여 한 요청이 전체 시스템에서의 흐름을 시퀀스 다이어그램으로 나타내는 화면으로 이동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       페이징 버튼.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2" name="Google Shape;722;g32c7ade79bc_0_393"/>
          <p:cNvSpPr/>
          <p:nvPr/>
        </p:nvSpPr>
        <p:spPr>
          <a:xfrm>
            <a:off x="2295086" y="14847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영향도 분석</a:t>
            </a: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로그들의 목록 화면</a:t>
            </a:r>
            <a:endParaRPr/>
          </a:p>
        </p:txBody>
      </p:sp>
      <p:sp>
        <p:nvSpPr>
          <p:cNvPr id="723" name="Google Shape;723;g32c7ade79bc_0_393"/>
          <p:cNvSpPr/>
          <p:nvPr/>
        </p:nvSpPr>
        <p:spPr>
          <a:xfrm>
            <a:off x="7293260" y="19476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724" name="Google Shape;724;g32c7ade79bc_0_393"/>
          <p:cNvSpPr/>
          <p:nvPr/>
        </p:nvSpPr>
        <p:spPr>
          <a:xfrm>
            <a:off x="4348525" y="232400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725" name="Google Shape;725;g32c7ade79bc_0_393"/>
          <p:cNvSpPr/>
          <p:nvPr/>
        </p:nvSpPr>
        <p:spPr>
          <a:xfrm>
            <a:off x="4587550" y="2386525"/>
            <a:ext cx="2400600" cy="3078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32c7ade79bc_0_393"/>
          <p:cNvSpPr/>
          <p:nvPr/>
        </p:nvSpPr>
        <p:spPr>
          <a:xfrm>
            <a:off x="7308029" y="2767595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727" name="Google Shape;727;g32c7ade79bc_0_393"/>
          <p:cNvSpPr/>
          <p:nvPr/>
        </p:nvSpPr>
        <p:spPr>
          <a:xfrm>
            <a:off x="7340981" y="414256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728" name="Google Shape;728;g32c7ade79bc_0_393"/>
          <p:cNvSpPr/>
          <p:nvPr/>
        </p:nvSpPr>
        <p:spPr>
          <a:xfrm>
            <a:off x="783825" y="269432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29" name="Google Shape;729;g32c7ade79bc_0_393"/>
          <p:cNvSpPr/>
          <p:nvPr/>
        </p:nvSpPr>
        <p:spPr>
          <a:xfrm>
            <a:off x="783825" y="485462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4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30" name="Google Shape;730;g32c7ade79bc_0_393"/>
          <p:cNvSpPr/>
          <p:nvPr/>
        </p:nvSpPr>
        <p:spPr>
          <a:xfrm>
            <a:off x="1069125" y="2728975"/>
            <a:ext cx="5919000" cy="2115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32c7ade79bc_0_393"/>
          <p:cNvSpPr/>
          <p:nvPr/>
        </p:nvSpPr>
        <p:spPr>
          <a:xfrm>
            <a:off x="1069125" y="4879525"/>
            <a:ext cx="1399500" cy="2073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g32c7ade79bc_0_393"/>
          <p:cNvSpPr/>
          <p:nvPr/>
        </p:nvSpPr>
        <p:spPr>
          <a:xfrm>
            <a:off x="1866125" y="2868700"/>
            <a:ext cx="1104900" cy="18939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32c7ade79bc_0_393"/>
          <p:cNvSpPr/>
          <p:nvPr/>
        </p:nvSpPr>
        <p:spPr>
          <a:xfrm>
            <a:off x="1647375" y="269432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34" name="Google Shape;734;g32c7ade79bc_0_393"/>
          <p:cNvSpPr/>
          <p:nvPr/>
        </p:nvSpPr>
        <p:spPr>
          <a:xfrm>
            <a:off x="7340981" y="536176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Google Shape;739;g32c7ade79bc_0_412"/>
          <p:cNvPicPr preferRelativeResize="0"/>
          <p:nvPr/>
        </p:nvPicPr>
        <p:blipFill rotWithShape="1">
          <a:blip r:embed="rId3">
            <a:alphaModFix/>
          </a:blip>
          <a:srcRect b="0" l="13581" r="2476" t="5267"/>
          <a:stretch/>
        </p:blipFill>
        <p:spPr>
          <a:xfrm>
            <a:off x="973625" y="1847775"/>
            <a:ext cx="6082823" cy="41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g32c7ade79bc_0_412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전체 호출 흐름</a:t>
            </a:r>
            <a:endParaRPr/>
          </a:p>
        </p:txBody>
      </p:sp>
      <p:sp>
        <p:nvSpPr>
          <p:cNvPr id="741" name="Google Shape;741;g32c7ade79bc_0_412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한 요청에 대해 전체 시스템에서의 흐름을 시퀀스 다이어그램으로 나타냄.</a:t>
            </a:r>
            <a:endParaRPr/>
          </a:p>
        </p:txBody>
      </p:sp>
      <p:sp>
        <p:nvSpPr>
          <p:cNvPr id="742" name="Google Shape;742;g32c7ade79bc_0_412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743" name="Google Shape;743;g32c7ade79bc_0_412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한 요청에 대한 전체 로그들을 시퀀스 다이어그램으로 나타냄. 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호출 대상(사용자, 서비스, 클래스)간 흐름을 화살표로 나타냄 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 메서드 이름, 실행한 SQL문, 실행 시간, 지연 또는 오류의 내용이 반영됨.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로그의 목록들을 나타냄.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로그가 발생한 시간, 추적ID, 수행 위치, 어플리케이션의 url, 수행 결과를 나타냄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g32c7ade79bc_0_412"/>
          <p:cNvSpPr/>
          <p:nvPr/>
        </p:nvSpPr>
        <p:spPr>
          <a:xfrm>
            <a:off x="2295086" y="14847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영향도 분석 로그들의 목록 화면</a:t>
            </a:r>
            <a:endParaRPr/>
          </a:p>
        </p:txBody>
      </p:sp>
      <p:sp>
        <p:nvSpPr>
          <p:cNvPr id="745" name="Google Shape;745;g32c7ade79bc_0_412"/>
          <p:cNvSpPr/>
          <p:nvPr/>
        </p:nvSpPr>
        <p:spPr>
          <a:xfrm>
            <a:off x="7293260" y="19476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746" name="Google Shape;746;g32c7ade79bc_0_412"/>
          <p:cNvSpPr/>
          <p:nvPr/>
        </p:nvSpPr>
        <p:spPr>
          <a:xfrm>
            <a:off x="637275" y="190082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747" name="Google Shape;747;g32c7ade79bc_0_412"/>
          <p:cNvSpPr/>
          <p:nvPr/>
        </p:nvSpPr>
        <p:spPr>
          <a:xfrm>
            <a:off x="983200" y="1893700"/>
            <a:ext cx="5870400" cy="17001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g32c7ade79bc_0_412"/>
          <p:cNvSpPr/>
          <p:nvPr/>
        </p:nvSpPr>
        <p:spPr>
          <a:xfrm>
            <a:off x="983200" y="3646300"/>
            <a:ext cx="5870400" cy="2326500"/>
          </a:xfrm>
          <a:prstGeom prst="roundRect">
            <a:avLst>
              <a:gd fmla="val 0" name="adj"/>
            </a:avLst>
          </a:prstGeom>
          <a:noFill/>
          <a:ln cap="flat" cmpd="sng" w="19050">
            <a:solidFill>
              <a:srgbClr val="FF3F3F"/>
            </a:solidFill>
            <a:prstDash val="dash"/>
            <a:miter lim="8000"/>
            <a:headEnd len="sm" w="sm" type="none"/>
            <a:tailEnd len="sm" w="sm" type="none"/>
          </a:ln>
          <a:effectLst>
            <a:outerShdw blurRad="38100" sx="101000" rotWithShape="0" algn="ctr" dist="12700" sy="101000">
              <a:schemeClr val="lt1">
                <a:alpha val="9686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32c7ade79bc_0_412"/>
          <p:cNvSpPr/>
          <p:nvPr/>
        </p:nvSpPr>
        <p:spPr>
          <a:xfrm>
            <a:off x="637275" y="380582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50" name="Google Shape;750;g32c7ade79bc_0_412"/>
          <p:cNvSpPr/>
          <p:nvPr/>
        </p:nvSpPr>
        <p:spPr>
          <a:xfrm>
            <a:off x="7293242" y="35869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751" name="Google Shape;751;g32c7ade79bc_0_412"/>
          <p:cNvSpPr/>
          <p:nvPr/>
        </p:nvSpPr>
        <p:spPr>
          <a:xfrm>
            <a:off x="7293242" y="27487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752" name="Google Shape;752;g32c7ade79bc_0_412"/>
          <p:cNvSpPr/>
          <p:nvPr/>
        </p:nvSpPr>
        <p:spPr>
          <a:xfrm>
            <a:off x="7293242" y="44251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4</a:t>
            </a:r>
            <a:endParaRPr/>
          </a:p>
        </p:txBody>
      </p:sp>
      <p:sp>
        <p:nvSpPr>
          <p:cNvPr id="753" name="Google Shape;753;g32c7ade79bc_0_412"/>
          <p:cNvSpPr/>
          <p:nvPr/>
        </p:nvSpPr>
        <p:spPr>
          <a:xfrm>
            <a:off x="584342" y="1851861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2cb5292b17_0_119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스파이더 통합 어플리케이션 모니터링을 활용한 로그 모니터링</a:t>
            </a:r>
            <a:endParaRPr/>
          </a:p>
        </p:txBody>
      </p:sp>
      <p:sp>
        <p:nvSpPr>
          <p:cNvPr id="759" name="Google Shape;759;g32cb5292b17_0_119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스파이더 통합 어플리케이션 모니터링을 활용한 로그 모니터링으로 그래프를 통해 느린 로그의 상세 정보를 확인 가능한 예시임</a:t>
            </a:r>
            <a:endParaRPr/>
          </a:p>
        </p:txBody>
      </p:sp>
      <p:sp>
        <p:nvSpPr>
          <p:cNvPr id="760" name="Google Shape;760;g32cb5292b17_0_119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761" name="Google Shape;761;g32cb5292b17_0_119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쿼리 실행 시간이 43s로 오래 걸린 경우 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쿼리 실행 시간이 0.9s로 빠른 경우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현재 데이터를 테이블 형태로 표시   </a:t>
            </a:r>
            <a:endParaRPr/>
          </a:p>
        </p:txBody>
      </p:sp>
      <p:sp>
        <p:nvSpPr>
          <p:cNvPr id="762" name="Google Shape;762;g32cb5292b17_0_119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g32cb5292b17_0_119"/>
          <p:cNvSpPr/>
          <p:nvPr/>
        </p:nvSpPr>
        <p:spPr>
          <a:xfrm>
            <a:off x="333760" y="1427819"/>
            <a:ext cx="698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스파이더 통합 모니터링 시스템</a:t>
            </a:r>
            <a:endParaRPr b="1" i="0" sz="1400" u="sng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4" name="Google Shape;764;g32cb5292b17_0_119"/>
          <p:cNvSpPr/>
          <p:nvPr/>
        </p:nvSpPr>
        <p:spPr>
          <a:xfrm>
            <a:off x="7309210" y="1952836"/>
            <a:ext cx="2571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65" name="Google Shape;765;g32cb5292b17_0_119"/>
          <p:cNvSpPr/>
          <p:nvPr/>
        </p:nvSpPr>
        <p:spPr>
          <a:xfrm>
            <a:off x="7437277" y="143295"/>
            <a:ext cx="2176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g32cb5292b17_0_119"/>
          <p:cNvSpPr/>
          <p:nvPr/>
        </p:nvSpPr>
        <p:spPr>
          <a:xfrm>
            <a:off x="7309210" y="3140961"/>
            <a:ext cx="2571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32cb5292b17_0_119"/>
          <p:cNvSpPr/>
          <p:nvPr/>
        </p:nvSpPr>
        <p:spPr>
          <a:xfrm>
            <a:off x="7309210" y="4405286"/>
            <a:ext cx="2571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8" name="Google Shape;768;g32cb5292b17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845" y="1839375"/>
            <a:ext cx="6666657" cy="4367094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g32cb5292b17_0_119"/>
          <p:cNvSpPr/>
          <p:nvPr/>
        </p:nvSpPr>
        <p:spPr>
          <a:xfrm>
            <a:off x="4499293" y="4426645"/>
            <a:ext cx="2571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32cb5292b17_0_119"/>
          <p:cNvSpPr/>
          <p:nvPr/>
        </p:nvSpPr>
        <p:spPr>
          <a:xfrm>
            <a:off x="2612740" y="2492896"/>
            <a:ext cx="2571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71" name="Google Shape;771;g32cb5292b17_0_119"/>
          <p:cNvSpPr/>
          <p:nvPr/>
        </p:nvSpPr>
        <p:spPr>
          <a:xfrm>
            <a:off x="2682402" y="5157192"/>
            <a:ext cx="2571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2" name="Google Shape;772;g32cb5292b17_0_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980" y="4555233"/>
            <a:ext cx="2062051" cy="944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g32cb5292b17_0_1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0552" y="4627191"/>
            <a:ext cx="1692187" cy="872289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g32cb5292b17_0_119"/>
          <p:cNvSpPr/>
          <p:nvPr/>
        </p:nvSpPr>
        <p:spPr>
          <a:xfrm>
            <a:off x="380492" y="1844539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200"/>
              <a:buFont typeface="Bellez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7"/>
          <p:cNvSpPr txBox="1"/>
          <p:nvPr/>
        </p:nvSpPr>
        <p:spPr>
          <a:xfrm>
            <a:off x="2584618" y="2364727"/>
            <a:ext cx="4736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2c7ade79bc_0_244"/>
          <p:cNvSpPr txBox="1"/>
          <p:nvPr>
            <p:ph type="title"/>
          </p:nvPr>
        </p:nvSpPr>
        <p:spPr>
          <a:xfrm>
            <a:off x="280816" y="122242"/>
            <a:ext cx="7534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 모니터링 기능</a:t>
            </a:r>
            <a:endParaRPr/>
          </a:p>
        </p:txBody>
      </p:sp>
      <p:sp>
        <p:nvSpPr>
          <p:cNvPr id="786" name="Google Shape;786;g32c7ade79bc_0_244"/>
          <p:cNvSpPr txBox="1"/>
          <p:nvPr>
            <p:ph idx="1" type="body"/>
          </p:nvPr>
        </p:nvSpPr>
        <p:spPr>
          <a:xfrm>
            <a:off x="57809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rPr lang="ko-KR">
                <a:solidFill>
                  <a:schemeClr val="dk1"/>
                </a:solidFill>
              </a:rPr>
              <a:t>라이브러리에서 생성한 로그들을 바탕으로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rPr lang="ko-KR">
                <a:solidFill>
                  <a:schemeClr val="dk1"/>
                </a:solidFill>
              </a:rPr>
              <a:t>지연이된 로그의 목록, 에러가 발생한 로그의 목록을 확인할 수 있으며,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rPr lang="ko-KR">
                <a:solidFill>
                  <a:schemeClr val="dk1"/>
                </a:solidFill>
              </a:rPr>
              <a:t>특정 테이블, 클래스를 검색하여 이들이 사용되는 요청의 흐름을 파악할 수 있는 영향도 분석을 제공하고,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rPr lang="ko-KR">
                <a:solidFill>
                  <a:schemeClr val="dk1"/>
                </a:solidFill>
              </a:rPr>
              <a:t>요청 흐름의 전체 로그들을 시퀀스 다이어그램으로 가시성 있게 제공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7" name="Google Shape;787;g32c7ade79bc_0_244"/>
          <p:cNvSpPr/>
          <p:nvPr/>
        </p:nvSpPr>
        <p:spPr>
          <a:xfrm>
            <a:off x="3131804" y="1762197"/>
            <a:ext cx="25272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모니터링</a:t>
            </a: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제공 기능</a:t>
            </a:r>
            <a:endParaRPr/>
          </a:p>
        </p:txBody>
      </p:sp>
      <p:grpSp>
        <p:nvGrpSpPr>
          <p:cNvPr id="788" name="Google Shape;788;g32c7ade79bc_0_244"/>
          <p:cNvGrpSpPr/>
          <p:nvPr/>
        </p:nvGrpSpPr>
        <p:grpSpPr>
          <a:xfrm>
            <a:off x="5077675" y="2297630"/>
            <a:ext cx="2743725" cy="3454623"/>
            <a:chOff x="6778904" y="2566450"/>
            <a:chExt cx="2743725" cy="3454623"/>
          </a:xfrm>
        </p:grpSpPr>
        <p:sp>
          <p:nvSpPr>
            <p:cNvPr id="789" name="Google Shape;789;g32c7ade79bc_0_244"/>
            <p:cNvSpPr/>
            <p:nvPr/>
          </p:nvSpPr>
          <p:spPr>
            <a:xfrm>
              <a:off x="6778908" y="2566450"/>
              <a:ext cx="2737200" cy="6846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A5A5A5"/>
                </a:buClr>
                <a:buSzPts val="880"/>
                <a:buFont typeface="Arial"/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지연이 발생한 위치, 원인을 담고 있는 로그들의 상세을 확인할 수 있음.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0" name="Google Shape;790;g32c7ade79bc_0_244"/>
            <p:cNvSpPr/>
            <p:nvPr/>
          </p:nvSpPr>
          <p:spPr>
            <a:xfrm>
              <a:off x="6778907" y="3397391"/>
              <a:ext cx="2737200" cy="6627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1" marL="0" rtl="0" algn="ctr">
                <a:lnSpc>
                  <a:spcPct val="8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A5A5A5"/>
                </a:buClr>
                <a:buSzPts val="880"/>
                <a:buFont typeface="Arial"/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오류가 발생한 위치, 원인을 담고 있는 로그들의 상세을 확인할 수 있음.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1" name="Google Shape;791;g32c7ade79bc_0_244"/>
            <p:cNvSpPr/>
            <p:nvPr/>
          </p:nvSpPr>
          <p:spPr>
            <a:xfrm>
              <a:off x="6778904" y="4095470"/>
              <a:ext cx="2737200" cy="903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테이블명, 클래스명을 검색하여 어떤 요청의 흐름에서 이들이 사용되고 있는지, 해당 테이블 또는 클래스 변경 시 영향이 갈 수 있는 클래스, 메서드들을 파악할 수 있음.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2" name="Google Shape;792;g32c7ade79bc_0_244"/>
            <p:cNvSpPr/>
            <p:nvPr/>
          </p:nvSpPr>
          <p:spPr>
            <a:xfrm>
              <a:off x="6785429" y="5118073"/>
              <a:ext cx="2737200" cy="903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한 요청이 전체 시스템에서의 흐름을 시퀀스 다이어그램으로 제공하여 가시성있게 확인하고 병목 현상, 오류의 원인을 쉽게 찾을 수 있음.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93" name="Google Shape;793;g32c7ade79bc_0_244"/>
          <p:cNvGrpSpPr/>
          <p:nvPr/>
        </p:nvGrpSpPr>
        <p:grpSpPr>
          <a:xfrm>
            <a:off x="1039075" y="2297630"/>
            <a:ext cx="2743725" cy="3454623"/>
            <a:chOff x="6778904" y="2566450"/>
            <a:chExt cx="2743725" cy="3454623"/>
          </a:xfrm>
        </p:grpSpPr>
        <p:sp>
          <p:nvSpPr>
            <p:cNvPr id="794" name="Google Shape;794;g32c7ade79bc_0_244"/>
            <p:cNvSpPr/>
            <p:nvPr/>
          </p:nvSpPr>
          <p:spPr>
            <a:xfrm>
              <a:off x="6778908" y="2566450"/>
              <a:ext cx="2737200" cy="6846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A5A5A5"/>
                </a:buClr>
                <a:buSzPts val="880"/>
                <a:buFont typeface="Arial"/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지연 상세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5" name="Google Shape;795;g32c7ade79bc_0_244"/>
            <p:cNvSpPr/>
            <p:nvPr/>
          </p:nvSpPr>
          <p:spPr>
            <a:xfrm>
              <a:off x="6778907" y="3397391"/>
              <a:ext cx="2737200" cy="6627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오류 상세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6" name="Google Shape;796;g32c7ade79bc_0_244"/>
            <p:cNvSpPr/>
            <p:nvPr/>
          </p:nvSpPr>
          <p:spPr>
            <a:xfrm>
              <a:off x="6778904" y="4095470"/>
              <a:ext cx="2737200" cy="903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영향도 분석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7" name="Google Shape;797;g32c7ade79bc_0_244"/>
            <p:cNvSpPr/>
            <p:nvPr/>
          </p:nvSpPr>
          <p:spPr>
            <a:xfrm>
              <a:off x="6785429" y="5118073"/>
              <a:ext cx="2737200" cy="9030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시퀀스 다이어그램으로 가시성 있게 제공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091361b17_0_399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E2E </a:t>
            </a:r>
            <a:r>
              <a:rPr lang="ko-KR"/>
              <a:t>모니터링 솔루션 개요</a:t>
            </a:r>
            <a:endParaRPr/>
          </a:p>
        </p:txBody>
      </p:sp>
      <p:sp>
        <p:nvSpPr>
          <p:cNvPr id="107" name="Google Shape;107;g33091361b17_0_399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ko-KR"/>
              <a:t>단일 서비스(MA) 뿐 아니라 분산 환경(MSA)에서 </a:t>
            </a:r>
            <a:r>
              <a:rPr lang="ko-KR">
                <a:solidFill>
                  <a:schemeClr val="dk1"/>
                </a:solidFill>
              </a:rPr>
              <a:t>하나의 요청 흐름에 대한 로그를 수집하고 시퀀스 다이어그램을 통해 시각화 해줌.</a:t>
            </a:r>
            <a:endParaRPr/>
          </a:p>
        </p:txBody>
      </p:sp>
      <p:sp>
        <p:nvSpPr>
          <p:cNvPr id="108" name="Google Shape;108;g33091361b17_0_399"/>
          <p:cNvSpPr/>
          <p:nvPr/>
        </p:nvSpPr>
        <p:spPr>
          <a:xfrm>
            <a:off x="3440344" y="26360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3091361b17_0_399"/>
          <p:cNvSpPr/>
          <p:nvPr/>
        </p:nvSpPr>
        <p:spPr>
          <a:xfrm>
            <a:off x="3440344" y="25587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3091361b17_0_399"/>
          <p:cNvSpPr/>
          <p:nvPr/>
        </p:nvSpPr>
        <p:spPr>
          <a:xfrm>
            <a:off x="3594969" y="2607581"/>
            <a:ext cx="971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Application1</a:t>
            </a:r>
            <a:endParaRPr/>
          </a:p>
        </p:txBody>
      </p:sp>
      <p:grpSp>
        <p:nvGrpSpPr>
          <p:cNvPr id="111" name="Google Shape;111;g33091361b17_0_399"/>
          <p:cNvGrpSpPr/>
          <p:nvPr/>
        </p:nvGrpSpPr>
        <p:grpSpPr>
          <a:xfrm>
            <a:off x="319195" y="1736725"/>
            <a:ext cx="2278102" cy="215400"/>
            <a:chOff x="531159" y="4099284"/>
            <a:chExt cx="2467882" cy="215400"/>
          </a:xfrm>
        </p:grpSpPr>
        <p:pic>
          <p:nvPicPr>
            <p:cNvPr id="112" name="Google Shape;112;g33091361b17_0_39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159" y="4099389"/>
              <a:ext cx="200361" cy="200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g33091361b17_0_399"/>
            <p:cNvSpPr txBox="1"/>
            <p:nvPr/>
          </p:nvSpPr>
          <p:spPr>
            <a:xfrm flipH="1">
              <a:off x="760441" y="4099284"/>
              <a:ext cx="22386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E2E </a:t>
              </a:r>
              <a:r>
                <a:rPr lang="ko-KR"/>
                <a:t>솔루션 도입시</a:t>
              </a:r>
              <a:endParaRPr/>
            </a:p>
          </p:txBody>
        </p:sp>
      </p:grpSp>
      <p:sp>
        <p:nvSpPr>
          <p:cNvPr id="114" name="Google Shape;114;g33091361b17_0_399"/>
          <p:cNvSpPr/>
          <p:nvPr/>
        </p:nvSpPr>
        <p:spPr>
          <a:xfrm>
            <a:off x="8081011" y="3190955"/>
            <a:ext cx="971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외부 API</a:t>
            </a:r>
            <a:endParaRPr/>
          </a:p>
        </p:txBody>
      </p:sp>
      <p:sp>
        <p:nvSpPr>
          <p:cNvPr id="115" name="Google Shape;115;g33091361b17_0_399"/>
          <p:cNvSpPr/>
          <p:nvPr/>
        </p:nvSpPr>
        <p:spPr>
          <a:xfrm>
            <a:off x="5008828" y="26360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33091361b17_0_399"/>
          <p:cNvSpPr/>
          <p:nvPr/>
        </p:nvSpPr>
        <p:spPr>
          <a:xfrm>
            <a:off x="5008828" y="25587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3091361b17_0_399"/>
          <p:cNvSpPr/>
          <p:nvPr/>
        </p:nvSpPr>
        <p:spPr>
          <a:xfrm>
            <a:off x="5148625" y="2607581"/>
            <a:ext cx="971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Application1</a:t>
            </a:r>
            <a:endParaRPr/>
          </a:p>
        </p:txBody>
      </p:sp>
      <p:sp>
        <p:nvSpPr>
          <p:cNvPr id="118" name="Google Shape;118;g33091361b17_0_399"/>
          <p:cNvSpPr/>
          <p:nvPr/>
        </p:nvSpPr>
        <p:spPr>
          <a:xfrm>
            <a:off x="6547656" y="26360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3091361b17_0_399"/>
          <p:cNvSpPr/>
          <p:nvPr/>
        </p:nvSpPr>
        <p:spPr>
          <a:xfrm>
            <a:off x="8079070" y="26360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3091361b17_0_399"/>
          <p:cNvSpPr/>
          <p:nvPr/>
        </p:nvSpPr>
        <p:spPr>
          <a:xfrm>
            <a:off x="8079070" y="25587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3091361b17_0_399"/>
          <p:cNvSpPr/>
          <p:nvPr/>
        </p:nvSpPr>
        <p:spPr>
          <a:xfrm>
            <a:off x="8233695" y="2607581"/>
            <a:ext cx="971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ApplicationN</a:t>
            </a:r>
            <a:endParaRPr/>
          </a:p>
        </p:txBody>
      </p:sp>
      <p:sp>
        <p:nvSpPr>
          <p:cNvPr id="122" name="Google Shape;122;g33091361b17_0_399"/>
          <p:cNvSpPr txBox="1"/>
          <p:nvPr/>
        </p:nvSpPr>
        <p:spPr>
          <a:xfrm>
            <a:off x="6838085" y="2801652"/>
            <a:ext cx="669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…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g33091361b17_0_399"/>
          <p:cNvSpPr txBox="1"/>
          <p:nvPr/>
        </p:nvSpPr>
        <p:spPr>
          <a:xfrm>
            <a:off x="4069400" y="1811050"/>
            <a:ext cx="1824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하나의 요청 흐름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g33091361b17_0_399"/>
          <p:cNvSpPr/>
          <p:nvPr/>
        </p:nvSpPr>
        <p:spPr>
          <a:xfrm>
            <a:off x="269600" y="26360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3091361b17_0_399"/>
          <p:cNvSpPr/>
          <p:nvPr/>
        </p:nvSpPr>
        <p:spPr>
          <a:xfrm>
            <a:off x="269600" y="25587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33091361b17_0_399"/>
          <p:cNvSpPr/>
          <p:nvPr/>
        </p:nvSpPr>
        <p:spPr>
          <a:xfrm>
            <a:off x="424225" y="2607581"/>
            <a:ext cx="971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Client Layer</a:t>
            </a:r>
            <a:endParaRPr/>
          </a:p>
        </p:txBody>
      </p:sp>
      <p:cxnSp>
        <p:nvCxnSpPr>
          <p:cNvPr id="127" name="Google Shape;127;g33091361b17_0_399"/>
          <p:cNvCxnSpPr>
            <a:stCxn id="121" idx="0"/>
            <a:endCxn id="126" idx="0"/>
          </p:cNvCxnSpPr>
          <p:nvPr/>
        </p:nvCxnSpPr>
        <p:spPr>
          <a:xfrm rot="5400000">
            <a:off x="4814445" y="-1296919"/>
            <a:ext cx="600" cy="7809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g33091361b17_0_399"/>
          <p:cNvSpPr/>
          <p:nvPr/>
        </p:nvSpPr>
        <p:spPr>
          <a:xfrm>
            <a:off x="3440344" y="30159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33091361b17_0_399"/>
          <p:cNvSpPr/>
          <p:nvPr/>
        </p:nvSpPr>
        <p:spPr>
          <a:xfrm>
            <a:off x="3496694" y="3064775"/>
            <a:ext cx="1070100" cy="205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Logging-library</a:t>
            </a:r>
            <a:endParaRPr/>
          </a:p>
        </p:txBody>
      </p:sp>
      <p:sp>
        <p:nvSpPr>
          <p:cNvPr id="130" name="Google Shape;130;g33091361b17_0_399"/>
          <p:cNvSpPr/>
          <p:nvPr/>
        </p:nvSpPr>
        <p:spPr>
          <a:xfrm>
            <a:off x="5008828" y="30159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3091361b17_0_399"/>
          <p:cNvSpPr/>
          <p:nvPr/>
        </p:nvSpPr>
        <p:spPr>
          <a:xfrm>
            <a:off x="5050350" y="3064775"/>
            <a:ext cx="1070100" cy="205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Logging-library</a:t>
            </a:r>
            <a:endParaRPr/>
          </a:p>
        </p:txBody>
      </p:sp>
      <p:sp>
        <p:nvSpPr>
          <p:cNvPr id="132" name="Google Shape;132;g33091361b17_0_399"/>
          <p:cNvSpPr/>
          <p:nvPr/>
        </p:nvSpPr>
        <p:spPr>
          <a:xfrm>
            <a:off x="8079070" y="30159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3091361b17_0_399"/>
          <p:cNvSpPr/>
          <p:nvPr/>
        </p:nvSpPr>
        <p:spPr>
          <a:xfrm>
            <a:off x="8135420" y="3064775"/>
            <a:ext cx="1070100" cy="205800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Logging-library</a:t>
            </a:r>
            <a:endParaRPr/>
          </a:p>
        </p:txBody>
      </p:sp>
      <p:sp>
        <p:nvSpPr>
          <p:cNvPr id="134" name="Google Shape;134;g33091361b17_0_399"/>
          <p:cNvSpPr/>
          <p:nvPr/>
        </p:nvSpPr>
        <p:spPr>
          <a:xfrm>
            <a:off x="6289157" y="4591141"/>
            <a:ext cx="658200" cy="600600"/>
          </a:xfrm>
          <a:prstGeom prst="can">
            <a:avLst>
              <a:gd fmla="val 37415" name="adj"/>
            </a:avLst>
          </a:prstGeom>
          <a:solidFill>
            <a:srgbClr val="7F7F7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</a:rPr>
              <a:t>DB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33091361b17_0_399"/>
          <p:cNvPicPr preferRelativeResize="0"/>
          <p:nvPr/>
        </p:nvPicPr>
        <p:blipFill rotWithShape="1">
          <a:blip r:embed="rId4">
            <a:alphaModFix/>
          </a:blip>
          <a:srcRect b="55382" l="15774" r="28952" t="6157"/>
          <a:stretch/>
        </p:blipFill>
        <p:spPr>
          <a:xfrm>
            <a:off x="2600613" y="5040828"/>
            <a:ext cx="1428323" cy="46093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3091361b17_0_399"/>
          <p:cNvSpPr/>
          <p:nvPr/>
        </p:nvSpPr>
        <p:spPr>
          <a:xfrm>
            <a:off x="269600" y="4998292"/>
            <a:ext cx="1203900" cy="693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33091361b17_0_399"/>
          <p:cNvSpPr/>
          <p:nvPr/>
        </p:nvSpPr>
        <p:spPr>
          <a:xfrm>
            <a:off x="269600" y="4920900"/>
            <a:ext cx="12039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3091361b17_0_399"/>
          <p:cNvSpPr/>
          <p:nvPr/>
        </p:nvSpPr>
        <p:spPr>
          <a:xfrm>
            <a:off x="424225" y="4969781"/>
            <a:ext cx="971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Admin</a:t>
            </a:r>
            <a:r>
              <a:rPr lang="ko-KR" sz="1000">
                <a:solidFill>
                  <a:srgbClr val="FFFFFF"/>
                </a:solidFill>
              </a:rPr>
              <a:t> Layer</a:t>
            </a:r>
            <a:endParaRPr/>
          </a:p>
        </p:txBody>
      </p:sp>
      <p:pic>
        <p:nvPicPr>
          <p:cNvPr id="139" name="Google Shape;139;g33091361b17_0_3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9275" y="4680925"/>
            <a:ext cx="2091000" cy="159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g33091361b17_0_399"/>
          <p:cNvCxnSpPr>
            <a:stCxn id="128" idx="1"/>
            <a:endCxn id="134" idx="1"/>
          </p:cNvCxnSpPr>
          <p:nvPr/>
        </p:nvCxnSpPr>
        <p:spPr>
          <a:xfrm flipH="1" rot="-5400000">
            <a:off x="4686694" y="2659500"/>
            <a:ext cx="1287300" cy="25761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g33091361b17_0_399"/>
          <p:cNvCxnSpPr>
            <a:stCxn id="131" idx="2"/>
            <a:endCxn id="134" idx="1"/>
          </p:cNvCxnSpPr>
          <p:nvPr/>
        </p:nvCxnSpPr>
        <p:spPr>
          <a:xfrm flipH="1" rot="-5400000">
            <a:off x="5441550" y="3414425"/>
            <a:ext cx="1320600" cy="10329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g33091361b17_0_399"/>
          <p:cNvCxnSpPr>
            <a:stCxn id="133" idx="2"/>
            <a:endCxn id="134" idx="1"/>
          </p:cNvCxnSpPr>
          <p:nvPr/>
        </p:nvCxnSpPr>
        <p:spPr>
          <a:xfrm rot="5400000">
            <a:off x="6984020" y="2904725"/>
            <a:ext cx="1320600" cy="20523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g33091361b17_0_399"/>
          <p:cNvCxnSpPr>
            <a:stCxn id="134" idx="3"/>
          </p:cNvCxnSpPr>
          <p:nvPr/>
        </p:nvCxnSpPr>
        <p:spPr>
          <a:xfrm rot="5400000">
            <a:off x="5310257" y="4006141"/>
            <a:ext cx="122400" cy="2493600"/>
          </a:xfrm>
          <a:prstGeom prst="bentConnector2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g33091361b17_0_399"/>
          <p:cNvCxnSpPr>
            <a:stCxn id="136" idx="3"/>
          </p:cNvCxnSpPr>
          <p:nvPr/>
        </p:nvCxnSpPr>
        <p:spPr>
          <a:xfrm flipH="1" rot="10800000">
            <a:off x="1473500" y="5335342"/>
            <a:ext cx="10701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g33091361b17_0_399"/>
          <p:cNvCxnSpPr/>
          <p:nvPr/>
        </p:nvCxnSpPr>
        <p:spPr>
          <a:xfrm rot="10800000">
            <a:off x="1428225" y="5335325"/>
            <a:ext cx="1050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g33091361b17_0_399"/>
          <p:cNvSpPr txBox="1"/>
          <p:nvPr/>
        </p:nvSpPr>
        <p:spPr>
          <a:xfrm>
            <a:off x="3754175" y="3715925"/>
            <a:ext cx="123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log from Application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g33091361b17_0_399"/>
          <p:cNvSpPr txBox="1"/>
          <p:nvPr/>
        </p:nvSpPr>
        <p:spPr>
          <a:xfrm>
            <a:off x="5354375" y="3563525"/>
            <a:ext cx="123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log from Application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g33091361b17_0_399"/>
          <p:cNvSpPr txBox="1"/>
          <p:nvPr/>
        </p:nvSpPr>
        <p:spPr>
          <a:xfrm>
            <a:off x="7792775" y="3639725"/>
            <a:ext cx="123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Malgun Gothic"/>
                <a:ea typeface="Malgun Gothic"/>
                <a:cs typeface="Malgun Gothic"/>
                <a:sym typeface="Malgun Gothic"/>
              </a:rPr>
              <a:t>log from Application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" name="Google Shape;149;g33091361b17_0_399"/>
          <p:cNvCxnSpPr/>
          <p:nvPr/>
        </p:nvCxnSpPr>
        <p:spPr>
          <a:xfrm flipH="1" rot="10800000">
            <a:off x="1473537" y="2967638"/>
            <a:ext cx="19962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g33091361b17_0_399"/>
          <p:cNvCxnSpPr/>
          <p:nvPr/>
        </p:nvCxnSpPr>
        <p:spPr>
          <a:xfrm rot="10800000">
            <a:off x="1473522" y="3080200"/>
            <a:ext cx="19956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g33091361b17_0_399"/>
          <p:cNvCxnSpPr/>
          <p:nvPr/>
        </p:nvCxnSpPr>
        <p:spPr>
          <a:xfrm flipH="1" rot="10800000">
            <a:off x="4673912" y="2967650"/>
            <a:ext cx="3198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g33091361b17_0_399"/>
          <p:cNvCxnSpPr/>
          <p:nvPr/>
        </p:nvCxnSpPr>
        <p:spPr>
          <a:xfrm rot="10800000">
            <a:off x="4644180" y="3080200"/>
            <a:ext cx="3198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g33091361b17_0_399"/>
          <p:cNvCxnSpPr/>
          <p:nvPr/>
        </p:nvCxnSpPr>
        <p:spPr>
          <a:xfrm flipH="1" rot="10800000">
            <a:off x="6197912" y="2967650"/>
            <a:ext cx="3198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g33091361b17_0_399"/>
          <p:cNvCxnSpPr/>
          <p:nvPr/>
        </p:nvCxnSpPr>
        <p:spPr>
          <a:xfrm rot="10800000">
            <a:off x="6197836" y="3080200"/>
            <a:ext cx="3198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g33091361b17_0_399"/>
          <p:cNvCxnSpPr/>
          <p:nvPr/>
        </p:nvCxnSpPr>
        <p:spPr>
          <a:xfrm flipH="1" rot="10800000">
            <a:off x="7721912" y="2967650"/>
            <a:ext cx="3198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g33091361b17_0_399"/>
          <p:cNvCxnSpPr/>
          <p:nvPr/>
        </p:nvCxnSpPr>
        <p:spPr>
          <a:xfrm rot="10800000">
            <a:off x="7721836" y="3080200"/>
            <a:ext cx="3198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g33091361b17_0_399"/>
          <p:cNvSpPr txBox="1"/>
          <p:nvPr/>
        </p:nvSpPr>
        <p:spPr>
          <a:xfrm>
            <a:off x="2021150" y="2718100"/>
            <a:ext cx="673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33091361b17_0_399"/>
          <p:cNvSpPr txBox="1"/>
          <p:nvPr/>
        </p:nvSpPr>
        <p:spPr>
          <a:xfrm>
            <a:off x="2021150" y="3022900"/>
            <a:ext cx="673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33091361b17_0_399"/>
          <p:cNvSpPr txBox="1"/>
          <p:nvPr/>
        </p:nvSpPr>
        <p:spPr>
          <a:xfrm>
            <a:off x="4582294" y="2718100"/>
            <a:ext cx="673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33091361b17_0_399"/>
          <p:cNvSpPr txBox="1"/>
          <p:nvPr/>
        </p:nvSpPr>
        <p:spPr>
          <a:xfrm>
            <a:off x="4589708" y="3022900"/>
            <a:ext cx="673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33091361b17_0_399"/>
          <p:cNvSpPr txBox="1"/>
          <p:nvPr/>
        </p:nvSpPr>
        <p:spPr>
          <a:xfrm>
            <a:off x="6135950" y="2710686"/>
            <a:ext cx="673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33091361b17_0_399"/>
          <p:cNvSpPr txBox="1"/>
          <p:nvPr/>
        </p:nvSpPr>
        <p:spPr>
          <a:xfrm>
            <a:off x="6135950" y="3030314"/>
            <a:ext cx="673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33091361b17_0_399"/>
          <p:cNvSpPr txBox="1"/>
          <p:nvPr/>
        </p:nvSpPr>
        <p:spPr>
          <a:xfrm>
            <a:off x="7667364" y="2710686"/>
            <a:ext cx="673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33091361b17_0_399"/>
          <p:cNvSpPr txBox="1"/>
          <p:nvPr/>
        </p:nvSpPr>
        <p:spPr>
          <a:xfrm>
            <a:off x="7667364" y="3022900"/>
            <a:ext cx="673800" cy="1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응답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>
            <p:ph type="title"/>
          </p:nvPr>
        </p:nvSpPr>
        <p:spPr>
          <a:xfrm>
            <a:off x="280816" y="122242"/>
            <a:ext cx="7534266" cy="528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솔루션 검토 시 고려 사항</a:t>
            </a:r>
            <a:endParaRPr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286043" y="741952"/>
            <a:ext cx="9327858" cy="66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단일 서비스(MA) 뿐 아니라 분산 시스템(MSA)에 대한 디버깅과 성능 튜닝 Needs를 해결하기 위해 다음 사항들을 고려하여 모니터링 솔루션의 적용 방법을 기술하였습니다.</a:t>
            </a: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3233458" y="1952836"/>
            <a:ext cx="3439081" cy="285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3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고려 사항</a:t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3100019" y="2480582"/>
            <a:ext cx="605063" cy="538918"/>
          </a:xfrm>
          <a:prstGeom prst="rect">
            <a:avLst/>
          </a:prstGeom>
          <a:solidFill>
            <a:srgbClr val="205867"/>
          </a:solidFill>
          <a:ln cap="flat" cmpd="sng" w="9525">
            <a:solidFill>
              <a:srgbClr val="2058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 용이</a:t>
            </a:r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3730247" y="2480582"/>
            <a:ext cx="3075735" cy="53891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00"/>
              <a:buFont typeface="Noto Sans Symbols"/>
              <a:buChar char="▪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기존 소스의 수정을 최소화하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며 기존 소스와 충돌 없이</a:t>
            </a: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모니터링 솔루션 적용이 가능한가?</a:t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>
            <a:off x="3100019" y="4766412"/>
            <a:ext cx="605063" cy="538918"/>
          </a:xfrm>
          <a:prstGeom prst="rect">
            <a:avLst/>
          </a:prstGeom>
          <a:solidFill>
            <a:srgbClr val="205867"/>
          </a:solidFill>
          <a:ln cap="flat" cmpd="sng" w="9525">
            <a:solidFill>
              <a:srgbClr val="2058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</a:t>
            </a:r>
            <a:endParaRPr/>
          </a:p>
        </p:txBody>
      </p:sp>
      <p:sp>
        <p:nvSpPr>
          <p:cNvPr id="175" name="Google Shape;175;p3"/>
          <p:cNvSpPr/>
          <p:nvPr/>
        </p:nvSpPr>
        <p:spPr>
          <a:xfrm>
            <a:off x="3730247" y="4766412"/>
            <a:ext cx="3075735" cy="53891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00"/>
              <a:buFont typeface="Noto Sans Symbols"/>
              <a:buChar char="▪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수집하는 데이터를 외부 반출 하지 않고 내부 서버에 보관할 수 있는가?</a:t>
            </a:r>
            <a:endParaRPr/>
          </a:p>
        </p:txBody>
      </p:sp>
      <p:sp>
        <p:nvSpPr>
          <p:cNvPr id="176" name="Google Shape;176;p3"/>
          <p:cNvSpPr/>
          <p:nvPr/>
        </p:nvSpPr>
        <p:spPr>
          <a:xfrm>
            <a:off x="3100019" y="3271268"/>
            <a:ext cx="605063" cy="538918"/>
          </a:xfrm>
          <a:prstGeom prst="rect">
            <a:avLst/>
          </a:prstGeom>
          <a:solidFill>
            <a:srgbClr val="205867"/>
          </a:solidFill>
          <a:ln cap="flat" cmpd="sng" w="9525">
            <a:solidFill>
              <a:srgbClr val="2058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1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저하</a:t>
            </a:r>
            <a:endParaRPr/>
          </a:p>
        </p:txBody>
      </p:sp>
      <p:sp>
        <p:nvSpPr>
          <p:cNvPr id="177" name="Google Shape;177;p3"/>
          <p:cNvSpPr/>
          <p:nvPr/>
        </p:nvSpPr>
        <p:spPr>
          <a:xfrm>
            <a:off x="3730247" y="3271268"/>
            <a:ext cx="3075735" cy="53891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00"/>
              <a:buFont typeface="Noto Sans Symbols"/>
              <a:buChar char="▪"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모니터링 솔루션 적용 시 성능 저하가 이슈가 없는가?</a:t>
            </a:r>
            <a:endParaRPr/>
          </a:p>
        </p:txBody>
      </p:sp>
      <p:sp>
        <p:nvSpPr>
          <p:cNvPr id="178" name="Google Shape;178;p3"/>
          <p:cNvSpPr/>
          <p:nvPr/>
        </p:nvSpPr>
        <p:spPr>
          <a:xfrm>
            <a:off x="3100018" y="4031296"/>
            <a:ext cx="605063" cy="538918"/>
          </a:xfrm>
          <a:prstGeom prst="rect">
            <a:avLst/>
          </a:prstGeom>
          <a:solidFill>
            <a:srgbClr val="205867"/>
          </a:solidFill>
          <a:ln cap="flat" cmpd="sng" w="9525">
            <a:solidFill>
              <a:srgbClr val="2058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확장성</a:t>
            </a:r>
            <a:endParaRPr/>
          </a:p>
        </p:txBody>
      </p:sp>
      <p:sp>
        <p:nvSpPr>
          <p:cNvPr id="179" name="Google Shape;179;p3"/>
          <p:cNvSpPr/>
          <p:nvPr/>
        </p:nvSpPr>
        <p:spPr>
          <a:xfrm>
            <a:off x="3730247" y="4031296"/>
            <a:ext cx="3075735" cy="53891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-85725" lvl="0" marL="85725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00"/>
              <a:buFont typeface="Noto Sans Symbols"/>
              <a:buChar char="▪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 후 기존 소스가 제약없이 확장및 유지보수가 가능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한가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7689304" y="3465901"/>
            <a:ext cx="1396800" cy="845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E2E 로그 적재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(로그 적재</a:t>
            </a: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7149244" y="2588593"/>
            <a:ext cx="257078" cy="2716737"/>
          </a:xfrm>
          <a:prstGeom prst="homePlate">
            <a:avLst>
              <a:gd fmla="val 100000" name="adj"/>
            </a:avLst>
          </a:prstGeom>
          <a:solidFill>
            <a:srgbClr val="C0C0C0"/>
          </a:solidFill>
          <a:ln>
            <a:noFill/>
          </a:ln>
        </p:spPr>
        <p:txBody>
          <a:bodyPr anchorCtr="0" anchor="ctr" bIns="45700" lIns="54000" spcFirstLastPara="1" rIns="54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2535682" y="2600908"/>
            <a:ext cx="257078" cy="2716737"/>
          </a:xfrm>
          <a:prstGeom prst="homePlate">
            <a:avLst>
              <a:gd fmla="val 100000" name="adj"/>
            </a:avLst>
          </a:prstGeom>
          <a:solidFill>
            <a:srgbClr val="C0C0C0"/>
          </a:solidFill>
          <a:ln>
            <a:noFill/>
          </a:ln>
        </p:spPr>
        <p:txBody>
          <a:bodyPr anchorCtr="0" anchor="ctr" bIns="45700" lIns="54000" spcFirstLastPara="1" rIns="54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570388" y="2744924"/>
            <a:ext cx="1620180" cy="2196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1999" lvl="0" marL="22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간편한 통합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1999" lvl="0" marL="22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효율적인 디버깅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1999" lvl="0" marL="221999" marR="0" rtl="0" algn="l"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▪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전체 호출 흐름의 파악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71359" lvl="0" marL="171359" marR="0" rtl="0" algn="l">
              <a:spcBef>
                <a:spcPts val="360"/>
              </a:spcBef>
              <a:spcAft>
                <a:spcPts val="0"/>
              </a:spcAft>
              <a:buSzPts val="1200"/>
              <a:buFont typeface="Malgun Gothic"/>
              <a:buChar char="▪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운영 및 성능 모니터링 향상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95160" lvl="0" marL="17136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6668230" y="1952836"/>
            <a:ext cx="3439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3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선정 솔루션</a:t>
            </a:r>
            <a:endParaRPr/>
          </a:p>
        </p:txBody>
      </p:sp>
      <p:sp>
        <p:nvSpPr>
          <p:cNvPr id="185" name="Google Shape;185;p3"/>
          <p:cNvSpPr/>
          <p:nvPr/>
        </p:nvSpPr>
        <p:spPr>
          <a:xfrm>
            <a:off x="-339061" y="1975892"/>
            <a:ext cx="3439079" cy="295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lgun Gothic"/>
              <a:buNone/>
            </a:pPr>
            <a:r>
              <a:rPr b="1" i="0" lang="ko-KR" sz="1300" u="sng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Needs</a:t>
            </a:r>
            <a:endParaRPr/>
          </a:p>
        </p:txBody>
      </p:sp>
      <p:sp>
        <p:nvSpPr>
          <p:cNvPr id="186" name="Google Shape;186;p3"/>
          <p:cNvSpPr/>
          <p:nvPr/>
        </p:nvSpPr>
        <p:spPr>
          <a:xfrm>
            <a:off x="7689304" y="2475301"/>
            <a:ext cx="1396800" cy="845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E2E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추적 로깅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생성</a:t>
            </a: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7689304" y="4456501"/>
            <a:ext cx="1396800" cy="845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E2E 모니터링 서비스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(웹 모니터링)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714f3511b_0_0"/>
          <p:cNvSpPr txBox="1"/>
          <p:nvPr/>
        </p:nvSpPr>
        <p:spPr>
          <a:xfrm>
            <a:off x="1547720" y="2482878"/>
            <a:ext cx="680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3F3F3F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sp>
        <p:nvSpPr>
          <p:cNvPr id="193" name="Google Shape;193;g33714f3511b_0_0"/>
          <p:cNvSpPr/>
          <p:nvPr/>
        </p:nvSpPr>
        <p:spPr>
          <a:xfrm>
            <a:off x="856722" y="1868942"/>
            <a:ext cx="6040500" cy="3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i="0" lang="ko-KR" sz="2000" u="none" cap="none" strike="noStrike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/>
          </a:p>
          <a:p>
            <a:pPr indent="-514350" lvl="0" marL="51435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시스템 추적 로깅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lleza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Belleza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DB 적재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Malgun Gothic"/>
              <a:buAutoNum type="romanUcPeriod"/>
            </a:pPr>
            <a:r>
              <a:rPr b="1" lang="ko-KR" sz="2000">
                <a:solidFill>
                  <a:srgbClr val="A5A5A5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모니터링</a:t>
            </a:r>
            <a:endParaRPr b="1" sz="2000">
              <a:solidFill>
                <a:srgbClr val="A5A5A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33714f3511b_0_0"/>
          <p:cNvSpPr txBox="1"/>
          <p:nvPr/>
        </p:nvSpPr>
        <p:spPr>
          <a:xfrm>
            <a:off x="434340" y="784820"/>
            <a:ext cx="472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33714f3511b_0_0"/>
          <p:cNvSpPr/>
          <p:nvPr/>
        </p:nvSpPr>
        <p:spPr>
          <a:xfrm>
            <a:off x="1414080" y="3454400"/>
            <a:ext cx="5735100" cy="27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2.1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적용 후 성능 영향도</a:t>
            </a:r>
            <a:endParaRPr/>
          </a:p>
        </p:txBody>
      </p:sp>
      <p:sp>
        <p:nvSpPr>
          <p:cNvPr id="196" name="Google Shape;196;g33714f3511b_0_0"/>
          <p:cNvSpPr/>
          <p:nvPr/>
        </p:nvSpPr>
        <p:spPr>
          <a:xfrm>
            <a:off x="1414080" y="3048000"/>
            <a:ext cx="5735100" cy="279300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400"/>
              <a:buFont typeface="Noto Sans Symbols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>
                <a:latin typeface="Malgun Gothic"/>
                <a:ea typeface="Malgun Gothic"/>
                <a:cs typeface="Malgun Gothic"/>
                <a:sym typeface="Malgun Gothic"/>
              </a:rPr>
              <a:t>소개</a:t>
            </a:r>
            <a:endParaRPr/>
          </a:p>
        </p:txBody>
      </p:sp>
      <p:sp>
        <p:nvSpPr>
          <p:cNvPr id="197" name="Google Shape;197;g33714f3511b_0_0"/>
          <p:cNvSpPr txBox="1"/>
          <p:nvPr/>
        </p:nvSpPr>
        <p:spPr>
          <a:xfrm>
            <a:off x="332800" y="795700"/>
            <a:ext cx="7746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Ⅱ. </a:t>
            </a:r>
            <a:r>
              <a:rPr b="1" lang="ko-KR" sz="4000">
                <a:latin typeface="Malgun Gothic"/>
                <a:ea typeface="Malgun Gothic"/>
                <a:cs typeface="Malgun Gothic"/>
                <a:sym typeface="Malgun Gothic"/>
              </a:rPr>
              <a:t>분산 시스템 추적 로깅</a:t>
            </a:r>
            <a:endParaRPr b="1" i="0" sz="4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091361b17_0_0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라이브러리의 로그 수집 구간</a:t>
            </a:r>
            <a:endParaRPr/>
          </a:p>
        </p:txBody>
      </p:sp>
      <p:sp>
        <p:nvSpPr>
          <p:cNvPr id="204" name="Google Shape;204;g33091361b17_0_0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ko-KR"/>
              <a:t>(        ) 으로 표시된 구간에 대한 로그들을 수집</a:t>
            </a:r>
            <a:endParaRPr/>
          </a:p>
        </p:txBody>
      </p:sp>
      <p:sp>
        <p:nvSpPr>
          <p:cNvPr id="205" name="Google Shape;205;g33091361b17_0_0"/>
          <p:cNvSpPr/>
          <p:nvPr/>
        </p:nvSpPr>
        <p:spPr>
          <a:xfrm>
            <a:off x="1790203" y="1725950"/>
            <a:ext cx="7532100" cy="28149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g33091361b17_0_0"/>
          <p:cNvGrpSpPr/>
          <p:nvPr/>
        </p:nvGrpSpPr>
        <p:grpSpPr>
          <a:xfrm rot="-5400000">
            <a:off x="4052900" y="1032206"/>
            <a:ext cx="1350959" cy="8558749"/>
            <a:chOff x="2275918" y="1760316"/>
            <a:chExt cx="1482777" cy="4941255"/>
          </a:xfrm>
        </p:grpSpPr>
        <p:sp>
          <p:nvSpPr>
            <p:cNvPr id="207" name="Google Shape;207;g33091361b17_0_0"/>
            <p:cNvSpPr/>
            <p:nvPr/>
          </p:nvSpPr>
          <p:spPr>
            <a:xfrm rot="-5400000">
              <a:off x="438567" y="3617035"/>
              <a:ext cx="4914300" cy="12396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rgbClr val="FFFFFF">
                <a:alpha val="89800"/>
              </a:srgbClr>
            </a:solidFill>
            <a:ln cap="flat" cmpd="sng" w="19050">
              <a:solidFill>
                <a:srgbClr val="FFFFFF">
                  <a:alpha val="9176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101000" rotWithShape="0" algn="ctr" sy="101000">
                <a:srgbClr val="595959">
                  <a:alpha val="40000"/>
                </a:srgbClr>
              </a:outerShdw>
            </a:effectLst>
          </p:spPr>
          <p:txBody>
            <a:bodyPr anchorCtr="0" anchor="t" bIns="45700" lIns="0" spcFirstLastPara="1" rIns="0" wrap="square" tIns="36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33091361b17_0_0"/>
            <p:cNvSpPr/>
            <p:nvPr/>
          </p:nvSpPr>
          <p:spPr>
            <a:xfrm flipH="1" rot="5400000">
              <a:off x="1171391" y="4114267"/>
              <a:ext cx="4941255" cy="233352"/>
            </a:xfrm>
            <a:custGeom>
              <a:rect b="b" l="l" r="r" t="t"/>
              <a:pathLst>
                <a:path extrusionOk="0" h="224377" w="5016503">
                  <a:moveTo>
                    <a:pt x="0" y="224377"/>
                  </a:moveTo>
                  <a:lnTo>
                    <a:pt x="150248" y="13854"/>
                  </a:lnTo>
                  <a:lnTo>
                    <a:pt x="4700001" y="0"/>
                  </a:lnTo>
                  <a:lnTo>
                    <a:pt x="5016503" y="224377"/>
                  </a:lnTo>
                  <a:lnTo>
                    <a:pt x="0" y="224377"/>
                  </a:lnTo>
                  <a:close/>
                </a:path>
              </a:pathLst>
            </a:custGeom>
            <a:gradFill>
              <a:gsLst>
                <a:gs pos="0">
                  <a:srgbClr val="7F7F7F">
                    <a:alpha val="16862"/>
                  </a:srgbClr>
                </a:gs>
                <a:gs pos="100000">
                  <a:srgbClr val="3F3F3F">
                    <a:alpha val="67843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g33091361b17_0_0"/>
          <p:cNvSpPr/>
          <p:nvPr/>
        </p:nvSpPr>
        <p:spPr>
          <a:xfrm>
            <a:off x="517933" y="1784988"/>
            <a:ext cx="1044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3091361b17_0_0"/>
          <p:cNvSpPr/>
          <p:nvPr/>
        </p:nvSpPr>
        <p:spPr>
          <a:xfrm>
            <a:off x="730263" y="1850006"/>
            <a:ext cx="66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/>
          </a:p>
        </p:txBody>
      </p:sp>
      <p:sp>
        <p:nvSpPr>
          <p:cNvPr id="211" name="Google Shape;211;g33091361b17_0_0"/>
          <p:cNvSpPr/>
          <p:nvPr/>
        </p:nvSpPr>
        <p:spPr>
          <a:xfrm>
            <a:off x="3506878" y="1784988"/>
            <a:ext cx="4329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3091361b17_0_0"/>
          <p:cNvSpPr/>
          <p:nvPr/>
        </p:nvSpPr>
        <p:spPr>
          <a:xfrm>
            <a:off x="4040649" y="1827421"/>
            <a:ext cx="331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Code Layer</a:t>
            </a:r>
            <a:endParaRPr/>
          </a:p>
        </p:txBody>
      </p:sp>
      <p:sp>
        <p:nvSpPr>
          <p:cNvPr id="213" name="Google Shape;213;g33091361b17_0_0"/>
          <p:cNvSpPr txBox="1"/>
          <p:nvPr/>
        </p:nvSpPr>
        <p:spPr>
          <a:xfrm>
            <a:off x="8022706" y="4358835"/>
            <a:ext cx="10011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8"/>
              <a:buFont typeface="Noto Sans Symbols"/>
              <a:buNone/>
            </a:pPr>
            <a:r>
              <a:rPr lang="ko-KR" sz="7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4" name="Google Shape;214;g33091361b17_0_0"/>
          <p:cNvSpPr/>
          <p:nvPr/>
        </p:nvSpPr>
        <p:spPr>
          <a:xfrm>
            <a:off x="8043940" y="1784988"/>
            <a:ext cx="972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3091361b17_0_0"/>
          <p:cNvSpPr/>
          <p:nvPr/>
        </p:nvSpPr>
        <p:spPr>
          <a:xfrm>
            <a:off x="8043941" y="1819355"/>
            <a:ext cx="971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b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Layer</a:t>
            </a:r>
            <a:endParaRPr/>
          </a:p>
        </p:txBody>
      </p:sp>
      <p:grpSp>
        <p:nvGrpSpPr>
          <p:cNvPr id="216" name="Google Shape;216;g33091361b17_0_0"/>
          <p:cNvGrpSpPr/>
          <p:nvPr/>
        </p:nvGrpSpPr>
        <p:grpSpPr>
          <a:xfrm flipH="1">
            <a:off x="4481352" y="2561324"/>
            <a:ext cx="284431" cy="290267"/>
            <a:chOff x="5591245" y="3027557"/>
            <a:chExt cx="1551726" cy="1583562"/>
          </a:xfrm>
        </p:grpSpPr>
        <p:grpSp>
          <p:nvGrpSpPr>
            <p:cNvPr id="217" name="Google Shape;217;g33091361b17_0_0"/>
            <p:cNvGrpSpPr/>
            <p:nvPr/>
          </p:nvGrpSpPr>
          <p:grpSpPr>
            <a:xfrm>
              <a:off x="5591245" y="3027557"/>
              <a:ext cx="1551726" cy="1583562"/>
              <a:chOff x="-1627995" y="1583692"/>
              <a:chExt cx="1732610" cy="1768158"/>
            </a:xfrm>
          </p:grpSpPr>
          <p:sp>
            <p:nvSpPr>
              <p:cNvPr id="218" name="Google Shape;218;g33091361b17_0_0"/>
              <p:cNvSpPr/>
              <p:nvPr/>
            </p:nvSpPr>
            <p:spPr>
              <a:xfrm rot="-1300956">
                <a:off x="-1419708" y="1778002"/>
                <a:ext cx="1316036" cy="1379539"/>
              </a:xfrm>
              <a:custGeom>
                <a:rect b="b" l="l" r="r" t="t"/>
                <a:pathLst>
                  <a:path extrusionOk="0" h="889" w="847">
                    <a:moveTo>
                      <a:pt x="714" y="172"/>
                    </a:moveTo>
                    <a:cubicBezTo>
                      <a:pt x="573" y="14"/>
                      <a:pt x="331" y="0"/>
                      <a:pt x="173" y="140"/>
                    </a:cubicBezTo>
                    <a:cubicBezTo>
                      <a:pt x="14" y="281"/>
                      <a:pt x="0" y="524"/>
                      <a:pt x="141" y="682"/>
                    </a:cubicBezTo>
                    <a:cubicBezTo>
                      <a:pt x="203" y="751"/>
                      <a:pt x="284" y="792"/>
                      <a:pt x="369" y="805"/>
                    </a:cubicBezTo>
                    <a:cubicBezTo>
                      <a:pt x="388" y="809"/>
                      <a:pt x="314" y="871"/>
                      <a:pt x="263" y="884"/>
                    </a:cubicBezTo>
                    <a:cubicBezTo>
                      <a:pt x="466" y="889"/>
                      <a:pt x="637" y="767"/>
                      <a:pt x="707" y="690"/>
                    </a:cubicBezTo>
                    <a:cubicBezTo>
                      <a:pt x="838" y="543"/>
                      <a:pt x="847" y="321"/>
                      <a:pt x="714" y="172"/>
                    </a:cubicBezTo>
                  </a:path>
                </a:pathLst>
              </a:custGeom>
              <a:solidFill>
                <a:srgbClr val="1D65B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33091361b17_0_0"/>
              <p:cNvSpPr/>
              <p:nvPr/>
            </p:nvSpPr>
            <p:spPr>
              <a:xfrm>
                <a:off x="-1341926" y="1879602"/>
                <a:ext cx="927099" cy="871537"/>
              </a:xfrm>
              <a:custGeom>
                <a:rect b="b" l="l" r="r" t="t"/>
                <a:pathLst>
                  <a:path extrusionOk="0" h="561" w="597">
                    <a:moveTo>
                      <a:pt x="373" y="0"/>
                    </a:moveTo>
                    <a:cubicBezTo>
                      <a:pt x="214" y="0"/>
                      <a:pt x="69" y="107"/>
                      <a:pt x="27" y="268"/>
                    </a:cubicBezTo>
                    <a:cubicBezTo>
                      <a:pt x="0" y="373"/>
                      <a:pt x="23" y="479"/>
                      <a:pt x="80" y="561"/>
                    </a:cubicBezTo>
                    <a:cubicBezTo>
                      <a:pt x="280" y="526"/>
                      <a:pt x="536" y="414"/>
                      <a:pt x="597" y="78"/>
                    </a:cubicBezTo>
                    <a:cubicBezTo>
                      <a:pt x="559" y="48"/>
                      <a:pt x="513" y="25"/>
                      <a:pt x="463" y="12"/>
                    </a:cubicBezTo>
                    <a:cubicBezTo>
                      <a:pt x="433" y="4"/>
                      <a:pt x="403" y="0"/>
                      <a:pt x="373" y="0"/>
                    </a:cubicBezTo>
                  </a:path>
                </a:pathLst>
              </a:custGeom>
              <a:gradFill>
                <a:gsLst>
                  <a:gs pos="0">
                    <a:srgbClr val="F2F2F2">
                      <a:alpha val="24705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9999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0" name="Google Shape;220;g33091361b17_0_0"/>
            <p:cNvSpPr/>
            <p:nvPr/>
          </p:nvSpPr>
          <p:spPr>
            <a:xfrm>
              <a:off x="6167709" y="3426014"/>
              <a:ext cx="341100" cy="7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9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g33091361b17_0_0"/>
          <p:cNvSpPr/>
          <p:nvPr/>
        </p:nvSpPr>
        <p:spPr>
          <a:xfrm>
            <a:off x="3711434" y="2906144"/>
            <a:ext cx="713700" cy="29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2175" lIns="0" spcFirstLastPara="1" rIns="0" wrap="square" tIns="332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95C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3091361b17_0_0"/>
          <p:cNvSpPr txBox="1"/>
          <p:nvPr/>
        </p:nvSpPr>
        <p:spPr>
          <a:xfrm>
            <a:off x="3763731" y="2963019"/>
            <a:ext cx="5538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 /IP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33091361b17_0_0"/>
          <p:cNvSpPr/>
          <p:nvPr/>
        </p:nvSpPr>
        <p:spPr>
          <a:xfrm>
            <a:off x="1790200" y="1878350"/>
            <a:ext cx="6045600" cy="24804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33091361b17_0_0"/>
          <p:cNvSpPr/>
          <p:nvPr/>
        </p:nvSpPr>
        <p:spPr>
          <a:xfrm>
            <a:off x="1998400" y="1851404"/>
            <a:ext cx="10749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Web Layer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5" name="Google Shape;225;g33091361b17_0_0"/>
          <p:cNvSpPr/>
          <p:nvPr/>
        </p:nvSpPr>
        <p:spPr>
          <a:xfrm>
            <a:off x="2611453" y="1390876"/>
            <a:ext cx="4329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33091361b17_0_0"/>
          <p:cNvSpPr/>
          <p:nvPr/>
        </p:nvSpPr>
        <p:spPr>
          <a:xfrm>
            <a:off x="3145224" y="1433309"/>
            <a:ext cx="331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Spring Boot Application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27" name="Google Shape;227;g33091361b17_0_0"/>
          <p:cNvSpPr/>
          <p:nvPr/>
        </p:nvSpPr>
        <p:spPr>
          <a:xfrm>
            <a:off x="1913937" y="2196667"/>
            <a:ext cx="1502700" cy="1921800"/>
          </a:xfrm>
          <a:prstGeom prst="roundRect">
            <a:avLst>
              <a:gd fmla="val 140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33091361b17_0_0"/>
          <p:cNvSpPr/>
          <p:nvPr/>
        </p:nvSpPr>
        <p:spPr>
          <a:xfrm>
            <a:off x="3585278" y="2168592"/>
            <a:ext cx="4218600" cy="1921800"/>
          </a:xfrm>
          <a:prstGeom prst="roundRect">
            <a:avLst>
              <a:gd fmla="val 1407" name="adj"/>
            </a:avLst>
          </a:prstGeom>
          <a:solidFill>
            <a:srgbClr val="DCE6F2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33091361b17_0_0"/>
          <p:cNvSpPr/>
          <p:nvPr/>
        </p:nvSpPr>
        <p:spPr>
          <a:xfrm>
            <a:off x="522825" y="1880500"/>
            <a:ext cx="1044000" cy="27357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g33091361b17_0_0"/>
          <p:cNvGrpSpPr/>
          <p:nvPr/>
        </p:nvGrpSpPr>
        <p:grpSpPr>
          <a:xfrm>
            <a:off x="580715" y="4940520"/>
            <a:ext cx="1203867" cy="816353"/>
            <a:chOff x="429187" y="5239417"/>
            <a:chExt cx="1565700" cy="990600"/>
          </a:xfrm>
        </p:grpSpPr>
        <p:sp>
          <p:nvSpPr>
            <p:cNvPr id="231" name="Google Shape;231;g33091361b17_0_0"/>
            <p:cNvSpPr/>
            <p:nvPr/>
          </p:nvSpPr>
          <p:spPr>
            <a:xfrm>
              <a:off x="429187" y="5239417"/>
              <a:ext cx="1565700" cy="990600"/>
            </a:xfrm>
            <a:prstGeom prst="roundRect">
              <a:avLst>
                <a:gd fmla="val 5855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33091361b17_0_0"/>
            <p:cNvSpPr txBox="1"/>
            <p:nvPr/>
          </p:nvSpPr>
          <p:spPr>
            <a:xfrm>
              <a:off x="473876" y="5443879"/>
              <a:ext cx="14766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핵심 기능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설명</a:t>
              </a:r>
              <a:endParaRPr/>
            </a:p>
          </p:txBody>
        </p:sp>
      </p:grpSp>
      <p:sp>
        <p:nvSpPr>
          <p:cNvPr id="233" name="Google Shape;233;g33091361b17_0_0"/>
          <p:cNvSpPr/>
          <p:nvPr/>
        </p:nvSpPr>
        <p:spPr>
          <a:xfrm>
            <a:off x="3673675" y="5210175"/>
            <a:ext cx="1697100" cy="66870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33091361b17_0_0"/>
          <p:cNvSpPr/>
          <p:nvPr/>
        </p:nvSpPr>
        <p:spPr>
          <a:xfrm>
            <a:off x="7222921" y="5210175"/>
            <a:ext cx="1697100" cy="668700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05" id="235" name="Google Shape;235;g33091361b17_0_0"/>
          <p:cNvSpPr/>
          <p:nvPr/>
        </p:nvSpPr>
        <p:spPr>
          <a:xfrm>
            <a:off x="1907975" y="5257099"/>
            <a:ext cx="17130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3025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3F3F3F"/>
                </a:solidFill>
              </a:rPr>
              <a:t>요청 흐름에 있어 추적 ID 전파 및 확보</a:t>
            </a:r>
            <a:endParaRPr sz="800">
              <a:solidFill>
                <a:srgbClr val="3F3F3F"/>
              </a:solidFill>
            </a:endParaRPr>
          </a:p>
          <a:p>
            <a:pPr indent="-73025" lvl="0" marL="76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"/>
              <a:buChar char="•"/>
            </a:pPr>
            <a:r>
              <a:rPr lang="ko-KR" sz="800">
                <a:solidFill>
                  <a:srgbClr val="3F3F3F"/>
                </a:solidFill>
              </a:rPr>
              <a:t>발생한 이벤트 순서와 그에 대한 로그들의 순서를 정확하게 구성 가능</a:t>
            </a:r>
            <a:endParaRPr sz="800">
              <a:solidFill>
                <a:srgbClr val="3F3F3F"/>
              </a:solidFill>
            </a:endParaRPr>
          </a:p>
        </p:txBody>
      </p:sp>
      <p:sp>
        <p:nvSpPr>
          <p:cNvPr descr="05" id="236" name="Google Shape;236;g33091361b17_0_0"/>
          <p:cNvSpPr/>
          <p:nvPr/>
        </p:nvSpPr>
        <p:spPr>
          <a:xfrm>
            <a:off x="5501474" y="5267728"/>
            <a:ext cx="15966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3025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3F3F3F"/>
                </a:solidFill>
              </a:rPr>
              <a:t>적용할 프로젝트에서 병목 현상으로 판단할 기준 시간 설정 가능</a:t>
            </a:r>
            <a:endParaRPr sz="800">
              <a:solidFill>
                <a:srgbClr val="3F3F3F"/>
              </a:solidFill>
            </a:endParaRPr>
          </a:p>
          <a:p>
            <a:pPr indent="-73025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3F3F3F"/>
              </a:buClr>
              <a:buSzPts val="800"/>
              <a:buChar char="•"/>
            </a:pPr>
            <a:r>
              <a:rPr lang="ko-KR" sz="800">
                <a:solidFill>
                  <a:srgbClr val="3F3F3F"/>
                </a:solidFill>
              </a:rPr>
              <a:t>병목 현상 발생 위치를 로그에 반영</a:t>
            </a:r>
            <a:endParaRPr sz="800">
              <a:solidFill>
                <a:srgbClr val="3F3F3F"/>
              </a:solidFill>
            </a:endParaRPr>
          </a:p>
        </p:txBody>
      </p:sp>
      <p:sp>
        <p:nvSpPr>
          <p:cNvPr descr="05" id="237" name="Google Shape;237;g33091361b17_0_0"/>
          <p:cNvSpPr/>
          <p:nvPr/>
        </p:nvSpPr>
        <p:spPr>
          <a:xfrm>
            <a:off x="7272025" y="5252375"/>
            <a:ext cx="16128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3025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3F3F3F"/>
                </a:solidFill>
              </a:rPr>
              <a:t>프로젝트에서 라이브러리 클래스 동작의 순서, 로깅 구간 설정등 자유로운 설정 제공</a:t>
            </a:r>
            <a:endParaRPr sz="800">
              <a:solidFill>
                <a:srgbClr val="3F3F3F"/>
              </a:solidFill>
            </a:endParaRPr>
          </a:p>
          <a:p>
            <a:pPr indent="-73025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3F3F3F"/>
              </a:buClr>
              <a:buSzPts val="800"/>
              <a:buChar char="•"/>
            </a:pPr>
            <a:r>
              <a:rPr lang="ko-KR" sz="800">
                <a:solidFill>
                  <a:srgbClr val="3F3F3F"/>
                </a:solidFill>
              </a:rPr>
              <a:t>프로젝트의 유지보수, 확장에 있어 제약 최소화</a:t>
            </a:r>
            <a:endParaRPr sz="800">
              <a:solidFill>
                <a:srgbClr val="3F3F3F"/>
              </a:solidFill>
            </a:endParaRPr>
          </a:p>
        </p:txBody>
      </p:sp>
      <p:sp>
        <p:nvSpPr>
          <p:cNvPr descr="05" id="238" name="Google Shape;238;g33091361b17_0_0"/>
          <p:cNvSpPr/>
          <p:nvPr/>
        </p:nvSpPr>
        <p:spPr>
          <a:xfrm>
            <a:off x="3745583" y="5261331"/>
            <a:ext cx="1677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3025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Char char="•"/>
            </a:pPr>
            <a:r>
              <a:rPr lang="ko-KR" sz="800">
                <a:solidFill>
                  <a:srgbClr val="3F3F3F"/>
                </a:solidFill>
              </a:rPr>
              <a:t>사용자 정의 예외를 포함한 모든 예외의 내용을 로그에 반영</a:t>
            </a:r>
            <a:endParaRPr sz="800">
              <a:solidFill>
                <a:srgbClr val="3F3F3F"/>
              </a:solidFill>
            </a:endParaRPr>
          </a:p>
          <a:p>
            <a:pPr indent="-73025" lvl="0" marL="76200" marR="0" rtl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3F3F3F"/>
              </a:buClr>
              <a:buSzPts val="800"/>
              <a:buChar char="•"/>
            </a:pPr>
            <a:r>
              <a:rPr lang="ko-KR" sz="800">
                <a:solidFill>
                  <a:srgbClr val="3F3F3F"/>
                </a:solidFill>
              </a:rPr>
              <a:t>예외가 발생한 위치를 로그에 반영</a:t>
            </a:r>
            <a:endParaRPr sz="800">
              <a:solidFill>
                <a:srgbClr val="3F3F3F"/>
              </a:solidFill>
            </a:endParaRPr>
          </a:p>
        </p:txBody>
      </p:sp>
      <p:grpSp>
        <p:nvGrpSpPr>
          <p:cNvPr id="239" name="Google Shape;239;g33091361b17_0_0"/>
          <p:cNvGrpSpPr/>
          <p:nvPr/>
        </p:nvGrpSpPr>
        <p:grpSpPr>
          <a:xfrm>
            <a:off x="1899003" y="4945488"/>
            <a:ext cx="7019511" cy="236225"/>
            <a:chOff x="1714445" y="5326260"/>
            <a:chExt cx="7019511" cy="261600"/>
          </a:xfrm>
        </p:grpSpPr>
        <p:sp>
          <p:nvSpPr>
            <p:cNvPr id="240" name="Google Shape;240;g33091361b17_0_0"/>
            <p:cNvSpPr/>
            <p:nvPr/>
          </p:nvSpPr>
          <p:spPr>
            <a:xfrm>
              <a:off x="1714500" y="5326260"/>
              <a:ext cx="1695600" cy="26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g33091361b17_0_0"/>
            <p:cNvCxnSpPr/>
            <p:nvPr/>
          </p:nvCxnSpPr>
          <p:spPr>
            <a:xfrm rot="10800000">
              <a:off x="1714445" y="5326619"/>
              <a:ext cx="1695600" cy="0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2" name="Google Shape;242;g33091361b17_0_0"/>
            <p:cNvSpPr txBox="1"/>
            <p:nvPr/>
          </p:nvSpPr>
          <p:spPr>
            <a:xfrm flipH="1">
              <a:off x="1952017" y="5368742"/>
              <a:ext cx="1448700" cy="1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50">
                  <a:solidFill>
                    <a:srgbClr val="262626"/>
                  </a:solidFill>
                </a:rPr>
                <a:t>로그 상관관계 전파및 확보</a:t>
              </a:r>
              <a:endParaRPr b="0" i="0" sz="9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33091361b17_0_0"/>
            <p:cNvSpPr/>
            <p:nvPr/>
          </p:nvSpPr>
          <p:spPr>
            <a:xfrm>
              <a:off x="3489119" y="5326260"/>
              <a:ext cx="1695600" cy="26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" name="Google Shape;244;g33091361b17_0_0"/>
            <p:cNvCxnSpPr/>
            <p:nvPr/>
          </p:nvCxnSpPr>
          <p:spPr>
            <a:xfrm rot="10800000">
              <a:off x="3489064" y="5326619"/>
              <a:ext cx="1695600" cy="0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5" name="Google Shape;245;g33091361b17_0_0"/>
            <p:cNvSpPr txBox="1"/>
            <p:nvPr/>
          </p:nvSpPr>
          <p:spPr>
            <a:xfrm flipH="1">
              <a:off x="3784532" y="5368756"/>
              <a:ext cx="1104600" cy="1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50">
                  <a:solidFill>
                    <a:srgbClr val="262626"/>
                  </a:solidFill>
                </a:rPr>
                <a:t>예외</a:t>
              </a:r>
              <a:endParaRPr b="0" i="0" sz="9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33091361b17_0_0"/>
            <p:cNvSpPr/>
            <p:nvPr/>
          </p:nvSpPr>
          <p:spPr>
            <a:xfrm>
              <a:off x="5263739" y="5326260"/>
              <a:ext cx="1695600" cy="26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" name="Google Shape;247;g33091361b17_0_0"/>
            <p:cNvCxnSpPr/>
            <p:nvPr/>
          </p:nvCxnSpPr>
          <p:spPr>
            <a:xfrm rot="10800000">
              <a:off x="5263684" y="5326619"/>
              <a:ext cx="1695600" cy="0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8" name="Google Shape;248;g33091361b17_0_0"/>
            <p:cNvSpPr txBox="1"/>
            <p:nvPr/>
          </p:nvSpPr>
          <p:spPr>
            <a:xfrm flipH="1">
              <a:off x="5554599" y="5368756"/>
              <a:ext cx="1266300" cy="1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50">
                  <a:solidFill>
                    <a:srgbClr val="262626"/>
                  </a:solidFill>
                </a:rPr>
                <a:t>병목 현상</a:t>
              </a:r>
              <a:endParaRPr b="0" i="0" sz="9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33091361b17_0_0"/>
            <p:cNvSpPr/>
            <p:nvPr/>
          </p:nvSpPr>
          <p:spPr>
            <a:xfrm>
              <a:off x="7038356" y="5326260"/>
              <a:ext cx="1695600" cy="2616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0" name="Google Shape;250;g33091361b17_0_0"/>
            <p:cNvCxnSpPr/>
            <p:nvPr/>
          </p:nvCxnSpPr>
          <p:spPr>
            <a:xfrm rot="10800000">
              <a:off x="7038301" y="5326619"/>
              <a:ext cx="1695600" cy="0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1" name="Google Shape;251;g33091361b17_0_0"/>
            <p:cNvSpPr txBox="1"/>
            <p:nvPr/>
          </p:nvSpPr>
          <p:spPr>
            <a:xfrm flipH="1">
              <a:off x="7351891" y="5368742"/>
              <a:ext cx="1331100" cy="1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50">
                  <a:solidFill>
                    <a:srgbClr val="262626"/>
                  </a:solidFill>
                </a:rPr>
                <a:t>자유로운 설정및 확장성</a:t>
              </a:r>
              <a:endParaRPr sz="1300"/>
            </a:p>
          </p:txBody>
        </p:sp>
        <p:sp>
          <p:nvSpPr>
            <p:cNvPr id="252" name="Google Shape;252;g33091361b17_0_0"/>
            <p:cNvSpPr txBox="1"/>
            <p:nvPr/>
          </p:nvSpPr>
          <p:spPr>
            <a:xfrm flipH="1">
              <a:off x="1767219" y="5365898"/>
              <a:ext cx="1698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253" name="Google Shape;253;g33091361b17_0_0"/>
            <p:cNvSpPr txBox="1"/>
            <p:nvPr/>
          </p:nvSpPr>
          <p:spPr>
            <a:xfrm flipH="1">
              <a:off x="3524998" y="5365898"/>
              <a:ext cx="1698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254" name="Google Shape;254;g33091361b17_0_0"/>
            <p:cNvSpPr txBox="1"/>
            <p:nvPr/>
          </p:nvSpPr>
          <p:spPr>
            <a:xfrm flipH="1">
              <a:off x="5309410" y="5365898"/>
              <a:ext cx="1698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  <p:sp>
          <p:nvSpPr>
            <p:cNvPr id="255" name="Google Shape;255;g33091361b17_0_0"/>
            <p:cNvSpPr txBox="1"/>
            <p:nvPr/>
          </p:nvSpPr>
          <p:spPr>
            <a:xfrm flipH="1">
              <a:off x="7076067" y="5365898"/>
              <a:ext cx="169800" cy="2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/>
            </a:p>
          </p:txBody>
        </p:sp>
      </p:grpSp>
      <p:sp>
        <p:nvSpPr>
          <p:cNvPr id="256" name="Google Shape;256;g33091361b17_0_0"/>
          <p:cNvSpPr/>
          <p:nvPr/>
        </p:nvSpPr>
        <p:spPr>
          <a:xfrm>
            <a:off x="8043950" y="2058025"/>
            <a:ext cx="972000" cy="8163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33091361b17_0_0"/>
          <p:cNvSpPr/>
          <p:nvPr/>
        </p:nvSpPr>
        <p:spPr>
          <a:xfrm>
            <a:off x="517933" y="1784988"/>
            <a:ext cx="1044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3091361b17_0_0"/>
          <p:cNvSpPr/>
          <p:nvPr/>
        </p:nvSpPr>
        <p:spPr>
          <a:xfrm>
            <a:off x="730263" y="1850006"/>
            <a:ext cx="669600" cy="1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 Layer</a:t>
            </a:r>
            <a:endParaRPr/>
          </a:p>
        </p:txBody>
      </p:sp>
      <p:sp>
        <p:nvSpPr>
          <p:cNvPr id="259" name="Google Shape;259;g33091361b17_0_0"/>
          <p:cNvSpPr/>
          <p:nvPr/>
        </p:nvSpPr>
        <p:spPr>
          <a:xfrm>
            <a:off x="1790200" y="1785000"/>
            <a:ext cx="60456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33091361b17_0_0"/>
          <p:cNvSpPr/>
          <p:nvPr/>
        </p:nvSpPr>
        <p:spPr>
          <a:xfrm>
            <a:off x="3202449" y="1827421"/>
            <a:ext cx="3317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Application Layer</a:t>
            </a:r>
            <a:endParaRPr/>
          </a:p>
        </p:txBody>
      </p:sp>
      <p:sp>
        <p:nvSpPr>
          <p:cNvPr id="261" name="Google Shape;261;g33091361b17_0_0"/>
          <p:cNvSpPr txBox="1"/>
          <p:nvPr/>
        </p:nvSpPr>
        <p:spPr>
          <a:xfrm>
            <a:off x="4778087" y="2175410"/>
            <a:ext cx="16842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588E"/>
                </a:solidFill>
              </a:rPr>
              <a:t>Code Layer</a:t>
            </a:r>
            <a:endParaRPr/>
          </a:p>
        </p:txBody>
      </p:sp>
      <p:sp>
        <p:nvSpPr>
          <p:cNvPr id="262" name="Google Shape;262;g33091361b17_0_0"/>
          <p:cNvSpPr/>
          <p:nvPr/>
        </p:nvSpPr>
        <p:spPr>
          <a:xfrm>
            <a:off x="614361" y="2306981"/>
            <a:ext cx="860100" cy="324000"/>
          </a:xfrm>
          <a:prstGeom prst="roundRect">
            <a:avLst>
              <a:gd fmla="val 11546" name="adj"/>
            </a:avLst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33091361b17_0_0"/>
          <p:cNvSpPr/>
          <p:nvPr/>
        </p:nvSpPr>
        <p:spPr>
          <a:xfrm>
            <a:off x="614361" y="3715319"/>
            <a:ext cx="860100" cy="324000"/>
          </a:xfrm>
          <a:prstGeom prst="roundRect">
            <a:avLst>
              <a:gd fmla="val 11546" name="adj"/>
            </a:avLst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33091361b17_0_0"/>
          <p:cNvSpPr/>
          <p:nvPr/>
        </p:nvSpPr>
        <p:spPr>
          <a:xfrm>
            <a:off x="614361" y="2766902"/>
            <a:ext cx="860100" cy="324000"/>
          </a:xfrm>
          <a:prstGeom prst="roundRect">
            <a:avLst>
              <a:gd fmla="val 11546" name="adj"/>
            </a:avLst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33091361b17_0_0"/>
          <p:cNvSpPr/>
          <p:nvPr/>
        </p:nvSpPr>
        <p:spPr>
          <a:xfrm>
            <a:off x="614361" y="3236348"/>
            <a:ext cx="860100" cy="324000"/>
          </a:xfrm>
          <a:prstGeom prst="roundRect">
            <a:avLst>
              <a:gd fmla="val 11546" name="adj"/>
            </a:avLst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08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33091361b17_0_0"/>
          <p:cNvSpPr/>
          <p:nvPr/>
        </p:nvSpPr>
        <p:spPr>
          <a:xfrm>
            <a:off x="974387" y="2865390"/>
            <a:ext cx="431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모바일</a:t>
            </a:r>
            <a:endParaRPr sz="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33091361b17_0_0"/>
          <p:cNvSpPr/>
          <p:nvPr/>
        </p:nvSpPr>
        <p:spPr>
          <a:xfrm>
            <a:off x="833090" y="2407426"/>
            <a:ext cx="697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인터넷거래</a:t>
            </a:r>
            <a:endParaRPr/>
          </a:p>
        </p:txBody>
      </p:sp>
      <p:sp>
        <p:nvSpPr>
          <p:cNvPr id="268" name="Google Shape;268;g33091361b17_0_0"/>
          <p:cNvSpPr/>
          <p:nvPr/>
        </p:nvSpPr>
        <p:spPr>
          <a:xfrm>
            <a:off x="872394" y="3336793"/>
            <a:ext cx="619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In-house</a:t>
            </a:r>
            <a:endParaRPr/>
          </a:p>
        </p:txBody>
      </p:sp>
      <p:pic>
        <p:nvPicPr>
          <p:cNvPr descr="Untitled-1" id="269" name="Google Shape;269;g33091361b17_0_0"/>
          <p:cNvPicPr preferRelativeResize="0"/>
          <p:nvPr/>
        </p:nvPicPr>
        <p:blipFill rotWithShape="1">
          <a:blip r:embed="rId3">
            <a:alphaModFix/>
          </a:blip>
          <a:srcRect b="28684" l="45131" r="45270" t="29695"/>
          <a:stretch/>
        </p:blipFill>
        <p:spPr>
          <a:xfrm>
            <a:off x="749043" y="2800202"/>
            <a:ext cx="142572" cy="22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33091361b1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096" y="2370251"/>
            <a:ext cx="177171" cy="1547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" id="271" name="Google Shape;271;g33091361b17_0_0"/>
          <p:cNvPicPr preferRelativeResize="0"/>
          <p:nvPr/>
        </p:nvPicPr>
        <p:blipFill rotWithShape="1">
          <a:blip r:embed="rId5">
            <a:alphaModFix/>
          </a:blip>
          <a:srcRect b="58646" l="41586" r="41900" t="26706"/>
          <a:stretch/>
        </p:blipFill>
        <p:spPr>
          <a:xfrm>
            <a:off x="744881" y="3273760"/>
            <a:ext cx="161183" cy="1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33091361b17_0_0"/>
          <p:cNvSpPr/>
          <p:nvPr/>
        </p:nvSpPr>
        <p:spPr>
          <a:xfrm>
            <a:off x="8194157" y="2152741"/>
            <a:ext cx="658200" cy="600600"/>
          </a:xfrm>
          <a:prstGeom prst="can">
            <a:avLst>
              <a:gd fmla="val 37415" name="adj"/>
            </a:avLst>
          </a:prstGeom>
          <a:solidFill>
            <a:srgbClr val="7F7F7F"/>
          </a:solidFill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</a:rPr>
              <a:t>DB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g33091361b17_0_0"/>
          <p:cNvGrpSpPr/>
          <p:nvPr/>
        </p:nvGrpSpPr>
        <p:grpSpPr>
          <a:xfrm>
            <a:off x="319195" y="1355725"/>
            <a:ext cx="2278102" cy="200466"/>
            <a:chOff x="531159" y="4099284"/>
            <a:chExt cx="2467882" cy="200466"/>
          </a:xfrm>
        </p:grpSpPr>
        <p:pic>
          <p:nvPicPr>
            <p:cNvPr id="274" name="Google Shape;274;g33091361b17_0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1159" y="4099389"/>
              <a:ext cx="200361" cy="200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g33091361b17_0_0"/>
            <p:cNvSpPr txBox="1"/>
            <p:nvPr/>
          </p:nvSpPr>
          <p:spPr>
            <a:xfrm flipH="1">
              <a:off x="760441" y="4099284"/>
              <a:ext cx="22386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</a:rPr>
                <a:t>어플리케이션의 요청 흐름도</a:t>
              </a:r>
              <a:endParaRPr/>
            </a:p>
          </p:txBody>
        </p:sp>
      </p:grpSp>
      <p:cxnSp>
        <p:nvCxnSpPr>
          <p:cNvPr id="276" name="Google Shape;276;g33091361b17_0_0"/>
          <p:cNvCxnSpPr>
            <a:stCxn id="277" idx="0"/>
            <a:endCxn id="278" idx="1"/>
          </p:cNvCxnSpPr>
          <p:nvPr/>
        </p:nvCxnSpPr>
        <p:spPr>
          <a:xfrm>
            <a:off x="3328780" y="3174567"/>
            <a:ext cx="681000" cy="654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9" name="Google Shape;279;g33091361b17_0_0"/>
          <p:cNvCxnSpPr>
            <a:stCxn id="280" idx="1"/>
            <a:endCxn id="281" idx="3"/>
          </p:cNvCxnSpPr>
          <p:nvPr/>
        </p:nvCxnSpPr>
        <p:spPr>
          <a:xfrm flipH="1">
            <a:off x="4702079" y="2840893"/>
            <a:ext cx="679500" cy="81900"/>
          </a:xfrm>
          <a:prstGeom prst="bentConnector3">
            <a:avLst>
              <a:gd fmla="val 50010" name="adj1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82" name="Google Shape;282;g33091361b17_0_0"/>
          <p:cNvGrpSpPr/>
          <p:nvPr/>
        </p:nvGrpSpPr>
        <p:grpSpPr>
          <a:xfrm>
            <a:off x="762602" y="3797674"/>
            <a:ext cx="588946" cy="164569"/>
            <a:chOff x="546368" y="2997228"/>
            <a:chExt cx="588946" cy="164569"/>
          </a:xfrm>
        </p:grpSpPr>
        <p:sp>
          <p:nvSpPr>
            <p:cNvPr id="283" name="Google Shape;283;g33091361b17_0_0"/>
            <p:cNvSpPr/>
            <p:nvPr/>
          </p:nvSpPr>
          <p:spPr>
            <a:xfrm>
              <a:off x="859314" y="3038797"/>
              <a:ext cx="276000" cy="1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제휴사</a:t>
              </a:r>
              <a:endParaRPr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c" id="284" name="Google Shape;284;g33091361b17_0_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6368" y="2997228"/>
              <a:ext cx="199752" cy="1615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" name="Google Shape;285;g33091361b17_0_0"/>
          <p:cNvGrpSpPr/>
          <p:nvPr/>
        </p:nvGrpSpPr>
        <p:grpSpPr>
          <a:xfrm>
            <a:off x="5104491" y="2432038"/>
            <a:ext cx="1166384" cy="1459788"/>
            <a:chOff x="-1113678" y="4415376"/>
            <a:chExt cx="1068900" cy="1459788"/>
          </a:xfrm>
        </p:grpSpPr>
        <p:sp>
          <p:nvSpPr>
            <p:cNvPr id="286" name="Google Shape;286;g33091361b17_0_0"/>
            <p:cNvSpPr/>
            <p:nvPr/>
          </p:nvSpPr>
          <p:spPr>
            <a:xfrm>
              <a:off x="-1113610" y="4415376"/>
              <a:ext cx="1068600" cy="206100"/>
            </a:xfrm>
            <a:prstGeom prst="round2SameRect">
              <a:avLst>
                <a:gd fmla="val 10053" name="adj1"/>
                <a:gd fmla="val 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FFFF"/>
                  </a:solidFill>
                </a:rPr>
                <a:t>Service</a:t>
              </a:r>
              <a:endParaRPr/>
            </a:p>
          </p:txBody>
        </p:sp>
        <p:sp>
          <p:nvSpPr>
            <p:cNvPr id="287" name="Google Shape;287;g33091361b17_0_0"/>
            <p:cNvSpPr/>
            <p:nvPr/>
          </p:nvSpPr>
          <p:spPr>
            <a:xfrm>
              <a:off x="-1113678" y="4622364"/>
              <a:ext cx="1068900" cy="1252800"/>
            </a:xfrm>
            <a:prstGeom prst="round2SameRect">
              <a:avLst>
                <a:gd fmla="val 0" name="adj1"/>
                <a:gd fmla="val 2506" name="adj2"/>
              </a:avLst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4064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64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20%" id="280" name="Google Shape;280;g33091361b17_0_0"/>
          <p:cNvSpPr/>
          <p:nvPr/>
        </p:nvSpPr>
        <p:spPr>
          <a:xfrm>
            <a:off x="5381579" y="2743393"/>
            <a:ext cx="648000" cy="195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Business Logic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0%" id="288" name="Google Shape;288;g33091361b17_0_0"/>
          <p:cNvSpPr/>
          <p:nvPr/>
        </p:nvSpPr>
        <p:spPr>
          <a:xfrm>
            <a:off x="5381591" y="3507473"/>
            <a:ext cx="648000" cy="195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RestTemplate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33091361b17_0_0"/>
          <p:cNvSpPr/>
          <p:nvPr/>
        </p:nvSpPr>
        <p:spPr>
          <a:xfrm>
            <a:off x="8045450" y="3384925"/>
            <a:ext cx="972000" cy="562200"/>
          </a:xfrm>
          <a:prstGeom prst="rect">
            <a:avLst/>
          </a:prstGeom>
          <a:solidFill>
            <a:srgbClr val="FFFFFF">
              <a:alpha val="89800"/>
            </a:srgbClr>
          </a:solidFill>
          <a:ln cap="flat" cmpd="sng" w="19050">
            <a:solidFill>
              <a:srgbClr val="FFFFFF">
                <a:alpha val="9176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1000" rotWithShape="0" algn="ctr" sy="101000">
              <a:srgbClr val="595959">
                <a:alpha val="40000"/>
              </a:srgbClr>
            </a:outerShdw>
          </a:effectLst>
        </p:spPr>
        <p:txBody>
          <a:bodyPr anchorCtr="0" anchor="t" bIns="45700" lIns="0" spcFirstLastPara="1" rIns="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33091361b17_0_0"/>
          <p:cNvSpPr/>
          <p:nvPr/>
        </p:nvSpPr>
        <p:spPr>
          <a:xfrm>
            <a:off x="8041115" y="3139276"/>
            <a:ext cx="972000" cy="288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005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33091361b17_0_0"/>
          <p:cNvSpPr/>
          <p:nvPr/>
        </p:nvSpPr>
        <p:spPr>
          <a:xfrm>
            <a:off x="8043941" y="3114755"/>
            <a:ext cx="9717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FFFF"/>
                </a:solidFill>
              </a:rPr>
              <a:t>외부 API</a:t>
            </a:r>
            <a:endParaRPr/>
          </a:p>
        </p:txBody>
      </p:sp>
      <p:sp>
        <p:nvSpPr>
          <p:cNvPr id="292" name="Google Shape;292;g33091361b17_0_0"/>
          <p:cNvSpPr/>
          <p:nvPr/>
        </p:nvSpPr>
        <p:spPr>
          <a:xfrm>
            <a:off x="6645464" y="2228436"/>
            <a:ext cx="868500" cy="206100"/>
          </a:xfrm>
          <a:prstGeom prst="round2SameRect">
            <a:avLst>
              <a:gd fmla="val 10053" name="adj1"/>
              <a:gd fmla="val 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Mybatis Mapper</a:t>
            </a:r>
            <a:endParaRPr/>
          </a:p>
        </p:txBody>
      </p:sp>
      <p:sp>
        <p:nvSpPr>
          <p:cNvPr id="293" name="Google Shape;293;g33091361b17_0_0"/>
          <p:cNvSpPr/>
          <p:nvPr/>
        </p:nvSpPr>
        <p:spPr>
          <a:xfrm>
            <a:off x="6645400" y="2435425"/>
            <a:ext cx="868800" cy="324000"/>
          </a:xfrm>
          <a:prstGeom prst="round2SameRect">
            <a:avLst>
              <a:gd fmla="val 0" name="adj1"/>
              <a:gd fmla="val 2506" name="adj2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064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0%" id="294" name="Google Shape;294;g33091361b17_0_0"/>
          <p:cNvSpPr/>
          <p:nvPr/>
        </p:nvSpPr>
        <p:spPr>
          <a:xfrm>
            <a:off x="6766514" y="2476169"/>
            <a:ext cx="648000" cy="216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sqlMapper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33091361b17_0_0"/>
          <p:cNvSpPr/>
          <p:nvPr/>
        </p:nvSpPr>
        <p:spPr>
          <a:xfrm>
            <a:off x="6646875" y="2836514"/>
            <a:ext cx="868500" cy="206100"/>
          </a:xfrm>
          <a:prstGeom prst="round2SameRect">
            <a:avLst>
              <a:gd fmla="val 10053" name="adj1"/>
              <a:gd fmla="val 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FFFFFF"/>
                </a:solidFill>
              </a:rPr>
              <a:t>JPA Repository</a:t>
            </a:r>
            <a:endParaRPr/>
          </a:p>
        </p:txBody>
      </p:sp>
      <p:sp>
        <p:nvSpPr>
          <p:cNvPr id="296" name="Google Shape;296;g33091361b17_0_0"/>
          <p:cNvSpPr/>
          <p:nvPr/>
        </p:nvSpPr>
        <p:spPr>
          <a:xfrm>
            <a:off x="6646811" y="3043503"/>
            <a:ext cx="868800" cy="324000"/>
          </a:xfrm>
          <a:prstGeom prst="round2SameRect">
            <a:avLst>
              <a:gd fmla="val 0" name="adj1"/>
              <a:gd fmla="val 2506" name="adj2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4064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4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0%" id="297" name="Google Shape;297;g33091361b17_0_0"/>
          <p:cNvSpPr/>
          <p:nvPr/>
        </p:nvSpPr>
        <p:spPr>
          <a:xfrm>
            <a:off x="6747659" y="3099649"/>
            <a:ext cx="648000" cy="216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sqlMapper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g33091361b17_0_0"/>
          <p:cNvCxnSpPr>
            <a:stCxn id="294" idx="3"/>
            <a:endCxn id="272" idx="2"/>
          </p:cNvCxnSpPr>
          <p:nvPr/>
        </p:nvCxnSpPr>
        <p:spPr>
          <a:xfrm flipH="1" rot="10800000">
            <a:off x="7414514" y="2453069"/>
            <a:ext cx="779700" cy="131100"/>
          </a:xfrm>
          <a:prstGeom prst="bentConnector3">
            <a:avLst>
              <a:gd fmla="val 49996" name="adj1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g33091361b17_0_0"/>
          <p:cNvCxnSpPr>
            <a:stCxn id="297" idx="3"/>
            <a:endCxn id="272" idx="2"/>
          </p:cNvCxnSpPr>
          <p:nvPr/>
        </p:nvCxnSpPr>
        <p:spPr>
          <a:xfrm flipH="1" rot="10800000">
            <a:off x="7395659" y="2453149"/>
            <a:ext cx="798600" cy="754500"/>
          </a:xfrm>
          <a:prstGeom prst="bentConnector3">
            <a:avLst>
              <a:gd fmla="val 49994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0" name="Google Shape;300;g33091361b17_0_0"/>
          <p:cNvCxnSpPr>
            <a:stCxn id="280" idx="3"/>
            <a:endCxn id="294" idx="1"/>
          </p:cNvCxnSpPr>
          <p:nvPr/>
        </p:nvCxnSpPr>
        <p:spPr>
          <a:xfrm flipH="1" rot="10800000">
            <a:off x="6029579" y="2584093"/>
            <a:ext cx="736800" cy="256800"/>
          </a:xfrm>
          <a:prstGeom prst="bentConnector3">
            <a:avLst>
              <a:gd fmla="val 50009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1" name="Google Shape;301;g33091361b17_0_0"/>
          <p:cNvCxnSpPr/>
          <p:nvPr/>
        </p:nvCxnSpPr>
        <p:spPr>
          <a:xfrm>
            <a:off x="6029459" y="3205249"/>
            <a:ext cx="718200" cy="24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02" name="Google Shape;302;g33091361b17_0_0"/>
          <p:cNvGrpSpPr/>
          <p:nvPr/>
        </p:nvGrpSpPr>
        <p:grpSpPr>
          <a:xfrm>
            <a:off x="3768625" y="2432274"/>
            <a:ext cx="1166434" cy="1459997"/>
            <a:chOff x="-1113604" y="4415376"/>
            <a:chExt cx="1068946" cy="855902"/>
          </a:xfrm>
        </p:grpSpPr>
        <p:sp>
          <p:nvSpPr>
            <p:cNvPr id="303" name="Google Shape;303;g33091361b17_0_0"/>
            <p:cNvSpPr/>
            <p:nvPr/>
          </p:nvSpPr>
          <p:spPr>
            <a:xfrm>
              <a:off x="-1113604" y="4415376"/>
              <a:ext cx="1068600" cy="114300"/>
            </a:xfrm>
            <a:prstGeom prst="round2SameRect">
              <a:avLst>
                <a:gd fmla="val 10053" name="adj1"/>
                <a:gd fmla="val 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FFFF"/>
                  </a:solidFill>
                </a:rPr>
                <a:t>Controller</a:t>
              </a:r>
              <a:endParaRPr/>
            </a:p>
          </p:txBody>
        </p:sp>
        <p:sp>
          <p:nvSpPr>
            <p:cNvPr id="304" name="Google Shape;304;g33091361b17_0_0"/>
            <p:cNvSpPr/>
            <p:nvPr/>
          </p:nvSpPr>
          <p:spPr>
            <a:xfrm>
              <a:off x="-1113559" y="4529678"/>
              <a:ext cx="1068900" cy="741600"/>
            </a:xfrm>
            <a:prstGeom prst="round2SameRect">
              <a:avLst>
                <a:gd fmla="val 0" name="adj1"/>
                <a:gd fmla="val 2506" name="adj2"/>
              </a:avLst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4064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64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g33091361b17_0_0"/>
          <p:cNvSpPr/>
          <p:nvPr/>
        </p:nvSpPr>
        <p:spPr>
          <a:xfrm>
            <a:off x="8509050" y="3489600"/>
            <a:ext cx="431400" cy="206100"/>
          </a:xfrm>
          <a:prstGeom prst="roundRect">
            <a:avLst>
              <a:gd fmla="val 1407" name="adj"/>
            </a:avLst>
          </a:prstGeom>
          <a:solidFill>
            <a:srgbClr val="DCE6F2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33091361b17_0_0"/>
          <p:cNvSpPr txBox="1"/>
          <p:nvPr/>
        </p:nvSpPr>
        <p:spPr>
          <a:xfrm>
            <a:off x="8558213" y="3511742"/>
            <a:ext cx="3246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588E"/>
                </a:solidFill>
              </a:rPr>
              <a:t>Code Layer</a:t>
            </a:r>
            <a:endParaRPr sz="1200"/>
          </a:p>
        </p:txBody>
      </p:sp>
      <p:cxnSp>
        <p:nvCxnSpPr>
          <p:cNvPr id="307" name="Google Shape;307;g33091361b17_0_0"/>
          <p:cNvCxnSpPr/>
          <p:nvPr/>
        </p:nvCxnSpPr>
        <p:spPr>
          <a:xfrm flipH="1" rot="10800000">
            <a:off x="6044832" y="3549818"/>
            <a:ext cx="2072700" cy="10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g33091361b17_0_0"/>
          <p:cNvCxnSpPr/>
          <p:nvPr/>
        </p:nvCxnSpPr>
        <p:spPr>
          <a:xfrm flipH="1">
            <a:off x="6029684" y="3666209"/>
            <a:ext cx="2082900" cy="10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g33091361b17_0_0"/>
          <p:cNvCxnSpPr>
            <a:stCxn id="297" idx="1"/>
            <a:endCxn id="310" idx="3"/>
          </p:cNvCxnSpPr>
          <p:nvPr/>
        </p:nvCxnSpPr>
        <p:spPr>
          <a:xfrm rot="10800000">
            <a:off x="6029459" y="3205249"/>
            <a:ext cx="718200" cy="24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1" name="Google Shape;311;g33091361b17_0_0"/>
          <p:cNvCxnSpPr>
            <a:stCxn id="272" idx="2"/>
            <a:endCxn id="294" idx="3"/>
          </p:cNvCxnSpPr>
          <p:nvPr/>
        </p:nvCxnSpPr>
        <p:spPr>
          <a:xfrm flipH="1">
            <a:off x="7414457" y="2453041"/>
            <a:ext cx="779700" cy="131100"/>
          </a:xfrm>
          <a:prstGeom prst="bentConnector3">
            <a:avLst>
              <a:gd fmla="val 49996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2" name="Google Shape;312;g33091361b17_0_0"/>
          <p:cNvCxnSpPr>
            <a:stCxn id="272" idx="2"/>
            <a:endCxn id="297" idx="3"/>
          </p:cNvCxnSpPr>
          <p:nvPr/>
        </p:nvCxnSpPr>
        <p:spPr>
          <a:xfrm flipH="1">
            <a:off x="7395557" y="2453041"/>
            <a:ext cx="798600" cy="754500"/>
          </a:xfrm>
          <a:prstGeom prst="bentConnector3">
            <a:avLst>
              <a:gd fmla="val 49994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descr="75%" id="281" name="Google Shape;281;g33091361b17_0_0"/>
          <p:cNvSpPr/>
          <p:nvPr/>
        </p:nvSpPr>
        <p:spPr>
          <a:xfrm>
            <a:off x="4017945" y="2828342"/>
            <a:ext cx="684000" cy="189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URL_1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75%" id="278" name="Google Shape;278;g33091361b17_0_0"/>
          <p:cNvSpPr/>
          <p:nvPr/>
        </p:nvSpPr>
        <p:spPr>
          <a:xfrm>
            <a:off x="4009652" y="3131937"/>
            <a:ext cx="684000" cy="216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URL_2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20%" id="310" name="Google Shape;310;g33091361b17_0_0"/>
          <p:cNvSpPr/>
          <p:nvPr/>
        </p:nvSpPr>
        <p:spPr>
          <a:xfrm>
            <a:off x="5381591" y="3107685"/>
            <a:ext cx="648000" cy="195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Business Logic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g33091361b17_0_0"/>
          <p:cNvCxnSpPr>
            <a:stCxn id="294" idx="1"/>
            <a:endCxn id="280" idx="3"/>
          </p:cNvCxnSpPr>
          <p:nvPr/>
        </p:nvCxnSpPr>
        <p:spPr>
          <a:xfrm flipH="1">
            <a:off x="6029714" y="2584169"/>
            <a:ext cx="736800" cy="256800"/>
          </a:xfrm>
          <a:prstGeom prst="bentConnector3">
            <a:avLst>
              <a:gd fmla="val 50009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descr="75%" id="314" name="Google Shape;314;g33091361b17_0_0"/>
          <p:cNvSpPr/>
          <p:nvPr/>
        </p:nvSpPr>
        <p:spPr>
          <a:xfrm>
            <a:off x="4009652" y="3462272"/>
            <a:ext cx="684000" cy="2160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URL_</a:t>
            </a:r>
            <a:r>
              <a:rPr lang="ko-KR" sz="700"/>
              <a:t>3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g33091361b17_0_0"/>
          <p:cNvCxnSpPr>
            <a:stCxn id="278" idx="3"/>
            <a:endCxn id="310" idx="1"/>
          </p:cNvCxnSpPr>
          <p:nvPr/>
        </p:nvCxnSpPr>
        <p:spPr>
          <a:xfrm flipH="1" rot="10800000">
            <a:off x="4693652" y="3205137"/>
            <a:ext cx="687900" cy="34800"/>
          </a:xfrm>
          <a:prstGeom prst="bentConnector3">
            <a:avLst>
              <a:gd fmla="val 50003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g33091361b17_0_0"/>
          <p:cNvCxnSpPr>
            <a:stCxn id="281" idx="3"/>
            <a:endCxn id="280" idx="1"/>
          </p:cNvCxnSpPr>
          <p:nvPr/>
        </p:nvCxnSpPr>
        <p:spPr>
          <a:xfrm flipH="1" rot="10800000">
            <a:off x="4701945" y="2840942"/>
            <a:ext cx="679500" cy="81900"/>
          </a:xfrm>
          <a:prstGeom prst="bentConnector3">
            <a:avLst>
              <a:gd fmla="val 50010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7" name="Google Shape;317;g33091361b17_0_0"/>
          <p:cNvCxnSpPr>
            <a:stCxn id="310" idx="1"/>
            <a:endCxn id="278" idx="3"/>
          </p:cNvCxnSpPr>
          <p:nvPr/>
        </p:nvCxnSpPr>
        <p:spPr>
          <a:xfrm flipH="1">
            <a:off x="4693691" y="3205185"/>
            <a:ext cx="687900" cy="34800"/>
          </a:xfrm>
          <a:prstGeom prst="bentConnector3">
            <a:avLst>
              <a:gd fmla="val 50003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8" name="Google Shape;318;g33091361b17_0_0"/>
          <p:cNvCxnSpPr>
            <a:stCxn id="288" idx="1"/>
            <a:endCxn id="314" idx="3"/>
          </p:cNvCxnSpPr>
          <p:nvPr/>
        </p:nvCxnSpPr>
        <p:spPr>
          <a:xfrm rot="10800000">
            <a:off x="4693691" y="3570173"/>
            <a:ext cx="687900" cy="34800"/>
          </a:xfrm>
          <a:prstGeom prst="bentConnector3">
            <a:avLst>
              <a:gd fmla="val 50003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9" name="Google Shape;319;g33091361b17_0_0"/>
          <p:cNvCxnSpPr>
            <a:stCxn id="314" idx="3"/>
            <a:endCxn id="288" idx="1"/>
          </p:cNvCxnSpPr>
          <p:nvPr/>
        </p:nvCxnSpPr>
        <p:spPr>
          <a:xfrm>
            <a:off x="4693652" y="3570272"/>
            <a:ext cx="687900" cy="34800"/>
          </a:xfrm>
          <a:prstGeom prst="bentConnector3">
            <a:avLst>
              <a:gd fmla="val 50003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0" name="Google Shape;320;g33091361b17_0_0"/>
          <p:cNvSpPr txBox="1"/>
          <p:nvPr/>
        </p:nvSpPr>
        <p:spPr>
          <a:xfrm>
            <a:off x="2014111" y="2224345"/>
            <a:ext cx="13311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00588E"/>
                </a:solidFill>
              </a:rPr>
              <a:t>Web Layer</a:t>
            </a:r>
            <a:endParaRPr/>
          </a:p>
        </p:txBody>
      </p:sp>
      <p:grpSp>
        <p:nvGrpSpPr>
          <p:cNvPr id="321" name="Google Shape;321;g33091361b17_0_0"/>
          <p:cNvGrpSpPr/>
          <p:nvPr/>
        </p:nvGrpSpPr>
        <p:grpSpPr>
          <a:xfrm>
            <a:off x="1997730" y="2704566"/>
            <a:ext cx="1331050" cy="718404"/>
            <a:chOff x="-1113621" y="4415370"/>
            <a:chExt cx="1303545" cy="1023805"/>
          </a:xfrm>
        </p:grpSpPr>
        <p:sp>
          <p:nvSpPr>
            <p:cNvPr id="322" name="Google Shape;322;g33091361b17_0_0"/>
            <p:cNvSpPr/>
            <p:nvPr/>
          </p:nvSpPr>
          <p:spPr>
            <a:xfrm>
              <a:off x="-1113621" y="4415370"/>
              <a:ext cx="1303500" cy="293700"/>
            </a:xfrm>
            <a:prstGeom prst="round2SameRect">
              <a:avLst>
                <a:gd fmla="val 10053" name="adj1"/>
                <a:gd fmla="val 0" name="adj2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>
                  <a:solidFill>
                    <a:srgbClr val="FFFFFF"/>
                  </a:solidFill>
                </a:rPr>
                <a:t>Filter</a:t>
              </a:r>
              <a:endParaRPr/>
            </a:p>
          </p:txBody>
        </p:sp>
        <p:sp>
          <p:nvSpPr>
            <p:cNvPr id="277" name="Google Shape;277;g33091361b17_0_0"/>
            <p:cNvSpPr/>
            <p:nvPr/>
          </p:nvSpPr>
          <p:spPr>
            <a:xfrm>
              <a:off x="-1113576" y="4731175"/>
              <a:ext cx="1303500" cy="708000"/>
            </a:xfrm>
            <a:prstGeom prst="round2SameRect">
              <a:avLst>
                <a:gd fmla="val 0" name="adj1"/>
                <a:gd fmla="val 2506" name="adj2"/>
              </a:avLst>
            </a:prstGeom>
            <a:solidFill>
              <a:srgbClr val="FFFFFF"/>
            </a:solidFill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40640" lvl="1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5A5A5"/>
                </a:buClr>
                <a:buSzPts val="64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75%" id="323" name="Google Shape;323;g33091361b17_0_0"/>
          <p:cNvSpPr/>
          <p:nvPr/>
        </p:nvSpPr>
        <p:spPr>
          <a:xfrm>
            <a:off x="2068500" y="3056950"/>
            <a:ext cx="284400" cy="225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Filter1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75%" id="324" name="Google Shape;324;g33091361b17_0_0"/>
          <p:cNvSpPr/>
          <p:nvPr/>
        </p:nvSpPr>
        <p:spPr>
          <a:xfrm>
            <a:off x="2373300" y="3056950"/>
            <a:ext cx="284400" cy="225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Filter2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75%" id="325" name="Google Shape;325;g33091361b17_0_0"/>
          <p:cNvSpPr/>
          <p:nvPr/>
        </p:nvSpPr>
        <p:spPr>
          <a:xfrm>
            <a:off x="2686100" y="3056950"/>
            <a:ext cx="271800" cy="225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…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75%" id="326" name="Google Shape;326;g33091361b17_0_0"/>
          <p:cNvSpPr/>
          <p:nvPr/>
        </p:nvSpPr>
        <p:spPr>
          <a:xfrm>
            <a:off x="2982900" y="3056950"/>
            <a:ext cx="284400" cy="2253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/>
              <a:t>FilterN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g33091361b17_0_0"/>
          <p:cNvCxnSpPr>
            <a:stCxn id="278" idx="1"/>
            <a:endCxn id="277" idx="0"/>
          </p:cNvCxnSpPr>
          <p:nvPr/>
        </p:nvCxnSpPr>
        <p:spPr>
          <a:xfrm rot="10800000">
            <a:off x="3328652" y="3174537"/>
            <a:ext cx="681000" cy="65400"/>
          </a:xfrm>
          <a:prstGeom prst="bentConnector3">
            <a:avLst>
              <a:gd fmla="val 49990" name="adj1"/>
            </a:avLst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8" name="Google Shape;328;g33091361b17_0_0"/>
          <p:cNvCxnSpPr>
            <a:stCxn id="281" idx="1"/>
            <a:endCxn id="277" idx="0"/>
          </p:cNvCxnSpPr>
          <p:nvPr/>
        </p:nvCxnSpPr>
        <p:spPr>
          <a:xfrm flipH="1">
            <a:off x="3328845" y="2922842"/>
            <a:ext cx="689100" cy="251700"/>
          </a:xfrm>
          <a:prstGeom prst="bentConnector3">
            <a:avLst>
              <a:gd fmla="val 50004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9" name="Google Shape;329;g33091361b17_0_0"/>
          <p:cNvCxnSpPr>
            <a:stCxn id="277" idx="0"/>
            <a:endCxn id="281" idx="1"/>
          </p:cNvCxnSpPr>
          <p:nvPr/>
        </p:nvCxnSpPr>
        <p:spPr>
          <a:xfrm flipH="1" rot="10800000">
            <a:off x="3328780" y="2922867"/>
            <a:ext cx="689100" cy="251700"/>
          </a:xfrm>
          <a:prstGeom prst="bentConnector3">
            <a:avLst>
              <a:gd fmla="val 50005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0" name="Google Shape;330;g33091361b17_0_0"/>
          <p:cNvCxnSpPr>
            <a:stCxn id="277" idx="0"/>
            <a:endCxn id="278" idx="1"/>
          </p:cNvCxnSpPr>
          <p:nvPr/>
        </p:nvCxnSpPr>
        <p:spPr>
          <a:xfrm>
            <a:off x="3328780" y="3174567"/>
            <a:ext cx="681000" cy="654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1" name="Google Shape;331;g33091361b17_0_0"/>
          <p:cNvCxnSpPr>
            <a:stCxn id="277" idx="0"/>
            <a:endCxn id="314" idx="1"/>
          </p:cNvCxnSpPr>
          <p:nvPr/>
        </p:nvCxnSpPr>
        <p:spPr>
          <a:xfrm>
            <a:off x="3328780" y="3174567"/>
            <a:ext cx="681000" cy="395700"/>
          </a:xfrm>
          <a:prstGeom prst="bentConnector3">
            <a:avLst>
              <a:gd fmla="val 49991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2" name="Google Shape;332;g33091361b17_0_0"/>
          <p:cNvCxnSpPr>
            <a:endCxn id="277" idx="2"/>
          </p:cNvCxnSpPr>
          <p:nvPr/>
        </p:nvCxnSpPr>
        <p:spPr>
          <a:xfrm flipH="1" rot="10800000">
            <a:off x="1569376" y="3174567"/>
            <a:ext cx="428400" cy="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g33091361b17_0_0"/>
          <p:cNvCxnSpPr/>
          <p:nvPr/>
        </p:nvCxnSpPr>
        <p:spPr>
          <a:xfrm rot="10800000">
            <a:off x="1519150" y="3293650"/>
            <a:ext cx="474000" cy="5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g33091361b17_0_0"/>
          <p:cNvCxnSpPr>
            <a:stCxn id="280" idx="1"/>
            <a:endCxn id="281" idx="3"/>
          </p:cNvCxnSpPr>
          <p:nvPr/>
        </p:nvCxnSpPr>
        <p:spPr>
          <a:xfrm flipH="1">
            <a:off x="4702079" y="2840893"/>
            <a:ext cx="679500" cy="81900"/>
          </a:xfrm>
          <a:prstGeom prst="bentConnector3">
            <a:avLst>
              <a:gd fmla="val 50010" name="adj1"/>
            </a:avLst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5" name="Google Shape;335;g33091361b17_0_0"/>
          <p:cNvCxnSpPr/>
          <p:nvPr/>
        </p:nvCxnSpPr>
        <p:spPr>
          <a:xfrm rot="10800000">
            <a:off x="449050" y="911771"/>
            <a:ext cx="324900" cy="2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g33091361b17_0_0"/>
          <p:cNvCxnSpPr/>
          <p:nvPr/>
        </p:nvCxnSpPr>
        <p:spPr>
          <a:xfrm flipH="1" rot="10800000">
            <a:off x="449055" y="911246"/>
            <a:ext cx="428400" cy="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g33091361b17_0_0"/>
          <p:cNvSpPr/>
          <p:nvPr/>
        </p:nvSpPr>
        <p:spPr>
          <a:xfrm>
            <a:off x="8117525" y="3488175"/>
            <a:ext cx="355500" cy="206100"/>
          </a:xfrm>
          <a:prstGeom prst="roundRect">
            <a:avLst>
              <a:gd fmla="val 1407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0" lIns="89725" spcFirstLastPara="1" rIns="897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33091361b17_0_0"/>
          <p:cNvSpPr txBox="1"/>
          <p:nvPr/>
        </p:nvSpPr>
        <p:spPr>
          <a:xfrm>
            <a:off x="8139204" y="3503303"/>
            <a:ext cx="3147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588E"/>
                </a:solidFill>
              </a:rPr>
              <a:t>Web Layer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3405358f6a_0_170"/>
          <p:cNvSpPr txBox="1"/>
          <p:nvPr>
            <p:ph type="title"/>
          </p:nvPr>
        </p:nvSpPr>
        <p:spPr>
          <a:xfrm>
            <a:off x="280816" y="122242"/>
            <a:ext cx="7534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로그 라이브러리의 기능</a:t>
            </a:r>
            <a:endParaRPr/>
          </a:p>
        </p:txBody>
      </p:sp>
      <p:sp>
        <p:nvSpPr>
          <p:cNvPr id="344" name="Google Shape;344;g33405358f6a_0_170"/>
          <p:cNvSpPr txBox="1"/>
          <p:nvPr>
            <p:ph idx="1" type="body"/>
          </p:nvPr>
        </p:nvSpPr>
        <p:spPr>
          <a:xfrm>
            <a:off x="57809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rPr lang="ko-KR">
                <a:solidFill>
                  <a:schemeClr val="dk1"/>
                </a:solidFill>
              </a:rPr>
              <a:t>단일 서비스(MA)뿐 아니라 분산 시스템 환경(MSA)에서도 각 서비스에 대해서 추적 식별자, 상관 관계 정보를 주입한 로그들을 자동으로 생성하여 전체 호출 흐름을 쉽게 추적하고 디버깅할 수 있도록 지원해줌.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5" name="Google Shape;345;g33405358f6a_0_170"/>
          <p:cNvGrpSpPr/>
          <p:nvPr/>
        </p:nvGrpSpPr>
        <p:grpSpPr>
          <a:xfrm>
            <a:off x="345782" y="1888872"/>
            <a:ext cx="8372488" cy="200466"/>
            <a:chOff x="531159" y="4099284"/>
            <a:chExt cx="8372488" cy="200466"/>
          </a:xfrm>
        </p:grpSpPr>
        <p:pic>
          <p:nvPicPr>
            <p:cNvPr id="346" name="Google Shape;346;g33405358f6a_0_17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1159" y="4099389"/>
              <a:ext cx="200361" cy="200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g33405358f6a_0_170"/>
            <p:cNvSpPr txBox="1"/>
            <p:nvPr/>
          </p:nvSpPr>
          <p:spPr>
            <a:xfrm flipH="1">
              <a:off x="760447" y="4099284"/>
              <a:ext cx="81432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F3F3F"/>
                  </a:solidFill>
                </a:rPr>
                <a:t>라이브러리 제공 기능</a:t>
              </a:r>
              <a:endParaRPr/>
            </a:p>
          </p:txBody>
        </p:sp>
      </p:grpSp>
      <p:sp>
        <p:nvSpPr>
          <p:cNvPr id="348" name="Google Shape;348;g33405358f6a_0_170"/>
          <p:cNvSpPr txBox="1"/>
          <p:nvPr/>
        </p:nvSpPr>
        <p:spPr>
          <a:xfrm>
            <a:off x="6867525" y="1668826"/>
            <a:ext cx="2799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3405358f6a_0_170"/>
          <p:cNvSpPr/>
          <p:nvPr/>
        </p:nvSpPr>
        <p:spPr>
          <a:xfrm>
            <a:off x="840153" y="2190752"/>
            <a:ext cx="1906800" cy="1644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E9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33405358f6a_0_170"/>
          <p:cNvSpPr txBox="1"/>
          <p:nvPr/>
        </p:nvSpPr>
        <p:spPr>
          <a:xfrm>
            <a:off x="1153235" y="2685553"/>
            <a:ext cx="127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</a:rPr>
              <a:t>전체 호출 흐름 추적</a:t>
            </a:r>
            <a:endParaRPr/>
          </a:p>
        </p:txBody>
      </p:sp>
      <p:grpSp>
        <p:nvGrpSpPr>
          <p:cNvPr id="351" name="Google Shape;351;g33405358f6a_0_170"/>
          <p:cNvGrpSpPr/>
          <p:nvPr/>
        </p:nvGrpSpPr>
        <p:grpSpPr>
          <a:xfrm>
            <a:off x="6783700" y="2190788"/>
            <a:ext cx="1906925" cy="1643901"/>
            <a:chOff x="7108317" y="4686301"/>
            <a:chExt cx="1835700" cy="1582500"/>
          </a:xfrm>
        </p:grpSpPr>
        <p:sp>
          <p:nvSpPr>
            <p:cNvPr id="352" name="Google Shape;352;g33405358f6a_0_170"/>
            <p:cNvSpPr/>
            <p:nvPr/>
          </p:nvSpPr>
          <p:spPr>
            <a:xfrm>
              <a:off x="7108317" y="4686301"/>
              <a:ext cx="1835700" cy="15825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E6E9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33405358f6a_0_170"/>
            <p:cNvSpPr txBox="1"/>
            <p:nvPr/>
          </p:nvSpPr>
          <p:spPr>
            <a:xfrm>
              <a:off x="7437035" y="5048805"/>
              <a:ext cx="1229400" cy="8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F3F3F"/>
                  </a:solidFill>
                </a:rPr>
                <a:t>자유로운 설정, 영향도</a:t>
              </a:r>
              <a:endParaRPr/>
            </a:p>
          </p:txBody>
        </p:sp>
      </p:grpSp>
      <p:cxnSp>
        <p:nvCxnSpPr>
          <p:cNvPr id="354" name="Google Shape;354;g33405358f6a_0_170"/>
          <p:cNvCxnSpPr>
            <a:stCxn id="355" idx="3"/>
          </p:cNvCxnSpPr>
          <p:nvPr/>
        </p:nvCxnSpPr>
        <p:spPr>
          <a:xfrm rot="10800000">
            <a:off x="2899638" y="2297292"/>
            <a:ext cx="873000" cy="32088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56" name="Google Shape;356;g33405358f6a_0_170"/>
          <p:cNvGrpSpPr/>
          <p:nvPr/>
        </p:nvGrpSpPr>
        <p:grpSpPr>
          <a:xfrm>
            <a:off x="648438" y="4020902"/>
            <a:ext cx="2439821" cy="1645061"/>
            <a:chOff x="818259" y="4104995"/>
            <a:chExt cx="2348692" cy="1583617"/>
          </a:xfrm>
        </p:grpSpPr>
        <p:sp>
          <p:nvSpPr>
            <p:cNvPr id="357" name="Google Shape;357;g33405358f6a_0_170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추적 ID 전파및 확보</a:t>
              </a:r>
              <a:endParaRPr/>
            </a:p>
          </p:txBody>
        </p:sp>
        <p:sp>
          <p:nvSpPr>
            <p:cNvPr id="358" name="Google Shape;358;g33405358f6a_0_170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상관 관계 정보 전파및 확보</a:t>
              </a:r>
              <a:endParaRPr/>
            </a:p>
          </p:txBody>
        </p:sp>
        <p:sp>
          <p:nvSpPr>
            <p:cNvPr id="359" name="Google Shape;359;g33405358f6a_0_170"/>
            <p:cNvSpPr/>
            <p:nvPr/>
          </p:nvSpPr>
          <p:spPr>
            <a:xfrm flipH="1">
              <a:off x="818259" y="4953690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일관된 로깅 방법</a:t>
              </a:r>
              <a:endParaRPr/>
            </a:p>
          </p:txBody>
        </p:sp>
        <p:sp>
          <p:nvSpPr>
            <p:cNvPr id="360" name="Google Shape;360;g33405358f6a_0_170"/>
            <p:cNvSpPr/>
            <p:nvPr/>
          </p:nvSpPr>
          <p:spPr>
            <a:xfrm flipH="1">
              <a:off x="818259" y="5380812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일관된 타임스탬프</a:t>
              </a:r>
              <a:endParaRPr/>
            </a:p>
          </p:txBody>
        </p:sp>
        <p:grpSp>
          <p:nvGrpSpPr>
            <p:cNvPr id="361" name="Google Shape;361;g33405358f6a_0_170"/>
            <p:cNvGrpSpPr/>
            <p:nvPr/>
          </p:nvGrpSpPr>
          <p:grpSpPr>
            <a:xfrm>
              <a:off x="2838451" y="4124325"/>
              <a:ext cx="328500" cy="1495501"/>
              <a:chOff x="6781801" y="2466975"/>
              <a:chExt cx="328500" cy="1495501"/>
            </a:xfrm>
          </p:grpSpPr>
          <p:sp>
            <p:nvSpPr>
              <p:cNvPr id="362" name="Google Shape;362;g33405358f6a_0_170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g33405358f6a_0_170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g33405358f6a_0_170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g33405358f6a_0_170"/>
              <p:cNvSpPr/>
              <p:nvPr/>
            </p:nvSpPr>
            <p:spPr>
              <a:xfrm>
                <a:off x="6781801" y="3800476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6" name="Google Shape;366;g33405358f6a_0_170"/>
          <p:cNvSpPr/>
          <p:nvPr/>
        </p:nvSpPr>
        <p:spPr>
          <a:xfrm>
            <a:off x="3888153" y="2190752"/>
            <a:ext cx="1906800" cy="1644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6E9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로그 반영 내용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33405358f6a_0_170"/>
          <p:cNvSpPr/>
          <p:nvPr/>
        </p:nvSpPr>
        <p:spPr>
          <a:xfrm>
            <a:off x="9071613" y="4040982"/>
            <a:ext cx="341100" cy="168300"/>
          </a:xfrm>
          <a:prstGeom prst="roundRect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g33405358f6a_0_170"/>
          <p:cNvGrpSpPr/>
          <p:nvPr/>
        </p:nvGrpSpPr>
        <p:grpSpPr>
          <a:xfrm>
            <a:off x="3772638" y="4020902"/>
            <a:ext cx="2439821" cy="1645061"/>
            <a:chOff x="818259" y="4104995"/>
            <a:chExt cx="2348692" cy="1583617"/>
          </a:xfrm>
        </p:grpSpPr>
        <p:sp>
          <p:nvSpPr>
            <p:cNvPr id="369" name="Google Shape;369;g33405358f6a_0_170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한 요청임을 나타내는 정보</a:t>
              </a:r>
              <a:endParaRPr/>
            </a:p>
          </p:txBody>
        </p:sp>
        <p:sp>
          <p:nvSpPr>
            <p:cNvPr id="370" name="Google Shape;370;g33405358f6a_0_170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이전 이벤트의 정보</a:t>
              </a:r>
              <a:endParaRPr/>
            </a:p>
          </p:txBody>
        </p:sp>
        <p:sp>
          <p:nvSpPr>
            <p:cNvPr id="371" name="Google Shape;371;g33405358f6a_0_170"/>
            <p:cNvSpPr/>
            <p:nvPr/>
          </p:nvSpPr>
          <p:spPr>
            <a:xfrm flipH="1">
              <a:off x="818259" y="4953690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실행한 쿼리, 수행시간, </a:t>
              </a:r>
              <a:endParaRPr>
                <a:solidFill>
                  <a:srgbClr val="3F3F3F"/>
                </a:solidFill>
              </a:endParaRPr>
            </a:p>
          </p:txBody>
        </p:sp>
        <p:sp>
          <p:nvSpPr>
            <p:cNvPr id="355" name="Google Shape;355;g33405358f6a_0_170"/>
            <p:cNvSpPr/>
            <p:nvPr/>
          </p:nvSpPr>
          <p:spPr>
            <a:xfrm flipH="1">
              <a:off x="818259" y="5380812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병목현상, 오류 내용, 위치</a:t>
              </a:r>
              <a:endParaRPr/>
            </a:p>
          </p:txBody>
        </p:sp>
        <p:grpSp>
          <p:nvGrpSpPr>
            <p:cNvPr id="372" name="Google Shape;372;g33405358f6a_0_170"/>
            <p:cNvGrpSpPr/>
            <p:nvPr/>
          </p:nvGrpSpPr>
          <p:grpSpPr>
            <a:xfrm>
              <a:off x="2838451" y="4124325"/>
              <a:ext cx="328500" cy="1495501"/>
              <a:chOff x="6781801" y="2466975"/>
              <a:chExt cx="328500" cy="1495501"/>
            </a:xfrm>
          </p:grpSpPr>
          <p:sp>
            <p:nvSpPr>
              <p:cNvPr id="373" name="Google Shape;373;g33405358f6a_0_170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g33405358f6a_0_170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g33405358f6a_0_170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g33405358f6a_0_170"/>
              <p:cNvSpPr/>
              <p:nvPr/>
            </p:nvSpPr>
            <p:spPr>
              <a:xfrm>
                <a:off x="6781801" y="3800476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7" name="Google Shape;377;g33405358f6a_0_170"/>
          <p:cNvGrpSpPr/>
          <p:nvPr/>
        </p:nvGrpSpPr>
        <p:grpSpPr>
          <a:xfrm>
            <a:off x="6973038" y="4020902"/>
            <a:ext cx="2439821" cy="1645061"/>
            <a:chOff x="818259" y="4104995"/>
            <a:chExt cx="2348692" cy="1583617"/>
          </a:xfrm>
        </p:grpSpPr>
        <p:sp>
          <p:nvSpPr>
            <p:cNvPr id="378" name="Google Shape;378;g33405358f6a_0_170"/>
            <p:cNvSpPr/>
            <p:nvPr/>
          </p:nvSpPr>
          <p:spPr>
            <a:xfrm flipH="1">
              <a:off x="818259" y="4104995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로깅 구간 설정</a:t>
              </a:r>
              <a:endParaRPr/>
            </a:p>
          </p:txBody>
        </p:sp>
        <p:sp>
          <p:nvSpPr>
            <p:cNvPr id="379" name="Google Shape;379;g33405358f6a_0_170"/>
            <p:cNvSpPr/>
            <p:nvPr/>
          </p:nvSpPr>
          <p:spPr>
            <a:xfrm flipH="1">
              <a:off x="818259" y="4510129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동작 순서 설정</a:t>
              </a:r>
              <a:endParaRPr/>
            </a:p>
          </p:txBody>
        </p:sp>
        <p:sp>
          <p:nvSpPr>
            <p:cNvPr id="380" name="Google Shape;380;g33405358f6a_0_170"/>
            <p:cNvSpPr/>
            <p:nvPr/>
          </p:nvSpPr>
          <p:spPr>
            <a:xfrm flipH="1">
              <a:off x="818259" y="4953690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>
                  <a:solidFill>
                    <a:srgbClr val="3F3F3F"/>
                  </a:solidFill>
                </a:rPr>
                <a:t>적은 성능 영향, 충돌및 skip 방지</a:t>
              </a:r>
              <a:endParaRPr/>
            </a:p>
          </p:txBody>
        </p:sp>
        <p:sp>
          <p:nvSpPr>
            <p:cNvPr id="381" name="Google Shape;381;g33405358f6a_0_170"/>
            <p:cNvSpPr/>
            <p:nvPr/>
          </p:nvSpPr>
          <p:spPr>
            <a:xfrm flipH="1">
              <a:off x="818259" y="5380812"/>
              <a:ext cx="2039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1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설정한 경로 파일에 저장및 일정 주기로 백업</a:t>
              </a:r>
              <a:endParaRPr/>
            </a:p>
          </p:txBody>
        </p:sp>
        <p:grpSp>
          <p:nvGrpSpPr>
            <p:cNvPr id="382" name="Google Shape;382;g33405358f6a_0_170"/>
            <p:cNvGrpSpPr/>
            <p:nvPr/>
          </p:nvGrpSpPr>
          <p:grpSpPr>
            <a:xfrm>
              <a:off x="2838451" y="4124325"/>
              <a:ext cx="328500" cy="1495501"/>
              <a:chOff x="6781801" y="2466975"/>
              <a:chExt cx="328500" cy="1495501"/>
            </a:xfrm>
          </p:grpSpPr>
          <p:sp>
            <p:nvSpPr>
              <p:cNvPr id="383" name="Google Shape;383;g33405358f6a_0_170"/>
              <p:cNvSpPr/>
              <p:nvPr/>
            </p:nvSpPr>
            <p:spPr>
              <a:xfrm>
                <a:off x="6781801" y="2466975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g33405358f6a_0_170"/>
              <p:cNvSpPr/>
              <p:nvPr/>
            </p:nvSpPr>
            <p:spPr>
              <a:xfrm>
                <a:off x="6781801" y="2919413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g33405358f6a_0_170"/>
              <p:cNvSpPr/>
              <p:nvPr/>
            </p:nvSpPr>
            <p:spPr>
              <a:xfrm>
                <a:off x="6781801" y="3352801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g33405358f6a_0_170"/>
              <p:cNvSpPr/>
              <p:nvPr/>
            </p:nvSpPr>
            <p:spPr>
              <a:xfrm>
                <a:off x="6781801" y="3800476"/>
                <a:ext cx="328500" cy="162000"/>
              </a:xfrm>
              <a:prstGeom prst="roundRect">
                <a:avLst>
                  <a:gd fmla="val 50000" name="adj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04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87" name="Google Shape;387;g33405358f6a_0_170"/>
          <p:cNvCxnSpPr/>
          <p:nvPr/>
        </p:nvCxnSpPr>
        <p:spPr>
          <a:xfrm rot="10800000">
            <a:off x="6023838" y="2297292"/>
            <a:ext cx="873000" cy="3208800"/>
          </a:xfrm>
          <a:prstGeom prst="straightConnector1">
            <a:avLst/>
          </a:prstGeom>
          <a:noFill/>
          <a:ln cap="flat" cmpd="sng" w="9525">
            <a:solidFill>
              <a:srgbClr val="BFBFBF">
                <a:alpha val="8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c7ade79bc_0_9"/>
          <p:cNvSpPr txBox="1"/>
          <p:nvPr>
            <p:ph type="title"/>
          </p:nvPr>
        </p:nvSpPr>
        <p:spPr>
          <a:xfrm>
            <a:off x="280816" y="122242"/>
            <a:ext cx="7534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분산 환경에서의 로깅 애로사항과 대안 제시</a:t>
            </a:r>
            <a:endParaRPr/>
          </a:p>
        </p:txBody>
      </p:sp>
      <p:sp>
        <p:nvSpPr>
          <p:cNvPr id="393" name="Google Shape;393;g32c7ade79bc_0_9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</a:pPr>
            <a:r>
              <a:rPr lang="ko-KR">
                <a:solidFill>
                  <a:schemeClr val="dk1"/>
                </a:solidFill>
              </a:rPr>
              <a:t>추적 로깅 라이브러리는 여러 서비스에 걸친 로그</a:t>
            </a:r>
            <a:r>
              <a:rPr lang="ko-KR">
                <a:solidFill>
                  <a:schemeClr val="dk1"/>
                </a:solidFill>
              </a:rPr>
              <a:t>를 하나의 추적 ID로 연계하여 </a:t>
            </a:r>
            <a:r>
              <a:rPr lang="ko-KR">
                <a:solidFill>
                  <a:schemeClr val="dk1"/>
                </a:solidFill>
              </a:rPr>
              <a:t>볼 수 있기 때문에, 전체 시스템의 흐름을 파악하고 병목 현상이나 오류의 원인을 쉽게 찾을 수 있음</a:t>
            </a:r>
            <a:r>
              <a:rPr lang="ko-KR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94" name="Google Shape;394;g32c7ade79bc_0_9"/>
          <p:cNvSpPr/>
          <p:nvPr/>
        </p:nvSpPr>
        <p:spPr>
          <a:xfrm>
            <a:off x="623172" y="1556792"/>
            <a:ext cx="4890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환경 로깅</a:t>
            </a: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주요 애로사항</a:t>
            </a:r>
            <a:endParaRPr/>
          </a:p>
        </p:txBody>
      </p:sp>
      <p:sp>
        <p:nvSpPr>
          <p:cNvPr id="395" name="Google Shape;395;g32c7ade79bc_0_9"/>
          <p:cNvSpPr/>
          <p:nvPr/>
        </p:nvSpPr>
        <p:spPr>
          <a:xfrm>
            <a:off x="7035647" y="1589922"/>
            <a:ext cx="25272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추적 로깅 라이브러리</a:t>
            </a: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제공 기능</a:t>
            </a:r>
            <a:endParaRPr/>
          </a:p>
        </p:txBody>
      </p:sp>
      <p:sp>
        <p:nvSpPr>
          <p:cNvPr id="396" name="Google Shape;396;g32c7ade79bc_0_9"/>
          <p:cNvSpPr/>
          <p:nvPr/>
        </p:nvSpPr>
        <p:spPr>
          <a:xfrm>
            <a:off x="2308602" y="4032683"/>
            <a:ext cx="3953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개별 로그만으로는 오류 현상의 내용, 위치를 정확하게 파악하기 어려움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g32c7ade79bc_0_9"/>
          <p:cNvSpPr/>
          <p:nvPr/>
        </p:nvSpPr>
        <p:spPr>
          <a:xfrm>
            <a:off x="133968" y="4032676"/>
            <a:ext cx="954300" cy="1405500"/>
          </a:xfrm>
          <a:prstGeom prst="rect">
            <a:avLst/>
          </a:prstGeom>
          <a:solidFill>
            <a:srgbClr val="205867"/>
          </a:solidFill>
          <a:ln cap="flat" cmpd="sng" w="9525">
            <a:solidFill>
              <a:srgbClr val="2058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병목, 오류</a:t>
            </a:r>
            <a:endParaRPr/>
          </a:p>
        </p:txBody>
      </p:sp>
      <p:sp>
        <p:nvSpPr>
          <p:cNvPr id="398" name="Google Shape;398;g32c7ade79bc_0_9"/>
          <p:cNvSpPr/>
          <p:nvPr/>
        </p:nvSpPr>
        <p:spPr>
          <a:xfrm>
            <a:off x="2308603" y="4498239"/>
            <a:ext cx="3953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복잡한 어플리케이션간 호출, 개별 로그만으로는 병목 현상의 위치를 정확하게 파악하기 어려움</a:t>
            </a:r>
            <a:endParaRPr/>
          </a:p>
        </p:txBody>
      </p:sp>
      <p:sp>
        <p:nvSpPr>
          <p:cNvPr id="399" name="Google Shape;399;g32c7ade79bc_0_9"/>
          <p:cNvSpPr/>
          <p:nvPr/>
        </p:nvSpPr>
        <p:spPr>
          <a:xfrm>
            <a:off x="2303443" y="2005004"/>
            <a:ext cx="3953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분산 환경(MSA)에서 하나의 요청이 여러 서비스에 분산되어 처리되어 전체 호출 흐름을 파악하기 어려움</a:t>
            </a:r>
            <a:endParaRPr/>
          </a:p>
        </p:txBody>
      </p:sp>
      <p:sp>
        <p:nvSpPr>
          <p:cNvPr id="400" name="Google Shape;400;g32c7ade79bc_0_9"/>
          <p:cNvSpPr/>
          <p:nvPr/>
        </p:nvSpPr>
        <p:spPr>
          <a:xfrm>
            <a:off x="2299293" y="2963672"/>
            <a:ext cx="3953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00"/>
              <a:buFont typeface="Noto Sans Symbols"/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어플리케이션이나 서버가 독립적으로 로그를 남겨 로그들이 여러 방법으로 저장됨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g32c7ade79bc_0_9"/>
          <p:cNvSpPr/>
          <p:nvPr/>
        </p:nvSpPr>
        <p:spPr>
          <a:xfrm>
            <a:off x="2299293" y="3414707"/>
            <a:ext cx="3953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어플리케이션의 시계가 달라 로그 타임스탬프가 불일치하여 이벤트 순서 재구성이 어려움</a:t>
            </a:r>
            <a:endParaRPr/>
          </a:p>
        </p:txBody>
      </p:sp>
      <p:sp>
        <p:nvSpPr>
          <p:cNvPr id="402" name="Google Shape;402;g32c7ade79bc_0_9"/>
          <p:cNvSpPr/>
          <p:nvPr/>
        </p:nvSpPr>
        <p:spPr>
          <a:xfrm>
            <a:off x="139995" y="1961579"/>
            <a:ext cx="954300" cy="1830300"/>
          </a:xfrm>
          <a:prstGeom prst="rect">
            <a:avLst/>
          </a:prstGeom>
          <a:solidFill>
            <a:srgbClr val="205867"/>
          </a:solidFill>
          <a:ln cap="flat" cmpd="sng" w="9525">
            <a:solidFill>
              <a:srgbClr val="2058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복잡성</a:t>
            </a:r>
            <a:endParaRPr/>
          </a:p>
        </p:txBody>
      </p:sp>
      <p:sp>
        <p:nvSpPr>
          <p:cNvPr id="403" name="Google Shape;403;g32c7ade79bc_0_9"/>
          <p:cNvSpPr/>
          <p:nvPr/>
        </p:nvSpPr>
        <p:spPr>
          <a:xfrm>
            <a:off x="2303449" y="2499614"/>
            <a:ext cx="3953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1100"/>
              <a:buFont typeface="Noto Sans Symbols"/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어플리케이션들이 서로 다른 로그 포맷과 로깅 정책을 사용하면 분석하기 어려움</a:t>
            </a:r>
            <a:endParaRPr b="1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4" name="Google Shape;404;g32c7ade79bc_0_9"/>
          <p:cNvGrpSpPr/>
          <p:nvPr/>
        </p:nvGrpSpPr>
        <p:grpSpPr>
          <a:xfrm>
            <a:off x="7035643" y="2145226"/>
            <a:ext cx="2737204" cy="2561289"/>
            <a:chOff x="6778904" y="2566446"/>
            <a:chExt cx="2737204" cy="2561289"/>
          </a:xfrm>
        </p:grpSpPr>
        <p:sp>
          <p:nvSpPr>
            <p:cNvPr id="405" name="Google Shape;405;g32c7ade79bc_0_9"/>
            <p:cNvSpPr/>
            <p:nvPr/>
          </p:nvSpPr>
          <p:spPr>
            <a:xfrm>
              <a:off x="6778904" y="2566446"/>
              <a:ext cx="2737200" cy="5286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1" marL="0" marR="0" rtl="0" algn="ctr">
                <a:lnSpc>
                  <a:spcPct val="8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A5A5A5"/>
                </a:buClr>
                <a:buSzPts val="880"/>
                <a:buFont typeface="Arial"/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일관된 로깅 정책 제공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6" name="Google Shape;406;g32c7ade79bc_0_9"/>
            <p:cNvSpPr/>
            <p:nvPr/>
          </p:nvSpPr>
          <p:spPr>
            <a:xfrm>
              <a:off x="6778907" y="3168791"/>
              <a:ext cx="2737200" cy="6627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하나의 요청임을 나타내는 TraceId,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이전 로그 이벤트에 대한 정보, 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일관된 타임스탬프,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로그가 발생한 서비스와 계층의 정보 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7" name="Google Shape;407;g32c7ade79bc_0_9"/>
            <p:cNvSpPr/>
            <p:nvPr/>
          </p:nvSpPr>
          <p:spPr>
            <a:xfrm>
              <a:off x="6778904" y="3901220"/>
              <a:ext cx="2737200" cy="4827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예외, 지연 발생 원인 반영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8" name="Google Shape;408;g32c7ade79bc_0_9"/>
            <p:cNvSpPr/>
            <p:nvPr/>
          </p:nvSpPr>
          <p:spPr>
            <a:xfrm>
              <a:off x="6778908" y="4465035"/>
              <a:ext cx="2737200" cy="66270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rgbClr val="7F7F7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6000" lIns="36000" spcFirstLastPara="1" rIns="36000" wrap="square" tIns="36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파일에 발생한 로그들을 반영하고 일정 주기로 백업 파일에 로그들을 반영후 새로운 파일 생성</a:t>
              </a:r>
              <a:endParaRPr b="0" i="0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409" name="Google Shape;409;g32c7ade79bc_0_9"/>
          <p:cNvCxnSpPr>
            <a:stCxn id="403" idx="3"/>
            <a:endCxn id="405" idx="1"/>
          </p:cNvCxnSpPr>
          <p:nvPr/>
        </p:nvCxnSpPr>
        <p:spPr>
          <a:xfrm flipH="1" rot="10800000">
            <a:off x="6257149" y="2409464"/>
            <a:ext cx="778500" cy="2787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10" name="Google Shape;410;g32c7ade79bc_0_9"/>
          <p:cNvCxnSpPr>
            <a:stCxn id="399" idx="3"/>
            <a:endCxn id="406" idx="1"/>
          </p:cNvCxnSpPr>
          <p:nvPr/>
        </p:nvCxnSpPr>
        <p:spPr>
          <a:xfrm>
            <a:off x="6257143" y="2193554"/>
            <a:ext cx="778500" cy="885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11" name="Google Shape;411;g32c7ade79bc_0_9"/>
          <p:cNvCxnSpPr>
            <a:stCxn id="399" idx="3"/>
            <a:endCxn id="407" idx="1"/>
          </p:cNvCxnSpPr>
          <p:nvPr/>
        </p:nvCxnSpPr>
        <p:spPr>
          <a:xfrm>
            <a:off x="6257143" y="2193554"/>
            <a:ext cx="778500" cy="15279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12" name="Google Shape;412;g32c7ade79bc_0_9"/>
          <p:cNvCxnSpPr>
            <a:stCxn id="403" idx="3"/>
            <a:endCxn id="408" idx="1"/>
          </p:cNvCxnSpPr>
          <p:nvPr/>
        </p:nvCxnSpPr>
        <p:spPr>
          <a:xfrm>
            <a:off x="6257149" y="2688164"/>
            <a:ext cx="778500" cy="16869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13" name="Google Shape;413;g32c7ade79bc_0_9"/>
          <p:cNvCxnSpPr>
            <a:stCxn id="401" idx="3"/>
            <a:endCxn id="406" idx="1"/>
          </p:cNvCxnSpPr>
          <p:nvPr/>
        </p:nvCxnSpPr>
        <p:spPr>
          <a:xfrm flipH="1" rot="10800000">
            <a:off x="6252993" y="3078857"/>
            <a:ext cx="782700" cy="524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14" name="Google Shape;414;g32c7ade79bc_0_9"/>
          <p:cNvCxnSpPr>
            <a:stCxn id="396" idx="3"/>
            <a:endCxn id="407" idx="1"/>
          </p:cNvCxnSpPr>
          <p:nvPr/>
        </p:nvCxnSpPr>
        <p:spPr>
          <a:xfrm flipH="1" rot="10800000">
            <a:off x="6262302" y="3721433"/>
            <a:ext cx="773400" cy="499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15" name="Google Shape;415;g32c7ade79bc_0_9"/>
          <p:cNvCxnSpPr>
            <a:stCxn id="396" idx="3"/>
            <a:endCxn id="406" idx="1"/>
          </p:cNvCxnSpPr>
          <p:nvPr/>
        </p:nvCxnSpPr>
        <p:spPr>
          <a:xfrm flipH="1" rot="10800000">
            <a:off x="6262302" y="3078833"/>
            <a:ext cx="773400" cy="1142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16" name="Google Shape;416;g32c7ade79bc_0_9"/>
          <p:cNvCxnSpPr>
            <a:stCxn id="398" idx="3"/>
            <a:endCxn id="407" idx="1"/>
          </p:cNvCxnSpPr>
          <p:nvPr/>
        </p:nvCxnSpPr>
        <p:spPr>
          <a:xfrm flipH="1" rot="10800000">
            <a:off x="6262303" y="3721389"/>
            <a:ext cx="773400" cy="965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cxnSp>
        <p:nvCxnSpPr>
          <p:cNvPr id="417" name="Google Shape;417;g32c7ade79bc_0_9"/>
          <p:cNvCxnSpPr>
            <a:stCxn id="398" idx="3"/>
            <a:endCxn id="406" idx="1"/>
          </p:cNvCxnSpPr>
          <p:nvPr/>
        </p:nvCxnSpPr>
        <p:spPr>
          <a:xfrm flipH="1" rot="10800000">
            <a:off x="6262303" y="3078789"/>
            <a:ext cx="773400" cy="16080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18" name="Google Shape;418;g32c7ade79bc_0_9"/>
          <p:cNvSpPr/>
          <p:nvPr/>
        </p:nvSpPr>
        <p:spPr>
          <a:xfrm>
            <a:off x="2308593" y="5011850"/>
            <a:ext cx="3953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서비스에서 병목 현상으로 판단할 기준에 대해 로그에 반영하기 어려움</a:t>
            </a:r>
            <a:endParaRPr/>
          </a:p>
        </p:txBody>
      </p:sp>
      <p:sp>
        <p:nvSpPr>
          <p:cNvPr id="419" name="Google Shape;419;g32c7ade79bc_0_9"/>
          <p:cNvSpPr/>
          <p:nvPr/>
        </p:nvSpPr>
        <p:spPr>
          <a:xfrm>
            <a:off x="7035643" y="4775401"/>
            <a:ext cx="2737200" cy="52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적용할 서비스에서 병목 현상에 대한 기준 수행 시간을 설정 가능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0" name="Google Shape;420;g32c7ade79bc_0_9"/>
          <p:cNvCxnSpPr>
            <a:stCxn id="418" idx="3"/>
            <a:endCxn id="419" idx="1"/>
          </p:cNvCxnSpPr>
          <p:nvPr/>
        </p:nvCxnSpPr>
        <p:spPr>
          <a:xfrm flipH="1" rot="10800000">
            <a:off x="6262293" y="5039600"/>
            <a:ext cx="773400" cy="160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  <p:sp>
        <p:nvSpPr>
          <p:cNvPr id="421" name="Google Shape;421;g32c7ade79bc_0_9"/>
          <p:cNvSpPr/>
          <p:nvPr/>
        </p:nvSpPr>
        <p:spPr>
          <a:xfrm>
            <a:off x="1221993" y="4032671"/>
            <a:ext cx="1001100" cy="377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 발생</a:t>
            </a:r>
            <a:endParaRPr/>
          </a:p>
        </p:txBody>
      </p:sp>
      <p:sp>
        <p:nvSpPr>
          <p:cNvPr id="422" name="Google Shape;422;g32c7ade79bc_0_9"/>
          <p:cNvSpPr/>
          <p:nvPr/>
        </p:nvSpPr>
        <p:spPr>
          <a:xfrm>
            <a:off x="1221993" y="4498247"/>
            <a:ext cx="1001100" cy="377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병목 현상</a:t>
            </a:r>
            <a:endParaRPr/>
          </a:p>
        </p:txBody>
      </p:sp>
      <p:sp>
        <p:nvSpPr>
          <p:cNvPr id="423" name="Google Shape;423;g32c7ade79bc_0_9"/>
          <p:cNvSpPr/>
          <p:nvPr/>
        </p:nvSpPr>
        <p:spPr>
          <a:xfrm>
            <a:off x="1221993" y="5008249"/>
            <a:ext cx="1001100" cy="377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병목 판단 기준</a:t>
            </a:r>
            <a:endParaRPr/>
          </a:p>
        </p:txBody>
      </p:sp>
      <p:sp>
        <p:nvSpPr>
          <p:cNvPr id="424" name="Google Shape;424;g32c7ade79bc_0_9"/>
          <p:cNvSpPr/>
          <p:nvPr/>
        </p:nvSpPr>
        <p:spPr>
          <a:xfrm>
            <a:off x="1221993" y="2505903"/>
            <a:ext cx="1001100" cy="377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로깅 정책</a:t>
            </a:r>
            <a:endParaRPr/>
          </a:p>
        </p:txBody>
      </p:sp>
      <p:sp>
        <p:nvSpPr>
          <p:cNvPr id="425" name="Google Shape;425;g32c7ade79bc_0_9"/>
          <p:cNvSpPr/>
          <p:nvPr/>
        </p:nvSpPr>
        <p:spPr>
          <a:xfrm>
            <a:off x="1221993" y="2963655"/>
            <a:ext cx="1001100" cy="377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저장 방법</a:t>
            </a:r>
            <a:endParaRPr/>
          </a:p>
        </p:txBody>
      </p:sp>
      <p:sp>
        <p:nvSpPr>
          <p:cNvPr id="426" name="Google Shape;426;g32c7ade79bc_0_9"/>
          <p:cNvSpPr/>
          <p:nvPr/>
        </p:nvSpPr>
        <p:spPr>
          <a:xfrm>
            <a:off x="1221993" y="3421406"/>
            <a:ext cx="1001100" cy="377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 순서 정렬</a:t>
            </a:r>
            <a:endParaRPr/>
          </a:p>
        </p:txBody>
      </p:sp>
      <p:sp>
        <p:nvSpPr>
          <p:cNvPr id="427" name="Google Shape;427;g32c7ade79bc_0_9"/>
          <p:cNvSpPr/>
          <p:nvPr/>
        </p:nvSpPr>
        <p:spPr>
          <a:xfrm>
            <a:off x="1221993" y="2011775"/>
            <a:ext cx="1001100" cy="377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추적</a:t>
            </a:r>
            <a:endParaRPr/>
          </a:p>
        </p:txBody>
      </p:sp>
      <p:sp>
        <p:nvSpPr>
          <p:cNvPr id="428" name="Google Shape;428;g32c7ade79bc_0_9"/>
          <p:cNvSpPr/>
          <p:nvPr/>
        </p:nvSpPr>
        <p:spPr>
          <a:xfrm>
            <a:off x="133968" y="5556675"/>
            <a:ext cx="954300" cy="377100"/>
          </a:xfrm>
          <a:prstGeom prst="rect">
            <a:avLst/>
          </a:prstGeom>
          <a:solidFill>
            <a:srgbClr val="205867"/>
          </a:solidFill>
          <a:ln cap="flat" cmpd="sng" w="9525">
            <a:solidFill>
              <a:srgbClr val="20586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</a:t>
            </a:r>
            <a:endParaRPr/>
          </a:p>
        </p:txBody>
      </p:sp>
      <p:sp>
        <p:nvSpPr>
          <p:cNvPr id="429" name="Google Shape;429;g32c7ade79bc_0_9"/>
          <p:cNvSpPr/>
          <p:nvPr/>
        </p:nvSpPr>
        <p:spPr>
          <a:xfrm>
            <a:off x="2308593" y="5545250"/>
            <a:ext cx="3953700" cy="3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로깅으로 인해 프로젝트의 성능을 떨어뜨림</a:t>
            </a:r>
            <a:endParaRPr/>
          </a:p>
        </p:txBody>
      </p:sp>
      <p:sp>
        <p:nvSpPr>
          <p:cNvPr id="430" name="Google Shape;430;g32c7ade79bc_0_9"/>
          <p:cNvSpPr/>
          <p:nvPr/>
        </p:nvSpPr>
        <p:spPr>
          <a:xfrm>
            <a:off x="1221993" y="5541649"/>
            <a:ext cx="1001100" cy="3771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1080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 영향</a:t>
            </a:r>
            <a:endParaRPr/>
          </a:p>
        </p:txBody>
      </p:sp>
      <p:sp>
        <p:nvSpPr>
          <p:cNvPr id="431" name="Google Shape;431;g32c7ade79bc_0_9"/>
          <p:cNvSpPr/>
          <p:nvPr/>
        </p:nvSpPr>
        <p:spPr>
          <a:xfrm>
            <a:off x="7035643" y="5385001"/>
            <a:ext cx="2737200" cy="528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자유로운 로깅 구간 설정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2" name="Google Shape;432;g32c7ade79bc_0_9"/>
          <p:cNvCxnSpPr>
            <a:stCxn id="429" idx="3"/>
            <a:endCxn id="431" idx="1"/>
          </p:cNvCxnSpPr>
          <p:nvPr/>
        </p:nvCxnSpPr>
        <p:spPr>
          <a:xfrm flipH="1" rot="10800000">
            <a:off x="6262293" y="5649200"/>
            <a:ext cx="773400" cy="84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205867"/>
            </a:solidFill>
            <a:prstDash val="dash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2cb5292b17_0_177"/>
          <p:cNvSpPr/>
          <p:nvPr/>
        </p:nvSpPr>
        <p:spPr>
          <a:xfrm>
            <a:off x="394742" y="1844414"/>
            <a:ext cx="6668100" cy="435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g32cb5292b17_0_177"/>
          <p:cNvSpPr txBox="1"/>
          <p:nvPr>
            <p:ph type="title"/>
          </p:nvPr>
        </p:nvSpPr>
        <p:spPr>
          <a:xfrm>
            <a:off x="280815" y="122242"/>
            <a:ext cx="9333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추적 로깅 라이브러리 적용</a:t>
            </a:r>
            <a:endParaRPr/>
          </a:p>
        </p:txBody>
      </p:sp>
      <p:sp>
        <p:nvSpPr>
          <p:cNvPr id="439" name="Google Shape;439;g32cb5292b17_0_177"/>
          <p:cNvSpPr txBox="1"/>
          <p:nvPr>
            <p:ph idx="1" type="body"/>
          </p:nvPr>
        </p:nvSpPr>
        <p:spPr>
          <a:xfrm>
            <a:off x="286043" y="741952"/>
            <a:ext cx="93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적용할 앱의 pom.xml dependency tag 내에 다음 코드를 삽입하면 Logging-Library가 적용되어 요청 흐름의 정보를 추적 로깅하여 파일에 저장함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0" name="Google Shape;440;g32cb5292b17_0_177"/>
          <p:cNvSpPr/>
          <p:nvPr/>
        </p:nvSpPr>
        <p:spPr>
          <a:xfrm>
            <a:off x="2295086" y="1560984"/>
            <a:ext cx="283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lang="ko-KR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</a:t>
            </a: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적용 방법</a:t>
            </a:r>
            <a:endParaRPr/>
          </a:p>
        </p:txBody>
      </p:sp>
      <p:sp>
        <p:nvSpPr>
          <p:cNvPr id="441" name="Google Shape;441;g32cb5292b17_0_177"/>
          <p:cNvSpPr/>
          <p:nvPr/>
        </p:nvSpPr>
        <p:spPr>
          <a:xfrm>
            <a:off x="7566385" y="1484784"/>
            <a:ext cx="165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</a:pPr>
            <a:r>
              <a:rPr b="1" i="0" lang="ko-KR" sz="14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442" name="Google Shape;442;g32cb5292b17_0_177"/>
          <p:cNvSpPr/>
          <p:nvPr/>
        </p:nvSpPr>
        <p:spPr>
          <a:xfrm>
            <a:off x="7246750" y="1844539"/>
            <a:ext cx="2271000" cy="43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108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추적 로깅 라이브러리를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Local Maven Repository 혹은 Remote Maven Repository에서 다운로드하여 로컬 저장소에 캐시한 후 빌드에 사용하는 코드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java 명령어로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추적 로깅 라입브러리의 jar를 class path로 설정하여 앱을 실행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      앱에서 라이브러리의 클래스들도 Component Scan 대상으로 지정하겠다는 코드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1778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g32cb5292b17_0_177"/>
          <p:cNvSpPr/>
          <p:nvPr/>
        </p:nvSpPr>
        <p:spPr>
          <a:xfrm>
            <a:off x="7323358" y="195283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32cb5292b17_0_177"/>
          <p:cNvSpPr txBox="1"/>
          <p:nvPr/>
        </p:nvSpPr>
        <p:spPr>
          <a:xfrm>
            <a:off x="396567" y="1909821"/>
            <a:ext cx="4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32cb5292b17_0_177"/>
          <p:cNvSpPr/>
          <p:nvPr/>
        </p:nvSpPr>
        <p:spPr>
          <a:xfrm>
            <a:off x="488500" y="1905200"/>
            <a:ext cx="6480600" cy="20139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g32cb5292b17_0_177"/>
          <p:cNvSpPr/>
          <p:nvPr/>
        </p:nvSpPr>
        <p:spPr>
          <a:xfrm>
            <a:off x="1532600" y="1951927"/>
            <a:ext cx="5328600" cy="8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&lt;dependency&gt;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	&lt;groupId&gt;com.neobns&lt;/groupId&gt;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	&lt;artifactId&gt;logging-library&lt;/arfifactId&gt;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	&lt;version&gt;0.0.1-SNAPSHOT&lt;/version&gt;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&lt;/dependency&gt;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g32cb5292b17_0_177"/>
          <p:cNvSpPr txBox="1"/>
          <p:nvPr/>
        </p:nvSpPr>
        <p:spPr>
          <a:xfrm>
            <a:off x="458950" y="2056075"/>
            <a:ext cx="102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추적 로깅 라이브러리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의존성 </a:t>
            </a:r>
            <a:r>
              <a:rPr b="1" i="0" lang="ko-KR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</a:t>
            </a:r>
            <a:endParaRPr sz="1200"/>
          </a:p>
        </p:txBody>
      </p:sp>
      <p:sp>
        <p:nvSpPr>
          <p:cNvPr id="448" name="Google Shape;448;g32cb5292b17_0_177"/>
          <p:cNvSpPr/>
          <p:nvPr/>
        </p:nvSpPr>
        <p:spPr>
          <a:xfrm>
            <a:off x="1420264" y="1948485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32cb5292b17_0_177"/>
          <p:cNvSpPr/>
          <p:nvPr/>
        </p:nvSpPr>
        <p:spPr>
          <a:xfrm>
            <a:off x="7323358" y="36242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450" name="Google Shape;450;g32cb5292b17_0_177"/>
          <p:cNvSpPr/>
          <p:nvPr/>
        </p:nvSpPr>
        <p:spPr>
          <a:xfrm>
            <a:off x="488505" y="4040241"/>
            <a:ext cx="6480600" cy="1548300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rgbClr val="33333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elleza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g32cb5292b17_0_177"/>
          <p:cNvSpPr/>
          <p:nvPr/>
        </p:nvSpPr>
        <p:spPr>
          <a:xfrm>
            <a:off x="1532619" y="4102224"/>
            <a:ext cx="5328600" cy="144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@Configuration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@EnableAspectJQutoProxy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@ComponentScan(basePackages = “com.neobns.logging”)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public class AppConfig{}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g32cb5292b17_0_177"/>
          <p:cNvSpPr txBox="1"/>
          <p:nvPr/>
        </p:nvSpPr>
        <p:spPr>
          <a:xfrm>
            <a:off x="488500" y="4352800"/>
            <a:ext cx="96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어플리케이션</a:t>
            </a: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라이브러리를 </a:t>
            </a:r>
            <a:endParaRPr sz="1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ComponentScan 대상으로 적용</a:t>
            </a:r>
            <a:endParaRPr sz="1200"/>
          </a:p>
        </p:txBody>
      </p:sp>
      <p:sp>
        <p:nvSpPr>
          <p:cNvPr id="453" name="Google Shape;453;g32cb5292b17_0_177"/>
          <p:cNvSpPr/>
          <p:nvPr/>
        </p:nvSpPr>
        <p:spPr>
          <a:xfrm>
            <a:off x="1381801" y="4081418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454" name="Google Shape;454;g32cb5292b17_0_177"/>
          <p:cNvSpPr txBox="1"/>
          <p:nvPr/>
        </p:nvSpPr>
        <p:spPr>
          <a:xfrm>
            <a:off x="617050" y="5656975"/>
            <a:ext cx="62235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0487" lvl="0" marL="904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앱에서 위 두 설정 코드만 작성하여 복잡한 설정 없이도 분산 추적 기능을 쉽게 구현할 수 있음. 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90487" lvl="0" marL="904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▪"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요청의 전체 흐름을 파악하고 병목 현상이나 오류의 원인을 쉽게 찾을 수 있음.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g32cb5292b17_0_177"/>
          <p:cNvSpPr/>
          <p:nvPr/>
        </p:nvSpPr>
        <p:spPr>
          <a:xfrm>
            <a:off x="1532625" y="2880752"/>
            <a:ext cx="5328600" cy="8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000">
                <a:solidFill>
                  <a:schemeClr val="dk1"/>
                </a:solidFill>
              </a:rPr>
              <a:t>  java -cp /{라이브러리의 Jar가 위치한 경로}/{실행할 Main class}</a:t>
            </a:r>
            <a:endParaRPr b="0" i="0" sz="10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g32cb5292b17_0_177"/>
          <p:cNvSpPr/>
          <p:nvPr/>
        </p:nvSpPr>
        <p:spPr>
          <a:xfrm>
            <a:off x="7323358" y="4528591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457" name="Google Shape;457;g32cb5292b17_0_177"/>
          <p:cNvSpPr/>
          <p:nvPr/>
        </p:nvSpPr>
        <p:spPr>
          <a:xfrm>
            <a:off x="1457351" y="2872956"/>
            <a:ext cx="243000" cy="25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ko-KR" sz="900">
                <a:solidFill>
                  <a:srgbClr val="FFFFFF"/>
                </a:solidFill>
              </a:rPr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삼정KPMG_기본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목차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2008-04-01T02:37:23Z</dcterms:created>
  <dc:creator>Park, Hyung Man [KR]</dc:creator>
</cp:coreProperties>
</file>