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4198" r:id="rId1"/>
    <p:sldMasterId id="2147484199" r:id="rId2"/>
    <p:sldMasterId id="2147484200" r:id="rId3"/>
  </p:sldMasterIdLst>
  <p:notesMasterIdLst>
    <p:notesMasterId r:id="rId14"/>
  </p:notesMasterIdLst>
  <p:handoutMasterIdLst>
    <p:handoutMasterId r:id="rId15"/>
  </p:handoutMasterIdLst>
  <p:sldIdLst>
    <p:sldId id="6139" r:id="rId4"/>
    <p:sldId id="6103" r:id="rId5"/>
    <p:sldId id="5949" r:id="rId6"/>
    <p:sldId id="6161" r:id="rId7"/>
    <p:sldId id="6108" r:id="rId8"/>
    <p:sldId id="6051" r:id="rId9"/>
    <p:sldId id="6182" r:id="rId10"/>
    <p:sldId id="6140" r:id="rId11"/>
    <p:sldId id="6141" r:id="rId12"/>
    <p:sldId id="5946" r:id="rId13"/>
  </p:sldIdLst>
  <p:sldSz cx="9906000" cy="6858000" type="A4"/>
  <p:notesSz cx="6858000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5pPr>
    <a:lvl6pPr marL="22860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6pPr>
    <a:lvl7pPr marL="27432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7pPr>
    <a:lvl8pPr marL="32004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8pPr>
    <a:lvl9pPr marL="36576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세윤" initials="장" lastIdx="1" clrIdx="0">
    <p:extLst>
      <p:ext uri="{19B8F6BF-5375-455C-9EA6-DF929625EA0E}">
        <p15:presenceInfo xmlns:p15="http://schemas.microsoft.com/office/powerpoint/2012/main" userId="40f8dc213f0a9b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4" autoAdjust="0"/>
    <p:restoredTop sz="99853" autoAdjust="0"/>
  </p:normalViewPr>
  <p:slideViewPr>
    <p:cSldViewPr snapToObjects="1">
      <p:cViewPr varScale="1">
        <p:scale>
          <a:sx n="73" d="100"/>
          <a:sy n="73" d="100"/>
        </p:scale>
        <p:origin x="291" y="42"/>
      </p:cViewPr>
      <p:guideLst>
        <p:guide orient="horz" pos="2155"/>
        <p:guide pos="3115"/>
      </p:guideLst>
    </p:cSldViewPr>
  </p:slideViewPr>
  <p:outlineViewPr>
    <p:cViewPr>
      <p:scale>
        <a:sx n="33" d="100"/>
        <a:sy n="33" d="100"/>
      </p:scale>
      <p:origin x="60" y="141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2898" y="42"/>
      </p:cViewPr>
      <p:guideLst>
        <p:guide orient="horz" pos="3212"/>
        <p:guide pos="2115"/>
        <p:guide orient="horz" pos="3126"/>
        <p:guide pos="2139"/>
        <p:guide pos="2128"/>
        <p:guide pos="214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25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39775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fld id="{0EF1B550-978C-4B3E-9225-02702B3429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4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B550-978C-4B3E-9225-02702B3429A7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A12A11A-C7AA-48B1-81D4-41A1F7F716B2}" type="slidenum">
              <a:rPr lang="en-US" altLang="en-US">
                <a:solidFill>
                  <a:srgbClr val="000000"/>
                </a:solidFill>
              </a:rPr>
              <a:pPr lvl="0">
                <a:defRPr/>
              </a:pPr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0815" y="122242"/>
            <a:ext cx="9333085" cy="528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</a:lstStyle>
          <a:p>
            <a:pPr lvl="0" latinLnBrk="0">
              <a:lnSpc>
                <a:spcPct val="110000"/>
              </a:lnSpc>
              <a:buClr>
                <a:srgbClr val="1F497D"/>
              </a:buClr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0351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40" userDrawn="1">
          <p15:clr>
            <a:srgbClr val="FBAE40"/>
          </p15:clr>
        </p15:guide>
        <p15:guide id="3" pos="6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anner-4_A4"/>
          <p:cNvPicPr>
            <a:picLocks noChangeArrowheads="1"/>
          </p:cNvPicPr>
          <p:nvPr userDrawn="1"/>
        </p:nvPicPr>
        <p:blipFill rotWithShape="1">
          <a:blip r:embed="rId2"/>
          <a:srcRect b="94800"/>
          <a:stretch>
            <a:fillRect/>
          </a:stretch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30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0"/>
          <p:cNvGrpSpPr/>
          <p:nvPr userDrawn="1"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sp>
          <p:nvSpPr>
            <p:cNvPr id="9" name="Line 22"/>
            <p:cNvSpPr>
              <a:spLocks noChangeShapeType="1"/>
            </p:cNvSpPr>
            <p:nvPr userDrawn="1"/>
          </p:nvSpPr>
          <p:spPr>
            <a:xfrm>
              <a:off x="535" y="1253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>
            <a:xfrm>
              <a:off x="535" y="1888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삼정KPMG_기본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latinLnBrk="0">
              <a:lnSpc>
                <a:spcPct val="110000"/>
              </a:lnSpc>
              <a:buClr>
                <a:srgbClr val="1F497D"/>
              </a:buClr>
              <a:defRPr/>
            </a:pPr>
            <a:endParaRPr lang="ko-KR" altLang="en-US"/>
          </a:p>
        </p:txBody>
      </p:sp>
      <p:sp>
        <p:nvSpPr>
          <p:cNvPr id="17" name="Rectangle 124"/>
          <p:cNvSpPr>
            <a:spLocks noGrp="1" noChangeArrowheads="1"/>
          </p:cNvSpPr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 latinLnBrk="0">
              <a:defRPr/>
            </a:pPr>
            <a:r>
              <a:rPr lang="ko-KR" altLang="en-US"/>
              <a:t>마스터 제목 스타일 편집</a:t>
            </a:r>
          </a:p>
        </p:txBody>
      </p:sp>
      <p:grpSp>
        <p:nvGrpSpPr>
          <p:cNvPr id="75" name="그룹 1"/>
          <p:cNvGrpSpPr/>
          <p:nvPr userDrawn="1"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7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9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ko-KR" altLang="en-US" sz="2000" b="1" kern="0" dirty="0" smtClean="0">
          <a:solidFill>
            <a:schemeClr val="tx1"/>
          </a:solidFill>
          <a:latin typeface="맑은 고딕"/>
          <a:ea typeface="맑은 고딕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/>
        <a:defRPr lang="ko-KR" altLang="en-US" sz="1600" b="1" kern="0" dirty="0" smtClean="0">
          <a:solidFill>
            <a:prstClr val="black"/>
          </a:solidFill>
          <a:latin typeface="맑은 고딕"/>
          <a:ea typeface="맑은 고딕"/>
          <a:cs typeface="+mn-cs"/>
        </a:defRPr>
      </a:lvl1pPr>
      <a:lvl2pPr marL="817563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/>
        <a:buChar char="§"/>
        <a:defRPr sz="1400">
          <a:solidFill>
            <a:schemeClr val="tx1"/>
          </a:solidFill>
          <a:latin typeface="+mn-lt"/>
          <a:ea typeface="+mn-ea"/>
        </a:defRPr>
      </a:lvl2pPr>
      <a:lvl3pPr marL="1225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33538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목차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en-US" altLang="ko-KR" sz="2400">
                <a:latin typeface="맑은 고딕"/>
                <a:ea typeface="맑은 고딕"/>
              </a:rPr>
              <a:t>KEB </a:t>
            </a:r>
            <a:r>
              <a:rPr kumimoji="1" lang="ko-KR" altLang="en-US" sz="2400">
                <a:latin typeface="맑은 고딕"/>
                <a:ea typeface="맑은 고딕"/>
              </a:rPr>
              <a:t>하나은행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ko-KR" altLang="en-US" sz="2400">
                <a:latin typeface="맑은 고딕"/>
                <a:ea typeface="맑은 고딕"/>
              </a:rPr>
              <a:t>글로벌 차세대시스템 구축을 위한 준비 컨설팅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240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631" y="292143"/>
            <a:ext cx="3180457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 lvl="0">
              <a:defRPr/>
            </a:pPr>
            <a:r>
              <a:rPr lang="en-US" altLang="ko-KR" sz="18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2025.03</a:t>
            </a:r>
            <a:endParaRPr lang="en-US" altLang="ko-KR" sz="1800" kern="0" dirty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cs typeface="Arial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31825" y="2096852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Spider </a:t>
            </a:r>
            <a:r>
              <a:rPr lang="ko-KR" altLang="en-US" sz="32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유량제어</a:t>
            </a:r>
            <a:r>
              <a:rPr lang="ko-KR" altLang="en-US" sz="32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 솔루션</a:t>
            </a:r>
            <a:r>
              <a:rPr lang="en-US" altLang="ko-KR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(Bucket4j</a:t>
            </a:r>
            <a:r>
              <a:rPr lang="en-US" altLang="ko-KR" sz="32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)_</a:t>
            </a:r>
            <a:r>
              <a:rPr lang="ko-KR" altLang="en-US" sz="32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미완</a:t>
            </a:r>
            <a:endParaRPr lang="ko-KR" altLang="en-US" sz="3200" kern="0" dirty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cs typeface="Arial"/>
            </a:endParaRPr>
          </a:p>
        </p:txBody>
      </p:sp>
      <p:grpSp>
        <p:nvGrpSpPr>
          <p:cNvPr id="5" name="그룹 1"/>
          <p:cNvGrpSpPr/>
          <p:nvPr/>
        </p:nvGrpSpPr>
        <p:grpSpPr>
          <a:xfrm>
            <a:off x="4479241" y="5412263"/>
            <a:ext cx="1008112" cy="314854"/>
            <a:chOff x="8925327" y="6496303"/>
            <a:chExt cx="693067" cy="170838"/>
          </a:xfrm>
        </p:grpSpPr>
        <p:sp>
          <p:nvSpPr>
            <p:cNvPr id="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gray">
          <a:xfrm>
            <a:off x="2584618" y="2364727"/>
            <a:ext cx="4736764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002060"/>
                </a:solidFill>
                <a:latin typeface="KPMG Light" panose="020B0403030202040204" pitchFamily="34" charset="0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019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209288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 </a:t>
            </a: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모니터링</a:t>
            </a:r>
            <a:endParaRPr lang="en-US" altLang="ko-KR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솔루션 검토 시 고려 사항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운영 중 발생하는 </a:t>
            </a:r>
            <a:r>
              <a:rPr lang="ko-KR" altLang="en-US" dirty="0" smtClean="0"/>
              <a:t>트래픽에 대한 </a:t>
            </a:r>
            <a:r>
              <a:rPr lang="ko-KR" altLang="en-US" dirty="0"/>
              <a:t>처리 성능의 향상을 위해 다음 사항을 고려하여 </a:t>
            </a:r>
            <a:r>
              <a:rPr lang="ko-KR" altLang="en-US" dirty="0" smtClean="0"/>
              <a:t>유량제어 </a:t>
            </a:r>
            <a:r>
              <a:rPr lang="ko-KR" altLang="en-US" dirty="0"/>
              <a:t>솔루션을 조사하고 적용 방법을 기술하였습니다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Ⅰ. </a:t>
            </a:r>
            <a:r>
              <a:rPr kumimoji="1" lang="ko-KR" altLang="en-US" sz="1000" b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개요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1.1. </a:t>
            </a:r>
            <a:r>
              <a:rPr kumimoji="1" lang="ko-KR" altLang="en-US" sz="1000" b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조사 대상 솔루션 선정</a:t>
            </a:r>
          </a:p>
        </p:txBody>
      </p:sp>
      <p:sp>
        <p:nvSpPr>
          <p:cNvPr id="242" name="직사각형 13"/>
          <p:cNvSpPr/>
          <p:nvPr/>
        </p:nvSpPr>
        <p:spPr>
          <a:xfrm>
            <a:off x="3233458" y="1952836"/>
            <a:ext cx="3439081" cy="28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고려 사항</a:t>
            </a:r>
          </a:p>
        </p:txBody>
      </p:sp>
      <p:sp>
        <p:nvSpPr>
          <p:cNvPr id="243" name="직사각형 15"/>
          <p:cNvSpPr/>
          <p:nvPr/>
        </p:nvSpPr>
        <p:spPr>
          <a:xfrm>
            <a:off x="3100019" y="2480582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>
                <a:latin typeface="맑은 고딕"/>
                <a:ea typeface="맑은 고딕"/>
                <a:cs typeface="+mn-cs"/>
              </a:rPr>
              <a:t>설치 용이</a:t>
            </a:r>
          </a:p>
        </p:txBody>
      </p:sp>
      <p:sp>
        <p:nvSpPr>
          <p:cNvPr id="244" name="직사각형 16"/>
          <p:cNvSpPr/>
          <p:nvPr/>
        </p:nvSpPr>
        <p:spPr>
          <a:xfrm>
            <a:off x="3730247" y="2480582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기존 소스의 수정을 최소화하여 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유량제어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솔루션 적용이 가능한가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5" name="직사각형 15"/>
          <p:cNvSpPr/>
          <p:nvPr/>
        </p:nvSpPr>
        <p:spPr>
          <a:xfrm>
            <a:off x="3100019" y="4766412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신뢰도</a:t>
            </a:r>
          </a:p>
        </p:txBody>
      </p:sp>
      <p:sp>
        <p:nvSpPr>
          <p:cNvPr id="246" name="직사각형 16"/>
          <p:cNvSpPr/>
          <p:nvPr/>
        </p:nvSpPr>
        <p:spPr>
          <a:xfrm>
            <a:off x="3730247" y="4766412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글로벌 기업들이 사용하고 있는 검증된 솔루션인가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7" name="직사각형 15"/>
          <p:cNvSpPr/>
          <p:nvPr/>
        </p:nvSpPr>
        <p:spPr>
          <a:xfrm>
            <a:off x="3100019" y="3271268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>
                <a:latin typeface="맑은 고딕"/>
                <a:ea typeface="맑은 고딕"/>
                <a:cs typeface="+mn-cs"/>
              </a:rPr>
              <a:t>성능 저하</a:t>
            </a:r>
          </a:p>
        </p:txBody>
      </p:sp>
      <p:sp>
        <p:nvSpPr>
          <p:cNvPr id="248" name="직사각형 16"/>
          <p:cNvSpPr/>
          <p:nvPr/>
        </p:nvSpPr>
        <p:spPr>
          <a:xfrm>
            <a:off x="3730247" y="3271268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솔루션 적용 시 성능 저하가 이슈가 없는가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9" name="직사각형 15"/>
          <p:cNvSpPr/>
          <p:nvPr/>
        </p:nvSpPr>
        <p:spPr>
          <a:xfrm>
            <a:off x="3100018" y="4031296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>
                <a:latin typeface="맑은 고딕"/>
                <a:ea typeface="맑은 고딕"/>
                <a:cs typeface="+mn-cs"/>
              </a:rPr>
              <a:t>보안</a:t>
            </a:r>
          </a:p>
        </p:txBody>
      </p:sp>
      <p:sp>
        <p:nvSpPr>
          <p:cNvPr id="250" name="직사각형 16"/>
          <p:cNvSpPr/>
          <p:nvPr/>
        </p:nvSpPr>
        <p:spPr>
          <a:xfrm>
            <a:off x="3730247" y="4031296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수집하는 데이터를 외부 반출 하지 않고 내부 서버에 보관할 수 있는가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52" name="직사각형 19"/>
          <p:cNvSpPr/>
          <p:nvPr/>
        </p:nvSpPr>
        <p:spPr>
          <a:xfrm>
            <a:off x="7689304" y="2809888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Resilience4j</a:t>
            </a:r>
            <a:b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Bulkhead 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등 </a:t>
            </a:r>
            <a:endParaRPr kumimoji="1" lang="en-US" altLang="ko-KR" sz="11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다양한 기능 제공</a:t>
            </a: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</p:txBody>
      </p:sp>
      <p:sp>
        <p:nvSpPr>
          <p:cNvPr id="253" name="AutoShape 124"/>
          <p:cNvSpPr>
            <a:spLocks noChangeArrowheads="1"/>
          </p:cNvSpPr>
          <p:nvPr/>
        </p:nvSpPr>
        <p:spPr>
          <a:xfrm>
            <a:off x="7149244" y="2588593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4" name="AutoShape 124"/>
          <p:cNvSpPr>
            <a:spLocks noChangeArrowheads="1"/>
          </p:cNvSpPr>
          <p:nvPr/>
        </p:nvSpPr>
        <p:spPr>
          <a:xfrm>
            <a:off x="2535682" y="2600908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06152" y="2344782"/>
            <a:ext cx="1839321" cy="392853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앱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운영 중 발생하는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대량의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트래픽 처리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멀티스레드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환경에서의 </a:t>
            </a:r>
            <a:r>
              <a:rPr lang="ko-KR" altLang="en-US" sz="1200" b="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확장설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필요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로컬 메모리 외에도 </a:t>
            </a:r>
            <a:r>
              <a:rPr lang="en-US" altLang="ko-KR" sz="1200" b="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Redis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등과 같은 </a:t>
            </a:r>
            <a:r>
              <a:rPr lang="ko-KR" altLang="en-US" sz="1200" b="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분산환경의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도 지원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Bulkhead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와 같은 다양한 기능을 제공 및 </a:t>
            </a:r>
            <a:r>
              <a:rPr lang="en-US" altLang="ko-KR" sz="1200" b="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Ratelimiting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만을 위해 가벼운 사용도 가능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endParaRPr lang="ko-KR" altLang="en-US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6" name="직사각형 13"/>
          <p:cNvSpPr/>
          <p:nvPr/>
        </p:nvSpPr>
        <p:spPr>
          <a:xfrm>
            <a:off x="6668230" y="1952836"/>
            <a:ext cx="3439080" cy="28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선정 솔루션</a:t>
            </a:r>
          </a:p>
        </p:txBody>
      </p:sp>
      <p:sp>
        <p:nvSpPr>
          <p:cNvPr id="259" name="직사각형 13"/>
          <p:cNvSpPr/>
          <p:nvPr/>
        </p:nvSpPr>
        <p:spPr>
          <a:xfrm>
            <a:off x="-339061" y="1975892"/>
            <a:ext cx="3439079" cy="29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300" b="1" i="0" u="sng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Optima"/>
              </a:rPr>
              <a:t>Needs</a:t>
            </a:r>
          </a:p>
        </p:txBody>
      </p:sp>
      <p:sp>
        <p:nvSpPr>
          <p:cNvPr id="22" name="직사각형 19"/>
          <p:cNvSpPr/>
          <p:nvPr/>
        </p:nvSpPr>
        <p:spPr>
          <a:xfrm>
            <a:off x="7689304" y="3920742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Bucket4j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kumimoji="1" lang="en-US" altLang="ko-KR" sz="11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(Token Bucket 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기반 가벼움</a:t>
            </a: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2020326"/>
            <a:ext cx="6306330" cy="3964958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유량제어</a:t>
            </a:r>
            <a:r>
              <a:rPr lang="ko-KR" altLang="en-US" dirty="0" smtClean="0"/>
              <a:t> </a:t>
            </a:r>
            <a:r>
              <a:rPr lang="ko-KR" altLang="en-US" dirty="0"/>
              <a:t>전체 구성도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defRPr/>
            </a:pPr>
            <a:r>
              <a:rPr lang="ko-KR" altLang="en-US" dirty="0" smtClean="0"/>
              <a:t>필요 </a:t>
            </a:r>
            <a:r>
              <a:rPr lang="ko-KR" altLang="en-US" dirty="0" err="1" smtClean="0"/>
              <a:t>사항별</a:t>
            </a:r>
            <a:r>
              <a:rPr lang="ko-KR" altLang="en-US" dirty="0" smtClean="0"/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유랑제어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Resilience4j,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Bucket4j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지원합니다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 smtClean="0">
                <a:solidFill>
                  <a:schemeClr val="tx1"/>
                </a:solidFill>
                <a:latin typeface="맑은 고딕"/>
                <a:ea typeface="맑은 고딕"/>
              </a:rPr>
              <a:t>유량제어</a:t>
            </a:r>
            <a:r>
              <a:rPr lang="ko-KR" altLang="en-US" sz="1400" u="sng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전체 구성도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Source DB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의 데이터를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Target DB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로 적재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Source DB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의 데이터를 외부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API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로 전송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File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의 데이터를 읽어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Target DB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로 전송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부모 배치 실행 시 하위 배치들이 순서대로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실행</a:t>
            </a:r>
            <a:endParaRPr kumimoji="1" lang="en-US" altLang="ko-KR" sz="12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배치 소개</a:t>
            </a: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/>
          <p:cNvSpPr/>
          <p:nvPr/>
        </p:nvSpPr>
        <p:spPr>
          <a:xfrm>
            <a:off x="7334899" y="256067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36" name="Oval 44"/>
          <p:cNvSpPr/>
          <p:nvPr/>
        </p:nvSpPr>
        <p:spPr>
          <a:xfrm>
            <a:off x="7323358" y="318639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73" name="Oval 44"/>
          <p:cNvSpPr/>
          <p:nvPr/>
        </p:nvSpPr>
        <p:spPr>
          <a:xfrm>
            <a:off x="4834148" y="204261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8" name="Oval 44"/>
          <p:cNvSpPr/>
          <p:nvPr/>
        </p:nvSpPr>
        <p:spPr>
          <a:xfrm>
            <a:off x="4684554" y="28095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39" name="Oval 44"/>
          <p:cNvSpPr/>
          <p:nvPr/>
        </p:nvSpPr>
        <p:spPr>
          <a:xfrm>
            <a:off x="3477648" y="467923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0" name="Oval 44"/>
          <p:cNvSpPr/>
          <p:nvPr/>
        </p:nvSpPr>
        <p:spPr>
          <a:xfrm>
            <a:off x="7331007" y="378070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1" name="Oval 44"/>
          <p:cNvSpPr/>
          <p:nvPr/>
        </p:nvSpPr>
        <p:spPr>
          <a:xfrm>
            <a:off x="4046515" y="344356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4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>
          <a:xfrm>
            <a:off x="856722" y="1868942"/>
            <a:ext cx="6040494" cy="278537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유량제어</a:t>
            </a:r>
            <a:r>
              <a:rPr lang="ko-KR" altLang="en-US" sz="2000" dirty="0" smtClean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모니터링</a:t>
            </a:r>
            <a:endParaRPr lang="ko-KR" altLang="en-US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332803" y="795702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 smtClean="0">
                <a:solidFill>
                  <a:prstClr val="black"/>
                </a:solidFill>
                <a:latin typeface="맑은 고딕"/>
                <a:ea typeface="맑은 고딕"/>
              </a:rPr>
              <a:t>유량제어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E0D136-CE57-4B8E-BB36-044ABC751E4E}"/>
              </a:ext>
            </a:extLst>
          </p:cNvPr>
          <p:cNvGrpSpPr/>
          <p:nvPr/>
        </p:nvGrpSpPr>
        <p:grpSpPr>
          <a:xfrm>
            <a:off x="1425836" y="3212976"/>
            <a:ext cx="5735164" cy="558800"/>
            <a:chOff x="3728864" y="4406900"/>
            <a:chExt cx="5735164" cy="558800"/>
          </a:xfrm>
        </p:grpSpPr>
        <p:sp>
          <p:nvSpPr>
            <p:cNvPr id="22" name="직사각형 4"/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유량제어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소개</a:t>
              </a:r>
            </a:p>
          </p:txBody>
        </p:sp>
        <p:sp>
          <p:nvSpPr>
            <p:cNvPr id="23" name="직사각형 4"/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Bucket4j &amp; </a:t>
              </a:r>
              <a:r>
                <a:rPr lang="en-US" altLang="ko-KR" sz="1400" dirty="0" err="1" smtClean="0">
                  <a:solidFill>
                    <a:srgbClr val="000000"/>
                  </a:solidFill>
                  <a:latin typeface="맑은 고딕"/>
                  <a:ea typeface="맑은 고딕"/>
                </a:rPr>
                <a:t>Redis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 smtClean="0"/>
              <a:t>유량제어를</a:t>
            </a:r>
            <a:r>
              <a:rPr lang="ko-KR" altLang="en-US" dirty="0" smtClean="0"/>
              <a:t> </a:t>
            </a:r>
            <a:r>
              <a:rPr lang="ko-KR" altLang="en-US" dirty="0"/>
              <a:t>활용한 </a:t>
            </a:r>
            <a:r>
              <a:rPr lang="ko-KR" altLang="en-US" dirty="0" smtClean="0"/>
              <a:t>트래픽 처리 </a:t>
            </a:r>
            <a:r>
              <a:rPr lang="ko-KR" altLang="en-US" dirty="0"/>
              <a:t>성능 개선 방안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latinLnBrk="0" hangingPunct="0">
              <a:spcBef>
                <a:spcPct val="2000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kumimoji="1" lang="ko-KR" altLang="en-US" kern="0" dirty="0" smtClean="0">
                <a:solidFill>
                  <a:prstClr val="black"/>
                </a:solidFill>
                <a:effectLst/>
                <a:latin typeface="맑은 고딕"/>
                <a:ea typeface="맑은 고딕"/>
                <a:cs typeface="+mn-cs"/>
              </a:rPr>
              <a:t>앱 </a:t>
            </a:r>
            <a:r>
              <a:rPr kumimoji="1" lang="ko-KR" altLang="en-US" kern="0" dirty="0">
                <a:solidFill>
                  <a:prstClr val="black"/>
                </a:solidFill>
                <a:effectLst/>
                <a:latin typeface="맑은 고딕"/>
                <a:ea typeface="맑은 고딕"/>
                <a:cs typeface="+mn-cs"/>
              </a:rPr>
              <a:t>운영 중 </a:t>
            </a:r>
            <a:r>
              <a:rPr kumimoji="1" lang="ko-KR" altLang="en-US" kern="0" dirty="0" smtClean="0">
                <a:solidFill>
                  <a:prstClr val="black"/>
                </a:solidFill>
                <a:effectLst/>
                <a:latin typeface="맑은 고딕"/>
                <a:ea typeface="맑은 고딕"/>
                <a:cs typeface="+mn-cs"/>
              </a:rPr>
              <a:t>대규모 트래픽에 대해 대응하는 방식으로</a:t>
            </a:r>
            <a:r>
              <a:rPr kumimoji="1" lang="en-US" altLang="ko-KR" kern="0" dirty="0" smtClean="0">
                <a:solidFill>
                  <a:prstClr val="black"/>
                </a:solidFill>
                <a:effectLst/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kern="0" dirty="0" smtClean="0">
                <a:solidFill>
                  <a:prstClr val="black"/>
                </a:solidFill>
                <a:effectLst/>
                <a:latin typeface="맑은 고딕"/>
                <a:ea typeface="맑은 고딕"/>
                <a:cs typeface="+mn-cs"/>
              </a:rPr>
              <a:t>동시 실행 수 제한 </a:t>
            </a:r>
            <a:r>
              <a:rPr kumimoji="1" lang="ko-KR" altLang="en-US" dirty="0" smtClean="0"/>
              <a:t>또는</a:t>
            </a:r>
            <a:r>
              <a:rPr kumimoji="1" lang="ko-KR" altLang="en-US" kern="0" dirty="0" smtClean="0">
                <a:solidFill>
                  <a:prstClr val="black"/>
                </a:solidFill>
                <a:effectLst/>
                <a:latin typeface="맑은 고딕"/>
                <a:ea typeface="맑은 고딕"/>
                <a:cs typeface="+mn-cs"/>
              </a:rPr>
              <a:t> 단위 시간 </a:t>
            </a:r>
            <a:r>
              <a:rPr kumimoji="1" lang="ko-KR" altLang="en-US" dirty="0" smtClean="0"/>
              <a:t>당 발생하는 요청을 제한하는 </a:t>
            </a:r>
            <a:r>
              <a:rPr kumimoji="1" lang="ko-KR" altLang="en-US" kern="0" dirty="0" smtClean="0">
                <a:solidFill>
                  <a:prstClr val="black"/>
                </a:solidFill>
                <a:effectLst/>
                <a:latin typeface="맑은 고딕"/>
                <a:ea typeface="맑은 고딕"/>
                <a:cs typeface="+mn-cs"/>
              </a:rPr>
              <a:t>방식으로</a:t>
            </a:r>
            <a:r>
              <a:rPr kumimoji="1" lang="en-US" altLang="ko-KR" dirty="0" smtClean="0"/>
              <a:t>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기존 </a:t>
            </a:r>
            <a:r>
              <a:rPr lang="ko-KR" altLang="en-US" dirty="0" smtClean="0">
                <a:solidFill>
                  <a:schemeClr val="tx1"/>
                </a:solidFill>
                <a:effectLst/>
              </a:rPr>
              <a:t>요청 처리의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문제점을 보완하는 솔루션을 제시함 </a:t>
            </a:r>
            <a:endParaRPr kumimoji="1" lang="en-GB" altLang="ko-KR" dirty="0"/>
          </a:p>
        </p:txBody>
      </p:sp>
      <p:sp>
        <p:nvSpPr>
          <p:cNvPr id="92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유량제어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유량제어</a:t>
            </a:r>
            <a:r>
              <a:rPr kumimoji="1" lang="ko-KR" altLang="en-US" sz="1000" b="0" dirty="0" smtClean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소개</a:t>
            </a:r>
          </a:p>
        </p:txBody>
      </p:sp>
      <p:sp>
        <p:nvSpPr>
          <p:cNvPr id="104" name="직사각형 14"/>
          <p:cNvSpPr/>
          <p:nvPr/>
        </p:nvSpPr>
        <p:spPr>
          <a:xfrm>
            <a:off x="875004" y="1556792"/>
            <a:ext cx="4890214" cy="37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defRPr/>
            </a:pPr>
            <a:r>
              <a:rPr lang="ko-KR" altLang="en-US" sz="1400" u="sng" dirty="0" smtClean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대규모 트래픽 </a:t>
            </a:r>
            <a:r>
              <a:rPr lang="ko-KR" altLang="en-US" sz="1400" u="sng" dirty="0" smtClean="0">
                <a:solidFill>
                  <a:schemeClr val="tx1"/>
                </a:solidFill>
                <a:latin typeface="맑은 고딕"/>
                <a:ea typeface="맑은 고딕"/>
              </a:rPr>
              <a:t>처리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주요 애로사항</a:t>
            </a:r>
          </a:p>
        </p:txBody>
      </p:sp>
      <p:sp>
        <p:nvSpPr>
          <p:cNvPr id="105" name="직사각형 15"/>
          <p:cNvSpPr/>
          <p:nvPr/>
        </p:nvSpPr>
        <p:spPr>
          <a:xfrm>
            <a:off x="6677879" y="1589922"/>
            <a:ext cx="2527120" cy="308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u="sng" dirty="0" smtClean="0">
                <a:solidFill>
                  <a:schemeClr val="tx1"/>
                </a:solidFill>
                <a:latin typeface="맑은 고딕"/>
                <a:ea typeface="맑은 고딕"/>
              </a:rPr>
              <a:t>유량제어</a:t>
            </a:r>
            <a:r>
              <a:rPr lang="ko-KR" altLang="en-US" sz="1400" u="sng" dirty="0" smtClean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제공 기능</a:t>
            </a:r>
          </a:p>
        </p:txBody>
      </p:sp>
      <p:sp>
        <p:nvSpPr>
          <p:cNvPr id="95" name="직사각형 44"/>
          <p:cNvSpPr/>
          <p:nvPr/>
        </p:nvSpPr>
        <p:spPr>
          <a:xfrm>
            <a:off x="1393434" y="3735179"/>
            <a:ext cx="4628786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eaLnBrk="0" latinLnBrk="0">
              <a:spcBef>
                <a:spcPts val="0"/>
              </a:spcBef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에러 발생 시 해당 데이터 처리 작업 단계별 식별 어려움</a:t>
            </a:r>
          </a:p>
        </p:txBody>
      </p:sp>
      <p:sp>
        <p:nvSpPr>
          <p:cNvPr id="103" name="직사각형 7"/>
          <p:cNvSpPr/>
          <p:nvPr/>
        </p:nvSpPr>
        <p:spPr>
          <a:xfrm>
            <a:off x="365343" y="3733535"/>
            <a:ext cx="954294" cy="13067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000" dirty="0">
                <a:latin typeface="맑은 고딕"/>
                <a:ea typeface="맑은 고딕"/>
                <a:cs typeface="+mn-cs"/>
              </a:rPr>
              <a:t>에러 </a:t>
            </a:r>
            <a:r>
              <a:rPr kumimoji="1" lang="ko-KR" altLang="en-US" sz="1000" dirty="0" err="1">
                <a:latin typeface="맑은 고딕"/>
                <a:ea typeface="맑은 고딕"/>
                <a:cs typeface="+mn-cs"/>
              </a:rPr>
              <a:t>리포팅</a:t>
            </a:r>
            <a:endParaRPr kumimoji="1" lang="ko-KR" altLang="en-US" sz="10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109" name="직사각형 44"/>
          <p:cNvSpPr/>
          <p:nvPr/>
        </p:nvSpPr>
        <p:spPr>
          <a:xfrm>
            <a:off x="1384445" y="4663262"/>
            <a:ext cx="4628785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eaLnBrk="0" latinLnBrk="0">
              <a:spcBef>
                <a:spcPts val="0"/>
              </a:spcBef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실패 작업 단독으로 재처리 작업 어려워 중복 데이터 발생 가능   </a:t>
            </a:r>
          </a:p>
        </p:txBody>
      </p:sp>
      <p:sp>
        <p:nvSpPr>
          <p:cNvPr id="94" name="직사각형 8"/>
          <p:cNvSpPr/>
          <p:nvPr/>
        </p:nvSpPr>
        <p:spPr>
          <a:xfrm>
            <a:off x="1398300" y="2268484"/>
            <a:ext cx="4628785" cy="4336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eaLnBrk="0" latinLnBrk="0">
              <a:spcBef>
                <a:spcPts val="0"/>
              </a:spcBef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대용량 데이터 개별 적재로 인한 데이터베이스 부하</a:t>
            </a:r>
          </a:p>
        </p:txBody>
      </p:sp>
      <p:sp>
        <p:nvSpPr>
          <p:cNvPr id="107" name="직사각형 7"/>
          <p:cNvSpPr/>
          <p:nvPr/>
        </p:nvSpPr>
        <p:spPr>
          <a:xfrm>
            <a:off x="386962" y="2268484"/>
            <a:ext cx="954294" cy="136886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000" dirty="0">
                <a:latin typeface="맑은 고딕"/>
                <a:ea typeface="맑은 고딕"/>
              </a:rPr>
              <a:t>성능 저하</a:t>
            </a:r>
            <a:endParaRPr kumimoji="1" lang="ko-KR" altLang="en-US" sz="10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110" name="직사각형 44"/>
          <p:cNvSpPr/>
          <p:nvPr/>
        </p:nvSpPr>
        <p:spPr>
          <a:xfrm>
            <a:off x="1398300" y="2806521"/>
            <a:ext cx="4628785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0" indent="0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None/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메모리 및 </a:t>
            </a:r>
            <a:r>
              <a:rPr lang="en-US" altLang="ko-KR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CPU 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사용량 과부하 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6677877" y="2089956"/>
            <a:ext cx="2737260" cy="3094788"/>
            <a:chOff x="6778907" y="2566450"/>
            <a:chExt cx="2737260" cy="3094788"/>
          </a:xfrm>
        </p:grpSpPr>
        <p:sp>
          <p:nvSpPr>
            <p:cNvPr id="116" name="직사각형 17"/>
            <p:cNvSpPr/>
            <p:nvPr/>
          </p:nvSpPr>
          <p:spPr>
            <a:xfrm>
              <a:off x="6778908" y="2566450"/>
              <a:ext cx="2737259" cy="684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marL="0" lvl="1" indent="0" algn="ctr" defTabSz="874713" eaLnBrk="0" latinLnBrk="0" hangingPunct="0">
                <a:spcBef>
                  <a:spcPct val="35000"/>
                </a:spcBef>
                <a:buClr>
                  <a:schemeClr val="bg1">
                    <a:lumMod val="65000"/>
                  </a:schemeClr>
                </a:buClr>
                <a:buSzPct val="80000"/>
                <a:buFont typeface="Arial"/>
                <a:buNone/>
                <a:tabLst>
                  <a:tab pos="5648325" algn="l"/>
                </a:tabLst>
                <a:defRPr/>
              </a:pPr>
              <a:r>
                <a:rPr lang="ko-KR" altLang="en-US" sz="1100" b="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sym typeface="Monotype Sorts"/>
                </a:rPr>
                <a:t>작업 발생 시간</a:t>
              </a:r>
              <a:r>
                <a:rPr lang="en-US" altLang="ko-KR" sz="1100" b="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sym typeface="Monotype Sorts"/>
                </a:rPr>
                <a:t>, </a:t>
              </a:r>
              <a:r>
                <a:rPr lang="ko-KR" altLang="en-US" sz="1100" b="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sym typeface="Monotype Sorts"/>
                </a:rPr>
                <a:t>작업 결과 등 메타 데이터 자동으로 저장 및 관련 테이블을 제공</a:t>
              </a:r>
              <a:endPara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7" name="직사각형 18"/>
            <p:cNvSpPr/>
            <p:nvPr/>
          </p:nvSpPr>
          <p:spPr>
            <a:xfrm>
              <a:off x="6778907" y="3397391"/>
              <a:ext cx="2737259" cy="662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작업 </a:t>
              </a:r>
              <a:r>
                <a:rPr kumimoji="1" lang="ko-KR" altLang="en-US" sz="11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파라미터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,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단계 데이터 등</a:t>
              </a:r>
              <a:endPara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세부적으로 제공해 처리 과정 체계화</a:t>
              </a:r>
              <a:endParaRPr kumimoji="1" lang="ko-KR" altLang="en-US" sz="1100" dirty="0">
                <a:solidFill>
                  <a:srgbClr val="FF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8" name="직사각형 19"/>
            <p:cNvSpPr/>
            <p:nvPr/>
          </p:nvSpPr>
          <p:spPr>
            <a:xfrm>
              <a:off x="6778907" y="4206024"/>
              <a:ext cx="2737259" cy="662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Chunk 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단위 데이터를 처리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,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불필요한 데이터베이스 부하 방지</a:t>
              </a:r>
              <a:endPara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9" name="직사각형 55"/>
            <p:cNvSpPr/>
            <p:nvPr/>
          </p:nvSpPr>
          <p:spPr>
            <a:xfrm>
              <a:off x="6778908" y="4998435"/>
              <a:ext cx="2737259" cy="662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작업 스케줄링 등 데이터 단독 처리 용이해 </a:t>
              </a:r>
              <a:r>
                <a:rPr kumimoji="1" lang="ko-KR" altLang="en-US" sz="11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대고객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서비스 성능 저하 예방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및 효율성 향상</a:t>
              </a:r>
              <a:endPara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121" name="직선 화살표 연결선 70"/>
          <p:cNvCxnSpPr>
            <a:cxnSpLocks/>
            <a:stCxn id="94" idx="3"/>
            <a:endCxn id="118" idx="1"/>
          </p:cNvCxnSpPr>
          <p:nvPr/>
        </p:nvCxnSpPr>
        <p:spPr>
          <a:xfrm>
            <a:off x="6027085" y="2485292"/>
            <a:ext cx="650792" cy="15756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cxnSp>
        <p:nvCxnSpPr>
          <p:cNvPr id="124" name="직선 화살표 연결선 70"/>
          <p:cNvCxnSpPr>
            <a:stCxn id="110" idx="3"/>
            <a:endCxn id="119" idx="1"/>
          </p:cNvCxnSpPr>
          <p:nvPr/>
        </p:nvCxnSpPr>
        <p:spPr>
          <a:xfrm>
            <a:off x="6027085" y="2995049"/>
            <a:ext cx="650793" cy="1858294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sp>
        <p:nvSpPr>
          <p:cNvPr id="30" name="직사각형 44"/>
          <p:cNvSpPr/>
          <p:nvPr/>
        </p:nvSpPr>
        <p:spPr>
          <a:xfrm>
            <a:off x="1398300" y="3260294"/>
            <a:ext cx="4614931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0" indent="0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None/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데이터 발생 즉시 적재해 스케줄 처리 어려움</a:t>
            </a:r>
          </a:p>
        </p:txBody>
      </p:sp>
      <p:cxnSp>
        <p:nvCxnSpPr>
          <p:cNvPr id="127" name="직선 화살표 연결선 70"/>
          <p:cNvCxnSpPr>
            <a:stCxn id="95" idx="3"/>
            <a:endCxn id="116" idx="1"/>
          </p:cNvCxnSpPr>
          <p:nvPr/>
        </p:nvCxnSpPr>
        <p:spPr>
          <a:xfrm flipV="1">
            <a:off x="6022220" y="2432209"/>
            <a:ext cx="655658" cy="149149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sp>
        <p:nvSpPr>
          <p:cNvPr id="31" name="직사각형 44"/>
          <p:cNvSpPr/>
          <p:nvPr/>
        </p:nvSpPr>
        <p:spPr>
          <a:xfrm>
            <a:off x="1391372" y="4188377"/>
            <a:ext cx="4628785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eaLnBrk="0" latinLnBrk="0">
              <a:spcBef>
                <a:spcPts val="0"/>
              </a:spcBef>
              <a:defRPr/>
            </a:pPr>
            <a:r>
              <a:rPr lang="ko-KR" altLang="en-US" sz="1100" dirty="0" err="1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작업별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 관련 </a:t>
            </a:r>
            <a:r>
              <a:rPr lang="ko-KR" altLang="en-US" sz="1100" dirty="0" err="1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파라미터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 기록 및 추적 어려움</a:t>
            </a:r>
          </a:p>
        </p:txBody>
      </p:sp>
      <p:cxnSp>
        <p:nvCxnSpPr>
          <p:cNvPr id="47" name="직선 화살표 연결선 70"/>
          <p:cNvCxnSpPr>
            <a:stCxn id="31" idx="3"/>
            <a:endCxn id="117" idx="1"/>
          </p:cNvCxnSpPr>
          <p:nvPr/>
        </p:nvCxnSpPr>
        <p:spPr>
          <a:xfrm flipV="1">
            <a:off x="6020157" y="3252299"/>
            <a:ext cx="657720" cy="112460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cxnSp>
        <p:nvCxnSpPr>
          <p:cNvPr id="50" name="직선 화살표 연결선 70"/>
          <p:cNvCxnSpPr>
            <a:stCxn id="109" idx="3"/>
            <a:endCxn id="117" idx="1"/>
          </p:cNvCxnSpPr>
          <p:nvPr/>
        </p:nvCxnSpPr>
        <p:spPr>
          <a:xfrm flipV="1">
            <a:off x="6013230" y="3252299"/>
            <a:ext cx="664647" cy="1599491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cxnSp>
        <p:nvCxnSpPr>
          <p:cNvPr id="126" name="직선 화살표 연결선 70"/>
          <p:cNvCxnSpPr>
            <a:cxnSpLocks/>
            <a:stCxn id="30" idx="3"/>
            <a:endCxn id="119" idx="1"/>
          </p:cNvCxnSpPr>
          <p:nvPr/>
        </p:nvCxnSpPr>
        <p:spPr>
          <a:xfrm>
            <a:off x="6013231" y="3448822"/>
            <a:ext cx="664647" cy="1404521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8CF55-881B-B052-5330-3BBD34B67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414F04-EB95-D638-47FB-F92B1D142F24}"/>
              </a:ext>
            </a:extLst>
          </p:cNvPr>
          <p:cNvSpPr/>
          <p:nvPr/>
        </p:nvSpPr>
        <p:spPr>
          <a:xfrm>
            <a:off x="1551872" y="800708"/>
            <a:ext cx="7957559" cy="332642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FBA75F-045A-8C59-E498-7D68B89E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smtClean="0"/>
              <a:t>유량제어 테이블</a:t>
            </a:r>
            <a:endParaRPr lang="ko-KR" altLang="en-US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1A0EAA4-A8C8-105C-B7DD-E34039BE64C2}"/>
              </a:ext>
            </a:extLst>
          </p:cNvPr>
          <p:cNvSpPr/>
          <p:nvPr/>
        </p:nvSpPr>
        <p:spPr>
          <a:xfrm>
            <a:off x="272480" y="1997773"/>
            <a:ext cx="1271058" cy="70214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 smtClean="0">
                <a:solidFill>
                  <a:schemeClr val="tx1"/>
                </a:solidFill>
                <a:latin typeface="맑은 고딕"/>
                <a:ea typeface="맑은 고딕"/>
              </a:rPr>
              <a:t>ERD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25D67FA-D33A-902F-D4AA-02A7135E9331}"/>
              </a:ext>
            </a:extLst>
          </p:cNvPr>
          <p:cNvSpPr/>
          <p:nvPr/>
        </p:nvSpPr>
        <p:spPr>
          <a:xfrm>
            <a:off x="280815" y="4997564"/>
            <a:ext cx="1271058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592E5CDE-784C-F952-A433-3B79877749AF}"/>
              </a:ext>
            </a:extLst>
          </p:cNvPr>
          <p:cNvSpPr/>
          <p:nvPr/>
        </p:nvSpPr>
        <p:spPr>
          <a:xfrm>
            <a:off x="1551872" y="4257092"/>
            <a:ext cx="795756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numCol="2" anchor="ctr" anchorCtr="0"/>
          <a:lstStyle/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BATCH_JOB_INSTANCE</a:t>
            </a:r>
            <a:r>
              <a:rPr kumimoji="1"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정보를 저장하는 테이블</a:t>
            </a:r>
            <a:r>
              <a:rPr kumimoji="1"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최상위 계층으로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Job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이름과 </a:t>
            </a:r>
            <a:r>
              <a:rPr kumimoji="1"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JobParameters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고유한 </a:t>
            </a:r>
            <a:r>
              <a:rPr kumimoji="1"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생성됨</a:t>
            </a:r>
            <a:r>
              <a:rPr kumimoji="1"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BATCH_JOB_EXECUTION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실행 정보를 저장하는 테이블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Job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실행될 때마다 새로운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생성되며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상태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시간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코드 등을 기록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BATCH_JOB_EXECUTION_PARAMS</a:t>
            </a:r>
            <a:endParaRPr kumimoji="1" lang="en-US" altLang="ko-KR" sz="11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31">
            <a:extLst>
              <a:ext uri="{FF2B5EF4-FFF2-40B4-BE49-F238E27FC236}">
                <a16:creationId xmlns:a16="http://schemas.microsoft.com/office/drawing/2014/main" id="{32D4878F-05C7-F299-4F13-7ADCC01B7455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Ⅲ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배치 모니터링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Job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실행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상세</a:t>
            </a:r>
          </a:p>
        </p:txBody>
      </p:sp>
      <p:sp>
        <p:nvSpPr>
          <p:cNvPr id="11" name="Oval 44"/>
          <p:cNvSpPr/>
          <p:nvPr/>
        </p:nvSpPr>
        <p:spPr>
          <a:xfrm>
            <a:off x="4340932" y="10671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/>
          <p:cNvSpPr/>
          <p:nvPr/>
        </p:nvSpPr>
        <p:spPr>
          <a:xfrm>
            <a:off x="4340932" y="199777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/>
          <p:cNvSpPr/>
          <p:nvPr/>
        </p:nvSpPr>
        <p:spPr>
          <a:xfrm>
            <a:off x="6717196" y="209167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/>
          <p:cNvSpPr/>
          <p:nvPr/>
        </p:nvSpPr>
        <p:spPr>
          <a:xfrm>
            <a:off x="4016896" y="346500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/>
          <p:cNvSpPr/>
          <p:nvPr/>
        </p:nvSpPr>
        <p:spPr>
          <a:xfrm>
            <a:off x="1748644" y="157197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/>
          <p:cNvSpPr/>
          <p:nvPr/>
        </p:nvSpPr>
        <p:spPr>
          <a:xfrm>
            <a:off x="1560206" y="82294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733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>
            <a:spLocks noChangeArrowheads="1"/>
          </p:cNvSpPr>
          <p:nvPr/>
        </p:nvSpPr>
        <p:spPr>
          <a:xfrm>
            <a:off x="488504" y="3774946"/>
            <a:ext cx="6480719" cy="2354354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333333"/>
            </a:solidFill>
            <a:miter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11" y="3894451"/>
            <a:ext cx="5173574" cy="2162842"/>
          </a:xfrm>
          <a:prstGeom prst="rect">
            <a:avLst/>
          </a:prstGeom>
        </p:spPr>
      </p:pic>
      <p:sp>
        <p:nvSpPr>
          <p:cNvPr id="678" name="Rectangle 19"/>
          <p:cNvSpPr>
            <a:spLocks noChangeArrowheads="1"/>
          </p:cNvSpPr>
          <p:nvPr/>
        </p:nvSpPr>
        <p:spPr>
          <a:xfrm>
            <a:off x="488504" y="1952835"/>
            <a:ext cx="6480719" cy="1764197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333333"/>
            </a:solidFill>
            <a:miter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배치 환경 설정 및 적용 순서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프로젝트 환경 설정으로 </a:t>
            </a:r>
            <a:r>
              <a:rPr lang="en-US" altLang="ko-KR" dirty="0"/>
              <a:t>spring-boot-starter-batch</a:t>
            </a:r>
            <a:r>
              <a:rPr lang="ko-KR" altLang="en-US" dirty="0">
                <a:solidFill>
                  <a:schemeClr val="tx1"/>
                </a:solidFill>
              </a:rPr>
              <a:t> 및 사용할 데이터베이스 관련 설정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프로젝트 의존성 추가 및 스키마</a:t>
            </a: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다중 </a:t>
            </a: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DB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설정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배치 및 데이터베이스 의존성 추가</a:t>
            </a:r>
            <a:endParaRPr lang="ko-KR" altLang="en-US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 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어플리케이션 실행 시 배치 자동 실행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여부 결정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메타 테이블 자동 생성 설정 및 사용할 스키마 파일 경로 지정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메타 테이블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소스 테이블 등 용도별 사용할 다중 데이터베이스 지정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배치 소개</a:t>
            </a: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/>
          <p:cNvSpPr/>
          <p:nvPr/>
        </p:nvSpPr>
        <p:spPr>
          <a:xfrm>
            <a:off x="7328657" y="291645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/>
          <p:cNvSpPr/>
          <p:nvPr/>
        </p:nvSpPr>
        <p:spPr>
          <a:xfrm>
            <a:off x="7328657" y="384343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680" name="TextBox 6"/>
          <p:cNvSpPr txBox="1"/>
          <p:nvPr/>
        </p:nvSpPr>
        <p:spPr>
          <a:xfrm>
            <a:off x="583974" y="2639458"/>
            <a:ext cx="1008610" cy="276999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의존성 추가</a:t>
            </a:r>
            <a:endParaRPr lang="ko-KR" altLang="en-US" sz="120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522346" y="4707552"/>
            <a:ext cx="1122423" cy="46166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스키마 및 </a:t>
            </a:r>
            <a:endParaRPr lang="en-US" altLang="ko-KR" sz="12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다중 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설정</a:t>
            </a:r>
            <a:endParaRPr lang="ko-KR" altLang="en-US" sz="120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20" y="2054883"/>
            <a:ext cx="5167665" cy="1563791"/>
          </a:xfrm>
          <a:prstGeom prst="rect">
            <a:avLst/>
          </a:prstGeom>
        </p:spPr>
      </p:pic>
      <p:sp>
        <p:nvSpPr>
          <p:cNvPr id="36" name="Oval 44"/>
          <p:cNvSpPr/>
          <p:nvPr/>
        </p:nvSpPr>
        <p:spPr>
          <a:xfrm>
            <a:off x="7323357" y="502399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73" name="Oval 44"/>
          <p:cNvSpPr/>
          <p:nvPr/>
        </p:nvSpPr>
        <p:spPr>
          <a:xfrm>
            <a:off x="1567482" y="197216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>
          <a:xfrm>
            <a:off x="1925869" y="4055946"/>
            <a:ext cx="1272514" cy="294562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FF3F3F"/>
            </a:solidFill>
            <a:prstDash val="sysDash"/>
            <a:miter/>
          </a:ln>
          <a:effectLst>
            <a:outerShdw blurRad="38100" dist="12700" sx="101000" sy="101000" algn="ctr" rotWithShape="0">
              <a:schemeClr val="bg1">
                <a:alpha val="97000"/>
              </a:schemeClr>
            </a:outerShdw>
          </a:effectLst>
        </p:spPr>
        <p:txBody>
          <a:bodyPr wrap="none" lIns="0" tIns="0" rIns="0" bIns="0" anchor="ctr"/>
          <a:lstStyle/>
          <a:p>
            <a:pPr algn="ctr" latinLnBrk="0">
              <a:defRPr/>
            </a:pPr>
            <a:endParaRPr lang="ko-KR" altLang="ko-KR" sz="600">
              <a:solidFill>
                <a:schemeClr val="tx1">
                  <a:lumMod val="50000"/>
                  <a:lumOff val="50000"/>
                </a:schemeClr>
              </a:solidFill>
              <a:latin typeface="Rix고딕 M"/>
              <a:ea typeface="Rix고딕 M"/>
              <a:cs typeface="+mn-cs"/>
            </a:endParaRP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>
          <a:xfrm>
            <a:off x="1942220" y="4389269"/>
            <a:ext cx="4909965" cy="466392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FF3F3F"/>
            </a:solidFill>
            <a:prstDash val="sysDash"/>
            <a:miter/>
          </a:ln>
          <a:effectLst>
            <a:outerShdw blurRad="38100" dist="12700" sx="101000" sy="101000" algn="ctr" rotWithShape="0">
              <a:schemeClr val="bg1">
                <a:alpha val="97000"/>
              </a:schemeClr>
            </a:outerShdw>
          </a:effectLst>
        </p:spPr>
        <p:txBody>
          <a:bodyPr wrap="none" lIns="0" tIns="0" rIns="0" bIns="0" anchor="ctr"/>
          <a:lstStyle/>
          <a:p>
            <a:pPr algn="ctr" latinLnBrk="0">
              <a:defRPr/>
            </a:pPr>
            <a:endParaRPr lang="ko-KR" altLang="ko-KR" sz="600">
              <a:solidFill>
                <a:schemeClr val="tx1">
                  <a:lumMod val="50000"/>
                  <a:lumOff val="50000"/>
                </a:schemeClr>
              </a:solidFill>
              <a:latin typeface="Rix고딕 M"/>
              <a:ea typeface="Rix고딕 M"/>
              <a:cs typeface="+mn-cs"/>
            </a:endParaRP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>
          <a:xfrm>
            <a:off x="1684520" y="4894422"/>
            <a:ext cx="3412495" cy="1196117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FF3F3F"/>
            </a:solidFill>
            <a:prstDash val="sysDash"/>
            <a:miter/>
          </a:ln>
          <a:effectLst>
            <a:outerShdw blurRad="38100" dist="12700" sx="101000" sy="101000" algn="ctr" rotWithShape="0">
              <a:schemeClr val="bg1">
                <a:alpha val="97000"/>
              </a:schemeClr>
            </a:outerShdw>
          </a:effectLst>
        </p:spPr>
        <p:txBody>
          <a:bodyPr wrap="none" lIns="0" tIns="0" rIns="0" bIns="0" anchor="ctr"/>
          <a:lstStyle/>
          <a:p>
            <a:pPr algn="ctr" latinLnBrk="0">
              <a:defRPr/>
            </a:pPr>
            <a:endParaRPr lang="ko-KR" altLang="ko-KR" sz="600">
              <a:solidFill>
                <a:schemeClr val="tx1">
                  <a:lumMod val="50000"/>
                  <a:lumOff val="50000"/>
                </a:schemeClr>
              </a:solidFill>
              <a:latin typeface="Rix고딕 M"/>
              <a:ea typeface="Rix고딕 M"/>
              <a:cs typeface="+mn-cs"/>
            </a:endParaRPr>
          </a:p>
        </p:txBody>
      </p:sp>
      <p:sp>
        <p:nvSpPr>
          <p:cNvPr id="685" name="Oval 44"/>
          <p:cNvSpPr/>
          <p:nvPr/>
        </p:nvSpPr>
        <p:spPr>
          <a:xfrm>
            <a:off x="1603565" y="433135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34" name="Oval 44"/>
          <p:cNvSpPr/>
          <p:nvPr/>
        </p:nvSpPr>
        <p:spPr>
          <a:xfrm>
            <a:off x="1509001" y="480008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0" name="Oval 44"/>
          <p:cNvSpPr/>
          <p:nvPr/>
        </p:nvSpPr>
        <p:spPr>
          <a:xfrm>
            <a:off x="1567482" y="396471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47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6" y="1851838"/>
            <a:ext cx="6640573" cy="434947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배치 환경 설정 및 적용 순서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데이터 소스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트랜잭션 매니저 등 데이터베이스 관련 빈을 등록 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데이터베이스 관련 빈 등록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사용하는 데이터베이스들을 각각 다른 빈으로 등록해 개별 사용 가능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 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트랜잭션 매니저 설정을 하나의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로 지정해 모든 배치 작업을 같은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통합 관리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    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배치 소개</a:t>
            </a: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/>
          <p:cNvSpPr/>
          <p:nvPr/>
        </p:nvSpPr>
        <p:spPr>
          <a:xfrm>
            <a:off x="7303741" y="352528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3" name="Oval 44"/>
          <p:cNvSpPr/>
          <p:nvPr/>
        </p:nvSpPr>
        <p:spPr>
          <a:xfrm>
            <a:off x="1562277" y="321378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9" name="Oval 44"/>
          <p:cNvSpPr/>
          <p:nvPr/>
        </p:nvSpPr>
        <p:spPr>
          <a:xfrm>
            <a:off x="1626137" y="475179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96" y="4380725"/>
            <a:ext cx="3225919" cy="3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삼정KPMG_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db2004192l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 algn="ctr">
          <a:solidFill>
            <a:schemeClr val="tx1">
              <a:lumMod val="50000"/>
              <a:lumOff val="50000"/>
            </a:schemeClr>
          </a:solidFill>
          <a:miter/>
        </a:ln>
        <a:effectLst/>
      </a:spPr>
      <a:bodyPr lIns="108000" anchor="ctr"/>
      <a:lstStyle>
        <a:defPPr eaLnBrk="0" latinLnBrk="0">
          <a:spcBef>
            <a:spcPts val="0"/>
          </a:spcBef>
          <a:defRPr sz="1100" smtClean="0">
            <a:solidFill>
              <a:schemeClr val="tx1"/>
            </a:solidFill>
            <a:latin typeface="맑은 고딕"/>
            <a:ea typeface="맑은 고딕"/>
            <a:cs typeface="+mj-cs"/>
          </a:defRPr>
        </a:defPPr>
      </a:lstStyle>
    </a:spDef>
    <a:lnDef>
      <a:spPr>
        <a:solidFill>
          <a:schemeClr val="accent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w="sm" len="sm"/>
          <a:tailEnd w="med" len="med"/>
        </a:ln>
        <a:effectLst/>
      </a:spPr>
      <a:bodyPr/>
      <a:lstStyle/>
    </a:lnDef>
    <a:txDef>
      <a:spPr>
        <a:noFill/>
        <a:ln w="9525" algn="ctr">
          <a:noFill/>
          <a:miter/>
        </a:ln>
        <a:effectLst/>
      </a:spPr>
      <a:bodyPr wrap="square" rtlCol="0">
        <a:noAutofit/>
      </a:bodyPr>
      <a:lstStyle>
        <a:defPPr marL="90488" indent="-90488" latinLnBrk="0">
          <a:spcBef>
            <a:spcPct val="30000"/>
          </a:spcBef>
          <a:buFont typeface="Wingdings"/>
          <a:buChar char="§"/>
          <a:defRPr sz="1200" b="0" dirty="0" err="1" smtClean="0">
            <a:solidFill>
              <a:srgbClr val="000000"/>
            </a:solidFill>
            <a:latin typeface="맑은 고딕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3926</TotalTime>
  <Words>614</Words>
  <Application>Microsoft Office PowerPoint</Application>
  <PresentationFormat>A4 용지(210x297mm)</PresentationFormat>
  <Paragraphs>137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KoPubWorld돋움체 Light</vt:lpstr>
      <vt:lpstr>KPMG Light</vt:lpstr>
      <vt:lpstr>Monotype Sorts</vt:lpstr>
      <vt:lpstr>Optima</vt:lpstr>
      <vt:lpstr>Rix고딕 M</vt:lpstr>
      <vt:lpstr>가는각진제목체</vt:lpstr>
      <vt:lpstr>굴림</vt:lpstr>
      <vt:lpstr>맑은 고딕</vt:lpstr>
      <vt:lpstr>Arial</vt:lpstr>
      <vt:lpstr>Times New Roman</vt:lpstr>
      <vt:lpstr>Wingdings</vt:lpstr>
      <vt:lpstr>삼정KPMG_기본</vt:lpstr>
      <vt:lpstr>목차1</vt:lpstr>
      <vt:lpstr>디자인 사용자 지정</vt:lpstr>
      <vt:lpstr>PowerPoint 프레젠테이션</vt:lpstr>
      <vt:lpstr>PowerPoint 프레젠테이션</vt:lpstr>
      <vt:lpstr>솔루션 검토 시 고려 사항</vt:lpstr>
      <vt:lpstr>유량제어 전체 구성도</vt:lpstr>
      <vt:lpstr>PowerPoint 프레젠테이션</vt:lpstr>
      <vt:lpstr>유량제어를 활용한 트래픽 처리 성능 개선 방안</vt:lpstr>
      <vt:lpstr>유량제어 테이블</vt:lpstr>
      <vt:lpstr>배치 환경 설정 및 적용 순서</vt:lpstr>
      <vt:lpstr>배치 환경 설정 및 적용 순서</vt:lpstr>
      <vt:lpstr>PowerPoint 프레젠테이션</vt:lpstr>
    </vt:vector>
  </TitlesOfParts>
  <Manager/>
  <Company>KPMG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B&amp;S 컨설팅</dc:title>
  <dc:creator>Park, Hyung Man [KR]</dc:creator>
  <cp:lastModifiedBy>장세윤</cp:lastModifiedBy>
  <cp:revision>3863</cp:revision>
  <dcterms:created xsi:type="dcterms:W3CDTF">2008-04-01T02:37:23Z</dcterms:created>
  <dcterms:modified xsi:type="dcterms:W3CDTF">2025-03-17T04:57:34Z</dcterms:modified>
  <cp:version/>
</cp:coreProperties>
</file>