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37"/>
  </p:notesMasterIdLst>
  <p:handoutMasterIdLst>
    <p:handoutMasterId r:id="rId38"/>
  </p:handoutMasterIdLst>
  <p:sldIdLst>
    <p:sldId id="6139" r:id="rId4"/>
    <p:sldId id="6103" r:id="rId5"/>
    <p:sldId id="5949" r:id="rId6"/>
    <p:sldId id="6161" r:id="rId7"/>
    <p:sldId id="6108" r:id="rId8"/>
    <p:sldId id="6051" r:id="rId9"/>
    <p:sldId id="6182" r:id="rId10"/>
    <p:sldId id="6140" r:id="rId11"/>
    <p:sldId id="6141" r:id="rId12"/>
    <p:sldId id="6142" r:id="rId13"/>
    <p:sldId id="6183" r:id="rId14"/>
    <p:sldId id="6179" r:id="rId15"/>
    <p:sldId id="6146" r:id="rId16"/>
    <p:sldId id="6145" r:id="rId17"/>
    <p:sldId id="6147" r:id="rId18"/>
    <p:sldId id="6152" r:id="rId19"/>
    <p:sldId id="6149" r:id="rId20"/>
    <p:sldId id="6153" r:id="rId21"/>
    <p:sldId id="6151" r:id="rId22"/>
    <p:sldId id="6154" r:id="rId23"/>
    <p:sldId id="6162" r:id="rId24"/>
    <p:sldId id="6163" r:id="rId25"/>
    <p:sldId id="6165" r:id="rId26"/>
    <p:sldId id="6167" r:id="rId27"/>
    <p:sldId id="6166" r:id="rId28"/>
    <p:sldId id="6168" r:id="rId29"/>
    <p:sldId id="6170" r:id="rId30"/>
    <p:sldId id="6171" r:id="rId31"/>
    <p:sldId id="6169" r:id="rId32"/>
    <p:sldId id="6172" r:id="rId33"/>
    <p:sldId id="6174" r:id="rId34"/>
    <p:sldId id="6173" r:id="rId35"/>
    <p:sldId id="5946" r:id="rId36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세윤" initials="장" lastIdx="1" clrIdx="0">
    <p:extLst>
      <p:ext uri="{19B8F6BF-5375-455C-9EA6-DF929625EA0E}">
        <p15:presenceInfo xmlns:p15="http://schemas.microsoft.com/office/powerpoint/2012/main" userId="40f8dc213f0a9b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4" autoAdjust="0"/>
    <p:restoredTop sz="99853" autoAdjust="0"/>
  </p:normalViewPr>
  <p:slideViewPr>
    <p:cSldViewPr snapToObjects="1">
      <p:cViewPr varScale="1">
        <p:scale>
          <a:sx n="77" d="100"/>
          <a:sy n="77" d="100"/>
        </p:scale>
        <p:origin x="300" y="54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commentAuthors" Target="commentAuthor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03T15:51:23.457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32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Spider </a:t>
            </a:r>
            <a:r>
              <a:rPr lang="ko-KR" altLang="en-US" sz="3200" kern="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통합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배치 솔루션</a:t>
            </a:r>
            <a:endParaRPr lang="ko-KR" altLang="en-US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479241" y="5412263"/>
            <a:ext cx="1008112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배치 작업 별 </a:t>
            </a:r>
            <a:r>
              <a:rPr lang="en-US" altLang="ko-KR" dirty="0">
                <a:solidFill>
                  <a:schemeClr val="tx1"/>
                </a:solidFill>
              </a:rPr>
              <a:t>Job, Step, Reader, Processor, Writer, </a:t>
            </a:r>
            <a:r>
              <a:rPr lang="en-US" altLang="ko-KR" dirty="0" err="1">
                <a:solidFill>
                  <a:schemeClr val="tx1"/>
                </a:solidFill>
              </a:rPr>
              <a:t>TaskExecutor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등을 지정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Batch Job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관련 빈 지정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잡 이름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레포짓토리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스텝을 지정해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Job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등록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Reader, Processor, Writer, </a:t>
            </a:r>
            <a:r>
              <a:rPr lang="en-US" altLang="ko-KR" sz="1200" b="0" dirty="0" err="1">
                <a:solidFill>
                  <a:srgbClr val="000000"/>
                </a:solidFill>
                <a:latin typeface="맑은 고딕"/>
                <a:ea typeface="맑은 고딕"/>
              </a:rPr>
              <a:t>TaskExecutor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을 이용해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Step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등록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03741" y="35252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3" name="Oval 44"/>
          <p:cNvSpPr/>
          <p:nvPr/>
        </p:nvSpPr>
        <p:spPr>
          <a:xfrm>
            <a:off x="3224808" y="21812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9" name="Oval 44"/>
          <p:cNvSpPr/>
          <p:nvPr/>
        </p:nvSpPr>
        <p:spPr>
          <a:xfrm>
            <a:off x="3188804" y="35353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7" y="1844539"/>
            <a:ext cx="6608661" cy="4356769"/>
          </a:xfrm>
          <a:prstGeom prst="rect">
            <a:avLst/>
          </a:prstGeom>
        </p:spPr>
      </p:pic>
      <p:sp>
        <p:nvSpPr>
          <p:cNvPr id="19" name="Oval 44"/>
          <p:cNvSpPr/>
          <p:nvPr/>
        </p:nvSpPr>
        <p:spPr>
          <a:xfrm>
            <a:off x="452500" y="22245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434532" y="36854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605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>
            <a:spLocks noChangeArrowheads="1"/>
          </p:cNvSpPr>
          <p:nvPr/>
        </p:nvSpPr>
        <p:spPr>
          <a:xfrm>
            <a:off x="488504" y="3774946"/>
            <a:ext cx="6480719" cy="235435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sp>
        <p:nvSpPr>
          <p:cNvPr id="678" name="Rectangle 19"/>
          <p:cNvSpPr>
            <a:spLocks noChangeArrowheads="1"/>
          </p:cNvSpPr>
          <p:nvPr/>
        </p:nvSpPr>
        <p:spPr>
          <a:xfrm>
            <a:off x="488504" y="1952835"/>
            <a:ext cx="6480719" cy="176419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배치 </a:t>
            </a:r>
            <a:r>
              <a:rPr lang="ko-KR" altLang="en-US" dirty="0" err="1">
                <a:solidFill>
                  <a:schemeClr val="tx1"/>
                </a:solidFill>
              </a:rPr>
              <a:t>리스너를</a:t>
            </a:r>
            <a:r>
              <a:rPr lang="ko-KR" altLang="en-US" dirty="0">
                <a:solidFill>
                  <a:schemeClr val="tx1"/>
                </a:solidFill>
              </a:rPr>
              <a:t> 통해 타 데이터베이스의 </a:t>
            </a:r>
            <a:r>
              <a:rPr lang="en-US" altLang="ko-KR" dirty="0">
                <a:solidFill>
                  <a:schemeClr val="tx1"/>
                </a:solidFill>
              </a:rPr>
              <a:t>Spider </a:t>
            </a:r>
            <a:r>
              <a:rPr lang="ko-KR" altLang="en-US" dirty="0">
                <a:solidFill>
                  <a:schemeClr val="tx1"/>
                </a:solidFill>
              </a:rPr>
              <a:t>배치 이력 테이블에 잡 아이디를 등록해 배치 수행 </a:t>
            </a:r>
            <a:r>
              <a:rPr lang="ko-KR" altLang="en-US" dirty="0" smtClean="0">
                <a:solidFill>
                  <a:schemeClr val="tx1"/>
                </a:solidFill>
              </a:rPr>
              <a:t>이력을 통합함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배치 </a:t>
            </a:r>
            <a:r>
              <a:rPr lang="ko-KR" altLang="en-US" sz="1400" u="sng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커스텀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u="sng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리스너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Job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이 완료됐을 시 해당 실행 정보를 이용해 타 데이터베이스의 배치 이력 테이블로 정보를 전달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타겟인 타 데이터베이스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배치 이력 테이블의 컬럼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데이터 형식에 맞춰 데이터 가공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후 적재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28657" y="345985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80" name="TextBox 6"/>
          <p:cNvSpPr txBox="1"/>
          <p:nvPr/>
        </p:nvSpPr>
        <p:spPr>
          <a:xfrm>
            <a:off x="583976" y="2639458"/>
            <a:ext cx="1008610" cy="27699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리스너</a:t>
            </a:r>
            <a:r>
              <a:rPr lang="ko-KR" altLang="en-US" sz="1200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생성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475062" y="4707552"/>
            <a:ext cx="1217001" cy="27699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/>
                <a:ea typeface="맑은 고딕"/>
              </a:rPr>
              <a:t>배치 이력 통합</a:t>
            </a:r>
            <a:endParaRPr lang="en-US" altLang="ko-KR" sz="1200" dirty="0" smtClean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10" y="2051480"/>
            <a:ext cx="5143976" cy="1593543"/>
          </a:xfrm>
          <a:prstGeom prst="rect">
            <a:avLst/>
          </a:prstGeom>
        </p:spPr>
      </p:pic>
      <p:sp>
        <p:nvSpPr>
          <p:cNvPr id="673" name="Oval 44"/>
          <p:cNvSpPr/>
          <p:nvPr/>
        </p:nvSpPr>
        <p:spPr>
          <a:xfrm>
            <a:off x="1567482" y="197216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063" y="3869975"/>
            <a:ext cx="5160123" cy="2187317"/>
          </a:xfrm>
          <a:prstGeom prst="rect">
            <a:avLst/>
          </a:prstGeom>
        </p:spPr>
      </p:pic>
      <p:sp>
        <p:nvSpPr>
          <p:cNvPr id="30" name="Oval 44"/>
          <p:cNvSpPr/>
          <p:nvPr/>
        </p:nvSpPr>
        <p:spPr>
          <a:xfrm>
            <a:off x="1509960" y="386997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11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>
            <a:spLocks noChangeArrowheads="1"/>
          </p:cNvSpPr>
          <p:nvPr/>
        </p:nvSpPr>
        <p:spPr>
          <a:xfrm>
            <a:off x="488504" y="3774946"/>
            <a:ext cx="6480719" cy="235435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48" y="3857322"/>
            <a:ext cx="5219338" cy="2199970"/>
          </a:xfrm>
          <a:prstGeom prst="rect">
            <a:avLst/>
          </a:prstGeom>
        </p:spPr>
      </p:pic>
      <p:sp>
        <p:nvSpPr>
          <p:cNvPr id="37" name="Rectangle 19"/>
          <p:cNvSpPr>
            <a:spLocks noChangeArrowheads="1"/>
          </p:cNvSpPr>
          <p:nvPr/>
        </p:nvSpPr>
        <p:spPr>
          <a:xfrm>
            <a:off x="488504" y="1923954"/>
            <a:ext cx="6480719" cy="175894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배치 작업을 </a:t>
            </a:r>
            <a:r>
              <a:rPr lang="ko-KR" altLang="en-US" dirty="0" smtClean="0">
                <a:solidFill>
                  <a:schemeClr val="tx1"/>
                </a:solidFill>
              </a:rPr>
              <a:t>스케줄러를 통해 매일 자정에 실행되게 하며 </a:t>
            </a:r>
            <a:r>
              <a:rPr lang="ko-KR" altLang="en-US" dirty="0" err="1" smtClean="0">
                <a:solidFill>
                  <a:schemeClr val="tx1"/>
                </a:solidFill>
              </a:rPr>
              <a:t>크론식을</a:t>
            </a:r>
            <a:r>
              <a:rPr lang="ko-KR" altLang="en-US" dirty="0" smtClean="0">
                <a:solidFill>
                  <a:schemeClr val="tx1"/>
                </a:solidFill>
              </a:rPr>
              <a:t> 통해 변경 가능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스케줄러를 이용한 배치 처리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실행 파일에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@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EnablingScheduling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200" b="0" dirty="0" err="1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어노테이션을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선언해 스케줄링이 가능하게 함</a:t>
            </a:r>
            <a:endParaRPr lang="en-US" altLang="ko-KR" sz="1200" b="0" dirty="0" smtClean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lang="en-US" altLang="ko-KR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00:00 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정각에 배치 작업 스케줄링이 자동 실행되도록 </a:t>
            </a:r>
            <a:r>
              <a:rPr lang="en-US" altLang="ko-KR" sz="1200" b="0" dirty="0" err="1" smtClean="0">
                <a:solidFill>
                  <a:srgbClr val="000000"/>
                </a:solidFill>
                <a:latin typeface="맑은 고딕"/>
                <a:ea typeface="맑은 고딕"/>
              </a:rPr>
              <a:t>cron</a:t>
            </a:r>
            <a:r>
              <a:rPr lang="ko-KR" altLang="en-US" sz="1200" b="0" dirty="0" smtClean="0">
                <a:solidFill>
                  <a:srgbClr val="000000"/>
                </a:solidFill>
                <a:latin typeface="맑은 고딕"/>
                <a:ea typeface="맑은 고딕"/>
              </a:rPr>
              <a:t>식으로 표현했으며 편의에 따라 자유롭게 변경 가능함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28657" y="34601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80" name="TextBox 6"/>
          <p:cNvSpPr txBox="1"/>
          <p:nvPr/>
        </p:nvSpPr>
        <p:spPr>
          <a:xfrm>
            <a:off x="611229" y="2639458"/>
            <a:ext cx="954107" cy="46166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 smtClean="0">
                <a:solidFill>
                  <a:schemeClr val="tx1"/>
                </a:solidFill>
                <a:latin typeface="맑은 고딕"/>
                <a:ea typeface="맑은 고딕"/>
              </a:rPr>
              <a:t>스케줄</a:t>
            </a:r>
            <a:endParaRPr lang="en-US" altLang="ko-KR" sz="120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200" dirty="0" err="1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어노테이션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632954" y="4707552"/>
            <a:ext cx="901209" cy="27699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tx1"/>
                </a:solidFill>
                <a:latin typeface="맑은 고딕"/>
                <a:ea typeface="맑은 고딕"/>
              </a:rPr>
              <a:t>Scheduler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>
          <a:xfrm>
            <a:off x="1696611" y="3857322"/>
            <a:ext cx="4048477" cy="200923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1463791" y="38010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848" y="1980101"/>
            <a:ext cx="5219338" cy="1651781"/>
          </a:xfrm>
          <a:prstGeom prst="rect">
            <a:avLst/>
          </a:prstGeom>
        </p:spPr>
      </p:pic>
      <p:sp>
        <p:nvSpPr>
          <p:cNvPr id="31" name="AutoShape 12"/>
          <p:cNvSpPr>
            <a:spLocks noChangeArrowheads="1"/>
          </p:cNvSpPr>
          <p:nvPr/>
        </p:nvSpPr>
        <p:spPr>
          <a:xfrm>
            <a:off x="1667311" y="2133204"/>
            <a:ext cx="1233461" cy="194597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1432057" y="21174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7442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0"/>
          <p:cNvSpPr>
            <a:spLocks noChangeArrowheads="1"/>
          </p:cNvSpPr>
          <p:nvPr/>
        </p:nvSpPr>
        <p:spPr>
          <a:xfrm>
            <a:off x="856722" y="1868942"/>
            <a:ext cx="6040494" cy="34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ED940EF-6F71-41AC-AF88-4866C62541D2}"/>
              </a:ext>
            </a:extLst>
          </p:cNvPr>
          <p:cNvGrpSpPr/>
          <p:nvPr/>
        </p:nvGrpSpPr>
        <p:grpSpPr>
          <a:xfrm>
            <a:off x="1425836" y="3212976"/>
            <a:ext cx="5735164" cy="1397000"/>
            <a:chOff x="3728864" y="4406900"/>
            <a:chExt cx="5735164" cy="1397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5932BCD-1360-F0B8-CA10-510748BD62D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소개</a:t>
              </a: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73CC8581-330A-EFBC-FD6A-0F26DA80E2E6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DB TO API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ABE339CD-FBC0-B9FE-4F5A-5CF0C7EDF89F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DB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9881DADF-987B-EF98-8407-7BA120B5EFD3}"/>
                </a:ext>
              </a:extLst>
            </p:cNvPr>
            <p:cNvSpPr/>
            <p:nvPr/>
          </p:nvSpPr>
          <p:spPr>
            <a:xfrm>
              <a:off x="3728864" y="55245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선후행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배치 연결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4">
              <a:extLst>
                <a:ext uri="{FF2B5EF4-FFF2-40B4-BE49-F238E27FC236}">
                  <a16:creationId xmlns:a16="http://schemas.microsoft.com/office/drawing/2014/main" id="{6442552B-BCEC-727E-A3A6-82A530E11F81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FILE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505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11" y="1844539"/>
            <a:ext cx="6658889" cy="442205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DB TO </a:t>
            </a:r>
            <a:r>
              <a:rPr lang="en-US" altLang="ko-KR" dirty="0" smtClean="0"/>
              <a:t>API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데이터베이스의 정보를 </a:t>
            </a:r>
            <a:r>
              <a:rPr lang="en-US" altLang="ko-KR" dirty="0" err="1">
                <a:solidFill>
                  <a:schemeClr val="tx1"/>
                </a:solidFill>
              </a:rPr>
              <a:t>RestTemplate</a:t>
            </a:r>
            <a:r>
              <a:rPr lang="ko-KR" altLang="en-US" dirty="0">
                <a:solidFill>
                  <a:schemeClr val="tx1"/>
                </a:solidFill>
              </a:rPr>
              <a:t>를 이용해 외부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로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 TO API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 다이어그램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05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DB TO API Batch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스케줄러 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DB TO API JOB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Reader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호출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Source DB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부터 </a:t>
            </a:r>
            <a:r>
              <a:rPr kumimoji="1" lang="en-US" altLang="ko-KR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PageSize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만큼 데이터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읽어온 데이터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Map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형식으로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Processor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전달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DTO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형식으로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Writer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에 전달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Commit Size 50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개씩 루프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en-US" altLang="ko-KR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RestTemplate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를 통해 외부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API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POST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전달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정상 응답 또는 예외 </a:t>
            </a:r>
            <a:r>
              <a:rPr kumimoji="1" lang="ko-KR" altLang="en-US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미발생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비정상 응답 또는 에러 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      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DB TO API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370971" y="234403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1150883" y="24385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2950172" y="23643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4825843" y="23643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/>
          <p:cNvSpPr/>
          <p:nvPr/>
        </p:nvSpPr>
        <p:spPr>
          <a:xfrm>
            <a:off x="4099691" y="26377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/>
          <p:cNvSpPr/>
          <p:nvPr/>
        </p:nvSpPr>
        <p:spPr>
          <a:xfrm>
            <a:off x="2955703" y="286824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2860267" y="344291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/>
          <p:cNvSpPr/>
          <p:nvPr/>
        </p:nvSpPr>
        <p:spPr>
          <a:xfrm>
            <a:off x="5876489" y="37000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/>
          <p:cNvSpPr/>
          <p:nvPr/>
        </p:nvSpPr>
        <p:spPr>
          <a:xfrm>
            <a:off x="413671" y="37870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/>
          <p:cNvSpPr/>
          <p:nvPr/>
        </p:nvSpPr>
        <p:spPr>
          <a:xfrm>
            <a:off x="434714" y="4434417"/>
            <a:ext cx="228880" cy="218719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lIns="0" rIns="0"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10</a:t>
            </a:r>
          </a:p>
        </p:txBody>
      </p:sp>
      <p:sp>
        <p:nvSpPr>
          <p:cNvPr id="29" name="Oval 44"/>
          <p:cNvSpPr/>
          <p:nvPr/>
        </p:nvSpPr>
        <p:spPr>
          <a:xfrm>
            <a:off x="7327279" y="307663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7323357" y="27928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/>
          <p:cNvSpPr/>
          <p:nvPr/>
        </p:nvSpPr>
        <p:spPr>
          <a:xfrm>
            <a:off x="7331366" y="24836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/>
          <p:cNvSpPr/>
          <p:nvPr/>
        </p:nvSpPr>
        <p:spPr>
          <a:xfrm>
            <a:off x="7328103" y="35851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/>
          <p:cNvSpPr/>
          <p:nvPr/>
        </p:nvSpPr>
        <p:spPr>
          <a:xfrm>
            <a:off x="7323355" y="41204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/>
          <p:cNvSpPr/>
          <p:nvPr/>
        </p:nvSpPr>
        <p:spPr>
          <a:xfrm>
            <a:off x="7324338" y="44122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/>
          <p:cNvSpPr/>
          <p:nvPr/>
        </p:nvSpPr>
        <p:spPr>
          <a:xfrm>
            <a:off x="7323354" y="47041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7" name="Oval 44"/>
          <p:cNvSpPr/>
          <p:nvPr/>
        </p:nvSpPr>
        <p:spPr>
          <a:xfrm>
            <a:off x="7323229" y="51782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9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0" name="Oval 44"/>
          <p:cNvSpPr/>
          <p:nvPr/>
        </p:nvSpPr>
        <p:spPr>
          <a:xfrm>
            <a:off x="7324337" y="5544306"/>
            <a:ext cx="250055" cy="217628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vert="horz" lIns="0" rIns="0"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882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9727B823-A67E-540C-1262-CA881A7480B9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34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018135-FAEE-651E-5381-8D03072D5674}"/>
              </a:ext>
            </a:extLst>
          </p:cNvPr>
          <p:cNvGrpSpPr/>
          <p:nvPr/>
        </p:nvGrpSpPr>
        <p:grpSpPr>
          <a:xfrm>
            <a:off x="1425836" y="3212976"/>
            <a:ext cx="5735164" cy="1397000"/>
            <a:chOff x="3728864" y="4406900"/>
            <a:chExt cx="5735164" cy="1397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347390-B912-8539-8DCC-16B69903DFF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소개</a:t>
              </a: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1B8E64F6-1C1F-CEDA-9E4B-6186DDB75817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DB TO API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F19927F5-D579-A9A5-EDA1-DCBB27945F95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DB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4">
              <a:extLst>
                <a:ext uri="{FF2B5EF4-FFF2-40B4-BE49-F238E27FC236}">
                  <a16:creationId xmlns:a16="http://schemas.microsoft.com/office/drawing/2014/main" id="{F93B718F-D531-FD44-2FE5-1C564C0DF601}"/>
                </a:ext>
              </a:extLst>
            </p:cNvPr>
            <p:cNvSpPr/>
            <p:nvPr/>
          </p:nvSpPr>
          <p:spPr>
            <a:xfrm>
              <a:off x="3728864" y="55245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선후행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배치 연결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578045E4-4271-9E37-6B2A-FEF4F11E1717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FILE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85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67" y="1844539"/>
            <a:ext cx="6651933" cy="4422051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DB TO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데이터베이스의 정보를 다른 데이터베이스로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 TO DB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 다이어그램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05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DB TO DB Batch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스케줄러 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DB TO DB JOB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Reader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호출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Source DB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부터 </a:t>
            </a:r>
            <a:r>
              <a:rPr kumimoji="1" lang="en-US" altLang="ko-KR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PageSize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만큼 데이터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read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읽어온 데이터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Map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형식으로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Writer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전달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Target Table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대상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Commit Size 50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개씩 루프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Insert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정상 응답 또는 예외 </a:t>
            </a:r>
            <a:r>
              <a:rPr kumimoji="1" lang="ko-KR" altLang="en-US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미발생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비정상 응답 또는 에러 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      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DB TO DB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394639" y="237532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1260460" y="24816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3031262" y="237532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4918367" y="241323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/>
          <p:cNvSpPr/>
          <p:nvPr/>
        </p:nvSpPr>
        <p:spPr>
          <a:xfrm>
            <a:off x="3352439" y="2819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/>
          <p:cNvSpPr/>
          <p:nvPr/>
        </p:nvSpPr>
        <p:spPr>
          <a:xfrm>
            <a:off x="3116545" y="33929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474629" y="382861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/>
          <p:cNvSpPr/>
          <p:nvPr/>
        </p:nvSpPr>
        <p:spPr>
          <a:xfrm>
            <a:off x="474628" y="48422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9" name="Oval 44"/>
          <p:cNvSpPr/>
          <p:nvPr/>
        </p:nvSpPr>
        <p:spPr>
          <a:xfrm>
            <a:off x="7327279" y="307663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7323357" y="27928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/>
          <p:cNvSpPr/>
          <p:nvPr/>
        </p:nvSpPr>
        <p:spPr>
          <a:xfrm>
            <a:off x="7331366" y="24836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/>
          <p:cNvSpPr/>
          <p:nvPr/>
        </p:nvSpPr>
        <p:spPr>
          <a:xfrm>
            <a:off x="7328103" y="35851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/>
          <p:cNvSpPr/>
          <p:nvPr/>
        </p:nvSpPr>
        <p:spPr>
          <a:xfrm>
            <a:off x="7323355" y="41204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/>
          <p:cNvSpPr/>
          <p:nvPr/>
        </p:nvSpPr>
        <p:spPr>
          <a:xfrm>
            <a:off x="7334711" y="46256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7" name="Oval 44"/>
          <p:cNvSpPr/>
          <p:nvPr/>
        </p:nvSpPr>
        <p:spPr>
          <a:xfrm>
            <a:off x="7334982" y="49708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733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15083FDD-35FE-7DAB-5626-DE09DA7891D1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34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4648DF-CA19-938E-4258-E12869AF4358}"/>
              </a:ext>
            </a:extLst>
          </p:cNvPr>
          <p:cNvGrpSpPr/>
          <p:nvPr/>
        </p:nvGrpSpPr>
        <p:grpSpPr>
          <a:xfrm>
            <a:off x="1425836" y="3212976"/>
            <a:ext cx="5735164" cy="1397000"/>
            <a:chOff x="3728864" y="4406900"/>
            <a:chExt cx="5735164" cy="1397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82D405-A7A1-8EDA-7704-34D889310D92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소개</a:t>
              </a: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7955A129-8C5E-B5A8-BCD5-40B3A44C8B29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DB TO API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8D218BDB-DCFF-6A75-D89E-C603AA3AFF0A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DB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061A4BD5-43BE-FEFE-96D3-56D6FA7C58C3}"/>
                </a:ext>
              </a:extLst>
            </p:cNvPr>
            <p:cNvSpPr/>
            <p:nvPr/>
          </p:nvSpPr>
          <p:spPr>
            <a:xfrm>
              <a:off x="3728864" y="55245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선후행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배치 연결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4">
              <a:extLst>
                <a:ext uri="{FF2B5EF4-FFF2-40B4-BE49-F238E27FC236}">
                  <a16:creationId xmlns:a16="http://schemas.microsoft.com/office/drawing/2014/main" id="{CB445604-086C-97D2-02CB-A2B9026BC82D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FILE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3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5" y="1869622"/>
            <a:ext cx="6628355" cy="4331686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FILE TO </a:t>
            </a:r>
            <a:r>
              <a:rPr lang="en-US" altLang="ko-KR" dirty="0" smtClean="0"/>
              <a:t>DB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FILE</a:t>
            </a:r>
            <a:r>
              <a:rPr lang="ko-KR" altLang="en-US" dirty="0">
                <a:solidFill>
                  <a:schemeClr val="tx1"/>
                </a:solidFill>
              </a:rPr>
              <a:t>의 정보를 데이터베이스로 전송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FILE TO DB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 다이어그램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05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FILE TO DB Batch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스케줄러 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FILE TO DB JOB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Reader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호출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FILE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부터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String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데이터 </a:t>
            </a:r>
            <a:r>
              <a:rPr kumimoji="1" lang="en-US" altLang="ko-KR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readLine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읽어온 데이터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DTO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형식으로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Writer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로 전달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Target Table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대상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Commit Size 50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개씩 루프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Insert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정상 응답 또는 예외 </a:t>
            </a:r>
            <a:r>
              <a:rPr kumimoji="1" lang="ko-KR" altLang="en-US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미발생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비정상 응답 또는 에러 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      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FILE TO DB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411704" y="237990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1284401" y="25113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3018821" y="24384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4947357" y="24384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/>
          <p:cNvSpPr/>
          <p:nvPr/>
        </p:nvSpPr>
        <p:spPr>
          <a:xfrm>
            <a:off x="3099518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/>
          <p:cNvSpPr/>
          <p:nvPr/>
        </p:nvSpPr>
        <p:spPr>
          <a:xfrm>
            <a:off x="3116545" y="35215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353116" y="413350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/>
          <p:cNvSpPr/>
          <p:nvPr/>
        </p:nvSpPr>
        <p:spPr>
          <a:xfrm>
            <a:off x="375398" y="47817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9" name="Oval 44"/>
          <p:cNvSpPr/>
          <p:nvPr/>
        </p:nvSpPr>
        <p:spPr>
          <a:xfrm>
            <a:off x="7327279" y="307663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7323357" y="27928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/>
          <p:cNvSpPr/>
          <p:nvPr/>
        </p:nvSpPr>
        <p:spPr>
          <a:xfrm>
            <a:off x="7331366" y="24836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/>
          <p:cNvSpPr/>
          <p:nvPr/>
        </p:nvSpPr>
        <p:spPr>
          <a:xfrm>
            <a:off x="7328103" y="35851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/>
          <p:cNvSpPr/>
          <p:nvPr/>
        </p:nvSpPr>
        <p:spPr>
          <a:xfrm>
            <a:off x="7323355" y="412042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/>
          <p:cNvSpPr/>
          <p:nvPr/>
        </p:nvSpPr>
        <p:spPr>
          <a:xfrm>
            <a:off x="7334711" y="46256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7" name="Oval 44"/>
          <p:cNvSpPr/>
          <p:nvPr/>
        </p:nvSpPr>
        <p:spPr>
          <a:xfrm>
            <a:off x="7334982" y="49708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10196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092BCF7B-EA4B-CE3D-6ADF-65529B5E9341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34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1AFBA37-D7EF-B3C0-055F-526109CA3095}"/>
              </a:ext>
            </a:extLst>
          </p:cNvPr>
          <p:cNvGrpSpPr/>
          <p:nvPr/>
        </p:nvGrpSpPr>
        <p:grpSpPr>
          <a:xfrm>
            <a:off x="1425836" y="3212976"/>
            <a:ext cx="5735164" cy="1397000"/>
            <a:chOff x="3728864" y="4406900"/>
            <a:chExt cx="5735164" cy="1397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1BE8BE8-6E59-1D7A-BB0C-7CB27AA37EC3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소개</a:t>
              </a:r>
            </a:p>
          </p:txBody>
        </p:sp>
        <p:sp>
          <p:nvSpPr>
            <p:cNvPr id="6" name="직사각형 4">
              <a:extLst>
                <a:ext uri="{FF2B5EF4-FFF2-40B4-BE49-F238E27FC236}">
                  <a16:creationId xmlns:a16="http://schemas.microsoft.com/office/drawing/2014/main" id="{8647234D-E838-FD4B-CD31-161386942548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DB TO API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직사각형 4">
              <a:extLst>
                <a:ext uri="{FF2B5EF4-FFF2-40B4-BE49-F238E27FC236}">
                  <a16:creationId xmlns:a16="http://schemas.microsoft.com/office/drawing/2014/main" id="{5EFDC719-6B45-90AC-DF54-AC50E9AB7A5F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DB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직사각형 4">
              <a:extLst>
                <a:ext uri="{FF2B5EF4-FFF2-40B4-BE49-F238E27FC236}">
                  <a16:creationId xmlns:a16="http://schemas.microsoft.com/office/drawing/2014/main" id="{1508E51D-3EF1-E72C-72E7-BF72DF476C08}"/>
                </a:ext>
              </a:extLst>
            </p:cNvPr>
            <p:cNvSpPr/>
            <p:nvPr/>
          </p:nvSpPr>
          <p:spPr>
            <a:xfrm>
              <a:off x="3728864" y="55245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선후행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배치 연결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직사각형 4">
              <a:extLst>
                <a:ext uri="{FF2B5EF4-FFF2-40B4-BE49-F238E27FC236}">
                  <a16:creationId xmlns:a16="http://schemas.microsoft.com/office/drawing/2014/main" id="{3A272A25-6D1E-5A20-BC5A-ECAAD008C0E3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FILE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83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209288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92" y="1844538"/>
            <a:ext cx="6668008" cy="435676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 smtClean="0"/>
              <a:t>선후행</a:t>
            </a:r>
            <a:r>
              <a:rPr lang="ko-KR" altLang="en-US" dirty="0" smtClean="0"/>
              <a:t> 배치 연결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다른 </a:t>
            </a:r>
            <a:r>
              <a:rPr lang="en-US" altLang="ko-KR" dirty="0">
                <a:solidFill>
                  <a:schemeClr val="tx1"/>
                </a:solidFill>
              </a:rPr>
              <a:t>Job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en-US" altLang="ko-KR" dirty="0">
                <a:solidFill>
                  <a:schemeClr val="tx1"/>
                </a:solidFill>
              </a:rPr>
              <a:t>Step</a:t>
            </a:r>
            <a:r>
              <a:rPr lang="ko-KR" altLang="en-US" dirty="0">
                <a:solidFill>
                  <a:schemeClr val="tx1"/>
                </a:solidFill>
              </a:rPr>
              <a:t>으로 하는 </a:t>
            </a:r>
            <a:r>
              <a:rPr lang="en-US" altLang="ko-KR" dirty="0">
                <a:solidFill>
                  <a:schemeClr val="tx1"/>
                </a:solidFill>
              </a:rPr>
              <a:t>Parent Batch</a:t>
            </a:r>
            <a:r>
              <a:rPr lang="ko-KR" altLang="en-US" dirty="0">
                <a:solidFill>
                  <a:schemeClr val="tx1"/>
                </a:solidFill>
              </a:rPr>
              <a:t>가 하위 </a:t>
            </a:r>
            <a:r>
              <a:rPr lang="en-US" altLang="ko-KR" dirty="0" err="1">
                <a:solidFill>
                  <a:schemeClr val="tx1"/>
                </a:solidFill>
              </a:rPr>
              <a:t>SubBatch</a:t>
            </a:r>
            <a:r>
              <a:rPr lang="ko-KR" altLang="en-US" dirty="0">
                <a:solidFill>
                  <a:schemeClr val="tx1"/>
                </a:solidFill>
              </a:rPr>
              <a:t>들을 순서대로 실행시킴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 err="1" smtClean="0">
                <a:solidFill>
                  <a:schemeClr val="tx1"/>
                </a:solidFill>
                <a:latin typeface="맑은 고딕"/>
                <a:ea typeface="맑은 고딕"/>
              </a:rPr>
              <a:t>선후행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 배치 연결</a:t>
            </a:r>
            <a:r>
              <a:rPr lang="en-US" altLang="ko-KR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 다이어그램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05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Parent Batch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스케줄러 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PARENT BATCH JOB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Parent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Step1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SubBatch1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Parent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Step2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SubBatch2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의 </a:t>
            </a: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정상 응답 또는 예외 </a:t>
            </a:r>
            <a:r>
              <a:rPr kumimoji="1" lang="ko-KR" altLang="en-US" sz="1050" b="0" dirty="0" err="1">
                <a:solidFill>
                  <a:schemeClr val="tx1"/>
                </a:solidFill>
                <a:latin typeface="맑은 고딕"/>
                <a:ea typeface="맑은 고딕"/>
              </a:rPr>
              <a:t>미발생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050" b="0" dirty="0">
                <a:solidFill>
                  <a:schemeClr val="tx1"/>
                </a:solidFill>
                <a:latin typeface="맑은 고딕"/>
                <a:ea typeface="맑은 고딕"/>
              </a:rPr>
              <a:t>       </a:t>
            </a:r>
            <a:r>
              <a:rPr kumimoji="1" lang="ko-KR" altLang="en-US" sz="1050" b="0" dirty="0">
                <a:solidFill>
                  <a:schemeClr val="tx1"/>
                </a:solidFill>
                <a:latin typeface="맑은 고딕"/>
                <a:ea typeface="맑은 고딕"/>
              </a:rPr>
              <a:t>비정상 응답 또는 에러 발생</a:t>
            </a:r>
            <a:endParaRPr kumimoji="1" lang="en-US" altLang="ko-KR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       </a:t>
            </a: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2.5.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PARENT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467394" y="23822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1880988" y="23512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3247492" y="25652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4719836" y="281352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/>
          <p:cNvSpPr/>
          <p:nvPr/>
        </p:nvSpPr>
        <p:spPr>
          <a:xfrm>
            <a:off x="3991559" y="357890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/>
          <p:cNvSpPr/>
          <p:nvPr/>
        </p:nvSpPr>
        <p:spPr>
          <a:xfrm>
            <a:off x="6213140" y="383831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/>
          <p:cNvSpPr/>
          <p:nvPr/>
        </p:nvSpPr>
        <p:spPr>
          <a:xfrm>
            <a:off x="353116" y="413350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/>
          <p:cNvSpPr/>
          <p:nvPr/>
        </p:nvSpPr>
        <p:spPr>
          <a:xfrm>
            <a:off x="375398" y="47817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9" name="Oval 44"/>
          <p:cNvSpPr/>
          <p:nvPr/>
        </p:nvSpPr>
        <p:spPr>
          <a:xfrm>
            <a:off x="7327279" y="28443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7323355" y="25651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/>
          <p:cNvSpPr/>
          <p:nvPr/>
        </p:nvSpPr>
        <p:spPr>
          <a:xfrm>
            <a:off x="7329369" y="22537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/>
          <p:cNvSpPr/>
          <p:nvPr/>
        </p:nvSpPr>
        <p:spPr>
          <a:xfrm>
            <a:off x="7334710" y="312358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/>
          <p:cNvSpPr/>
          <p:nvPr/>
        </p:nvSpPr>
        <p:spPr>
          <a:xfrm>
            <a:off x="7323804" y="34123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6" name="Oval 44"/>
          <p:cNvSpPr/>
          <p:nvPr/>
        </p:nvSpPr>
        <p:spPr>
          <a:xfrm>
            <a:off x="7329369" y="399346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8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/>
          <p:cNvSpPr/>
          <p:nvPr/>
        </p:nvSpPr>
        <p:spPr>
          <a:xfrm>
            <a:off x="7323804" y="36960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7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877489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753BB-4DFF-C6C6-656B-5DB16A13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36280E6C-9C83-AB9D-780D-603D080576AA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6489D31-3B45-F9F7-D49E-E27C0C8B1D89}"/>
              </a:ext>
            </a:extLst>
          </p:cNvPr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Ⅲ.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</a:rPr>
              <a:t>모니터링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864BB39B-5593-608A-11E3-D5D8704656F3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994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C5AC36E-74EB-3F7E-5FA5-7474C98E29C0}"/>
              </a:ext>
            </a:extLst>
          </p:cNvPr>
          <p:cNvGrpSpPr/>
          <p:nvPr/>
        </p:nvGrpSpPr>
        <p:grpSpPr>
          <a:xfrm>
            <a:off x="1425836" y="3904208"/>
            <a:ext cx="5735164" cy="1117600"/>
            <a:chOff x="3728864" y="4406900"/>
            <a:chExt cx="5735164" cy="1117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C5532F-6DE7-F739-E655-2D904860D735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모니터링 소개</a:t>
              </a: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9E4D5121-1C77-C51F-D9A7-B505B54D1F3E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3.2 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목록</a:t>
              </a:r>
            </a:p>
          </p:txBody>
        </p:sp>
        <p:sp>
          <p:nvSpPr>
            <p:cNvPr id="12" name="직사각형 4">
              <a:extLst>
                <a:ext uri="{FF2B5EF4-FFF2-40B4-BE49-F238E27FC236}">
                  <a16:creationId xmlns:a16="http://schemas.microsoft.com/office/drawing/2014/main" id="{DEA01F07-4517-C4AB-454B-707E634F8B69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  <p:sp>
          <p:nvSpPr>
            <p:cNvPr id="14" name="직사각형 4">
              <a:extLst>
                <a:ext uri="{FF2B5EF4-FFF2-40B4-BE49-F238E27FC236}">
                  <a16:creationId xmlns:a16="http://schemas.microsoft.com/office/drawing/2014/main" id="{40768935-67D2-1807-23DB-09130D5A2C75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STEP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87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8DC16-2BD1-9983-ACC2-04A420CD9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C9521-037C-33E5-DA22-90D249B8D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배치 모니터링 소개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AC388-6065-F797-39EC-9784EE47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dirty="0"/>
              <a:t>스프링 배치를 통해 실행된 작업들에 대한 상태 및 결과를 확인할 수 있는 모니터링 기능 제공</a:t>
            </a:r>
            <a:endParaRPr kumimoji="1" lang="en-GB" altLang="ko-KR" dirty="0"/>
          </a:p>
        </p:txBody>
      </p:sp>
      <p:sp>
        <p:nvSpPr>
          <p:cNvPr id="92" name="직사각형 31">
            <a:extLst>
              <a:ext uri="{FF2B5EF4-FFF2-40B4-BE49-F238E27FC236}">
                <a16:creationId xmlns:a16="http://schemas.microsoft.com/office/drawing/2014/main" id="{D62F2BD9-7BEC-7EE6-8AC9-494CB12C72D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배치 모니터링 소개</a:t>
            </a:r>
          </a:p>
        </p:txBody>
      </p:sp>
      <p:sp>
        <p:nvSpPr>
          <p:cNvPr id="104" name="직사각형 14">
            <a:extLst>
              <a:ext uri="{FF2B5EF4-FFF2-40B4-BE49-F238E27FC236}">
                <a16:creationId xmlns:a16="http://schemas.microsoft.com/office/drawing/2014/main" id="{16335C8B-7598-C496-9B4D-01E279EB653F}"/>
              </a:ext>
            </a:extLst>
          </p:cNvPr>
          <p:cNvSpPr/>
          <p:nvPr/>
        </p:nvSpPr>
        <p:spPr>
          <a:xfrm>
            <a:off x="875004" y="1556792"/>
            <a:ext cx="489021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주요 에로사항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105" name="직사각형 15">
            <a:extLst>
              <a:ext uri="{FF2B5EF4-FFF2-40B4-BE49-F238E27FC236}">
                <a16:creationId xmlns:a16="http://schemas.microsoft.com/office/drawing/2014/main" id="{7FEFC4DB-A4BD-77AA-1566-76FBEFFA4AA6}"/>
              </a:ext>
            </a:extLst>
          </p:cNvPr>
          <p:cNvSpPr/>
          <p:nvPr/>
        </p:nvSpPr>
        <p:spPr>
          <a:xfrm>
            <a:off x="6677879" y="1589922"/>
            <a:ext cx="2527120" cy="308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배치 모니터링 제공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9A927B57-56F3-8F70-E27E-611A09A91DD6}"/>
              </a:ext>
            </a:extLst>
          </p:cNvPr>
          <p:cNvSpPr/>
          <p:nvPr/>
        </p:nvSpPr>
        <p:spPr>
          <a:xfrm>
            <a:off x="1398300" y="2354672"/>
            <a:ext cx="4628785" cy="4336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데이터베이스 직접 조회 필요</a:t>
            </a:r>
          </a:p>
        </p:txBody>
      </p:sp>
      <p:sp>
        <p:nvSpPr>
          <p:cNvPr id="9" name="직사각형 7">
            <a:extLst>
              <a:ext uri="{FF2B5EF4-FFF2-40B4-BE49-F238E27FC236}">
                <a16:creationId xmlns:a16="http://schemas.microsoft.com/office/drawing/2014/main" id="{CE749465-513D-ABD6-3BDE-989F9DED9962}"/>
              </a:ext>
            </a:extLst>
          </p:cNvPr>
          <p:cNvSpPr/>
          <p:nvPr/>
        </p:nvSpPr>
        <p:spPr>
          <a:xfrm>
            <a:off x="386962" y="2354671"/>
            <a:ext cx="954294" cy="183041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</a:rPr>
              <a:t>배치</a:t>
            </a:r>
            <a:r>
              <a:rPr kumimoji="1" lang="en-US" altLang="ko-KR" sz="1000" dirty="0">
                <a:latin typeface="맑은 고딕"/>
                <a:ea typeface="맑은 고딕"/>
              </a:rPr>
              <a:t> </a:t>
            </a:r>
            <a:r>
              <a:rPr kumimoji="1" lang="ko-KR" altLang="en-US" sz="1000" dirty="0">
                <a:latin typeface="맑은 고딕"/>
                <a:ea typeface="맑은 고딕"/>
                <a:cs typeface="+mn-cs"/>
              </a:rPr>
              <a:t>실행</a:t>
            </a:r>
            <a:endParaRPr kumimoji="1" lang="en-US" altLang="ko-KR" sz="1000" dirty="0"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</a:rPr>
              <a:t>결과 조회</a:t>
            </a:r>
            <a:endParaRPr kumimoji="1" lang="en-US" altLang="ko-KR" sz="1000" dirty="0">
              <a:latin typeface="맑은 고딕"/>
              <a:ea typeface="맑은 고딕"/>
            </a:endParaRPr>
          </a:p>
        </p:txBody>
      </p:sp>
      <p:sp>
        <p:nvSpPr>
          <p:cNvPr id="10" name="직사각형 44">
            <a:extLst>
              <a:ext uri="{FF2B5EF4-FFF2-40B4-BE49-F238E27FC236}">
                <a16:creationId xmlns:a16="http://schemas.microsoft.com/office/drawing/2014/main" id="{A46A69BC-3770-EEF8-2835-FD4D4BDA5EC7}"/>
              </a:ext>
            </a:extLst>
          </p:cNvPr>
          <p:cNvSpPr/>
          <p:nvPr/>
        </p:nvSpPr>
        <p:spPr>
          <a:xfrm>
            <a:off x="1398300" y="2876941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Spring Batch Admin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기능 지원 종료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913E775-CBBD-0DF7-44EC-E65AC834AEBF}"/>
              </a:ext>
            </a:extLst>
          </p:cNvPr>
          <p:cNvGrpSpPr/>
          <p:nvPr/>
        </p:nvGrpSpPr>
        <p:grpSpPr>
          <a:xfrm>
            <a:off x="6677877" y="2089956"/>
            <a:ext cx="2737260" cy="2302377"/>
            <a:chOff x="6778907" y="2566450"/>
            <a:chExt cx="2737260" cy="2302377"/>
          </a:xfrm>
        </p:grpSpPr>
        <p:sp>
          <p:nvSpPr>
            <p:cNvPr id="12" name="직사각형 17">
              <a:extLst>
                <a:ext uri="{FF2B5EF4-FFF2-40B4-BE49-F238E27FC236}">
                  <a16:creationId xmlns:a16="http://schemas.microsoft.com/office/drawing/2014/main" id="{B46BE12C-4DB9-F9FB-AD4B-F800A906B53A}"/>
                </a:ext>
              </a:extLst>
            </p:cNvPr>
            <p:cNvSpPr/>
            <p:nvPr/>
          </p:nvSpPr>
          <p:spPr>
            <a:xfrm>
              <a:off x="6778908" y="2566450"/>
              <a:ext cx="2737259" cy="68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marL="0" lvl="1" indent="0" algn="ctr" defTabSz="874713" eaLnBrk="0" latinLnBrk="0" hangingPunct="0">
                <a:spcBef>
                  <a:spcPct val="35000"/>
                </a:spcBef>
                <a:buClr>
                  <a:schemeClr val="bg1">
                    <a:lumMod val="65000"/>
                  </a:schemeClr>
                </a:buClr>
                <a:buSzPct val="80000"/>
                <a:buFont typeface="Arial"/>
                <a:buNone/>
                <a:tabLst>
                  <a:tab pos="5648325" algn="l"/>
                </a:tabLst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배치 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Job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실행 목록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상세 정보를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marL="0" lvl="1" indent="0" algn="ctr" defTabSz="874713" eaLnBrk="0" latinLnBrk="0" hangingPunct="0">
                <a:spcBef>
                  <a:spcPct val="35000"/>
                </a:spcBef>
                <a:buClr>
                  <a:schemeClr val="bg1">
                    <a:lumMod val="65000"/>
                  </a:schemeClr>
                </a:buClr>
                <a:buSzPct val="80000"/>
                <a:buFont typeface="Arial"/>
                <a:buNone/>
                <a:tabLst>
                  <a:tab pos="5648325" algn="l"/>
                </a:tabLst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확인 가능한 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UI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제공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18">
              <a:extLst>
                <a:ext uri="{FF2B5EF4-FFF2-40B4-BE49-F238E27FC236}">
                  <a16:creationId xmlns:a16="http://schemas.microsoft.com/office/drawing/2014/main" id="{2C33088C-B23E-5392-5309-597A238E5ED2}"/>
                </a:ext>
              </a:extLst>
            </p:cNvPr>
            <p:cNvSpPr/>
            <p:nvPr/>
          </p:nvSpPr>
          <p:spPr>
            <a:xfrm>
              <a:off x="6778907" y="3397391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사용자가 별도의 등록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/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연결 없이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배치 상태 및 결과 조회 가능</a:t>
              </a:r>
              <a:endParaRPr kumimoji="1" lang="ko-KR" altLang="en-US" sz="1100" dirty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직사각형 19">
              <a:extLst>
                <a:ext uri="{FF2B5EF4-FFF2-40B4-BE49-F238E27FC236}">
                  <a16:creationId xmlns:a16="http://schemas.microsoft.com/office/drawing/2014/main" id="{A23BA209-1544-5655-7545-A54C4384D81F}"/>
                </a:ext>
              </a:extLst>
            </p:cNvPr>
            <p:cNvSpPr/>
            <p:nvPr/>
          </p:nvSpPr>
          <p:spPr>
            <a:xfrm>
              <a:off x="6778907" y="4206024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  <a:cs typeface="+mn-cs"/>
                </a:rPr>
                <a:t>다양한 조건 검색 기능 제공</a:t>
              </a:r>
            </a:p>
          </p:txBody>
        </p:sp>
      </p:grpSp>
      <p:sp>
        <p:nvSpPr>
          <p:cNvPr id="18" name="직사각형 44">
            <a:extLst>
              <a:ext uri="{FF2B5EF4-FFF2-40B4-BE49-F238E27FC236}">
                <a16:creationId xmlns:a16="http://schemas.microsoft.com/office/drawing/2014/main" id="{E803C62D-1397-07AE-4B77-0B76B8D0D881}"/>
              </a:ext>
            </a:extLst>
          </p:cNvPr>
          <p:cNvSpPr/>
          <p:nvPr/>
        </p:nvSpPr>
        <p:spPr>
          <a:xfrm>
            <a:off x="1398300" y="3346482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Spring Cloud Data Flow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사용 시 </a:t>
            </a: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application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연결 번거로움</a:t>
            </a:r>
          </a:p>
        </p:txBody>
      </p:sp>
      <p:sp>
        <p:nvSpPr>
          <p:cNvPr id="20" name="직사각형 44">
            <a:extLst>
              <a:ext uri="{FF2B5EF4-FFF2-40B4-BE49-F238E27FC236}">
                <a16:creationId xmlns:a16="http://schemas.microsoft.com/office/drawing/2014/main" id="{D6A58D91-365B-9B1D-F951-1C75C88A1C55}"/>
              </a:ext>
            </a:extLst>
          </p:cNvPr>
          <p:cNvSpPr/>
          <p:nvPr/>
        </p:nvSpPr>
        <p:spPr>
          <a:xfrm>
            <a:off x="1398300" y="3808028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특정 배치에 대한 상태 및 결과를 찾기 어려움</a:t>
            </a:r>
          </a:p>
        </p:txBody>
      </p:sp>
      <p:cxnSp>
        <p:nvCxnSpPr>
          <p:cNvPr id="26" name="직선 화살표 연결선 70">
            <a:extLst>
              <a:ext uri="{FF2B5EF4-FFF2-40B4-BE49-F238E27FC236}">
                <a16:creationId xmlns:a16="http://schemas.microsoft.com/office/drawing/2014/main" id="{BEABE012-434A-7E08-C53F-4CE78C9F9FF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6027085" y="2432209"/>
            <a:ext cx="650793" cy="13927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29" name="직선 화살표 연결선 70">
            <a:extLst>
              <a:ext uri="{FF2B5EF4-FFF2-40B4-BE49-F238E27FC236}">
                <a16:creationId xmlns:a16="http://schemas.microsoft.com/office/drawing/2014/main" id="{42AD5B38-CDE8-A475-D4E3-7F9967AB4B7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027085" y="2432209"/>
            <a:ext cx="650793" cy="63326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34" name="직선 화살표 연결선 70">
            <a:extLst>
              <a:ext uri="{FF2B5EF4-FFF2-40B4-BE49-F238E27FC236}">
                <a16:creationId xmlns:a16="http://schemas.microsoft.com/office/drawing/2014/main" id="{F9BF337B-2BF8-08F6-78EF-2FEB7F87436A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6027085" y="3252299"/>
            <a:ext cx="650792" cy="28271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37" name="직선 화살표 연결선 70">
            <a:extLst>
              <a:ext uri="{FF2B5EF4-FFF2-40B4-BE49-F238E27FC236}">
                <a16:creationId xmlns:a16="http://schemas.microsoft.com/office/drawing/2014/main" id="{0D48F8D0-5F31-63CD-4B4C-79CD9FF75F8A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6027085" y="3996556"/>
            <a:ext cx="650792" cy="6437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162038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AD94-14F1-E1F4-3A46-692A333F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C11C190F-0EB3-7756-1600-B63D3B759F50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D97D58E-51E1-57D9-7A6C-E2B94DB16BFD}"/>
              </a:ext>
            </a:extLst>
          </p:cNvPr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Ⅲ.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</a:rPr>
              <a:t>모니터링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3B17EC89-9874-1734-AA16-773D8B938B92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994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59D3A4-6CF7-12A4-A2A5-6B711D90FD84}"/>
              </a:ext>
            </a:extLst>
          </p:cNvPr>
          <p:cNvGrpSpPr/>
          <p:nvPr/>
        </p:nvGrpSpPr>
        <p:grpSpPr>
          <a:xfrm>
            <a:off x="1425836" y="3904208"/>
            <a:ext cx="5735164" cy="1117600"/>
            <a:chOff x="3728864" y="4406900"/>
            <a:chExt cx="5735164" cy="1117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8E95B6-43A5-F077-4913-36E95BDF3408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모니터링 소개</a:t>
              </a: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B8A52210-5602-24DC-A4D0-BEA84470B19B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3.2 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목록</a:t>
              </a:r>
            </a:p>
          </p:txBody>
        </p:sp>
        <p:sp>
          <p:nvSpPr>
            <p:cNvPr id="12" name="직사각형 4">
              <a:extLst>
                <a:ext uri="{FF2B5EF4-FFF2-40B4-BE49-F238E27FC236}">
                  <a16:creationId xmlns:a16="http://schemas.microsoft.com/office/drawing/2014/main" id="{266148AF-6B1A-06AD-ACBC-E597C9BC5B16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  <p:sp>
          <p:nvSpPr>
            <p:cNvPr id="14" name="직사각형 4">
              <a:extLst>
                <a:ext uri="{FF2B5EF4-FFF2-40B4-BE49-F238E27FC236}">
                  <a16:creationId xmlns:a16="http://schemas.microsoft.com/office/drawing/2014/main" id="{15AE2DAD-4FD6-9EDE-1162-2E802E8B777F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STEP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731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DF660-7EFD-A35E-2A27-EB7247C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ko-KR" altLang="en-US" dirty="0"/>
              <a:t>실행 목록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5C350-46BA-4AF2-A2F1-5F3B777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실행 정보를 간단하게 확인할 수 있는 </a:t>
            </a:r>
            <a:r>
              <a:rPr lang="en-US" altLang="ko-KR" dirty="0"/>
              <a:t>Job </a:t>
            </a:r>
            <a:r>
              <a:rPr lang="ko-KR" altLang="en-US" dirty="0"/>
              <a:t>실행 </a:t>
            </a:r>
            <a:r>
              <a:rPr lang="ko-KR" altLang="en-US" dirty="0" smtClean="0"/>
              <a:t>이력을 </a:t>
            </a:r>
            <a:r>
              <a:rPr lang="ko-KR" altLang="en-US" dirty="0"/>
              <a:t>제공하며</a:t>
            </a:r>
            <a:r>
              <a:rPr lang="en-US" altLang="ko-KR" dirty="0"/>
              <a:t> </a:t>
            </a:r>
            <a:r>
              <a:rPr lang="ko-KR" altLang="en-US" dirty="0"/>
              <a:t>배치 상태</a:t>
            </a:r>
            <a:r>
              <a:rPr lang="en-US" altLang="ko-KR" dirty="0"/>
              <a:t>, Job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생성 시간을 기준으로 검색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ECD26F-638A-F784-6AE8-D9CCCC423A4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64A15F-9DFF-002B-70A1-8D207CCC9B83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실행 </a:t>
            </a:r>
            <a:r>
              <a:rPr lang="ko-KR" altLang="en-US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이력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DCBEA3-2687-6EB6-6515-AF4BC61E2DDF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4C38BC-AF52-6024-B49E-90FEDF0C3E20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 클릭 시 배치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목록 페이지로 이동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인스턴스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ID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클릭 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jobDetail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페이지로 이동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Status, Job Name,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createTime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페이지씩 출력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07DC58-44C5-62A6-AB1D-E565C294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844540"/>
            <a:ext cx="6668008" cy="4356768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52CE433E-9CC3-E337-E51D-53573295C8A7}"/>
              </a:ext>
            </a:extLst>
          </p:cNvPr>
          <p:cNvSpPr/>
          <p:nvPr/>
        </p:nvSpPr>
        <p:spPr>
          <a:xfrm>
            <a:off x="979059" y="31406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FC229CD-D2D1-18EA-3B41-E347432191DA}"/>
              </a:ext>
            </a:extLst>
          </p:cNvPr>
          <p:cNvSpPr/>
          <p:nvPr/>
        </p:nvSpPr>
        <p:spPr>
          <a:xfrm>
            <a:off x="3238309" y="48143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E4EEC836-154E-7A4A-4485-48E226CEE9EA}"/>
              </a:ext>
            </a:extLst>
          </p:cNvPr>
          <p:cNvSpPr/>
          <p:nvPr/>
        </p:nvSpPr>
        <p:spPr>
          <a:xfrm>
            <a:off x="5781302" y="25762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0D9AA3E6-7AFC-B3B9-1CE8-B755ADFA3987}"/>
              </a:ext>
            </a:extLst>
          </p:cNvPr>
          <p:cNvSpPr/>
          <p:nvPr/>
        </p:nvSpPr>
        <p:spPr>
          <a:xfrm>
            <a:off x="1446215" y="318323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7E4D1E72-AE70-D6A7-88D0-F13BDC0C8695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5A8177A3-6896-1567-E469-0655D9F7A1B7}"/>
              </a:ext>
            </a:extLst>
          </p:cNvPr>
          <p:cNvSpPr/>
          <p:nvPr/>
        </p:nvSpPr>
        <p:spPr>
          <a:xfrm>
            <a:off x="7345604" y="43384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F82225BA-105E-61F8-2254-3C6769F9B32C}"/>
              </a:ext>
            </a:extLst>
          </p:cNvPr>
          <p:cNvSpPr/>
          <p:nvPr/>
        </p:nvSpPr>
        <p:spPr>
          <a:xfrm>
            <a:off x="7345603" y="374033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B9FB3F0F-7C00-9563-97F8-1DB0F5CD6CAF}"/>
              </a:ext>
            </a:extLst>
          </p:cNvPr>
          <p:cNvSpPr/>
          <p:nvPr/>
        </p:nvSpPr>
        <p:spPr>
          <a:xfrm>
            <a:off x="7351020" y="28694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직사각형 31">
            <a:extLst>
              <a:ext uri="{FF2B5EF4-FFF2-40B4-BE49-F238E27FC236}">
                <a16:creationId xmlns:a16="http://schemas.microsoft.com/office/drawing/2014/main" id="{176BCC8D-1FAE-2F08-D017-E15AD7267D01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335606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9909-076B-988C-D9DE-ECF3ACF1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30E1DA-BF18-AC48-962C-F44ADCA9EBFF}"/>
              </a:ext>
            </a:extLst>
          </p:cNvPr>
          <p:cNvSpPr/>
          <p:nvPr/>
        </p:nvSpPr>
        <p:spPr>
          <a:xfrm>
            <a:off x="1551872" y="800708"/>
            <a:ext cx="7957559" cy="303220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1BBD68-EE87-177A-75C8-F1FAE667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Job </a:t>
            </a:r>
            <a:r>
              <a:rPr lang="ko-KR" altLang="en-US" dirty="0"/>
              <a:t>실행 목록</a:t>
            </a:r>
            <a:r>
              <a:rPr lang="en-US" altLang="ko-KR" dirty="0"/>
              <a:t>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B324A70F-ADF6-7813-DF6D-3A6E18FF250B}"/>
              </a:ext>
            </a:extLst>
          </p:cNvPr>
          <p:cNvSpPr/>
          <p:nvPr/>
        </p:nvSpPr>
        <p:spPr>
          <a:xfrm>
            <a:off x="272480" y="1970776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</a:t>
            </a:r>
            <a:endParaRPr lang="en-US" altLang="ko-KR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EB63D3F0-D3FA-E8FE-1AF6-9EEFF1D9DECE}"/>
              </a:ext>
            </a:extLst>
          </p:cNvPr>
          <p:cNvSpPr/>
          <p:nvPr/>
        </p:nvSpPr>
        <p:spPr>
          <a:xfrm>
            <a:off x="280815" y="4977172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C7CB0743-19CC-49C0-7301-7AD990A0BAF4}"/>
              </a:ext>
            </a:extLst>
          </p:cNvPr>
          <p:cNvSpPr/>
          <p:nvPr/>
        </p:nvSpPr>
        <p:spPr>
          <a:xfrm>
            <a:off x="1551872" y="3876566"/>
            <a:ext cx="7957560" cy="25407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jobList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요청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 err="1">
                <a:solidFill>
                  <a:schemeClr val="tx1"/>
                </a:solidFill>
                <a:latin typeface="맑은 고딕"/>
                <a:ea typeface="맑은 고딕"/>
              </a:rPr>
              <a:t>페이지네이션을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 위해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countJobs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 err="1">
                <a:solidFill>
                  <a:schemeClr val="tx1"/>
                </a:solidFill>
                <a:latin typeface="맑은 고딕"/>
                <a:ea typeface="맑은 고딕"/>
              </a:rPr>
              <a:t>페이지네이션을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 위해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countJobs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batchJobInstance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필드 값과 비교하는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문 실행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SELECT count(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) as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cnt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FROM BATCH_JOB_INSTANCE j, BATCH_JOB_EXECUTION e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WHERE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j.JOB_NAME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like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concat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(‘%’, ?, '%’)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and DATE(CREATE_TIME) between ? and ? and STATUS = ?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조회된 컬럼 개수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전달 받은 데이터 개수를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페이지 처리와 검색 기능을 위한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findJobs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페이지 처리와 검색 기능을 위한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findJobs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batchJobInstance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필드 값과 비교하고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limit offset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절을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이용해 원하는 개수만큼 컬럼을 조회하는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문 실행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SELECT * FROM BATCH_JOB_INSTANCE j, BATCH_JOB_EXECUTION e WHERE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j.JOB_NAME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like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concat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(‘%’, ?, '%’)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and DATE(CREATE_TIME) between ? and ? and STATUS = ?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LIMIT ? OFFSET ?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조회된 컬럼을 리스트로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전달 받은 데이터 리스트를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반환된 데이터를 페이지로 렌더링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lvl="0" latinLnBrk="0">
              <a:spcBef>
                <a:spcPts val="6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2E9572-ECCA-DD74-6AF8-493463D0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73" y="800709"/>
            <a:ext cx="7957558" cy="30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31">
            <a:extLst>
              <a:ext uri="{FF2B5EF4-FFF2-40B4-BE49-F238E27FC236}">
                <a16:creationId xmlns:a16="http://schemas.microsoft.com/office/drawing/2014/main" id="{2A4324CD-B316-EE49-C8D3-6E1BEE5651C1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목록</a:t>
            </a:r>
          </a:p>
        </p:txBody>
      </p:sp>
    </p:spTree>
    <p:extLst>
      <p:ext uri="{BB962C8B-B14F-4D97-AF65-F5344CB8AC3E}">
        <p14:creationId xmlns:p14="http://schemas.microsoft.com/office/powerpoint/2010/main" val="101550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D1FE-7E3C-2664-F6F2-A779EF01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B616B5DB-40CB-AC0D-4F7E-23E58E15F8E4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AAD4FB74-DC0C-8378-9C41-891D8D6E2A62}"/>
              </a:ext>
            </a:extLst>
          </p:cNvPr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Ⅲ.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</a:rPr>
              <a:t>모니터링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22F357B9-17FA-D19E-9942-2472EFCE9BFE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994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1CFBCE8-F213-B69C-B0D4-9173970C5A2E}"/>
              </a:ext>
            </a:extLst>
          </p:cNvPr>
          <p:cNvGrpSpPr/>
          <p:nvPr/>
        </p:nvGrpSpPr>
        <p:grpSpPr>
          <a:xfrm>
            <a:off x="1425836" y="3904208"/>
            <a:ext cx="5735164" cy="1117600"/>
            <a:chOff x="3728864" y="4406900"/>
            <a:chExt cx="5735164" cy="1117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1B5FCE9-B0A5-22FB-B2B2-0DC656A66AD8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모니터링 소개</a:t>
              </a: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3EBDF938-6454-E83B-E98B-0207A512D24D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3.2 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목록</a:t>
              </a:r>
            </a:p>
          </p:txBody>
        </p:sp>
        <p:sp>
          <p:nvSpPr>
            <p:cNvPr id="12" name="직사각형 4">
              <a:extLst>
                <a:ext uri="{FF2B5EF4-FFF2-40B4-BE49-F238E27FC236}">
                  <a16:creationId xmlns:a16="http://schemas.microsoft.com/office/drawing/2014/main" id="{6BBE6B7D-5796-0204-DACE-46BF63DF3F42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  <p:sp>
          <p:nvSpPr>
            <p:cNvPr id="14" name="직사각형 4">
              <a:extLst>
                <a:ext uri="{FF2B5EF4-FFF2-40B4-BE49-F238E27FC236}">
                  <a16:creationId xmlns:a16="http://schemas.microsoft.com/office/drawing/2014/main" id="{064A390F-FD3E-F071-4E32-33E84D983CD4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STEP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84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94317-CAF2-2654-786E-B2F99E490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3" y="1839874"/>
            <a:ext cx="6668008" cy="43614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272F9E6-91DA-F37E-4315-B23EEF58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ko-KR" altLang="en-US" dirty="0"/>
              <a:t>실행 상세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FFA7B-8B60-4649-D4DA-AC088DEE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 실행 목록 페이지에서 인스턴스</a:t>
            </a:r>
            <a:r>
              <a:rPr lang="en-US" altLang="ko-KR" dirty="0"/>
              <a:t>ID </a:t>
            </a:r>
            <a:r>
              <a:rPr lang="ko-KR" altLang="en-US" dirty="0"/>
              <a:t>클릭 시 상세 페이지로 이동하며 상세 페이지에서 </a:t>
            </a:r>
            <a:r>
              <a:rPr lang="en-US" altLang="ko-KR" dirty="0"/>
              <a:t>Job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Step</a:t>
            </a:r>
            <a:r>
              <a:rPr lang="ko-KR" altLang="en-US" dirty="0"/>
              <a:t> 정보를 확인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58492A-D194-DD77-3788-4B50344AB54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5550DC-8405-15CC-D453-9F767DDFA469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실행 목록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CB2E13-A5CB-8CD6-0C50-79E1D6EF247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241873-2ACD-3C6D-1A84-FC587F4BF75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목록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인스턴스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파라미터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ADF9C60C-45C7-0138-3A0D-1E26B96EEB51}"/>
              </a:ext>
            </a:extLst>
          </p:cNvPr>
          <p:cNvSpPr/>
          <p:nvPr/>
        </p:nvSpPr>
        <p:spPr>
          <a:xfrm>
            <a:off x="896104" y="22453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8B1F7B49-EC4A-4EA3-2965-054D45E227CB}"/>
              </a:ext>
            </a:extLst>
          </p:cNvPr>
          <p:cNvSpPr/>
          <p:nvPr/>
        </p:nvSpPr>
        <p:spPr>
          <a:xfrm>
            <a:off x="524508" y="427159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DE07BA62-4340-535B-8AEB-DBEBEDD429C0}"/>
              </a:ext>
            </a:extLst>
          </p:cNvPr>
          <p:cNvSpPr/>
          <p:nvPr/>
        </p:nvSpPr>
        <p:spPr>
          <a:xfrm>
            <a:off x="468039" y="32523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736D29AC-C8DB-E74F-40F7-7663D604453A}"/>
              </a:ext>
            </a:extLst>
          </p:cNvPr>
          <p:cNvSpPr/>
          <p:nvPr/>
        </p:nvSpPr>
        <p:spPr>
          <a:xfrm>
            <a:off x="493822" y="25868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1A3157AB-C008-0889-930F-09AB8EBC64CF}"/>
              </a:ext>
            </a:extLst>
          </p:cNvPr>
          <p:cNvSpPr/>
          <p:nvPr/>
        </p:nvSpPr>
        <p:spPr>
          <a:xfrm>
            <a:off x="524508" y="529081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825F185B-D54B-8FC2-0119-CD8562339F6D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88EFAB2F-1D32-08BD-EEED-4928563FF5B9}"/>
              </a:ext>
            </a:extLst>
          </p:cNvPr>
          <p:cNvSpPr/>
          <p:nvPr/>
        </p:nvSpPr>
        <p:spPr>
          <a:xfrm>
            <a:off x="7359029" y="3267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4" name="Oval 44">
            <a:extLst>
              <a:ext uri="{FF2B5EF4-FFF2-40B4-BE49-F238E27FC236}">
                <a16:creationId xmlns:a16="http://schemas.microsoft.com/office/drawing/2014/main" id="{446ED8DA-440A-CF17-1582-D806418F28DA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62C83306-8A3C-F0C2-8853-4D21CDBA2E65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7F1EC5C7-D2D2-DB18-B160-73A5138E626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7" name="직사각형 31">
            <a:extLst>
              <a:ext uri="{FF2B5EF4-FFF2-40B4-BE49-F238E27FC236}">
                <a16:creationId xmlns:a16="http://schemas.microsoft.com/office/drawing/2014/main" id="{B5726580-9644-DC4F-8655-A6BBE715C1C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400649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2DF8-BDE7-0DB8-103E-9DC66F72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2" y="1870810"/>
            <a:ext cx="6668008" cy="43304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1D51F-E681-3F62-015E-1B39893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Job </a:t>
            </a:r>
            <a:r>
              <a:rPr lang="ko-KR" altLang="en-US" dirty="0"/>
              <a:t>실행 상세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09D7D-393E-0E68-1186-B001392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 형식으로 각</a:t>
            </a:r>
            <a:r>
              <a:rPr lang="en-US" altLang="ko-KR" dirty="0"/>
              <a:t> Step</a:t>
            </a:r>
            <a:r>
              <a:rPr lang="ko-KR" altLang="en-US" dirty="0"/>
              <a:t>의 정보를 제공하며 </a:t>
            </a:r>
            <a:r>
              <a:rPr lang="en-US" altLang="ko-KR" dirty="0"/>
              <a:t>‘STEP EXECUTION MORE’ </a:t>
            </a:r>
            <a:r>
              <a:rPr lang="ko-KR" altLang="en-US" dirty="0"/>
              <a:t>버튼 클릭 시 </a:t>
            </a:r>
            <a:r>
              <a:rPr lang="en-US" altLang="ko-KR" dirty="0"/>
              <a:t>Step </a:t>
            </a:r>
            <a:r>
              <a:rPr lang="ko-KR" altLang="en-US" dirty="0"/>
              <a:t>상세 페이지로 이동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5B2C6-11A1-6B80-BC6F-DF75A4615D5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6B310-4C6F-B01A-0879-097D3E4C6A8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실행 목록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8FF30-8D6F-9ED9-A7E8-7B31C2EE8DED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DD1FD-4D55-3344-9DC8-9871EA08B864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EXECUTION MORE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stepDetail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페이지로 이동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B548F254-6F24-1578-D760-1E1522336EC0}"/>
              </a:ext>
            </a:extLst>
          </p:cNvPr>
          <p:cNvSpPr/>
          <p:nvPr/>
        </p:nvSpPr>
        <p:spPr>
          <a:xfrm>
            <a:off x="532350" y="49823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A0A87E00-B8FF-6D4A-F64C-3CA50BC33C6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6F925E93-6FEA-3CC0-F542-5215360E17F1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5" name="직사각형 31">
            <a:extLst>
              <a:ext uri="{FF2B5EF4-FFF2-40B4-BE49-F238E27FC236}">
                <a16:creationId xmlns:a16="http://schemas.microsoft.com/office/drawing/2014/main" id="{0C9DD699-7A38-D0A5-6BF1-783897E3C079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>
          <a:xfrm>
            <a:off x="5845557" y="5013605"/>
            <a:ext cx="727623" cy="143588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B24164E-F5A9-BEF9-2B2E-07B4F3E573E9}"/>
              </a:ext>
            </a:extLst>
          </p:cNvPr>
          <p:cNvSpPr/>
          <p:nvPr/>
        </p:nvSpPr>
        <p:spPr>
          <a:xfrm>
            <a:off x="5644811" y="49823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97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CF55-881B-B052-5330-3BBD34B6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414F04-EB95-D638-47FB-F92B1D142F24}"/>
              </a:ext>
            </a:extLst>
          </p:cNvPr>
          <p:cNvSpPr/>
          <p:nvPr/>
        </p:nvSpPr>
        <p:spPr>
          <a:xfrm>
            <a:off x="1551872" y="800708"/>
            <a:ext cx="7957559" cy="309627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BA75F-045A-8C59-E498-7D68B89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Job </a:t>
            </a:r>
            <a:r>
              <a:rPr lang="ko-KR" altLang="en-US" dirty="0" smtClean="0"/>
              <a:t>실행 이력 상세 조회</a:t>
            </a:r>
            <a:r>
              <a:rPr lang="en-US" altLang="ko-KR" dirty="0" smtClean="0"/>
              <a:t>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1A0EAA4-A8C8-105C-B7DD-E34039BE64C2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</a:t>
            </a:r>
            <a:endParaRPr lang="en-US" altLang="ko-KR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25D67FA-D33A-902F-D4AA-02A7135E9331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92E5CDE-784C-F952-A433-3B79877749AF}"/>
              </a:ext>
            </a:extLst>
          </p:cNvPr>
          <p:cNvSpPr/>
          <p:nvPr/>
        </p:nvSpPr>
        <p:spPr>
          <a:xfrm>
            <a:off x="1551872" y="3957582"/>
            <a:ext cx="7957560" cy="2531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jobList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페이지에서 인스턴스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ID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클릭 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jobDetail?instanceId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={id}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요청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인스턴스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조회를 위해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findJobById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findJobById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4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인스턴스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문 실행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SELECT * FROM BATCH_JOB_INSTANCE j, BATCH_JOB_EXECUTION e left join BATCH_JOB_EXECUTION_PARAMS p ON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p.JOB_EXECUTION_ID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WHERE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ORDER BY JOB_INSTANCE_ID desc,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desc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4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조회된 결과를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BatchJobInstanceDTO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매핑하여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4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BatchJobInstanceDTO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execution 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조회를 위해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findStepsByJobId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findStepsByJobId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호출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execution 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문 실행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SELECT * FROM BATCH_STEP_EXECUTION s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WHERE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s.JOB_EXECUTION_ID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</a:t>
            </a:r>
            <a:endParaRPr kumimoji="1" lang="ko-KR" altLang="en-US" sz="9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BatchStepExecutionDTO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를 리스트로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전달 받은 리스트를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반환된 데이터를 페이지로 렌더링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D22FA8-FA80-5A22-6D4C-8A47D083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72" y="800708"/>
            <a:ext cx="7957559" cy="3096271"/>
          </a:xfrm>
          <a:prstGeom prst="rect">
            <a:avLst/>
          </a:prstGeom>
        </p:spPr>
      </p:pic>
      <p:sp>
        <p:nvSpPr>
          <p:cNvPr id="8" name="직사각형 31">
            <a:extLst>
              <a:ext uri="{FF2B5EF4-FFF2-40B4-BE49-F238E27FC236}">
                <a16:creationId xmlns:a16="http://schemas.microsoft.com/office/drawing/2014/main" id="{32D4878F-05C7-F299-4F13-7ADCC01B745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18563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솔루션 검토 시 고려 사항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어플리케이션 운영 중 발생하는 대용량 데이터에 대한 처리 성능의 향상을 위해 다음 사항을 고려하여 배치 솔루션을 조사하고 적용 방법을 기술하였습니다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조사 대상 솔루션 선정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48058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설치 용이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48058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기존 소스의 수정을 최소화하여 배치 솔루션 적용이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5" name="직사각형 15"/>
          <p:cNvSpPr/>
          <p:nvPr/>
        </p:nvSpPr>
        <p:spPr>
          <a:xfrm>
            <a:off x="3100019" y="4766412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신뢰도</a:t>
            </a:r>
          </a:p>
        </p:txBody>
      </p:sp>
      <p:sp>
        <p:nvSpPr>
          <p:cNvPr id="246" name="직사각형 16"/>
          <p:cNvSpPr/>
          <p:nvPr/>
        </p:nvSpPr>
        <p:spPr>
          <a:xfrm>
            <a:off x="3730247" y="4766412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글로벌 기업들이 사용하고 있는 검증된 솔루션인가</a:t>
            </a:r>
            <a:r>
              <a:rPr kumimoji="1" lang="en-US" altLang="ko-KR" sz="1100" b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7" name="직사각형 15"/>
          <p:cNvSpPr/>
          <p:nvPr/>
        </p:nvSpPr>
        <p:spPr>
          <a:xfrm>
            <a:off x="3100019" y="327126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성능 저하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27126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솔루션 적용 시 성능 저하가 이슈가 없는가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031296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>
                <a:latin typeface="맑은 고딕"/>
                <a:ea typeface="맑은 고딕"/>
                <a:cs typeface="+mn-cs"/>
              </a:rPr>
              <a:t>보안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031296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수집하는 데이터를 외부 반출 하지 않고 내부 서버에 보관할 수 있는가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2" name="직사각형 19"/>
          <p:cNvSpPr/>
          <p:nvPr/>
        </p:nvSpPr>
        <p:spPr>
          <a:xfrm>
            <a:off x="7738429" y="2568453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Batch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kumimoji="1" lang="en-US" altLang="ko-KR" sz="11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(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대용량 데이터 적재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06152" y="2344783"/>
            <a:ext cx="1839321" cy="3204356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로깅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추적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트랜잭션 관리 등 앱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운영 중 발생하는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대량의 데이터 일괄 처리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222000" indent="-222000" latinLnBrk="0">
              <a:spcBef>
                <a:spcPct val="30000"/>
              </a:spcBef>
              <a:buFont typeface="Wingdings"/>
              <a:buChar char="§"/>
              <a:defRPr/>
            </a:pP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유연한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스케줄을 통한 반복적인 작업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다양한 데이터 소스 및 타겟 시스템에 대한 배치 작업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작업 상세 메타 데이터 저장 및 모니터링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	</a:t>
            </a:r>
            <a:endParaRPr lang="ko-KR" altLang="en-US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85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선정 솔루션</a:t>
            </a: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749584" y="4471975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Batch Monitoring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)</a:t>
            </a:r>
          </a:p>
        </p:txBody>
      </p:sp>
      <p:sp>
        <p:nvSpPr>
          <p:cNvPr id="21" name="직사각형 19"/>
          <p:cNvSpPr/>
          <p:nvPr/>
        </p:nvSpPr>
        <p:spPr>
          <a:xfrm>
            <a:off x="7749584" y="3520214"/>
            <a:ext cx="1396932" cy="8456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Scheduler 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(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스케줄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처리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)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C8A4-A2D3-3249-929F-379C7504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3">
            <a:extLst>
              <a:ext uri="{FF2B5EF4-FFF2-40B4-BE49-F238E27FC236}">
                <a16:creationId xmlns:a16="http://schemas.microsoft.com/office/drawing/2014/main" id="{707D2D2C-D88A-57B3-D478-08B38897881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5B4668CC-8F8C-C289-59B3-80F2ED062D18}"/>
              </a:ext>
            </a:extLst>
          </p:cNvPr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Ⅲ.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 </a:t>
            </a:r>
            <a:r>
              <a:rPr lang="ko-KR" altLang="en-US" sz="4000" dirty="0">
                <a:solidFill>
                  <a:schemeClr val="tx1"/>
                </a:solidFill>
                <a:latin typeface="맑은 고딕"/>
                <a:ea typeface="맑은 고딕"/>
              </a:rPr>
              <a:t>모니터링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C160FF89-2FF8-27AC-C1C0-FC6456DD5A01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99490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1A3CE16-B3FC-4F00-86BE-41C7F3A8EB3D}"/>
              </a:ext>
            </a:extLst>
          </p:cNvPr>
          <p:cNvGrpSpPr/>
          <p:nvPr/>
        </p:nvGrpSpPr>
        <p:grpSpPr>
          <a:xfrm>
            <a:off x="1425836" y="3904208"/>
            <a:ext cx="5735164" cy="1117600"/>
            <a:chOff x="3728864" y="4406900"/>
            <a:chExt cx="5735164" cy="1117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724DA4-1E3D-1760-9FED-D958FFF65EE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모니터링 소개</a:t>
              </a:r>
            </a:p>
          </p:txBody>
        </p:sp>
        <p:sp>
          <p:nvSpPr>
            <p:cNvPr id="11" name="직사각형 4">
              <a:extLst>
                <a:ext uri="{FF2B5EF4-FFF2-40B4-BE49-F238E27FC236}">
                  <a16:creationId xmlns:a16="http://schemas.microsoft.com/office/drawing/2014/main" id="{47956442-FB9A-1DEA-4CFB-6A6996C35899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3.2 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목록</a:t>
              </a:r>
            </a:p>
          </p:txBody>
        </p:sp>
        <p:sp>
          <p:nvSpPr>
            <p:cNvPr id="12" name="직사각형 4">
              <a:extLst>
                <a:ext uri="{FF2B5EF4-FFF2-40B4-BE49-F238E27FC236}">
                  <a16:creationId xmlns:a16="http://schemas.microsoft.com/office/drawing/2014/main" id="{6A654676-E2C7-ED0A-6A17-DB994BA5BF00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JOB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  <p:sp>
          <p:nvSpPr>
            <p:cNvPr id="14" name="직사각형 4">
              <a:extLst>
                <a:ext uri="{FF2B5EF4-FFF2-40B4-BE49-F238E27FC236}">
                  <a16:creationId xmlns:a16="http://schemas.microsoft.com/office/drawing/2014/main" id="{C88306F8-0100-F9C9-19B4-839E783BF0C4}"/>
                </a:ext>
              </a:extLst>
            </p:cNvPr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3.4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STEP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실행 상세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35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DB75-59CC-DD83-5B9F-6EBEBB9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3" y="1847832"/>
            <a:ext cx="6669866" cy="43534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C73A244-5DC3-B4FA-7747-19B49C9C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</a:t>
            </a:r>
            <a:r>
              <a:rPr lang="ko-KR" altLang="en-US" dirty="0"/>
              <a:t>실행 상세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6B9D-08A2-5373-7854-64C490E59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Job </a:t>
            </a:r>
            <a:r>
              <a:rPr lang="ko-KR" altLang="en-US" dirty="0"/>
              <a:t>실행에 대한 </a:t>
            </a:r>
            <a:r>
              <a:rPr lang="en-US" altLang="ko-KR" dirty="0"/>
              <a:t>Step</a:t>
            </a:r>
            <a:r>
              <a:rPr lang="ko-KR" altLang="en-US" dirty="0"/>
              <a:t>들의 상세 정보를 제공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F01A16-C0E0-6E90-F249-E2A71F53E8A2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A4FBBC-ADE6-4C11-3DE5-B6A18813C73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실행 상세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UI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77A14B-BB26-51CE-0857-0B9A490486F2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84E062-9F7A-D58C-8578-E0AB1EE48148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상세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D0F1E0F9-5446-2ABE-ED09-FCF458944989}"/>
              </a:ext>
            </a:extLst>
          </p:cNvPr>
          <p:cNvSpPr/>
          <p:nvPr/>
        </p:nvSpPr>
        <p:spPr>
          <a:xfrm>
            <a:off x="452500" y="22513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112AE5DC-5A89-8B57-59DA-247F2093F4FA}"/>
              </a:ext>
            </a:extLst>
          </p:cNvPr>
          <p:cNvSpPr/>
          <p:nvPr/>
        </p:nvSpPr>
        <p:spPr>
          <a:xfrm>
            <a:off x="456435" y="421719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4AE6A136-7076-4499-ED10-2339F1A15974}"/>
              </a:ext>
            </a:extLst>
          </p:cNvPr>
          <p:cNvSpPr/>
          <p:nvPr/>
        </p:nvSpPr>
        <p:spPr>
          <a:xfrm>
            <a:off x="1456185" y="33767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36F71D78-D26B-4DAC-CB89-5D300B13DE6D}"/>
              </a:ext>
            </a:extLst>
          </p:cNvPr>
          <p:cNvSpPr/>
          <p:nvPr/>
        </p:nvSpPr>
        <p:spPr>
          <a:xfrm>
            <a:off x="456435" y="26232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60AD9654-F269-7998-9A7D-F2E9553E8B26}"/>
              </a:ext>
            </a:extLst>
          </p:cNvPr>
          <p:cNvSpPr/>
          <p:nvPr/>
        </p:nvSpPr>
        <p:spPr>
          <a:xfrm>
            <a:off x="1647865" y="516816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CF834473-2E4A-BC35-9458-1BAF2CD848F4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25D0DE73-D4E5-8A13-6E7E-9B031CC819F4}"/>
              </a:ext>
            </a:extLst>
          </p:cNvPr>
          <p:cNvSpPr/>
          <p:nvPr/>
        </p:nvSpPr>
        <p:spPr>
          <a:xfrm>
            <a:off x="7359029" y="35275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F85A0AE6-B3A6-C685-F517-7F617486C8A2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C1A28722-340C-F290-3544-50D5A87BB700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FAC95036-97B0-A8DD-D88B-142AFF645081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직사각형 31">
            <a:extLst>
              <a:ext uri="{FF2B5EF4-FFF2-40B4-BE49-F238E27FC236}">
                <a16:creationId xmlns:a16="http://schemas.microsoft.com/office/drawing/2014/main" id="{376091C7-DCBC-FBB6-D9F5-8B85CD454D0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Step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393065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3B6A3-F7F5-243D-632B-3808AD424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F594B4-ED55-E5EC-2CD9-CC0E317E253D}"/>
              </a:ext>
            </a:extLst>
          </p:cNvPr>
          <p:cNvSpPr/>
          <p:nvPr/>
        </p:nvSpPr>
        <p:spPr>
          <a:xfrm>
            <a:off x="1551872" y="800708"/>
            <a:ext cx="7957559" cy="3096271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C22569-C944-6554-C9E5-7BFEE1F3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Step </a:t>
            </a:r>
            <a:r>
              <a:rPr lang="ko-KR" altLang="en-US" dirty="0"/>
              <a:t>실행 상세</a:t>
            </a:r>
            <a:r>
              <a:rPr lang="en-US" altLang="ko-KR" dirty="0"/>
              <a:t>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D6A7D04-937B-A0CB-50EA-7EBD615DE20E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시퀀스</a:t>
            </a:r>
            <a:endParaRPr lang="en-US" altLang="ko-KR" sz="1400" u="sng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다이어그램</a:t>
            </a: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9E4690DE-D448-616F-8853-ADD1EA437F45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AB7EF9AF-A50E-4AD9-1118-788AFCC1BDE4}"/>
              </a:ext>
            </a:extLst>
          </p:cNvPr>
          <p:cNvSpPr/>
          <p:nvPr/>
        </p:nvSpPr>
        <p:spPr>
          <a:xfrm>
            <a:off x="1551872" y="3957582"/>
            <a:ext cx="7957560" cy="253175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jobDetail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페이지에서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STEP EXECUTION MORE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클릭 시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stepDetail?executionId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={id}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요청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조회를 위해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findStepByID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실행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findStepByID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메소드 실행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execution ID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job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과 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step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을 조회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/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SELECT * FROM BATCH_JOB_INSTANCE j, 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BATCH_JOB_EXECUTION e LEFT JOIN BATCH_STEP_EXECUTION s 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ON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s.JOB_EXECUTION_ID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b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WHERE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j.JOB_INSTANCE_ID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e.JOB_INSTANCE_ID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and </a:t>
            </a:r>
            <a:r>
              <a:rPr kumimoji="1" lang="en-US" altLang="ko-KR" sz="900" b="0" dirty="0" err="1">
                <a:solidFill>
                  <a:schemeClr val="tx1"/>
                </a:solidFill>
                <a:latin typeface="맑은 고딕"/>
                <a:ea typeface="맑은 고딕"/>
              </a:rPr>
              <a:t>e.JOB_EXECUTION_ID</a:t>
            </a:r>
            <a:r>
              <a:rPr kumimoji="1" lang="en-US" altLang="ko-KR" sz="900" b="0" dirty="0">
                <a:solidFill>
                  <a:schemeClr val="tx1"/>
                </a:solidFill>
                <a:latin typeface="맑은 고딕"/>
                <a:ea typeface="맑은 고딕"/>
              </a:rPr>
              <a:t> = ?</a:t>
            </a:r>
            <a:endParaRPr kumimoji="1" lang="ko-KR" altLang="en-US" sz="9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조회된 결과를 </a:t>
            </a: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BatchJobExecutionDTO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에 매핑하여 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err="1">
                <a:solidFill>
                  <a:schemeClr val="tx1"/>
                </a:solidFill>
                <a:latin typeface="맑은 고딕"/>
                <a:ea typeface="맑은 고딕"/>
              </a:rPr>
              <a:t>BatchJobExecutionDTO</a:t>
            </a:r>
            <a:r>
              <a:rPr kumimoji="1" lang="en-US" altLang="ko-KR" sz="110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 startAt="7"/>
              <a:defRPr/>
            </a:pPr>
            <a:r>
              <a:rPr kumimoji="1" lang="ko-KR" altLang="en-US" sz="1100" dirty="0">
                <a:solidFill>
                  <a:schemeClr val="tx1"/>
                </a:solidFill>
                <a:latin typeface="맑은 고딕"/>
                <a:ea typeface="맑은 고딕"/>
              </a:rPr>
              <a:t>반환된 데이터를 페이지로 렌더링</a:t>
            </a: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EF4895-9DD4-C954-C5CE-471EFA30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28" y="835386"/>
            <a:ext cx="7848872" cy="3026914"/>
          </a:xfrm>
          <a:prstGeom prst="rect">
            <a:avLst/>
          </a:prstGeom>
        </p:spPr>
      </p:pic>
      <p:sp>
        <p:nvSpPr>
          <p:cNvPr id="7" name="직사각형 31">
            <a:extLst>
              <a:ext uri="{FF2B5EF4-FFF2-40B4-BE49-F238E27FC236}">
                <a16:creationId xmlns:a16="http://schemas.microsoft.com/office/drawing/2014/main" id="{6749846B-C8B7-A3E7-30EB-DB11E8790816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.4.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Step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</p:spTree>
    <p:extLst>
      <p:ext uri="{BB962C8B-B14F-4D97-AF65-F5344CB8AC3E}">
        <p14:creationId xmlns:p14="http://schemas.microsoft.com/office/powerpoint/2010/main" val="20541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2" y="2020326"/>
            <a:ext cx="6306330" cy="3964958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전체 구성도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다양한 </a:t>
            </a:r>
            <a:r>
              <a:rPr lang="ko-KR" altLang="en-US" dirty="0" smtClean="0"/>
              <a:t>패턴의 작업</a:t>
            </a:r>
            <a:r>
              <a:rPr lang="en-US" altLang="ko-KR" dirty="0" smtClean="0"/>
              <a:t>(DB </a:t>
            </a:r>
            <a:r>
              <a:rPr lang="en-US" altLang="ko-KR" dirty="0"/>
              <a:t>TO DB, FILE TO DB , DB TO </a:t>
            </a:r>
            <a:r>
              <a:rPr lang="en-US" altLang="ko-KR" dirty="0" smtClean="0"/>
              <a:t>API, </a:t>
            </a:r>
            <a:r>
              <a:rPr lang="ko-KR" altLang="en-US" dirty="0" err="1" smtClean="0"/>
              <a:t>선후행</a:t>
            </a:r>
            <a:r>
              <a:rPr lang="ko-KR" altLang="en-US" dirty="0" smtClean="0"/>
              <a:t> 배치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배치 전체 구성도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 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Source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Target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적재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Source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외부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API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전송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File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의 데이터를 읽어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Target DB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 전송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부모 배치 실행 시 하위 배치들이 순서대로 </a:t>
            </a:r>
            <a:r>
              <a:rPr kumimoji="1" lang="ko-KR" altLang="en-US" sz="1200" b="0" dirty="0" smtClean="0">
                <a:solidFill>
                  <a:schemeClr val="tx1"/>
                </a:solidFill>
                <a:latin typeface="맑은 고딕"/>
                <a:ea typeface="맑은 고딕"/>
              </a:rPr>
              <a:t>실행</a:t>
            </a:r>
            <a:endParaRPr kumimoji="1" lang="en-US" altLang="ko-KR" sz="1200" b="0" dirty="0" smtClean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34899" y="256067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6" name="Oval 44"/>
          <p:cNvSpPr/>
          <p:nvPr/>
        </p:nvSpPr>
        <p:spPr>
          <a:xfrm>
            <a:off x="7323358" y="318639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4834148" y="20426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8" name="Oval 44"/>
          <p:cNvSpPr/>
          <p:nvPr/>
        </p:nvSpPr>
        <p:spPr>
          <a:xfrm>
            <a:off x="4684554" y="28095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39" name="Oval 44"/>
          <p:cNvSpPr/>
          <p:nvPr/>
        </p:nvSpPr>
        <p:spPr>
          <a:xfrm>
            <a:off x="3477648" y="46792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0" name="Oval 44"/>
          <p:cNvSpPr/>
          <p:nvPr/>
        </p:nvSpPr>
        <p:spPr>
          <a:xfrm>
            <a:off x="7331007" y="37807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1" name="Oval 44"/>
          <p:cNvSpPr/>
          <p:nvPr/>
        </p:nvSpPr>
        <p:spPr>
          <a:xfrm>
            <a:off x="4046515" y="344356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6244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>
          <a:xfrm>
            <a:off x="856722" y="1868942"/>
            <a:ext cx="6040494" cy="34778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endParaRPr lang="en-US" altLang="ko-KR" sz="20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배치 모니터링</a:t>
            </a:r>
            <a:endParaRPr lang="ko-KR" altLang="en-US" sz="20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32803" y="795702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배치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E0D136-CE57-4B8E-BB36-044ABC751E4E}"/>
              </a:ext>
            </a:extLst>
          </p:cNvPr>
          <p:cNvGrpSpPr/>
          <p:nvPr/>
        </p:nvGrpSpPr>
        <p:grpSpPr>
          <a:xfrm>
            <a:off x="1425836" y="3212976"/>
            <a:ext cx="5735164" cy="1397000"/>
            <a:chOff x="3728864" y="4406900"/>
            <a:chExt cx="5735164" cy="1397000"/>
          </a:xfrm>
        </p:grpSpPr>
        <p:sp>
          <p:nvSpPr>
            <p:cNvPr id="22" name="직사각형 4"/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배치 소개</a:t>
              </a:r>
            </a:p>
          </p:txBody>
        </p:sp>
        <p:sp>
          <p:nvSpPr>
            <p:cNvPr id="23" name="직사각형 4"/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DB TO API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4" name="직사각형 4"/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DB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7" name="직사각형 4"/>
            <p:cNvSpPr/>
            <p:nvPr/>
          </p:nvSpPr>
          <p:spPr>
            <a:xfrm>
              <a:off x="3728864" y="55245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2.5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ko-KR" altLang="en-US" sz="1400" dirty="0" err="1" smtClean="0">
                  <a:solidFill>
                    <a:srgbClr val="000000"/>
                  </a:solidFill>
                  <a:latin typeface="맑은 고딕"/>
                  <a:ea typeface="맑은 고딕"/>
                </a:rPr>
                <a:t>선후행</a:t>
              </a:r>
              <a:r>
                <a:rPr lang="ko-KR" altLang="en-US" sz="1400" dirty="0" smtClean="0">
                  <a:solidFill>
                    <a:srgbClr val="000000"/>
                  </a:solidFill>
                  <a:latin typeface="맑은 고딕"/>
                  <a:ea typeface="맑은 고딕"/>
                </a:rPr>
                <a:t> 배치 연결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9" name="직사각형 4"/>
            <p:cNvSpPr/>
            <p:nvPr/>
          </p:nvSpPr>
          <p:spPr>
            <a:xfrm>
              <a:off x="3728864" y="52451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2.4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FILE TO DB</a:t>
              </a:r>
              <a:endParaRPr lang="ko-KR" altLang="en-US" sz="1400" dirty="0">
                <a:solidFill>
                  <a:srgbClr val="000000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배치를 활용한 대량 데이터 처리 성능 개선 방안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latinLnBrk="0" hangingPunct="0">
              <a:spcBef>
                <a:spcPct val="2000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kumimoji="1" lang="ko-KR" altLang="en-US" dirty="0"/>
              <a:t>배치는</a:t>
            </a:r>
            <a:r>
              <a:rPr kumimoji="1" lang="ko-KR" altLang="en-US" kern="0" dirty="0">
                <a:solidFill>
                  <a:prstClr val="black"/>
                </a:solidFill>
                <a:effectLst/>
                <a:latin typeface="맑은 고딕"/>
                <a:ea typeface="맑은 고딕"/>
                <a:cs typeface="+mn-cs"/>
              </a:rPr>
              <a:t> 앱 운영 중 발생하는 대용량 데이터를 기준 단위로 일괄 처리하는 방식으로</a:t>
            </a:r>
            <a:r>
              <a:rPr kumimoji="1" lang="en-US" altLang="ko-KR" dirty="0"/>
              <a:t> </a:t>
            </a:r>
            <a:r>
              <a:rPr lang="ko-KR" altLang="en-US" dirty="0">
                <a:solidFill>
                  <a:schemeClr val="tx1"/>
                </a:solidFill>
                <a:effectLst/>
              </a:rPr>
              <a:t>기존 데이터 처리의 문제점을 보완하는 솔루션을 제시함 </a:t>
            </a:r>
            <a:endParaRPr kumimoji="1" lang="en-GB" altLang="ko-KR" dirty="0"/>
          </a:p>
        </p:txBody>
      </p:sp>
      <p:sp>
        <p:nvSpPr>
          <p:cNvPr id="92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소개</a:t>
            </a:r>
          </a:p>
        </p:txBody>
      </p:sp>
      <p:sp>
        <p:nvSpPr>
          <p:cNvPr id="104" name="직사각형 14"/>
          <p:cNvSpPr/>
          <p:nvPr/>
        </p:nvSpPr>
        <p:spPr>
          <a:xfrm>
            <a:off x="875004" y="1556792"/>
            <a:ext cx="4890214" cy="341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대용량 앱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데이터 처리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주요 애로사항</a:t>
            </a:r>
          </a:p>
        </p:txBody>
      </p:sp>
      <p:sp>
        <p:nvSpPr>
          <p:cNvPr id="105" name="직사각형 15"/>
          <p:cNvSpPr/>
          <p:nvPr/>
        </p:nvSpPr>
        <p:spPr>
          <a:xfrm>
            <a:off x="6677879" y="1589922"/>
            <a:ext cx="2527120" cy="308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제공 기능</a:t>
            </a:r>
          </a:p>
        </p:txBody>
      </p:sp>
      <p:sp>
        <p:nvSpPr>
          <p:cNvPr id="95" name="직사각형 44"/>
          <p:cNvSpPr/>
          <p:nvPr/>
        </p:nvSpPr>
        <p:spPr>
          <a:xfrm>
            <a:off x="1393434" y="3735179"/>
            <a:ext cx="4628786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에러 발생 시 해당 데이터 처리 작업 단계별 식별 어려움</a:t>
            </a:r>
          </a:p>
        </p:txBody>
      </p:sp>
      <p:sp>
        <p:nvSpPr>
          <p:cNvPr id="103" name="직사각형 7"/>
          <p:cNvSpPr/>
          <p:nvPr/>
        </p:nvSpPr>
        <p:spPr>
          <a:xfrm>
            <a:off x="365343" y="3733535"/>
            <a:ext cx="954294" cy="1306783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  <a:cs typeface="+mn-cs"/>
              </a:rPr>
              <a:t>에러 </a:t>
            </a:r>
            <a:r>
              <a:rPr kumimoji="1" lang="ko-KR" altLang="en-US" sz="1000" dirty="0" err="1">
                <a:latin typeface="맑은 고딕"/>
                <a:ea typeface="맑은 고딕"/>
                <a:cs typeface="+mn-cs"/>
              </a:rPr>
              <a:t>리포팅</a:t>
            </a:r>
            <a:endParaRPr kumimoji="1" lang="ko-KR" altLang="en-US" sz="10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09" name="직사각형 44"/>
          <p:cNvSpPr/>
          <p:nvPr/>
        </p:nvSpPr>
        <p:spPr>
          <a:xfrm>
            <a:off x="1384445" y="4663262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실패 작업 단독으로 재처리 작업 어려워 중복 데이터 발생 가능   </a:t>
            </a:r>
          </a:p>
        </p:txBody>
      </p:sp>
      <p:sp>
        <p:nvSpPr>
          <p:cNvPr id="94" name="직사각형 8"/>
          <p:cNvSpPr/>
          <p:nvPr/>
        </p:nvSpPr>
        <p:spPr>
          <a:xfrm>
            <a:off x="1398300" y="2268484"/>
            <a:ext cx="4628785" cy="43361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대용량 데이터 개별 적재로 인한 데이터베이스 부하</a:t>
            </a:r>
          </a:p>
        </p:txBody>
      </p:sp>
      <p:sp>
        <p:nvSpPr>
          <p:cNvPr id="107" name="직사각형 7"/>
          <p:cNvSpPr/>
          <p:nvPr/>
        </p:nvSpPr>
        <p:spPr>
          <a:xfrm>
            <a:off x="386962" y="2268484"/>
            <a:ext cx="954294" cy="1368866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000" dirty="0">
                <a:latin typeface="맑은 고딕"/>
                <a:ea typeface="맑은 고딕"/>
              </a:rPr>
              <a:t>성능 저하</a:t>
            </a:r>
            <a:endParaRPr kumimoji="1" lang="ko-KR" altLang="en-US" sz="1000" dirty="0">
              <a:latin typeface="맑은 고딕"/>
              <a:ea typeface="맑은 고딕"/>
              <a:cs typeface="+mn-cs"/>
            </a:endParaRPr>
          </a:p>
        </p:txBody>
      </p:sp>
      <p:sp>
        <p:nvSpPr>
          <p:cNvPr id="110" name="직사각형 44"/>
          <p:cNvSpPr/>
          <p:nvPr/>
        </p:nvSpPr>
        <p:spPr>
          <a:xfrm>
            <a:off x="1398300" y="2806521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메모리 및 </a:t>
            </a:r>
            <a:r>
              <a:rPr lang="en-US" altLang="ko-KR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CPU 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사용량 과부하 </a:t>
            </a:r>
          </a:p>
        </p:txBody>
      </p:sp>
      <p:grpSp>
        <p:nvGrpSpPr>
          <p:cNvPr id="115" name="그룹 114"/>
          <p:cNvGrpSpPr/>
          <p:nvPr/>
        </p:nvGrpSpPr>
        <p:grpSpPr>
          <a:xfrm>
            <a:off x="6677877" y="2089956"/>
            <a:ext cx="2737260" cy="3094788"/>
            <a:chOff x="6778907" y="2566450"/>
            <a:chExt cx="2737260" cy="3094788"/>
          </a:xfrm>
        </p:grpSpPr>
        <p:sp>
          <p:nvSpPr>
            <p:cNvPr id="116" name="직사각형 17"/>
            <p:cNvSpPr/>
            <p:nvPr/>
          </p:nvSpPr>
          <p:spPr>
            <a:xfrm>
              <a:off x="6778908" y="2566450"/>
              <a:ext cx="2737259" cy="6845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marL="0" lvl="1" indent="0" algn="ctr" defTabSz="874713" eaLnBrk="0" latinLnBrk="0" hangingPunct="0">
                <a:spcBef>
                  <a:spcPct val="35000"/>
                </a:spcBef>
                <a:buClr>
                  <a:schemeClr val="bg1">
                    <a:lumMod val="65000"/>
                  </a:schemeClr>
                </a:buClr>
                <a:buSzPct val="80000"/>
                <a:buFont typeface="Arial"/>
                <a:buNone/>
                <a:tabLst>
                  <a:tab pos="5648325" algn="l"/>
                </a:tabLst>
                <a:defRPr/>
              </a:pPr>
              <a:r>
                <a:rPr lang="ko-KR" altLang="en-US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작업 발생 시간</a:t>
              </a:r>
              <a:r>
                <a:rPr lang="en-US" altLang="ko-KR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, </a:t>
              </a:r>
              <a:r>
                <a:rPr lang="ko-KR" altLang="en-US" sz="1100" b="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  <a:sym typeface="Monotype Sorts"/>
                </a:rPr>
                <a:t>작업 결과 등 메타 데이터 자동으로 저장 및 관련 테이블을 제공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7" name="직사각형 18"/>
            <p:cNvSpPr/>
            <p:nvPr/>
          </p:nvSpPr>
          <p:spPr>
            <a:xfrm>
              <a:off x="6778907" y="3397391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작업 </a:t>
              </a:r>
              <a:r>
                <a:rPr kumimoji="1" lang="ko-KR" altLang="en-US" sz="11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파라미터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단계 데이터 등</a:t>
              </a:r>
              <a:endPara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endParaRPr>
            </a:p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세부적으로 제공해 처리 과정 체계화</a:t>
              </a:r>
              <a:endParaRPr kumimoji="1" lang="ko-KR" altLang="en-US" sz="1100" dirty="0">
                <a:solidFill>
                  <a:srgbClr val="FF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8" name="직사각형 19"/>
            <p:cNvSpPr/>
            <p:nvPr/>
          </p:nvSpPr>
          <p:spPr>
            <a:xfrm>
              <a:off x="6778907" y="4206024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Chunk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단위 데이터를 처리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,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불필요한 데이터베이스 부하 방지</a:t>
              </a:r>
              <a:endPara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19" name="직사각형 55"/>
            <p:cNvSpPr/>
            <p:nvPr/>
          </p:nvSpPr>
          <p:spPr>
            <a:xfrm>
              <a:off x="6778908" y="4998435"/>
              <a:ext cx="2737259" cy="6628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tx1">
                  <a:lumMod val="50000"/>
                  <a:lumOff val="50000"/>
                </a:schemeClr>
              </a:solidFill>
              <a:miter/>
            </a:ln>
            <a:effectLst/>
          </p:spPr>
          <p:txBody>
            <a:bodyPr rot="0" vert="horz" wrap="square" lIns="36000" tIns="36000" rIns="36000" bIns="36000" anchor="ctr" anchorCtr="0">
              <a:prstTxWarp prst="textNoShape">
                <a:avLst/>
              </a:prstTxWarp>
              <a:noAutofit/>
            </a:bodyPr>
            <a:lstStyle/>
            <a:p>
              <a:pPr algn="ctr" latinLnBrk="0">
                <a:spcBef>
                  <a:spcPts val="0"/>
                </a:spcBef>
                <a:buClr>
                  <a:schemeClr val="bg2"/>
                </a:buClr>
                <a:defRPr/>
              </a:pP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작업 스케줄링 등 데이터 단독 처리 용이해 </a:t>
              </a:r>
              <a:r>
                <a:rPr kumimoji="1" lang="ko-KR" altLang="en-US" sz="1100" b="0" dirty="0" err="1">
                  <a:solidFill>
                    <a:schemeClr val="tx1"/>
                  </a:solidFill>
                  <a:latin typeface="맑은 고딕"/>
                  <a:ea typeface="맑은 고딕"/>
                </a:rPr>
                <a:t>대고객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서비스 성능 저하 예방</a:t>
              </a:r>
              <a:r>
                <a:rPr kumimoji="1" lang="en-US" altLang="ko-KR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100" b="0" dirty="0">
                  <a:solidFill>
                    <a:schemeClr val="tx1"/>
                  </a:solidFill>
                  <a:latin typeface="맑은 고딕"/>
                  <a:ea typeface="맑은 고딕"/>
                </a:rPr>
                <a:t>및 효율성 향상</a:t>
              </a:r>
              <a:endPara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cxnSp>
        <p:nvCxnSpPr>
          <p:cNvPr id="121" name="직선 화살표 연결선 70"/>
          <p:cNvCxnSpPr>
            <a:cxnSpLocks/>
            <a:stCxn id="94" idx="3"/>
            <a:endCxn id="118" idx="1"/>
          </p:cNvCxnSpPr>
          <p:nvPr/>
        </p:nvCxnSpPr>
        <p:spPr>
          <a:xfrm>
            <a:off x="6027085" y="2485292"/>
            <a:ext cx="650792" cy="157564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124" name="직선 화살표 연결선 70"/>
          <p:cNvCxnSpPr>
            <a:stCxn id="110" idx="3"/>
            <a:endCxn id="119" idx="1"/>
          </p:cNvCxnSpPr>
          <p:nvPr/>
        </p:nvCxnSpPr>
        <p:spPr>
          <a:xfrm>
            <a:off x="6027085" y="2995049"/>
            <a:ext cx="650793" cy="1858294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sp>
        <p:nvSpPr>
          <p:cNvPr id="30" name="직사각형 44"/>
          <p:cNvSpPr/>
          <p:nvPr/>
        </p:nvSpPr>
        <p:spPr>
          <a:xfrm>
            <a:off x="1398300" y="3260294"/>
            <a:ext cx="4614931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0" indent="0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None/>
              <a:defRPr/>
            </a:pP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데이터 발생 즉시 적재해 스케줄 처리 어려움</a:t>
            </a:r>
          </a:p>
        </p:txBody>
      </p:sp>
      <p:cxnSp>
        <p:nvCxnSpPr>
          <p:cNvPr id="127" name="직선 화살표 연결선 70"/>
          <p:cNvCxnSpPr>
            <a:stCxn id="95" idx="3"/>
            <a:endCxn id="116" idx="1"/>
          </p:cNvCxnSpPr>
          <p:nvPr/>
        </p:nvCxnSpPr>
        <p:spPr>
          <a:xfrm flipV="1">
            <a:off x="6022220" y="2432209"/>
            <a:ext cx="655658" cy="1491498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sp>
        <p:nvSpPr>
          <p:cNvPr id="31" name="직사각형 44"/>
          <p:cNvSpPr/>
          <p:nvPr/>
        </p:nvSpPr>
        <p:spPr>
          <a:xfrm>
            <a:off x="1391372" y="4188377"/>
            <a:ext cx="4628785" cy="37705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eaLnBrk="0" latinLnBrk="0">
              <a:spcBef>
                <a:spcPts val="0"/>
              </a:spcBef>
              <a:defRPr/>
            </a:pPr>
            <a:r>
              <a:rPr lang="ko-KR" altLang="en-US" sz="1100" dirty="0" err="1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작업별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 관련 </a:t>
            </a:r>
            <a:r>
              <a:rPr lang="ko-KR" altLang="en-US" sz="1100" dirty="0" err="1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파라미터</a:t>
            </a:r>
            <a:r>
              <a:rPr lang="ko-KR" altLang="en-US" sz="1100" dirty="0">
                <a:solidFill>
                  <a:schemeClr val="tx1"/>
                </a:solidFill>
                <a:latin typeface="맑은 고딕"/>
                <a:ea typeface="맑은 고딕"/>
                <a:cs typeface="+mj-cs"/>
              </a:rPr>
              <a:t> 기록 및 추적 어려움</a:t>
            </a:r>
          </a:p>
        </p:txBody>
      </p:sp>
      <p:cxnSp>
        <p:nvCxnSpPr>
          <p:cNvPr id="47" name="직선 화살표 연결선 70"/>
          <p:cNvCxnSpPr>
            <a:stCxn id="31" idx="3"/>
            <a:endCxn id="117" idx="1"/>
          </p:cNvCxnSpPr>
          <p:nvPr/>
        </p:nvCxnSpPr>
        <p:spPr>
          <a:xfrm flipV="1">
            <a:off x="6020157" y="3252299"/>
            <a:ext cx="657720" cy="1124606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50" name="직선 화살표 연결선 70"/>
          <p:cNvCxnSpPr>
            <a:stCxn id="109" idx="3"/>
            <a:endCxn id="117" idx="1"/>
          </p:cNvCxnSpPr>
          <p:nvPr/>
        </p:nvCxnSpPr>
        <p:spPr>
          <a:xfrm flipV="1">
            <a:off x="6013230" y="3252299"/>
            <a:ext cx="664647" cy="159949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  <p:cxnSp>
        <p:nvCxnSpPr>
          <p:cNvPr id="126" name="직선 화살표 연결선 70"/>
          <p:cNvCxnSpPr>
            <a:cxnSpLocks/>
            <a:stCxn id="30" idx="3"/>
            <a:endCxn id="119" idx="1"/>
          </p:cNvCxnSpPr>
          <p:nvPr/>
        </p:nvCxnSpPr>
        <p:spPr>
          <a:xfrm>
            <a:off x="6013231" y="3448822"/>
            <a:ext cx="664647" cy="1404521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oval" w="med" len="med"/>
            <a:tailEnd type="oval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8CF55-881B-B052-5330-3BBD34B6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s://docs.spring.io/spring-batch/trunk_bkp/reference/htmlsingle/images/meta-data-e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06" y="820683"/>
            <a:ext cx="7857289" cy="330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78414F04-EB95-D638-47FB-F92B1D142F24}"/>
              </a:ext>
            </a:extLst>
          </p:cNvPr>
          <p:cNvSpPr/>
          <p:nvPr/>
        </p:nvSpPr>
        <p:spPr>
          <a:xfrm>
            <a:off x="1551872" y="800708"/>
            <a:ext cx="7957559" cy="3326423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FFBA75F-045A-8C59-E498-7D68B89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메타 테이블</a:t>
            </a: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21A0EAA4-A8C8-105C-B7DD-E34039BE64C2}"/>
              </a:ext>
            </a:extLst>
          </p:cNvPr>
          <p:cNvSpPr/>
          <p:nvPr/>
        </p:nvSpPr>
        <p:spPr>
          <a:xfrm>
            <a:off x="272480" y="1997773"/>
            <a:ext cx="1271058" cy="702140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 smtClean="0">
                <a:solidFill>
                  <a:schemeClr val="tx1"/>
                </a:solidFill>
                <a:latin typeface="맑은 고딕"/>
                <a:ea typeface="맑은 고딕"/>
              </a:rPr>
              <a:t>ERD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B25D67FA-D33A-902F-D4AA-02A7135E9331}"/>
              </a:ext>
            </a:extLst>
          </p:cNvPr>
          <p:cNvSpPr/>
          <p:nvPr/>
        </p:nvSpPr>
        <p:spPr>
          <a:xfrm>
            <a:off x="280815" y="4997564"/>
            <a:ext cx="1271058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592E5CDE-784C-F952-A433-3B79877749AF}"/>
              </a:ext>
            </a:extLst>
          </p:cNvPr>
          <p:cNvSpPr/>
          <p:nvPr/>
        </p:nvSpPr>
        <p:spPr>
          <a:xfrm>
            <a:off x="1551872" y="4257092"/>
            <a:ext cx="7957560" cy="22322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numCol="2" anchor="ctr" anchorCtr="0"/>
          <a:lstStyle/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kumimoji="1"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BATCH_JOB_INSTANCE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정보를 저장하는 테이블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1"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최상위 계층으로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Job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이름과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JobParameters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고유한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JobInstance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생성됨</a:t>
            </a:r>
            <a:r>
              <a:rPr kumimoji="1"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실행 정보를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Job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실행될 때마다 새로운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생성되며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상태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시간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코드 등을 기록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BATCH_JOB_EXECUTION_PARAMS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Job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전달된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JobParameters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Job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전달된 키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쌍의 정보를 기록하며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파라미터의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타입과 고유성을 결정하는 플래그를 포함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BATCH_JOB_EXECUTION_CONTEXT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사용된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ExecutionContext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실행에서 필요한 상태 정보를 유지하며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재시작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 이전 상태를 복원하는 데 사용됨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b="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BATCH_STEP_EXECUTION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정보를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JobExecution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내에서 실행된 각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상태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읽기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쓰기 데이터 개수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롤백 횟수 등의 정보를 기록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30400" indent="-228600" latinLnBrk="0">
              <a:spcBef>
                <a:spcPts val="600"/>
              </a:spcBef>
              <a:buClr>
                <a:srgbClr val="000000"/>
              </a:buClr>
              <a:buFont typeface="+mj-lt"/>
              <a:buAutoNum type="arabicPeriod"/>
              <a:defRPr/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BATCH_STEP_EXECUTION_CONTEXT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en-US" altLang="ko-KR" sz="1100" b="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StepExecution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사용된 </a:t>
            </a:r>
            <a:r>
              <a:rPr lang="en-US" altLang="ko-KR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ExecutionContext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 저장하는 테이블</a:t>
            </a:r>
            <a:r>
              <a:rPr lang="en-US" altLang="ko-KR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b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Step 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실행에서 필요한 상태 정보를 유지하며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재시작</a:t>
            </a:r>
            <a:r>
              <a:rPr lang="ko-KR" altLang="en-US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 이전 상태를 복원하는 데 사용됨</a:t>
            </a:r>
            <a:r>
              <a:rPr lang="en-US" altLang="ko-KR" sz="11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1" lang="en-US" altLang="ko-KR" sz="11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800" latinLnBrk="0">
              <a:spcBef>
                <a:spcPts val="600"/>
              </a:spcBef>
              <a:buClr>
                <a:srgbClr val="000000"/>
              </a:buClr>
              <a:defRPr/>
            </a:pPr>
            <a:endParaRPr kumimoji="1" lang="en-US" altLang="ko-KR" sz="110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32D4878F-05C7-F299-4F13-7ADCC01B745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Ⅲ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배치 모니터링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3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Job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실행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상세</a:t>
            </a:r>
          </a:p>
        </p:txBody>
      </p:sp>
      <p:sp>
        <p:nvSpPr>
          <p:cNvPr id="11" name="Oval 44"/>
          <p:cNvSpPr/>
          <p:nvPr/>
        </p:nvSpPr>
        <p:spPr>
          <a:xfrm>
            <a:off x="4340932" y="10671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/>
          <p:cNvSpPr/>
          <p:nvPr/>
        </p:nvSpPr>
        <p:spPr>
          <a:xfrm>
            <a:off x="4340932" y="19977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/>
          <p:cNvSpPr/>
          <p:nvPr/>
        </p:nvSpPr>
        <p:spPr>
          <a:xfrm>
            <a:off x="6717196" y="209167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/>
          <p:cNvSpPr/>
          <p:nvPr/>
        </p:nvSpPr>
        <p:spPr>
          <a:xfrm>
            <a:off x="4016896" y="34650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/>
          <p:cNvSpPr/>
          <p:nvPr/>
        </p:nvSpPr>
        <p:spPr>
          <a:xfrm>
            <a:off x="1748644" y="15719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/>
          <p:cNvSpPr/>
          <p:nvPr/>
        </p:nvSpPr>
        <p:spPr>
          <a:xfrm>
            <a:off x="1560206" y="82294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6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733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/>
          <p:cNvSpPr>
            <a:spLocks noChangeArrowheads="1"/>
          </p:cNvSpPr>
          <p:nvPr/>
        </p:nvSpPr>
        <p:spPr>
          <a:xfrm>
            <a:off x="488504" y="3774946"/>
            <a:ext cx="6480719" cy="2354354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11" y="3894451"/>
            <a:ext cx="5173574" cy="2162842"/>
          </a:xfrm>
          <a:prstGeom prst="rect">
            <a:avLst/>
          </a:prstGeom>
        </p:spPr>
      </p:pic>
      <p:sp>
        <p:nvSpPr>
          <p:cNvPr id="678" name="Rectangle 19"/>
          <p:cNvSpPr>
            <a:spLocks noChangeArrowheads="1"/>
          </p:cNvSpPr>
          <p:nvPr/>
        </p:nvSpPr>
        <p:spPr>
          <a:xfrm>
            <a:off x="488504" y="1952835"/>
            <a:ext cx="6480719" cy="1764197"/>
          </a:xfrm>
          <a:prstGeom prst="rect">
            <a:avLst/>
          </a:prstGeom>
          <a:solidFill>
            <a:srgbClr val="EAEAEA"/>
          </a:solidFill>
          <a:ln w="9525" algn="ctr">
            <a:solidFill>
              <a:srgbClr val="333333"/>
            </a:solidFill>
            <a:miter/>
          </a:ln>
          <a:effectLst/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ko-KR" sz="1200"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프로젝트 환경 설정으로 </a:t>
            </a:r>
            <a:r>
              <a:rPr lang="en-US" altLang="ko-KR" dirty="0"/>
              <a:t>spring-boot-starter-batch</a:t>
            </a:r>
            <a:r>
              <a:rPr lang="ko-KR" altLang="en-US" dirty="0">
                <a:solidFill>
                  <a:schemeClr val="tx1"/>
                </a:solidFill>
              </a:rPr>
              <a:t> 및 사용할 데이터베이스 관련 설정 추가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프로젝트 의존성 추가 및 스키마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다중 </a:t>
            </a: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설정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배치 및 데이터베이스 의존성 추가</a:t>
            </a:r>
            <a:endParaRPr lang="ko-KR" altLang="en-US" sz="105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어플리케이션 실행 시 배치 자동 실행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여부 결정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177800" indent="-177800" latinLnBrk="0">
              <a:lnSpc>
                <a:spcPct val="150000"/>
              </a:lnSpc>
              <a:spcBef>
                <a:spcPct val="30000"/>
              </a:spcBef>
              <a:buFont typeface="Wingdings"/>
              <a:buChar char="§"/>
              <a:defRPr/>
            </a:pP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메타 테이블 자동 생성 설정 및 사용할 스키마 파일 경로 지정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메타 테이블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소스 테이블 등 용도별 사용할 다중 데이터베이스 지정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28657" y="291645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7" name="Oval 44"/>
          <p:cNvSpPr/>
          <p:nvPr/>
        </p:nvSpPr>
        <p:spPr>
          <a:xfrm>
            <a:off x="7328657" y="384343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680" name="TextBox 6"/>
          <p:cNvSpPr txBox="1"/>
          <p:nvPr/>
        </p:nvSpPr>
        <p:spPr>
          <a:xfrm>
            <a:off x="583974" y="2639458"/>
            <a:ext cx="1008610" cy="276999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의존성 추가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9" name="TextBox 6"/>
          <p:cNvSpPr txBox="1"/>
          <p:nvPr/>
        </p:nvSpPr>
        <p:spPr>
          <a:xfrm>
            <a:off x="522346" y="4707552"/>
            <a:ext cx="1122423" cy="461665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스키마 및 </a:t>
            </a:r>
            <a:endParaRPr lang="en-US" altLang="ko-KR" sz="120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다중 </a:t>
            </a:r>
            <a:r>
              <a:rPr lang="en-US" altLang="ko-KR" sz="1200" dirty="0">
                <a:solidFill>
                  <a:schemeClr val="tx1"/>
                </a:solidFill>
                <a:latin typeface="맑은 고딕"/>
                <a:ea typeface="맑은 고딕"/>
              </a:rPr>
              <a:t>DB </a:t>
            </a:r>
            <a:r>
              <a:rPr lang="ko-KR" altLang="en-US" sz="1200" dirty="0">
                <a:solidFill>
                  <a:schemeClr val="tx1"/>
                </a:solidFill>
                <a:latin typeface="맑은 고딕"/>
                <a:ea typeface="맑은 고딕"/>
              </a:rPr>
              <a:t>설정</a:t>
            </a:r>
            <a:endParaRPr lang="ko-KR" altLang="en-US" sz="120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20" y="2054883"/>
            <a:ext cx="5167665" cy="1563791"/>
          </a:xfrm>
          <a:prstGeom prst="rect">
            <a:avLst/>
          </a:prstGeom>
        </p:spPr>
      </p:pic>
      <p:sp>
        <p:nvSpPr>
          <p:cNvPr id="36" name="Oval 44"/>
          <p:cNvSpPr/>
          <p:nvPr/>
        </p:nvSpPr>
        <p:spPr>
          <a:xfrm>
            <a:off x="7323357" y="502399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73" name="Oval 44"/>
          <p:cNvSpPr/>
          <p:nvPr/>
        </p:nvSpPr>
        <p:spPr>
          <a:xfrm>
            <a:off x="1567482" y="197216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>
          <a:xfrm>
            <a:off x="1925869" y="4055946"/>
            <a:ext cx="1272514" cy="294562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>
          <a:xfrm>
            <a:off x="1942220" y="4389269"/>
            <a:ext cx="4909965" cy="466392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>
          <a:xfrm>
            <a:off x="1684520" y="4894422"/>
            <a:ext cx="3412495" cy="1196117"/>
          </a:xfrm>
          <a:prstGeom prst="roundRect">
            <a:avLst>
              <a:gd name="adj" fmla="val 0"/>
            </a:avLst>
          </a:prstGeom>
          <a:noFill/>
          <a:ln w="19050" algn="ctr">
            <a:solidFill>
              <a:srgbClr val="FF3F3F"/>
            </a:solidFill>
            <a:prstDash val="sysDash"/>
            <a:miter/>
          </a:ln>
          <a:effectLst>
            <a:outerShdw blurRad="38100" dist="12700" sx="101000" sy="101000" algn="ctr" rotWithShape="0">
              <a:schemeClr val="bg1">
                <a:alpha val="97000"/>
              </a:schemeClr>
            </a:outerShdw>
          </a:effectLst>
        </p:spPr>
        <p:txBody>
          <a:bodyPr wrap="none" lIns="0" tIns="0" rIns="0" bIns="0" anchor="ctr"/>
          <a:lstStyle/>
          <a:p>
            <a:pPr algn="ctr" latinLnBrk="0">
              <a:defRPr/>
            </a:pPr>
            <a:endParaRPr lang="ko-KR" altLang="ko-KR" sz="600">
              <a:solidFill>
                <a:schemeClr val="tx1">
                  <a:lumMod val="50000"/>
                  <a:lumOff val="50000"/>
                </a:schemeClr>
              </a:solidFill>
              <a:latin typeface="Rix고딕 M"/>
              <a:ea typeface="Rix고딕 M"/>
              <a:cs typeface="+mn-cs"/>
            </a:endParaRPr>
          </a:p>
        </p:txBody>
      </p:sp>
      <p:sp>
        <p:nvSpPr>
          <p:cNvPr id="685" name="Oval 44"/>
          <p:cNvSpPr/>
          <p:nvPr/>
        </p:nvSpPr>
        <p:spPr>
          <a:xfrm>
            <a:off x="1603565" y="43313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</a:p>
        </p:txBody>
      </p:sp>
      <p:sp>
        <p:nvSpPr>
          <p:cNvPr id="34" name="Oval 44"/>
          <p:cNvSpPr/>
          <p:nvPr/>
        </p:nvSpPr>
        <p:spPr>
          <a:xfrm>
            <a:off x="1509001" y="48000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0" name="Oval 44"/>
          <p:cNvSpPr/>
          <p:nvPr/>
        </p:nvSpPr>
        <p:spPr>
          <a:xfrm>
            <a:off x="1567482" y="396471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470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6" y="1851838"/>
            <a:ext cx="6640573" cy="434947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배치 환경 설정 및 적용 순서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91733" y="800355"/>
            <a:ext cx="9327858" cy="668837"/>
          </a:xfrm>
        </p:spPr>
        <p:txBody>
          <a:bodyPr/>
          <a:lstStyle/>
          <a:p>
            <a:pPr lvl="0">
              <a:spcBef>
                <a:spcPct val="10000"/>
              </a:spcBef>
              <a:spcAft>
                <a:spcPct val="30000"/>
              </a:spcAft>
              <a:defRPr/>
            </a:pPr>
            <a:r>
              <a:rPr lang="ko-KR" altLang="en-US" dirty="0">
                <a:solidFill>
                  <a:schemeClr val="tx1"/>
                </a:solidFill>
              </a:rPr>
              <a:t>데이터 소스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트랜잭션 매니저 등 데이터베이스 관련 빈을 등록 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3" name="직사각형 272"/>
          <p:cNvSpPr/>
          <p:nvPr/>
        </p:nvSpPr>
        <p:spPr>
          <a:xfrm>
            <a:off x="1892660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데이터베이스 관련 빈 등록</a:t>
            </a:r>
          </a:p>
        </p:txBody>
      </p:sp>
      <p:sp>
        <p:nvSpPr>
          <p:cNvPr id="274" name="직사각형 273"/>
          <p:cNvSpPr/>
          <p:nvPr/>
        </p:nvSpPr>
        <p:spPr>
          <a:xfrm>
            <a:off x="7566385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275" name="직사각형 274"/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사용하는 데이터베이스들을 각각 다른 빈으로 등록해 개별 사용 가능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  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0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buFont typeface="Wingdings"/>
              <a:buNone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   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트랜잭션 매니저 설정을 하나의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로 지정해 모든 배치 작업을 같은 </a:t>
            </a: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에서 통합 관리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         </a:t>
            </a:r>
          </a:p>
          <a:p>
            <a:pPr latinLnBrk="0">
              <a:lnSpc>
                <a:spcPct val="150000"/>
              </a:lnSpc>
              <a:spcBef>
                <a:spcPct val="30000"/>
              </a:spcBef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</p:txBody>
      </p:sp>
      <p:sp>
        <p:nvSpPr>
          <p:cNvPr id="608" name="Oval 44"/>
          <p:cNvSpPr/>
          <p:nvPr/>
        </p:nvSpPr>
        <p:spPr>
          <a:xfrm>
            <a:off x="7323358" y="19528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615" name="직사각형 31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배치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배치 소개</a:t>
            </a:r>
          </a:p>
        </p:txBody>
      </p:sp>
      <p:sp>
        <p:nvSpPr>
          <p:cNvPr id="620" name="TextBox 619"/>
          <p:cNvSpPr txBox="1"/>
          <p:nvPr/>
        </p:nvSpPr>
        <p:spPr>
          <a:xfrm>
            <a:off x="396567" y="1909821"/>
            <a:ext cx="482199" cy="336192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0" indent="0" latinLnBrk="0">
              <a:spcBef>
                <a:spcPct val="30000"/>
              </a:spcBef>
              <a:buFont typeface="Wingdings"/>
              <a:buNone/>
              <a:defRPr/>
            </a:pPr>
            <a:endParaRPr lang="en-US" altLang="ko-KR" sz="1700" b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674" name="Oval 44"/>
          <p:cNvSpPr/>
          <p:nvPr/>
        </p:nvSpPr>
        <p:spPr>
          <a:xfrm>
            <a:off x="7303741" y="35252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sp>
        <p:nvSpPr>
          <p:cNvPr id="673" name="Oval 44"/>
          <p:cNvSpPr/>
          <p:nvPr/>
        </p:nvSpPr>
        <p:spPr>
          <a:xfrm>
            <a:off x="1562277" y="321378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9" name="Oval 44"/>
          <p:cNvSpPr/>
          <p:nvPr/>
        </p:nvSpPr>
        <p:spPr>
          <a:xfrm>
            <a:off x="1626137" y="475179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96" y="4380725"/>
            <a:ext cx="3225919" cy="3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2036</Words>
  <Application>Microsoft Office PowerPoint</Application>
  <PresentationFormat>A4 용지(210x297mm)</PresentationFormat>
  <Paragraphs>543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33</vt:i4>
      </vt:variant>
    </vt:vector>
  </HeadingPairs>
  <TitlesOfParts>
    <vt:vector size="47" baseType="lpstr">
      <vt:lpstr>KoPubWorld돋움체 Light</vt:lpstr>
      <vt:lpstr>KPMG Light</vt:lpstr>
      <vt:lpstr>Monotype Sorts</vt:lpstr>
      <vt:lpstr>Optima</vt:lpstr>
      <vt:lpstr>Rix고딕 M</vt:lpstr>
      <vt:lpstr>가는각진제목체</vt:lpstr>
      <vt:lpstr>굴림</vt:lpstr>
      <vt:lpstr>맑은 고딕</vt:lpstr>
      <vt:lpstr>Arial</vt:lpstr>
      <vt:lpstr>Times New Roman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검토 시 고려 사항</vt:lpstr>
      <vt:lpstr>배치 전체 구성도</vt:lpstr>
      <vt:lpstr>PowerPoint 프레젠테이션</vt:lpstr>
      <vt:lpstr>배치를 활용한 대량 데이터 처리 성능 개선 방안</vt:lpstr>
      <vt:lpstr>배치 메타 테이블</vt:lpstr>
      <vt:lpstr>배치 환경 설정 및 적용 순서</vt:lpstr>
      <vt:lpstr>배치 환경 설정 및 적용 순서</vt:lpstr>
      <vt:lpstr>배치 환경 설정 및 적용 순서</vt:lpstr>
      <vt:lpstr>배치 리스너</vt:lpstr>
      <vt:lpstr>배치 환경 설정 및 적용 순서</vt:lpstr>
      <vt:lpstr>PowerPoint 프레젠테이션</vt:lpstr>
      <vt:lpstr>DB TO API</vt:lpstr>
      <vt:lpstr>PowerPoint 프레젠테이션</vt:lpstr>
      <vt:lpstr>DB TO DB</vt:lpstr>
      <vt:lpstr>PowerPoint 프레젠테이션</vt:lpstr>
      <vt:lpstr>FILE TO DB</vt:lpstr>
      <vt:lpstr>PowerPoint 프레젠테이션</vt:lpstr>
      <vt:lpstr>선후행 배치 연결</vt:lpstr>
      <vt:lpstr>PowerPoint 프레젠테이션</vt:lpstr>
      <vt:lpstr>배치 모니터링 소개</vt:lpstr>
      <vt:lpstr>PowerPoint 프레젠테이션</vt:lpstr>
      <vt:lpstr>Job 실행 목록 UI</vt:lpstr>
      <vt:lpstr>Job 실행 목록 시퀀스 다이어그램</vt:lpstr>
      <vt:lpstr>PowerPoint 프레젠테이션</vt:lpstr>
      <vt:lpstr>Job 실행 상세 UI</vt:lpstr>
      <vt:lpstr>Job 실행 상세 UI</vt:lpstr>
      <vt:lpstr>Job 실행 이력 상세 조회 시퀀스 다이어그램</vt:lpstr>
      <vt:lpstr>PowerPoint 프레젠테이션</vt:lpstr>
      <vt:lpstr>Step 실행 상세 UI</vt:lpstr>
      <vt:lpstr>Step 실행 상세 시퀀스 다이어그램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장세윤</cp:lastModifiedBy>
  <cp:revision>3856</cp:revision>
  <dcterms:created xsi:type="dcterms:W3CDTF">2008-04-01T02:37:23Z</dcterms:created>
  <dcterms:modified xsi:type="dcterms:W3CDTF">2025-02-11T07:51:18Z</dcterms:modified>
  <cp:version/>
</cp:coreProperties>
</file>