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256"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313" r:id="rId22"/>
    <p:sldId id="290" r:id="rId23"/>
    <p:sldId id="291" r:id="rId24"/>
    <p:sldId id="292" r:id="rId25"/>
    <p:sldId id="293" r:id="rId26"/>
    <p:sldId id="294" r:id="rId27"/>
    <p:sldId id="295" r:id="rId28"/>
    <p:sldId id="296" r:id="rId29"/>
    <p:sldId id="312" r:id="rId30"/>
    <p:sldId id="297" r:id="rId31"/>
    <p:sldId id="298" r:id="rId32"/>
    <p:sldId id="299" r:id="rId33"/>
    <p:sldId id="300" r:id="rId34"/>
    <p:sldId id="301" r:id="rId35"/>
    <p:sldId id="302" r:id="rId36"/>
    <p:sldId id="303" r:id="rId37"/>
    <p:sldId id="314" r:id="rId38"/>
    <p:sldId id="315" r:id="rId39"/>
    <p:sldId id="304" r:id="rId40"/>
    <p:sldId id="305" r:id="rId41"/>
    <p:sldId id="306" r:id="rId42"/>
    <p:sldId id="307" r:id="rId43"/>
    <p:sldId id="308" r:id="rId44"/>
    <p:sldId id="27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nifacio Doma" initials="BD" lastIdx="3" clrIdx="0">
    <p:extLst>
      <p:ext uri="{19B8F6BF-5375-455C-9EA6-DF929625EA0E}">
        <p15:presenceInfo xmlns:p15="http://schemas.microsoft.com/office/powerpoint/2012/main" userId="195f5d995906c2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C33BF-56A7-4AC6-9A97-CA72A6E124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0C60B374-7427-4A02-84C9-D35AE8B5E9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230F105-C442-4BD0-80D3-748FDB0FFB85}"/>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5" name="Footer Placeholder 4">
            <a:extLst>
              <a:ext uri="{FF2B5EF4-FFF2-40B4-BE49-F238E27FC236}">
                <a16:creationId xmlns:a16="http://schemas.microsoft.com/office/drawing/2014/main" id="{23486B47-313B-4C1D-8256-FB4A7F16CE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29A0C5B-A6C5-453F-A7C5-EA11176FA23B}"/>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421618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D0D7-0BE4-4871-8152-4630B4B48E2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013B914-DAED-428C-8227-158AD5780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1206F93-03DC-4F7B-8E57-094703D8F338}"/>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5" name="Footer Placeholder 4">
            <a:extLst>
              <a:ext uri="{FF2B5EF4-FFF2-40B4-BE49-F238E27FC236}">
                <a16:creationId xmlns:a16="http://schemas.microsoft.com/office/drawing/2014/main" id="{B885CEAE-139C-4865-B22D-F8160380A8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1B93BA7-2E66-4B5C-8E6A-D345DF19CB09}"/>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48375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705489-A634-4F1A-8118-1450BFBBF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57CD553-1717-4387-AEB4-C7E42E1C8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167A3C1-90AF-4443-9FEE-43EEC49A331C}"/>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5" name="Footer Placeholder 4">
            <a:extLst>
              <a:ext uri="{FF2B5EF4-FFF2-40B4-BE49-F238E27FC236}">
                <a16:creationId xmlns:a16="http://schemas.microsoft.com/office/drawing/2014/main" id="{0F6D5B85-737A-41D8-B0DE-50DD65FC8A6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D45010-B7F8-4161-A487-3833A13C1FAB}"/>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355159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3213-AC1D-4C77-AF1D-74610B76A27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479A34B2-001B-4D37-BA78-A7A538F64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9D31FC1-711B-4C4B-8E62-6388EBD5876A}"/>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5" name="Footer Placeholder 4">
            <a:extLst>
              <a:ext uri="{FF2B5EF4-FFF2-40B4-BE49-F238E27FC236}">
                <a16:creationId xmlns:a16="http://schemas.microsoft.com/office/drawing/2014/main" id="{B08C024B-9B47-4049-8DC4-E947C30A74F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F0EED5B-47A7-4071-8D5E-258AF6AD554A}"/>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2566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7260-50A9-44E0-8362-EDF47B220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B40D737-EEB3-48A6-9716-1E8E496A9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EF99C-C810-4020-9B79-54A8520D2D70}"/>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5" name="Footer Placeholder 4">
            <a:extLst>
              <a:ext uri="{FF2B5EF4-FFF2-40B4-BE49-F238E27FC236}">
                <a16:creationId xmlns:a16="http://schemas.microsoft.com/office/drawing/2014/main" id="{1A63CA3C-21AF-4DAE-8C70-2CF4AA2608F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0C69D28-B357-4F23-AFBC-F1A4EA6DF25B}"/>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419238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BB62-09E4-4F61-89E3-74799394AAE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B6C5746-F9FD-4887-B2D6-60EA22E650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DDCB643-7F92-441C-BE27-54B08D955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9DECBD3-53A7-4FA1-A8E8-DCFB8401CDBD}"/>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6" name="Footer Placeholder 5">
            <a:extLst>
              <a:ext uri="{FF2B5EF4-FFF2-40B4-BE49-F238E27FC236}">
                <a16:creationId xmlns:a16="http://schemas.microsoft.com/office/drawing/2014/main" id="{570D44C3-5A94-4AC7-BCDD-D4F34CF1F45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7D9E2E5-8481-4191-8C3C-26B7006D4BF9}"/>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157790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8998-9C2B-4C0E-9B41-8EA1F2EDE2FA}"/>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6986DFA-C8F8-4435-8843-FD62FCA2E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1BB35-7F34-4501-8065-E690F00F1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068ED2DB-EC8A-479B-8529-606F2D7E8C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C7317-B295-4167-96D7-2147D15A58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7A56085B-0D0E-4C66-B8CC-48421AAA5AAD}"/>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8" name="Footer Placeholder 7">
            <a:extLst>
              <a:ext uri="{FF2B5EF4-FFF2-40B4-BE49-F238E27FC236}">
                <a16:creationId xmlns:a16="http://schemas.microsoft.com/office/drawing/2014/main" id="{897AB1DA-087D-4FF6-8D93-C845B8F88C9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05727E50-275B-49FF-B818-C5976C4F1CB7}"/>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159459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32A8-B8CA-4983-8937-E604F9B4CA3B}"/>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A976C192-31DA-43D8-8984-8C30FC1884FE}"/>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4" name="Footer Placeholder 3">
            <a:extLst>
              <a:ext uri="{FF2B5EF4-FFF2-40B4-BE49-F238E27FC236}">
                <a16:creationId xmlns:a16="http://schemas.microsoft.com/office/drawing/2014/main" id="{6E7A3C90-F5C7-4559-BE3F-BD4C681BBF90}"/>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492BB26-7570-484C-A09A-7D783AAF91F5}"/>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113394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A61CA-7332-45D3-930C-9219A491DD72}"/>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3" name="Footer Placeholder 2">
            <a:extLst>
              <a:ext uri="{FF2B5EF4-FFF2-40B4-BE49-F238E27FC236}">
                <a16:creationId xmlns:a16="http://schemas.microsoft.com/office/drawing/2014/main" id="{4404D515-8A97-4D1B-951A-BBB09EC4D63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68620DB-E05B-406B-9C18-8A79A7F022A4}"/>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89607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1720-280A-4484-9058-F8AC0EC10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74AF7A1-7F2A-444D-B749-1F0F820DF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365E06E-B952-4AF8-9532-E2B000A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464F2-B930-46BB-B93D-362C110ED4C5}"/>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6" name="Footer Placeholder 5">
            <a:extLst>
              <a:ext uri="{FF2B5EF4-FFF2-40B4-BE49-F238E27FC236}">
                <a16:creationId xmlns:a16="http://schemas.microsoft.com/office/drawing/2014/main" id="{8C7041D5-3F39-4BD4-8E91-4215965CFFB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4A5C475-F7BF-41C7-8CD9-026E5CFC2764}"/>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2173435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535A-7B0D-47E6-8540-51AC70A84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E1BDEDA-1650-4A6F-8808-70A6CA446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0784E4C3-68D4-4B9C-90F5-18786DE1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7E20B-7B1D-410A-BB35-DE6C5438DD45}"/>
              </a:ext>
            </a:extLst>
          </p:cNvPr>
          <p:cNvSpPr>
            <a:spLocks noGrp="1"/>
          </p:cNvSpPr>
          <p:nvPr>
            <p:ph type="dt" sz="half" idx="10"/>
          </p:nvPr>
        </p:nvSpPr>
        <p:spPr/>
        <p:txBody>
          <a:bodyPr/>
          <a:lstStyle/>
          <a:p>
            <a:fld id="{D8CAB4EE-7C64-4AAC-9D36-10254FB6B635}" type="datetimeFigureOut">
              <a:rPr lang="en-PH" smtClean="0"/>
              <a:t>24/08/2020</a:t>
            </a:fld>
            <a:endParaRPr lang="en-PH"/>
          </a:p>
        </p:txBody>
      </p:sp>
      <p:sp>
        <p:nvSpPr>
          <p:cNvPr id="6" name="Footer Placeholder 5">
            <a:extLst>
              <a:ext uri="{FF2B5EF4-FFF2-40B4-BE49-F238E27FC236}">
                <a16:creationId xmlns:a16="http://schemas.microsoft.com/office/drawing/2014/main" id="{F3B99C32-7E0E-49FA-BA04-7C4F0A00958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DE2D09E-AA07-4B2E-BE5B-BE85B4F8DE91}"/>
              </a:ext>
            </a:extLst>
          </p:cNvPr>
          <p:cNvSpPr>
            <a:spLocks noGrp="1"/>
          </p:cNvSpPr>
          <p:nvPr>
            <p:ph type="sldNum" sz="quarter" idx="12"/>
          </p:nvPr>
        </p:nvSpPr>
        <p:spPr/>
        <p:txBody>
          <a:bodyPr/>
          <a:lstStyle/>
          <a:p>
            <a:fld id="{B767BE99-D7A5-4694-808F-27D80BA7907F}" type="slidenum">
              <a:rPr lang="en-PH" smtClean="0"/>
              <a:t>‹#›</a:t>
            </a:fld>
            <a:endParaRPr lang="en-PH"/>
          </a:p>
        </p:txBody>
      </p:sp>
    </p:spTree>
    <p:extLst>
      <p:ext uri="{BB962C8B-B14F-4D97-AF65-F5344CB8AC3E}">
        <p14:creationId xmlns:p14="http://schemas.microsoft.com/office/powerpoint/2010/main" val="356609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56ACDE-1FAF-44F8-845A-87F4295A5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AB8D512-9396-47A7-BDA3-78A295391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0F1C614-5091-46CF-8D4D-A1B3B89FD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AB4EE-7C64-4AAC-9D36-10254FB6B635}" type="datetimeFigureOut">
              <a:rPr lang="en-PH" smtClean="0"/>
              <a:t>24/08/2020</a:t>
            </a:fld>
            <a:endParaRPr lang="en-PH"/>
          </a:p>
        </p:txBody>
      </p:sp>
      <p:sp>
        <p:nvSpPr>
          <p:cNvPr id="5" name="Footer Placeholder 4">
            <a:extLst>
              <a:ext uri="{FF2B5EF4-FFF2-40B4-BE49-F238E27FC236}">
                <a16:creationId xmlns:a16="http://schemas.microsoft.com/office/drawing/2014/main" id="{6E3C3743-4E18-459E-8EB9-F1D443F4E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93B0D75-B3C2-4648-AD76-102ACE113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7BE99-D7A5-4694-808F-27D80BA7907F}" type="slidenum">
              <a:rPr lang="en-PH" smtClean="0"/>
              <a:t>‹#›</a:t>
            </a:fld>
            <a:endParaRPr lang="en-PH"/>
          </a:p>
        </p:txBody>
      </p:sp>
    </p:spTree>
    <p:extLst>
      <p:ext uri="{BB962C8B-B14F-4D97-AF65-F5344CB8AC3E}">
        <p14:creationId xmlns:p14="http://schemas.microsoft.com/office/powerpoint/2010/main" val="1414094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Box 1">
            <a:extLst>
              <a:ext uri="{FF2B5EF4-FFF2-40B4-BE49-F238E27FC236}">
                <a16:creationId xmlns:a16="http://schemas.microsoft.com/office/drawing/2014/main" id="{5AD8555F-A2CA-40C3-AFD4-6A86BDAC9BAF}"/>
              </a:ext>
            </a:extLst>
          </p:cNvPr>
          <p:cNvSpPr txBox="1"/>
          <p:nvPr/>
        </p:nvSpPr>
        <p:spPr>
          <a:xfrm>
            <a:off x="1238575" y="1363318"/>
            <a:ext cx="9713842" cy="2862322"/>
          </a:xfrm>
          <a:prstGeom prst="rect">
            <a:avLst/>
          </a:prstGeom>
          <a:noFill/>
        </p:spPr>
        <p:txBody>
          <a:bodyPr wrap="square">
            <a:spAutoFit/>
          </a:bodyPr>
          <a:lstStyle/>
          <a:p>
            <a:pPr algn="l"/>
            <a:endParaRPr lang="en-PH" sz="6000" b="0" i="0" u="none" strike="noStrike" baseline="0" dirty="0">
              <a:solidFill>
                <a:srgbClr val="000000"/>
              </a:solidFill>
              <a:latin typeface="Calibri" panose="020F0502020204030204" pitchFamily="34" charset="0"/>
            </a:endParaRPr>
          </a:p>
          <a:p>
            <a:pPr algn="ctr"/>
            <a:r>
              <a:rPr lang="en-PH" sz="6000" b="1" i="0" u="none" strike="noStrike" baseline="0" dirty="0">
                <a:solidFill>
                  <a:srgbClr val="000000"/>
                </a:solidFill>
                <a:latin typeface="Calibri" panose="020F0502020204030204" pitchFamily="34" charset="0"/>
              </a:rPr>
              <a:t> Algorithm/ Flowchart </a:t>
            </a:r>
          </a:p>
          <a:p>
            <a:pPr algn="ctr"/>
            <a:r>
              <a:rPr lang="en-PH" sz="6000" b="1" i="0" u="none" strike="noStrike" baseline="0" dirty="0">
                <a:solidFill>
                  <a:srgbClr val="000000"/>
                </a:solidFill>
                <a:latin typeface="Calibri" panose="020F0502020204030204" pitchFamily="34" charset="0"/>
              </a:rPr>
              <a:t>Design</a:t>
            </a:r>
          </a:p>
        </p:txBody>
      </p:sp>
    </p:spTree>
    <p:extLst>
      <p:ext uri="{BB962C8B-B14F-4D97-AF65-F5344CB8AC3E}">
        <p14:creationId xmlns:p14="http://schemas.microsoft.com/office/powerpoint/2010/main" val="1892309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BAC32328-0A81-40A1-90BC-99851560EBC8}"/>
              </a:ext>
            </a:extLst>
          </p:cNvPr>
          <p:cNvSpPr txBox="1"/>
          <p:nvPr/>
        </p:nvSpPr>
        <p:spPr>
          <a:xfrm>
            <a:off x="2821524" y="2551837"/>
            <a:ext cx="6093618" cy="1754326"/>
          </a:xfrm>
          <a:prstGeom prst="rect">
            <a:avLst/>
          </a:prstGeom>
          <a:noFill/>
        </p:spPr>
        <p:txBody>
          <a:bodyPr wrap="square">
            <a:spAutoFit/>
          </a:bodyPr>
          <a:lstStyle/>
          <a:p>
            <a:pPr algn="ctr"/>
            <a:r>
              <a:rPr lang="en-PH" sz="5400" b="1" i="0" u="none" strike="noStrike" baseline="0" dirty="0">
                <a:solidFill>
                  <a:srgbClr val="000000"/>
                </a:solidFill>
                <a:latin typeface="Calibri" panose="020F0502020204030204" pitchFamily="34" charset="0"/>
              </a:rPr>
              <a:t>Program Elements &amp; Structure</a:t>
            </a:r>
            <a:endParaRPr lang="en-PH" sz="5400" b="1" dirty="0"/>
          </a:p>
        </p:txBody>
      </p:sp>
    </p:spTree>
    <p:extLst>
      <p:ext uri="{BB962C8B-B14F-4D97-AF65-F5344CB8AC3E}">
        <p14:creationId xmlns:p14="http://schemas.microsoft.com/office/powerpoint/2010/main" val="214375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854893F0-8778-4F35-98B9-0CB81307A44B}"/>
              </a:ext>
            </a:extLst>
          </p:cNvPr>
          <p:cNvPicPr>
            <a:picLocks noChangeAspect="1"/>
          </p:cNvPicPr>
          <p:nvPr/>
        </p:nvPicPr>
        <p:blipFill>
          <a:blip r:embed="rId3"/>
          <a:stretch>
            <a:fillRect/>
          </a:stretch>
        </p:blipFill>
        <p:spPr>
          <a:xfrm>
            <a:off x="1338470" y="387211"/>
            <a:ext cx="8594035" cy="5306817"/>
          </a:xfrm>
          <a:prstGeom prst="rect">
            <a:avLst/>
          </a:prstGeom>
        </p:spPr>
      </p:pic>
    </p:spTree>
    <p:extLst>
      <p:ext uri="{BB962C8B-B14F-4D97-AF65-F5344CB8AC3E}">
        <p14:creationId xmlns:p14="http://schemas.microsoft.com/office/powerpoint/2010/main" val="423896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5BCD6AA6-1595-4761-A692-1261A0212D7B}"/>
              </a:ext>
            </a:extLst>
          </p:cNvPr>
          <p:cNvPicPr>
            <a:picLocks noChangeAspect="1"/>
          </p:cNvPicPr>
          <p:nvPr/>
        </p:nvPicPr>
        <p:blipFill>
          <a:blip r:embed="rId3"/>
          <a:stretch>
            <a:fillRect/>
          </a:stretch>
        </p:blipFill>
        <p:spPr>
          <a:xfrm>
            <a:off x="1157287" y="533399"/>
            <a:ext cx="9558338" cy="5775622"/>
          </a:xfrm>
          <a:prstGeom prst="rect">
            <a:avLst/>
          </a:prstGeom>
        </p:spPr>
      </p:pic>
    </p:spTree>
    <p:extLst>
      <p:ext uri="{BB962C8B-B14F-4D97-AF65-F5344CB8AC3E}">
        <p14:creationId xmlns:p14="http://schemas.microsoft.com/office/powerpoint/2010/main" val="3858854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4ABB59CC-A722-49DA-83D1-1957E3B95DD6}"/>
              </a:ext>
            </a:extLst>
          </p:cNvPr>
          <p:cNvPicPr>
            <a:picLocks noChangeAspect="1"/>
          </p:cNvPicPr>
          <p:nvPr/>
        </p:nvPicPr>
        <p:blipFill>
          <a:blip r:embed="rId3"/>
          <a:stretch>
            <a:fillRect/>
          </a:stretch>
        </p:blipFill>
        <p:spPr>
          <a:xfrm>
            <a:off x="493606" y="551208"/>
            <a:ext cx="11204787" cy="4497789"/>
          </a:xfrm>
          <a:prstGeom prst="rect">
            <a:avLst/>
          </a:prstGeom>
        </p:spPr>
      </p:pic>
    </p:spTree>
    <p:extLst>
      <p:ext uri="{BB962C8B-B14F-4D97-AF65-F5344CB8AC3E}">
        <p14:creationId xmlns:p14="http://schemas.microsoft.com/office/powerpoint/2010/main" val="22618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EDF53803-E40E-4C26-A2CA-FF3741BACFFF}"/>
              </a:ext>
            </a:extLst>
          </p:cNvPr>
          <p:cNvPicPr>
            <a:picLocks noChangeAspect="1"/>
          </p:cNvPicPr>
          <p:nvPr/>
        </p:nvPicPr>
        <p:blipFill>
          <a:blip r:embed="rId3"/>
          <a:stretch>
            <a:fillRect/>
          </a:stretch>
        </p:blipFill>
        <p:spPr>
          <a:xfrm>
            <a:off x="557213" y="766762"/>
            <a:ext cx="10758942" cy="3933825"/>
          </a:xfrm>
          <a:prstGeom prst="rect">
            <a:avLst/>
          </a:prstGeom>
        </p:spPr>
      </p:pic>
    </p:spTree>
    <p:extLst>
      <p:ext uri="{BB962C8B-B14F-4D97-AF65-F5344CB8AC3E}">
        <p14:creationId xmlns:p14="http://schemas.microsoft.com/office/powerpoint/2010/main" val="138854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99725ED5-C9F1-4DC2-88E2-2348653E1F28}"/>
              </a:ext>
            </a:extLst>
          </p:cNvPr>
          <p:cNvPicPr>
            <a:picLocks noChangeAspect="1"/>
          </p:cNvPicPr>
          <p:nvPr/>
        </p:nvPicPr>
        <p:blipFill>
          <a:blip r:embed="rId3"/>
          <a:stretch>
            <a:fillRect/>
          </a:stretch>
        </p:blipFill>
        <p:spPr>
          <a:xfrm>
            <a:off x="812369" y="921544"/>
            <a:ext cx="10069943" cy="5014912"/>
          </a:xfrm>
          <a:prstGeom prst="rect">
            <a:avLst/>
          </a:prstGeom>
        </p:spPr>
      </p:pic>
    </p:spTree>
    <p:extLst>
      <p:ext uri="{BB962C8B-B14F-4D97-AF65-F5344CB8AC3E}">
        <p14:creationId xmlns:p14="http://schemas.microsoft.com/office/powerpoint/2010/main" val="60616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9D75B900-95BF-4E94-9213-09D2569BDBE7}"/>
              </a:ext>
            </a:extLst>
          </p:cNvPr>
          <p:cNvPicPr>
            <a:picLocks noChangeAspect="1"/>
          </p:cNvPicPr>
          <p:nvPr/>
        </p:nvPicPr>
        <p:blipFill>
          <a:blip r:embed="rId3"/>
          <a:stretch>
            <a:fillRect/>
          </a:stretch>
        </p:blipFill>
        <p:spPr>
          <a:xfrm>
            <a:off x="1143000" y="394666"/>
            <a:ext cx="9201149" cy="5636858"/>
          </a:xfrm>
          <a:prstGeom prst="rect">
            <a:avLst/>
          </a:prstGeom>
        </p:spPr>
      </p:pic>
    </p:spTree>
    <p:extLst>
      <p:ext uri="{BB962C8B-B14F-4D97-AF65-F5344CB8AC3E}">
        <p14:creationId xmlns:p14="http://schemas.microsoft.com/office/powerpoint/2010/main" val="351437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C98E0187-DDE7-49E2-8526-4D49BA02A041}"/>
              </a:ext>
            </a:extLst>
          </p:cNvPr>
          <p:cNvPicPr>
            <a:picLocks noChangeAspect="1"/>
          </p:cNvPicPr>
          <p:nvPr/>
        </p:nvPicPr>
        <p:blipFill>
          <a:blip r:embed="rId3"/>
          <a:stretch>
            <a:fillRect/>
          </a:stretch>
        </p:blipFill>
        <p:spPr>
          <a:xfrm>
            <a:off x="649508" y="557214"/>
            <a:ext cx="9751791" cy="5141854"/>
          </a:xfrm>
          <a:prstGeom prst="rect">
            <a:avLst/>
          </a:prstGeom>
        </p:spPr>
      </p:pic>
    </p:spTree>
    <p:extLst>
      <p:ext uri="{BB962C8B-B14F-4D97-AF65-F5344CB8AC3E}">
        <p14:creationId xmlns:p14="http://schemas.microsoft.com/office/powerpoint/2010/main" val="101202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E0FAD0F8-92AA-4B0D-B6DD-237877315A30}"/>
              </a:ext>
            </a:extLst>
          </p:cNvPr>
          <p:cNvPicPr>
            <a:picLocks noChangeAspect="1"/>
          </p:cNvPicPr>
          <p:nvPr/>
        </p:nvPicPr>
        <p:blipFill>
          <a:blip r:embed="rId3"/>
          <a:stretch>
            <a:fillRect/>
          </a:stretch>
        </p:blipFill>
        <p:spPr>
          <a:xfrm>
            <a:off x="1728787" y="490855"/>
            <a:ext cx="8301037" cy="5768312"/>
          </a:xfrm>
          <a:prstGeom prst="rect">
            <a:avLst/>
          </a:prstGeom>
        </p:spPr>
      </p:pic>
    </p:spTree>
    <p:extLst>
      <p:ext uri="{BB962C8B-B14F-4D97-AF65-F5344CB8AC3E}">
        <p14:creationId xmlns:p14="http://schemas.microsoft.com/office/powerpoint/2010/main" val="270603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0A8ECF2A-3758-4967-8071-8BB3EBDEBCCA}"/>
              </a:ext>
            </a:extLst>
          </p:cNvPr>
          <p:cNvPicPr>
            <a:picLocks noChangeAspect="1"/>
          </p:cNvPicPr>
          <p:nvPr/>
        </p:nvPicPr>
        <p:blipFill>
          <a:blip r:embed="rId3"/>
          <a:stretch>
            <a:fillRect/>
          </a:stretch>
        </p:blipFill>
        <p:spPr>
          <a:xfrm>
            <a:off x="1600200" y="97915"/>
            <a:ext cx="8363605" cy="6196868"/>
          </a:xfrm>
          <a:prstGeom prst="rect">
            <a:avLst/>
          </a:prstGeom>
        </p:spPr>
      </p:pic>
    </p:spTree>
    <p:extLst>
      <p:ext uri="{BB962C8B-B14F-4D97-AF65-F5344CB8AC3E}">
        <p14:creationId xmlns:p14="http://schemas.microsoft.com/office/powerpoint/2010/main" val="99802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6" name="TextBox 5">
            <a:extLst>
              <a:ext uri="{FF2B5EF4-FFF2-40B4-BE49-F238E27FC236}">
                <a16:creationId xmlns:a16="http://schemas.microsoft.com/office/drawing/2014/main" id="{BEE67853-E354-4DDB-A62C-942F53594CAC}"/>
              </a:ext>
            </a:extLst>
          </p:cNvPr>
          <p:cNvSpPr txBox="1"/>
          <p:nvPr/>
        </p:nvSpPr>
        <p:spPr>
          <a:xfrm>
            <a:off x="1351723" y="899493"/>
            <a:ext cx="9713842" cy="3662541"/>
          </a:xfrm>
          <a:prstGeom prst="rect">
            <a:avLst/>
          </a:prstGeom>
          <a:noFill/>
        </p:spPr>
        <p:txBody>
          <a:bodyPr wrap="square">
            <a:spAutoFit/>
          </a:bodyPr>
          <a:lstStyle/>
          <a:p>
            <a:pPr algn="l"/>
            <a:endParaRPr lang="en-PH" sz="3200" dirty="0">
              <a:solidFill>
                <a:srgbClr val="000000"/>
              </a:solidFill>
              <a:latin typeface="Arial" panose="020B0604020202020204" pitchFamily="34" charset="0"/>
            </a:endParaRPr>
          </a:p>
          <a:p>
            <a:r>
              <a:rPr lang="en-PH" sz="4000" b="1" i="0" u="none" strike="noStrike" baseline="0" dirty="0">
                <a:solidFill>
                  <a:srgbClr val="000000"/>
                </a:solidFill>
                <a:latin typeface="Calibri" panose="020F0502020204030204" pitchFamily="34" charset="0"/>
              </a:rPr>
              <a:t> </a:t>
            </a:r>
            <a:r>
              <a:rPr lang="en-PH" sz="4000" b="1" dirty="0">
                <a:solidFill>
                  <a:srgbClr val="000000"/>
                </a:solidFill>
                <a:latin typeface="Calibri" panose="020F0502020204030204" pitchFamily="34" charset="0"/>
              </a:rPr>
              <a:t>Algorithm</a:t>
            </a:r>
          </a:p>
          <a:p>
            <a:r>
              <a:rPr lang="en-US" sz="3200" b="0" i="0" u="none" strike="noStrike" baseline="0" dirty="0">
                <a:solidFill>
                  <a:srgbClr val="000000"/>
                </a:solidFill>
                <a:latin typeface="Arial" panose="020B0604020202020204" pitchFamily="34" charset="0"/>
              </a:rPr>
              <a:t>•It is a step by step procedure in solving a problem</a:t>
            </a:r>
          </a:p>
          <a:p>
            <a:r>
              <a:rPr lang="en-US" sz="3200" b="0" i="0" u="none" strike="noStrike" baseline="0" dirty="0">
                <a:solidFill>
                  <a:srgbClr val="000000"/>
                </a:solidFill>
                <a:latin typeface="Arial" panose="020B0604020202020204" pitchFamily="34" charset="0"/>
              </a:rPr>
              <a:t>•A lists of sequence procedures in carrying out a particular task</a:t>
            </a:r>
          </a:p>
          <a:p>
            <a:r>
              <a:rPr lang="en-US" sz="3200" b="0" i="0" u="none" strike="noStrike" baseline="0" dirty="0">
                <a:solidFill>
                  <a:srgbClr val="000000"/>
                </a:solidFill>
                <a:latin typeface="Arial" panose="020B0604020202020204" pitchFamily="34" charset="0"/>
              </a:rPr>
              <a:t>•</a:t>
            </a:r>
            <a:r>
              <a:rPr lang="en-US" sz="3200" b="0" i="0" u="none" strike="noStrike" baseline="0" dirty="0">
                <a:solidFill>
                  <a:srgbClr val="000000"/>
                </a:solidFill>
                <a:latin typeface="Calibri" panose="020F0502020204030204" pitchFamily="34" charset="0"/>
              </a:rPr>
              <a:t>It does not follow any grammatical rules, it represents a high level of solution to a problem</a:t>
            </a:r>
          </a:p>
        </p:txBody>
      </p:sp>
    </p:spTree>
    <p:extLst>
      <p:ext uri="{BB962C8B-B14F-4D97-AF65-F5344CB8AC3E}">
        <p14:creationId xmlns:p14="http://schemas.microsoft.com/office/powerpoint/2010/main" val="708446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575A6AF2-D4BD-4E3E-AEDC-C91B1738DC16}"/>
              </a:ext>
            </a:extLst>
          </p:cNvPr>
          <p:cNvPicPr>
            <a:picLocks noChangeAspect="1"/>
          </p:cNvPicPr>
          <p:nvPr/>
        </p:nvPicPr>
        <p:blipFill>
          <a:blip r:embed="rId3"/>
          <a:stretch>
            <a:fillRect/>
          </a:stretch>
        </p:blipFill>
        <p:spPr>
          <a:xfrm>
            <a:off x="1700213" y="352575"/>
            <a:ext cx="8443911" cy="5909536"/>
          </a:xfrm>
          <a:prstGeom prst="rect">
            <a:avLst/>
          </a:prstGeom>
        </p:spPr>
      </p:pic>
    </p:spTree>
    <p:extLst>
      <p:ext uri="{BB962C8B-B14F-4D97-AF65-F5344CB8AC3E}">
        <p14:creationId xmlns:p14="http://schemas.microsoft.com/office/powerpoint/2010/main" val="3234106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45D88541-31E3-424B-BDCA-25BFE264F717}"/>
              </a:ext>
            </a:extLst>
          </p:cNvPr>
          <p:cNvSpPr txBox="1"/>
          <p:nvPr/>
        </p:nvSpPr>
        <p:spPr>
          <a:xfrm>
            <a:off x="890031" y="2428911"/>
            <a:ext cx="6093618" cy="1754326"/>
          </a:xfrm>
          <a:prstGeom prst="rect">
            <a:avLst/>
          </a:prstGeom>
          <a:noFill/>
        </p:spPr>
        <p:txBody>
          <a:bodyPr wrap="square">
            <a:spAutoFit/>
          </a:bodyPr>
          <a:lstStyle/>
          <a:p>
            <a:pPr algn="ctr"/>
            <a:r>
              <a:rPr lang="en-PH" sz="5400" b="1" i="0" u="none"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Sequential Program Structure</a:t>
            </a:r>
            <a:endParaRPr lang="en-PH" sz="54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F61EA9B7-0AE4-4891-BBE4-25F4488D7ABA}"/>
              </a:ext>
            </a:extLst>
          </p:cNvPr>
          <p:cNvPicPr>
            <a:picLocks noChangeAspect="1"/>
          </p:cNvPicPr>
          <p:nvPr/>
        </p:nvPicPr>
        <p:blipFill>
          <a:blip r:embed="rId3"/>
          <a:stretch>
            <a:fillRect/>
          </a:stretch>
        </p:blipFill>
        <p:spPr>
          <a:xfrm>
            <a:off x="7816298" y="638986"/>
            <a:ext cx="2583346" cy="5580027"/>
          </a:xfrm>
          <a:prstGeom prst="rect">
            <a:avLst/>
          </a:prstGeom>
        </p:spPr>
      </p:pic>
    </p:spTree>
    <p:extLst>
      <p:ext uri="{BB962C8B-B14F-4D97-AF65-F5344CB8AC3E}">
        <p14:creationId xmlns:p14="http://schemas.microsoft.com/office/powerpoint/2010/main" val="56172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97F47C38-10EA-4394-99A5-079100A975DD}"/>
              </a:ext>
            </a:extLst>
          </p:cNvPr>
          <p:cNvPicPr>
            <a:picLocks noChangeAspect="1"/>
          </p:cNvPicPr>
          <p:nvPr/>
        </p:nvPicPr>
        <p:blipFill>
          <a:blip r:embed="rId3"/>
          <a:stretch>
            <a:fillRect/>
          </a:stretch>
        </p:blipFill>
        <p:spPr>
          <a:xfrm>
            <a:off x="1748783" y="438150"/>
            <a:ext cx="8693425" cy="5530935"/>
          </a:xfrm>
          <a:prstGeom prst="rect">
            <a:avLst/>
          </a:prstGeom>
        </p:spPr>
      </p:pic>
    </p:spTree>
    <p:extLst>
      <p:ext uri="{BB962C8B-B14F-4D97-AF65-F5344CB8AC3E}">
        <p14:creationId xmlns:p14="http://schemas.microsoft.com/office/powerpoint/2010/main" val="3580807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67438131-11D7-441A-BFB8-946BA92CC922}"/>
              </a:ext>
            </a:extLst>
          </p:cNvPr>
          <p:cNvSpPr txBox="1"/>
          <p:nvPr/>
        </p:nvSpPr>
        <p:spPr>
          <a:xfrm>
            <a:off x="2398644" y="418957"/>
            <a:ext cx="7129669" cy="5355312"/>
          </a:xfrm>
          <a:prstGeom prst="rect">
            <a:avLst/>
          </a:prstGeom>
          <a:noFill/>
        </p:spPr>
        <p:txBody>
          <a:bodyPr wrap="square">
            <a:spAutoFit/>
          </a:bodyPr>
          <a:lstStyle/>
          <a:p>
            <a:pPr algn="l"/>
            <a:r>
              <a:rPr lang="en-PH" sz="4000" b="1" i="0" u="none" strike="noStrike" baseline="0" dirty="0">
                <a:solidFill>
                  <a:srgbClr val="000000"/>
                </a:solidFill>
              </a:rPr>
              <a:t>Pseudocode Syntax</a:t>
            </a:r>
          </a:p>
          <a:p>
            <a:pPr algn="l"/>
            <a:endParaRPr lang="en-PH" dirty="0">
              <a:solidFill>
                <a:srgbClr val="000000"/>
              </a:solidFill>
            </a:endParaRPr>
          </a:p>
          <a:p>
            <a:pPr algn="l"/>
            <a:r>
              <a:rPr lang="en-PH" sz="2400" b="1" i="0" u="sng" strike="noStrike" baseline="0" dirty="0">
                <a:solidFill>
                  <a:srgbClr val="000000"/>
                </a:solidFill>
              </a:rPr>
              <a:t>Output</a:t>
            </a:r>
            <a:r>
              <a:rPr lang="en-PH" sz="2400" b="0" i="0" u="none" strike="noStrike" baseline="0" dirty="0">
                <a:solidFill>
                  <a:srgbClr val="000000"/>
                </a:solidFill>
              </a:rPr>
              <a:t>:</a:t>
            </a:r>
          </a:p>
          <a:p>
            <a:r>
              <a:rPr lang="en-PH" sz="2400" b="0" i="0" u="none" strike="noStrike" baseline="0" dirty="0">
                <a:solidFill>
                  <a:srgbClr val="000000"/>
                </a:solidFill>
              </a:rPr>
              <a:t>Display “your string for prompt”</a:t>
            </a:r>
          </a:p>
          <a:p>
            <a:pPr algn="l"/>
            <a:r>
              <a:rPr lang="en-PH" sz="2400" b="0" i="0" u="none" strike="noStrike" baseline="0" dirty="0">
                <a:solidFill>
                  <a:srgbClr val="000000"/>
                </a:solidFill>
              </a:rPr>
              <a:t>Display &lt;var&gt;</a:t>
            </a:r>
          </a:p>
          <a:p>
            <a:pPr algn="l"/>
            <a:r>
              <a:rPr lang="en-PH" sz="2400" dirty="0">
                <a:solidFill>
                  <a:srgbClr val="000000"/>
                </a:solidFill>
              </a:rPr>
              <a:t>Display “your string”,&lt;var&gt;</a:t>
            </a:r>
          </a:p>
          <a:p>
            <a:pPr algn="l"/>
            <a:endParaRPr lang="en-PH" sz="2400" dirty="0">
              <a:solidFill>
                <a:srgbClr val="000000"/>
              </a:solidFill>
            </a:endParaRPr>
          </a:p>
          <a:p>
            <a:pPr algn="l"/>
            <a:r>
              <a:rPr lang="en-PH" sz="2400" dirty="0">
                <a:solidFill>
                  <a:srgbClr val="000000"/>
                </a:solidFill>
              </a:rPr>
              <a:t>Input:</a:t>
            </a:r>
          </a:p>
          <a:p>
            <a:pPr algn="l"/>
            <a:r>
              <a:rPr lang="en-PH" sz="2400" dirty="0">
                <a:solidFill>
                  <a:srgbClr val="000000"/>
                </a:solidFill>
              </a:rPr>
              <a:t>Accept &lt;var&gt;</a:t>
            </a:r>
          </a:p>
          <a:p>
            <a:pPr algn="l"/>
            <a:r>
              <a:rPr lang="en-PH" sz="2400" dirty="0">
                <a:solidFill>
                  <a:srgbClr val="000000"/>
                </a:solidFill>
              </a:rPr>
              <a:t>Accept &lt;var1&gt;,&lt;var2&gt;</a:t>
            </a:r>
          </a:p>
          <a:p>
            <a:pPr algn="l"/>
            <a:endParaRPr lang="en-PH" sz="2400" dirty="0">
              <a:solidFill>
                <a:srgbClr val="000000"/>
              </a:solidFill>
            </a:endParaRPr>
          </a:p>
          <a:p>
            <a:pPr algn="l"/>
            <a:r>
              <a:rPr lang="en-PH" sz="2400" dirty="0">
                <a:solidFill>
                  <a:srgbClr val="000000"/>
                </a:solidFill>
              </a:rPr>
              <a:t>Accept&lt;var1&gt;</a:t>
            </a:r>
          </a:p>
          <a:p>
            <a:pPr algn="l"/>
            <a:r>
              <a:rPr lang="en-PH" sz="2400" dirty="0">
                <a:solidFill>
                  <a:srgbClr val="000000"/>
                </a:solidFill>
              </a:rPr>
              <a:t>Accept&lt;var2&gt;</a:t>
            </a:r>
          </a:p>
          <a:p>
            <a:pPr algn="l"/>
            <a:endParaRPr lang="en-PH" sz="2000" b="0" i="0" u="none" strike="noStrike" baseline="0" dirty="0">
              <a:solidFill>
                <a:srgbClr val="000000"/>
              </a:solidFill>
            </a:endParaRPr>
          </a:p>
        </p:txBody>
      </p:sp>
    </p:spTree>
    <p:extLst>
      <p:ext uri="{BB962C8B-B14F-4D97-AF65-F5344CB8AC3E}">
        <p14:creationId xmlns:p14="http://schemas.microsoft.com/office/powerpoint/2010/main" val="61512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A7CDC9EB-EB56-4DD7-853E-010110075AC4}"/>
              </a:ext>
            </a:extLst>
          </p:cNvPr>
          <p:cNvPicPr>
            <a:picLocks noChangeAspect="1"/>
          </p:cNvPicPr>
          <p:nvPr/>
        </p:nvPicPr>
        <p:blipFill>
          <a:blip r:embed="rId3"/>
          <a:stretch>
            <a:fillRect/>
          </a:stretch>
        </p:blipFill>
        <p:spPr>
          <a:xfrm>
            <a:off x="1006128" y="842963"/>
            <a:ext cx="9604721" cy="4710112"/>
          </a:xfrm>
          <a:prstGeom prst="rect">
            <a:avLst/>
          </a:prstGeom>
        </p:spPr>
      </p:pic>
    </p:spTree>
    <p:extLst>
      <p:ext uri="{BB962C8B-B14F-4D97-AF65-F5344CB8AC3E}">
        <p14:creationId xmlns:p14="http://schemas.microsoft.com/office/powerpoint/2010/main" val="321024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CE367A51-B85E-4852-9296-507525E84BBD}"/>
              </a:ext>
            </a:extLst>
          </p:cNvPr>
          <p:cNvSpPr txBox="1">
            <a:spLocks noChangeArrowheads="1"/>
          </p:cNvSpPr>
          <p:nvPr/>
        </p:nvSpPr>
        <p:spPr bwMode="auto">
          <a:xfrm>
            <a:off x="1637796" y="1173508"/>
            <a:ext cx="8915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200" dirty="0">
                <a:latin typeface="Comic Sans MS" panose="030F0702030302020204" pitchFamily="66" charset="0"/>
              </a:rPr>
              <a:t>Sequential structure</a:t>
            </a:r>
          </a:p>
          <a:p>
            <a:pPr eaLnBrk="1" hangingPunct="1">
              <a:spcBef>
                <a:spcPct val="50000"/>
              </a:spcBef>
            </a:pPr>
            <a:r>
              <a:rPr lang="en-US" altLang="en-US" sz="3200" dirty="0">
                <a:latin typeface="Comic Sans MS" panose="030F0702030302020204" pitchFamily="66" charset="0"/>
              </a:rPr>
              <a:t>Input a temperature in Celsius and output the corresponding temperature in Fahrenheit.  The formula is a follows:</a:t>
            </a:r>
          </a:p>
          <a:p>
            <a:pPr algn="ctr" eaLnBrk="1" hangingPunct="1">
              <a:spcBef>
                <a:spcPct val="50000"/>
              </a:spcBef>
            </a:pPr>
            <a:r>
              <a:rPr lang="en-US" altLang="en-US" sz="3200" dirty="0">
                <a:latin typeface="Comic Sans MS" panose="030F0702030302020204" pitchFamily="66" charset="0"/>
              </a:rPr>
              <a:t>Fahrenheit = 9/5 (Celsius) + 32</a:t>
            </a:r>
          </a:p>
          <a:p>
            <a:pPr eaLnBrk="1" hangingPunct="1">
              <a:spcBef>
                <a:spcPct val="50000"/>
              </a:spcBef>
            </a:pPr>
            <a:r>
              <a:rPr lang="en-US" altLang="en-US" sz="3200" dirty="0">
                <a:latin typeface="Comic Sans MS" panose="030F0702030302020204" pitchFamily="66" charset="0"/>
              </a:rPr>
              <a:t>                                  </a:t>
            </a:r>
          </a:p>
        </p:txBody>
      </p:sp>
    </p:spTree>
    <p:extLst>
      <p:ext uri="{BB962C8B-B14F-4D97-AF65-F5344CB8AC3E}">
        <p14:creationId xmlns:p14="http://schemas.microsoft.com/office/powerpoint/2010/main" val="512390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AFC7EF1F-53CB-4DC1-B53C-A5CDAD99BB0D}"/>
              </a:ext>
            </a:extLst>
          </p:cNvPr>
          <p:cNvSpPr txBox="1">
            <a:spLocks noChangeArrowheads="1"/>
          </p:cNvSpPr>
          <p:nvPr/>
        </p:nvSpPr>
        <p:spPr bwMode="auto">
          <a:xfrm>
            <a:off x="1637796" y="1067593"/>
            <a:ext cx="8915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200" dirty="0">
                <a:latin typeface="Comic Sans MS" panose="030F0702030302020204" pitchFamily="66" charset="0"/>
              </a:rPr>
              <a:t>Sequential structure</a:t>
            </a:r>
          </a:p>
          <a:p>
            <a:pPr eaLnBrk="1" hangingPunct="1">
              <a:spcBef>
                <a:spcPct val="50000"/>
              </a:spcBef>
            </a:pPr>
            <a:r>
              <a:rPr lang="en-US" altLang="en-US" sz="3200" dirty="0">
                <a:latin typeface="Comic Sans MS" panose="030F0702030302020204" pitchFamily="66" charset="0"/>
              </a:rPr>
              <a:t>Pepperoni++ Pizza House charges 10% service charge and 5% sales tax on the gross bill of the customer.  Create a flowchart and a pseudocode that would input the gross bill of the customer and the amount given by the customer to the waiter.  It must output the customer’s total bill and change (if there’s any).</a:t>
            </a:r>
          </a:p>
        </p:txBody>
      </p:sp>
    </p:spTree>
    <p:extLst>
      <p:ext uri="{BB962C8B-B14F-4D97-AF65-F5344CB8AC3E}">
        <p14:creationId xmlns:p14="http://schemas.microsoft.com/office/powerpoint/2010/main" val="3032971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B507686A-1108-4728-96FB-F324D44D7E02}"/>
              </a:ext>
            </a:extLst>
          </p:cNvPr>
          <p:cNvSpPr txBox="1">
            <a:spLocks noChangeArrowheads="1"/>
          </p:cNvSpPr>
          <p:nvPr/>
        </p:nvSpPr>
        <p:spPr bwMode="auto">
          <a:xfrm>
            <a:off x="1637796" y="1036982"/>
            <a:ext cx="89154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000" dirty="0">
                <a:latin typeface="Comic Sans MS" panose="030F0702030302020204" pitchFamily="66" charset="0"/>
              </a:rPr>
              <a:t>Sequential structure</a:t>
            </a:r>
          </a:p>
          <a:p>
            <a:pPr eaLnBrk="1" hangingPunct="1">
              <a:spcBef>
                <a:spcPct val="50000"/>
              </a:spcBef>
            </a:pPr>
            <a:r>
              <a:rPr lang="en-US" altLang="en-US" sz="3000" dirty="0">
                <a:latin typeface="Comic Sans MS" panose="030F0702030302020204" pitchFamily="66" charset="0"/>
              </a:rPr>
              <a:t>Ten young men agreed to purchase a gift worth Php 10,000.00 for their idol: LA Lopez.  In addition, they agreed to continue with their plan even if at least one of them drop out.  Create a flowchart a pseudocode that would input the number of men who dropped out (assume 0 to 9 only) and output how much more will each have to contribute toward the purchase of the gift.</a:t>
            </a:r>
          </a:p>
        </p:txBody>
      </p:sp>
    </p:spTree>
    <p:extLst>
      <p:ext uri="{BB962C8B-B14F-4D97-AF65-F5344CB8AC3E}">
        <p14:creationId xmlns:p14="http://schemas.microsoft.com/office/powerpoint/2010/main" val="3331257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CAD4A6CF-5342-48C7-AE71-C544323CC974}"/>
              </a:ext>
            </a:extLst>
          </p:cNvPr>
          <p:cNvSpPr txBox="1">
            <a:spLocks noChangeArrowheads="1"/>
          </p:cNvSpPr>
          <p:nvPr/>
        </p:nvSpPr>
        <p:spPr bwMode="auto">
          <a:xfrm>
            <a:off x="2100470" y="1626704"/>
            <a:ext cx="891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3200" dirty="0">
                <a:latin typeface="Comic Sans MS" panose="030F0702030302020204" pitchFamily="66" charset="0"/>
              </a:rPr>
              <a:t>Sequential structure</a:t>
            </a:r>
          </a:p>
          <a:p>
            <a:pPr eaLnBrk="1" hangingPunct="1">
              <a:spcBef>
                <a:spcPct val="50000"/>
              </a:spcBef>
            </a:pPr>
            <a:r>
              <a:rPr lang="en-US" altLang="en-US" sz="3200" dirty="0">
                <a:latin typeface="Comic Sans MS" panose="030F0702030302020204" pitchFamily="66" charset="0"/>
              </a:rPr>
              <a:t>Create a flowchart and a pseudocode that would input an integer number and then output its one’s digit or the right most digit.</a:t>
            </a:r>
          </a:p>
        </p:txBody>
      </p:sp>
    </p:spTree>
    <p:extLst>
      <p:ext uri="{BB962C8B-B14F-4D97-AF65-F5344CB8AC3E}">
        <p14:creationId xmlns:p14="http://schemas.microsoft.com/office/powerpoint/2010/main" val="4190231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45D88541-31E3-424B-BDCA-25BFE264F717}"/>
              </a:ext>
            </a:extLst>
          </p:cNvPr>
          <p:cNvSpPr txBox="1"/>
          <p:nvPr/>
        </p:nvSpPr>
        <p:spPr>
          <a:xfrm>
            <a:off x="296517" y="2060543"/>
            <a:ext cx="6902688" cy="1754326"/>
          </a:xfrm>
          <a:prstGeom prst="rect">
            <a:avLst/>
          </a:prstGeom>
          <a:noFill/>
        </p:spPr>
        <p:txBody>
          <a:bodyPr wrap="square">
            <a:spAutoFit/>
          </a:bodyPr>
          <a:lstStyle/>
          <a:p>
            <a:pPr algn="ctr"/>
            <a:r>
              <a:rPr lang="en-PH" sz="5400" b="1" i="0" u="none"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Selection/Conditional Program Structure</a:t>
            </a:r>
            <a:endParaRPr lang="en-PH" sz="54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7FF865C2-97CB-483F-910E-65D5F7D99D6F}"/>
              </a:ext>
            </a:extLst>
          </p:cNvPr>
          <p:cNvPicPr>
            <a:picLocks noChangeAspect="1"/>
          </p:cNvPicPr>
          <p:nvPr/>
        </p:nvPicPr>
        <p:blipFill>
          <a:blip r:embed="rId3"/>
          <a:stretch>
            <a:fillRect/>
          </a:stretch>
        </p:blipFill>
        <p:spPr>
          <a:xfrm>
            <a:off x="7396162" y="1843087"/>
            <a:ext cx="3519488" cy="3420347"/>
          </a:xfrm>
          <a:prstGeom prst="rect">
            <a:avLst/>
          </a:prstGeom>
        </p:spPr>
      </p:pic>
    </p:spTree>
    <p:extLst>
      <p:ext uri="{BB962C8B-B14F-4D97-AF65-F5344CB8AC3E}">
        <p14:creationId xmlns:p14="http://schemas.microsoft.com/office/powerpoint/2010/main" val="160751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D14226A0-4A58-4747-A199-11D4F22BCDB4}"/>
              </a:ext>
            </a:extLst>
          </p:cNvPr>
          <p:cNvSpPr txBox="1"/>
          <p:nvPr/>
        </p:nvSpPr>
        <p:spPr>
          <a:xfrm>
            <a:off x="437322" y="1379980"/>
            <a:ext cx="11515131" cy="2677656"/>
          </a:xfrm>
          <a:prstGeom prst="rect">
            <a:avLst/>
          </a:prstGeom>
          <a:noFill/>
        </p:spPr>
        <p:txBody>
          <a:bodyPr wrap="square">
            <a:spAutoFit/>
          </a:bodyPr>
          <a:lstStyle/>
          <a:p>
            <a:r>
              <a:rPr lang="en-PH" sz="4000" b="1" dirty="0">
                <a:solidFill>
                  <a:srgbClr val="000000"/>
                </a:solidFill>
                <a:latin typeface="Calibri" panose="020F0502020204030204" pitchFamily="34" charset="0"/>
              </a:rPr>
              <a:t>Representation of an Algo</a:t>
            </a:r>
          </a:p>
          <a:p>
            <a:r>
              <a:rPr lang="en-US" sz="3200" b="0" i="0" u="none" strike="noStrike" baseline="0" dirty="0">
                <a:solidFill>
                  <a:srgbClr val="000000"/>
                </a:solidFill>
                <a:latin typeface="Arial" panose="020B0604020202020204" pitchFamily="34" charset="0"/>
              </a:rPr>
              <a:t>•</a:t>
            </a:r>
            <a:r>
              <a:rPr lang="en-US" sz="3200" dirty="0">
                <a:solidFill>
                  <a:srgbClr val="000000"/>
                </a:solidFill>
                <a:latin typeface="Arial" panose="020B0604020202020204" pitchFamily="34" charset="0"/>
              </a:rPr>
              <a:t>Pseudocode –a straight English format.</a:t>
            </a:r>
          </a:p>
          <a:p>
            <a:r>
              <a:rPr lang="en-US" sz="3200" dirty="0">
                <a:solidFill>
                  <a:srgbClr val="000000"/>
                </a:solidFill>
                <a:latin typeface="Arial" panose="020B0604020202020204" pitchFamily="34" charset="0"/>
              </a:rPr>
              <a:t>•Flowcharting –the diagrammatic representation of a sequence of events, usually drawn with conventional symbols representing different types events and their interconnections</a:t>
            </a:r>
          </a:p>
        </p:txBody>
      </p:sp>
    </p:spTree>
    <p:extLst>
      <p:ext uri="{BB962C8B-B14F-4D97-AF65-F5344CB8AC3E}">
        <p14:creationId xmlns:p14="http://schemas.microsoft.com/office/powerpoint/2010/main" val="183482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A9A421FA-FE36-412A-BC8A-A8165DC791BE}"/>
              </a:ext>
            </a:extLst>
          </p:cNvPr>
          <p:cNvPicPr>
            <a:picLocks noChangeAspect="1"/>
          </p:cNvPicPr>
          <p:nvPr/>
        </p:nvPicPr>
        <p:blipFill rotWithShape="1">
          <a:blip r:embed="rId3"/>
          <a:srcRect b="363"/>
          <a:stretch/>
        </p:blipFill>
        <p:spPr>
          <a:xfrm>
            <a:off x="2095500" y="409575"/>
            <a:ext cx="5091113" cy="5776252"/>
          </a:xfrm>
          <a:prstGeom prst="rect">
            <a:avLst/>
          </a:prstGeom>
        </p:spPr>
      </p:pic>
    </p:spTree>
    <p:extLst>
      <p:ext uri="{BB962C8B-B14F-4D97-AF65-F5344CB8AC3E}">
        <p14:creationId xmlns:p14="http://schemas.microsoft.com/office/powerpoint/2010/main" val="105170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4BBD7562-F595-4E13-9C61-D3E8B724FE04}"/>
              </a:ext>
            </a:extLst>
          </p:cNvPr>
          <p:cNvPicPr>
            <a:picLocks noChangeAspect="1"/>
          </p:cNvPicPr>
          <p:nvPr/>
        </p:nvPicPr>
        <p:blipFill>
          <a:blip r:embed="rId3"/>
          <a:stretch>
            <a:fillRect/>
          </a:stretch>
        </p:blipFill>
        <p:spPr>
          <a:xfrm>
            <a:off x="857249" y="633412"/>
            <a:ext cx="4448175" cy="5219700"/>
          </a:xfrm>
          <a:prstGeom prst="rect">
            <a:avLst/>
          </a:prstGeom>
        </p:spPr>
      </p:pic>
      <p:pic>
        <p:nvPicPr>
          <p:cNvPr id="6" name="Picture 5">
            <a:extLst>
              <a:ext uri="{FF2B5EF4-FFF2-40B4-BE49-F238E27FC236}">
                <a16:creationId xmlns:a16="http://schemas.microsoft.com/office/drawing/2014/main" id="{69DAD378-30B6-40FC-9409-337F8352CEAF}"/>
              </a:ext>
            </a:extLst>
          </p:cNvPr>
          <p:cNvPicPr>
            <a:picLocks noChangeAspect="1"/>
          </p:cNvPicPr>
          <p:nvPr/>
        </p:nvPicPr>
        <p:blipFill>
          <a:blip r:embed="rId4"/>
          <a:stretch>
            <a:fillRect/>
          </a:stretch>
        </p:blipFill>
        <p:spPr>
          <a:xfrm>
            <a:off x="6510338" y="862012"/>
            <a:ext cx="3543300" cy="5133975"/>
          </a:xfrm>
          <a:prstGeom prst="rect">
            <a:avLst/>
          </a:prstGeom>
        </p:spPr>
      </p:pic>
    </p:spTree>
    <p:extLst>
      <p:ext uri="{BB962C8B-B14F-4D97-AF65-F5344CB8AC3E}">
        <p14:creationId xmlns:p14="http://schemas.microsoft.com/office/powerpoint/2010/main" val="3934301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3">
            <a:extLst>
              <a:ext uri="{FF2B5EF4-FFF2-40B4-BE49-F238E27FC236}">
                <a16:creationId xmlns:a16="http://schemas.microsoft.com/office/drawing/2014/main" id="{BBC8FB80-C4A0-4CD1-AC4C-4D412F4AAA44}"/>
              </a:ext>
            </a:extLst>
          </p:cNvPr>
          <p:cNvSpPr txBox="1">
            <a:spLocks noChangeArrowheads="1"/>
          </p:cNvSpPr>
          <p:nvPr/>
        </p:nvSpPr>
        <p:spPr bwMode="auto">
          <a:xfrm>
            <a:off x="1981200" y="1417638"/>
            <a:ext cx="89154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200" dirty="0"/>
              <a:t>Selection/Conditional Structure</a:t>
            </a:r>
          </a:p>
          <a:p>
            <a:pPr>
              <a:spcBef>
                <a:spcPct val="50000"/>
              </a:spcBef>
            </a:pPr>
            <a:r>
              <a:rPr lang="en-US" altLang="en-US" sz="3200" dirty="0"/>
              <a:t>Create a flowchart and a pseudocode that would input an integer number and then indicate whether the number is an even or an odd number.</a:t>
            </a:r>
          </a:p>
        </p:txBody>
      </p:sp>
    </p:spTree>
    <p:extLst>
      <p:ext uri="{BB962C8B-B14F-4D97-AF65-F5344CB8AC3E}">
        <p14:creationId xmlns:p14="http://schemas.microsoft.com/office/powerpoint/2010/main" val="723327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4C9DADB9-86A8-415B-B7D2-6C5DC1899F28}"/>
              </a:ext>
            </a:extLst>
          </p:cNvPr>
          <p:cNvSpPr txBox="1">
            <a:spLocks noChangeArrowheads="1"/>
          </p:cNvSpPr>
          <p:nvPr/>
        </p:nvSpPr>
        <p:spPr bwMode="auto">
          <a:xfrm>
            <a:off x="1424607" y="1155218"/>
            <a:ext cx="9349409"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200" dirty="0"/>
              <a:t>Selection/Conditional Structure</a:t>
            </a:r>
          </a:p>
          <a:p>
            <a:pPr>
              <a:spcBef>
                <a:spcPct val="50000"/>
              </a:spcBef>
            </a:pPr>
            <a:r>
              <a:rPr lang="en-US" altLang="en-US" sz="3200" dirty="0"/>
              <a:t>Juan </a:t>
            </a:r>
            <a:r>
              <a:rPr lang="en-US" altLang="en-US" sz="3200" dirty="0" err="1"/>
              <a:t>dela</a:t>
            </a:r>
            <a:r>
              <a:rPr lang="en-US" altLang="en-US" sz="3200" dirty="0"/>
              <a:t> Cruz Restaurant is offering a 20% discount to all customers whose last name is also </a:t>
            </a:r>
            <a:r>
              <a:rPr lang="en-US" altLang="en-US" sz="3200" dirty="0" err="1"/>
              <a:t>dela</a:t>
            </a:r>
            <a:r>
              <a:rPr lang="en-US" altLang="en-US" sz="3200" dirty="0"/>
              <a:t> Cruz.  Input the last name of the customer and the total amount due to the customer and then output the amount to be paid.</a:t>
            </a:r>
          </a:p>
        </p:txBody>
      </p:sp>
    </p:spTree>
    <p:extLst>
      <p:ext uri="{BB962C8B-B14F-4D97-AF65-F5344CB8AC3E}">
        <p14:creationId xmlns:p14="http://schemas.microsoft.com/office/powerpoint/2010/main" val="513306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DBA25440-5E0B-4B76-9B39-C1197B2CA0E4}"/>
              </a:ext>
            </a:extLst>
          </p:cNvPr>
          <p:cNvSpPr txBox="1">
            <a:spLocks noChangeArrowheads="1"/>
          </p:cNvSpPr>
          <p:nvPr/>
        </p:nvSpPr>
        <p:spPr bwMode="auto">
          <a:xfrm>
            <a:off x="1755913" y="776840"/>
            <a:ext cx="8915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200" dirty="0"/>
              <a:t>Selection/Conditional Structure</a:t>
            </a:r>
          </a:p>
          <a:p>
            <a:pPr>
              <a:spcBef>
                <a:spcPct val="50000"/>
              </a:spcBef>
            </a:pPr>
            <a:r>
              <a:rPr lang="en-US" altLang="en-US" sz="3200" dirty="0"/>
              <a:t>Workers at Kookaburra Factory have a regular working hours of 40 hours per week and are paid Php 50.00 per hour.  However, if the workers rendered more than 40 hours per week, the excess hours are paid 75% more.  Create a flowchart and a pseudocode that would input the number of hours rendered by a worker in one week and output his net salary. </a:t>
            </a:r>
          </a:p>
        </p:txBody>
      </p:sp>
    </p:spTree>
    <p:extLst>
      <p:ext uri="{BB962C8B-B14F-4D97-AF65-F5344CB8AC3E}">
        <p14:creationId xmlns:p14="http://schemas.microsoft.com/office/powerpoint/2010/main" val="4268441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659D6610-7AC4-47B2-84A0-D64306576478}"/>
              </a:ext>
            </a:extLst>
          </p:cNvPr>
          <p:cNvSpPr txBox="1"/>
          <p:nvPr/>
        </p:nvSpPr>
        <p:spPr>
          <a:xfrm>
            <a:off x="1616765" y="1022009"/>
            <a:ext cx="9634331" cy="4524315"/>
          </a:xfrm>
          <a:prstGeom prst="rect">
            <a:avLst/>
          </a:prstGeom>
          <a:noFill/>
        </p:spPr>
        <p:txBody>
          <a:bodyPr wrap="square">
            <a:spAutoFit/>
          </a:bodyPr>
          <a:lstStyle/>
          <a:p>
            <a:pPr>
              <a:spcBef>
                <a:spcPct val="50000"/>
              </a:spcBef>
            </a:pPr>
            <a:r>
              <a:rPr lang="en-US" altLang="en-US" sz="3200" dirty="0">
                <a:latin typeface="Arial" panose="020B0604020202020204" pitchFamily="34" charset="0"/>
                <a:cs typeface="Arial" panose="020B0604020202020204" pitchFamily="34" charset="0"/>
              </a:rPr>
              <a:t>Selection/Conditional Structure</a:t>
            </a:r>
          </a:p>
          <a:p>
            <a:pPr>
              <a:spcBef>
                <a:spcPct val="50000"/>
              </a:spcBef>
            </a:pPr>
            <a:r>
              <a:rPr lang="en-US" altLang="en-US" sz="3200" dirty="0">
                <a:latin typeface="Arial" panose="020B0604020202020204" pitchFamily="34" charset="0"/>
                <a:cs typeface="Arial" panose="020B0604020202020204" pitchFamily="34" charset="0"/>
              </a:rPr>
              <a:t>The fine for an over-speeding violation depends on the speed of the     erring driver, as follows:</a:t>
            </a:r>
          </a:p>
          <a:p>
            <a:pPr>
              <a:spcBef>
                <a:spcPct val="50000"/>
              </a:spcBef>
            </a:pPr>
            <a:r>
              <a:rPr lang="en-US" altLang="en-US" sz="3200" dirty="0">
                <a:latin typeface="Arial" panose="020B0604020202020204" pitchFamily="34" charset="0"/>
                <a:cs typeface="Arial" panose="020B0604020202020204" pitchFamily="34" charset="0"/>
              </a:rPr>
              <a:t>		60 to 75 mph =  Php 2000.00</a:t>
            </a:r>
          </a:p>
          <a:p>
            <a:pPr>
              <a:spcBef>
                <a:spcPct val="50000"/>
              </a:spcBef>
            </a:pPr>
            <a:r>
              <a:rPr lang="en-US" altLang="en-US" sz="3200" dirty="0">
                <a:latin typeface="Arial" panose="020B0604020202020204" pitchFamily="34" charset="0"/>
                <a:cs typeface="Arial" panose="020B0604020202020204" pitchFamily="34" charset="0"/>
              </a:rPr>
              <a:t>		76 mph and above = Php 4000.00</a:t>
            </a:r>
          </a:p>
          <a:p>
            <a:pPr>
              <a:spcBef>
                <a:spcPct val="50000"/>
              </a:spcBef>
            </a:pPr>
            <a:r>
              <a:rPr lang="en-US" altLang="en-US" sz="3200" dirty="0">
                <a:latin typeface="Arial" panose="020B0604020202020204" pitchFamily="34" charset="0"/>
                <a:cs typeface="Arial" panose="020B0604020202020204" pitchFamily="34" charset="0"/>
              </a:rPr>
              <a:t>	Create a flowchart and a pseudocode to input the car’s speed  and then output the fine, if any.</a:t>
            </a:r>
          </a:p>
        </p:txBody>
      </p:sp>
    </p:spTree>
    <p:extLst>
      <p:ext uri="{BB962C8B-B14F-4D97-AF65-F5344CB8AC3E}">
        <p14:creationId xmlns:p14="http://schemas.microsoft.com/office/powerpoint/2010/main" val="2890806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3">
            <a:extLst>
              <a:ext uri="{FF2B5EF4-FFF2-40B4-BE49-F238E27FC236}">
                <a16:creationId xmlns:a16="http://schemas.microsoft.com/office/drawing/2014/main" id="{2A2FC587-F376-4A87-A203-3A55112C01F2}"/>
              </a:ext>
            </a:extLst>
          </p:cNvPr>
          <p:cNvSpPr txBox="1">
            <a:spLocks noChangeArrowheads="1"/>
          </p:cNvSpPr>
          <p:nvPr/>
        </p:nvSpPr>
        <p:spPr bwMode="auto">
          <a:xfrm>
            <a:off x="1676400" y="980661"/>
            <a:ext cx="8305800"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3200" dirty="0"/>
              <a:t>Selection/Conditional Structure</a:t>
            </a:r>
          </a:p>
          <a:p>
            <a:pPr>
              <a:spcBef>
                <a:spcPct val="50000"/>
              </a:spcBef>
            </a:pPr>
            <a:r>
              <a:rPr lang="en-US" altLang="en-US" sz="2000" dirty="0" err="1"/>
              <a:t>Bongga</a:t>
            </a:r>
            <a:r>
              <a:rPr lang="en-US" altLang="en-US" sz="2000" dirty="0"/>
              <a:t> Ka Day Inc. gives additional performance bonuses to its employees every year.  The amount is dependent on the number of years of service of the employee as follows:</a:t>
            </a:r>
          </a:p>
          <a:p>
            <a:pPr>
              <a:spcBef>
                <a:spcPct val="50000"/>
              </a:spcBef>
            </a:pPr>
            <a:endParaRPr lang="en-US" altLang="en-US" sz="2000" dirty="0"/>
          </a:p>
          <a:p>
            <a:pPr>
              <a:spcBef>
                <a:spcPct val="50000"/>
              </a:spcBef>
            </a:pPr>
            <a:r>
              <a:rPr lang="en-US" altLang="en-US" sz="2000" dirty="0"/>
              <a:t>	Years of Service		Amount of Bonus</a:t>
            </a:r>
          </a:p>
          <a:p>
            <a:pPr>
              <a:spcBef>
                <a:spcPct val="50000"/>
              </a:spcBef>
            </a:pPr>
            <a:r>
              <a:rPr lang="en-US" altLang="en-US" sz="2000" dirty="0"/>
              <a:t>	5 years and below		50% of monthly salary</a:t>
            </a:r>
          </a:p>
          <a:p>
            <a:pPr>
              <a:spcBef>
                <a:spcPct val="50000"/>
              </a:spcBef>
            </a:pPr>
            <a:r>
              <a:rPr lang="en-US" altLang="en-US" sz="2000" dirty="0"/>
              <a:t>	6 years to 10 years		100% of monthly salary</a:t>
            </a:r>
          </a:p>
          <a:p>
            <a:pPr>
              <a:spcBef>
                <a:spcPct val="50000"/>
              </a:spcBef>
            </a:pPr>
            <a:r>
              <a:rPr lang="en-US" altLang="en-US" sz="2000" dirty="0"/>
              <a:t>	11 years above			Php 30,000.00 or twice the 					monthly salary, whichever is 					higher.</a:t>
            </a:r>
          </a:p>
        </p:txBody>
      </p:sp>
    </p:spTree>
    <p:extLst>
      <p:ext uri="{BB962C8B-B14F-4D97-AF65-F5344CB8AC3E}">
        <p14:creationId xmlns:p14="http://schemas.microsoft.com/office/powerpoint/2010/main" val="1674441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45D88541-31E3-424B-BDCA-25BFE264F717}"/>
              </a:ext>
            </a:extLst>
          </p:cNvPr>
          <p:cNvSpPr txBox="1"/>
          <p:nvPr/>
        </p:nvSpPr>
        <p:spPr>
          <a:xfrm>
            <a:off x="296517" y="2060543"/>
            <a:ext cx="6902688" cy="1754326"/>
          </a:xfrm>
          <a:prstGeom prst="rect">
            <a:avLst/>
          </a:prstGeom>
          <a:noFill/>
        </p:spPr>
        <p:txBody>
          <a:bodyPr wrap="square">
            <a:spAutoFit/>
          </a:bodyPr>
          <a:lstStyle/>
          <a:p>
            <a:pPr algn="ctr"/>
            <a:r>
              <a:rPr lang="en-PH" sz="5400" b="1" i="0" u="none" strike="noStrike" baseline="0" dirty="0">
                <a:solidFill>
                  <a:srgbClr val="000000"/>
                </a:solidFill>
                <a:effectLst>
                  <a:outerShdw blurRad="38100" dist="38100" dir="2700000" algn="tl">
                    <a:srgbClr val="000000">
                      <a:alpha val="43137"/>
                    </a:srgbClr>
                  </a:outerShdw>
                </a:effectLst>
                <a:latin typeface="Calibri" panose="020F0502020204030204" pitchFamily="34" charset="0"/>
              </a:rPr>
              <a:t>Iterative/Repetition Program Structure</a:t>
            </a:r>
            <a:endParaRPr lang="en-PH" sz="5400"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9438325F-810C-4D18-BBAB-F59C0D883A5E}"/>
              </a:ext>
            </a:extLst>
          </p:cNvPr>
          <p:cNvPicPr>
            <a:picLocks noChangeAspect="1"/>
          </p:cNvPicPr>
          <p:nvPr/>
        </p:nvPicPr>
        <p:blipFill>
          <a:blip r:embed="rId3"/>
          <a:stretch>
            <a:fillRect/>
          </a:stretch>
        </p:blipFill>
        <p:spPr>
          <a:xfrm>
            <a:off x="7665141" y="1140721"/>
            <a:ext cx="2658302" cy="3948927"/>
          </a:xfrm>
          <a:prstGeom prst="rect">
            <a:avLst/>
          </a:prstGeom>
        </p:spPr>
      </p:pic>
    </p:spTree>
    <p:extLst>
      <p:ext uri="{BB962C8B-B14F-4D97-AF65-F5344CB8AC3E}">
        <p14:creationId xmlns:p14="http://schemas.microsoft.com/office/powerpoint/2010/main" val="231481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A9A421FA-FE36-412A-BC8A-A8165DC791BE}"/>
              </a:ext>
            </a:extLst>
          </p:cNvPr>
          <p:cNvPicPr>
            <a:picLocks noChangeAspect="1"/>
          </p:cNvPicPr>
          <p:nvPr/>
        </p:nvPicPr>
        <p:blipFill rotWithShape="1">
          <a:blip r:embed="rId3"/>
          <a:srcRect b="363"/>
          <a:stretch/>
        </p:blipFill>
        <p:spPr>
          <a:xfrm>
            <a:off x="2095500" y="409575"/>
            <a:ext cx="5091113" cy="5776252"/>
          </a:xfrm>
          <a:prstGeom prst="rect">
            <a:avLst/>
          </a:prstGeom>
        </p:spPr>
      </p:pic>
    </p:spTree>
    <p:extLst>
      <p:ext uri="{BB962C8B-B14F-4D97-AF65-F5344CB8AC3E}">
        <p14:creationId xmlns:p14="http://schemas.microsoft.com/office/powerpoint/2010/main" val="898286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688D03E3-65E5-4C83-A171-F1DAAEA0A6A8}"/>
              </a:ext>
            </a:extLst>
          </p:cNvPr>
          <p:cNvPicPr>
            <a:picLocks noChangeAspect="1"/>
          </p:cNvPicPr>
          <p:nvPr/>
        </p:nvPicPr>
        <p:blipFill>
          <a:blip r:embed="rId3"/>
          <a:stretch>
            <a:fillRect/>
          </a:stretch>
        </p:blipFill>
        <p:spPr>
          <a:xfrm>
            <a:off x="2054087" y="478689"/>
            <a:ext cx="6980375" cy="5642365"/>
          </a:xfrm>
          <a:prstGeom prst="rect">
            <a:avLst/>
          </a:prstGeom>
        </p:spPr>
      </p:pic>
    </p:spTree>
    <p:extLst>
      <p:ext uri="{BB962C8B-B14F-4D97-AF65-F5344CB8AC3E}">
        <p14:creationId xmlns:p14="http://schemas.microsoft.com/office/powerpoint/2010/main" val="145024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32C7F33D-470B-42FE-A6C3-B6CDC7956E1F}"/>
              </a:ext>
            </a:extLst>
          </p:cNvPr>
          <p:cNvSpPr txBox="1"/>
          <p:nvPr/>
        </p:nvSpPr>
        <p:spPr>
          <a:xfrm>
            <a:off x="967408" y="797510"/>
            <a:ext cx="10588488" cy="5262979"/>
          </a:xfrm>
          <a:prstGeom prst="rect">
            <a:avLst/>
          </a:prstGeom>
          <a:noFill/>
        </p:spPr>
        <p:txBody>
          <a:bodyPr wrap="square">
            <a:spAutoFit/>
          </a:bodyPr>
          <a:lstStyle/>
          <a:p>
            <a:r>
              <a:rPr lang="en-US" sz="4000" b="1" dirty="0">
                <a:solidFill>
                  <a:srgbClr val="000000"/>
                </a:solidFill>
                <a:latin typeface="Calibri" panose="020F0502020204030204" pitchFamily="34" charset="0"/>
              </a:rPr>
              <a:t>Using Flowchart Symbols and Pseudocode Statements</a:t>
            </a:r>
          </a:p>
          <a:p>
            <a:r>
              <a:rPr lang="en-US" sz="3200" dirty="0">
                <a:solidFill>
                  <a:srgbClr val="000000"/>
                </a:solidFill>
                <a:latin typeface="Arial" panose="020B0604020202020204" pitchFamily="34" charset="0"/>
              </a:rPr>
              <a:t>•Flowcharts(pictorial representations) and pseudocode(English-like representations)are used by programmers to plan the logical steps for solving a programming problem</a:t>
            </a:r>
          </a:p>
          <a:p>
            <a:r>
              <a:rPr lang="en-US" sz="3200" dirty="0">
                <a:solidFill>
                  <a:srgbClr val="000000"/>
                </a:solidFill>
                <a:latin typeface="Arial" panose="020B0604020202020204" pitchFamily="34" charset="0"/>
              </a:rPr>
              <a:t>•Some professional programmers prefer writing pseudocode to drawing flowcharts, because using pseudocode is more similar to writing final statements in programming language</a:t>
            </a:r>
          </a:p>
        </p:txBody>
      </p:sp>
    </p:spTree>
    <p:extLst>
      <p:ext uri="{BB962C8B-B14F-4D97-AF65-F5344CB8AC3E}">
        <p14:creationId xmlns:p14="http://schemas.microsoft.com/office/powerpoint/2010/main" val="4281376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FB1C9CEF-E5CC-4463-AB5A-4C62C5ED023C}"/>
              </a:ext>
            </a:extLst>
          </p:cNvPr>
          <p:cNvPicPr>
            <a:picLocks noChangeAspect="1"/>
          </p:cNvPicPr>
          <p:nvPr/>
        </p:nvPicPr>
        <p:blipFill>
          <a:blip r:embed="rId3"/>
          <a:stretch>
            <a:fillRect/>
          </a:stretch>
        </p:blipFill>
        <p:spPr>
          <a:xfrm>
            <a:off x="1338470" y="771393"/>
            <a:ext cx="9276521" cy="5181964"/>
          </a:xfrm>
          <a:prstGeom prst="rect">
            <a:avLst/>
          </a:prstGeom>
        </p:spPr>
      </p:pic>
    </p:spTree>
    <p:extLst>
      <p:ext uri="{BB962C8B-B14F-4D97-AF65-F5344CB8AC3E}">
        <p14:creationId xmlns:p14="http://schemas.microsoft.com/office/powerpoint/2010/main" val="1915362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EDA4CF40-6E02-4DCA-A6E4-B646C5981F4F}"/>
              </a:ext>
            </a:extLst>
          </p:cNvPr>
          <p:cNvSpPr txBox="1">
            <a:spLocks noChangeArrowheads="1"/>
          </p:cNvSpPr>
          <p:nvPr/>
        </p:nvSpPr>
        <p:spPr bwMode="auto">
          <a:xfrm>
            <a:off x="1822174" y="1540566"/>
            <a:ext cx="8915400" cy="326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200" dirty="0"/>
              <a:t>Iterative Program Structure</a:t>
            </a:r>
          </a:p>
          <a:p>
            <a:pPr>
              <a:spcBef>
                <a:spcPct val="50000"/>
              </a:spcBef>
            </a:pPr>
            <a:r>
              <a:rPr lang="en-US" altLang="en-US" sz="3200" dirty="0"/>
              <a:t>	Create a flowchart/pseudo code that will 	generate the following number series:</a:t>
            </a:r>
          </a:p>
          <a:p>
            <a:pPr>
              <a:spcBef>
                <a:spcPct val="50000"/>
              </a:spcBef>
            </a:pPr>
            <a:endParaRPr lang="en-US" altLang="en-US" sz="3200" dirty="0"/>
          </a:p>
          <a:p>
            <a:pPr>
              <a:spcBef>
                <a:spcPct val="50000"/>
              </a:spcBef>
            </a:pPr>
            <a:r>
              <a:rPr lang="en-US" altLang="en-US" sz="3200" dirty="0"/>
              <a:t>	1, 2, 4, 7, 11, 16, 22, 29, 37, and 46</a:t>
            </a:r>
          </a:p>
        </p:txBody>
      </p:sp>
    </p:spTree>
    <p:extLst>
      <p:ext uri="{BB962C8B-B14F-4D97-AF65-F5344CB8AC3E}">
        <p14:creationId xmlns:p14="http://schemas.microsoft.com/office/powerpoint/2010/main" val="162084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2" name="Text Box 2">
            <a:extLst>
              <a:ext uri="{FF2B5EF4-FFF2-40B4-BE49-F238E27FC236}">
                <a16:creationId xmlns:a16="http://schemas.microsoft.com/office/drawing/2014/main" id="{B4B7F8FD-C474-4BE8-8B13-8A564AEED65E}"/>
              </a:ext>
            </a:extLst>
          </p:cNvPr>
          <p:cNvSpPr txBox="1">
            <a:spLocks noChangeArrowheads="1"/>
          </p:cNvSpPr>
          <p:nvPr/>
        </p:nvSpPr>
        <p:spPr bwMode="auto">
          <a:xfrm>
            <a:off x="1318592" y="1699591"/>
            <a:ext cx="8382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200" dirty="0"/>
              <a:t>Iterative Program Structure</a:t>
            </a:r>
          </a:p>
          <a:p>
            <a:pPr>
              <a:spcBef>
                <a:spcPct val="50000"/>
              </a:spcBef>
            </a:pPr>
            <a:r>
              <a:rPr lang="en-US" altLang="en-US" sz="3200" dirty="0"/>
              <a:t>	Create a flowchart/pseudo code that will 	input five numbers and output how 	many of the numbers entered are odd or	even.</a:t>
            </a:r>
          </a:p>
        </p:txBody>
      </p:sp>
    </p:spTree>
    <p:extLst>
      <p:ext uri="{BB962C8B-B14F-4D97-AF65-F5344CB8AC3E}">
        <p14:creationId xmlns:p14="http://schemas.microsoft.com/office/powerpoint/2010/main" val="119864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EFFA755D-A446-4D52-8840-E761C99A6D55}"/>
              </a:ext>
            </a:extLst>
          </p:cNvPr>
          <p:cNvPicPr>
            <a:picLocks noChangeAspect="1"/>
          </p:cNvPicPr>
          <p:nvPr/>
        </p:nvPicPr>
        <p:blipFill>
          <a:blip r:embed="rId3"/>
          <a:stretch>
            <a:fillRect/>
          </a:stretch>
        </p:blipFill>
        <p:spPr>
          <a:xfrm>
            <a:off x="1849991" y="1086679"/>
            <a:ext cx="8492017" cy="4160354"/>
          </a:xfrm>
          <a:prstGeom prst="rect">
            <a:avLst/>
          </a:prstGeom>
        </p:spPr>
      </p:pic>
    </p:spTree>
    <p:extLst>
      <p:ext uri="{BB962C8B-B14F-4D97-AF65-F5344CB8AC3E}">
        <p14:creationId xmlns:p14="http://schemas.microsoft.com/office/powerpoint/2010/main" val="37183595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8C42-8F12-42A8-AEF5-1DDA9268E984}"/>
              </a:ext>
            </a:extLst>
          </p:cNvPr>
          <p:cNvSpPr>
            <a:spLocks noGrp="1"/>
          </p:cNvSpPr>
          <p:nvPr>
            <p:ph type="title"/>
          </p:nvPr>
        </p:nvSpPr>
        <p:spPr/>
        <p:txBody>
          <a:bodyPr/>
          <a:lstStyle/>
          <a:p>
            <a:endParaRPr lang="en-PH"/>
          </a:p>
        </p:txBody>
      </p:sp>
      <p:pic>
        <p:nvPicPr>
          <p:cNvPr id="5" name="Picture 4" descr="A picture containing umbrella&#10;&#10;Description automatically generated">
            <a:extLst>
              <a:ext uri="{FF2B5EF4-FFF2-40B4-BE49-F238E27FC236}">
                <a16:creationId xmlns:a16="http://schemas.microsoft.com/office/drawing/2014/main" id="{A8DC3182-B33B-49E5-B4D3-BFE8CD014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 y="283"/>
            <a:ext cx="12190992" cy="6857433"/>
          </a:xfrm>
          <a:prstGeom prst="rect">
            <a:avLst/>
          </a:prstGeom>
        </p:spPr>
      </p:pic>
    </p:spTree>
    <p:extLst>
      <p:ext uri="{BB962C8B-B14F-4D97-AF65-F5344CB8AC3E}">
        <p14:creationId xmlns:p14="http://schemas.microsoft.com/office/powerpoint/2010/main" val="74293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sp>
        <p:nvSpPr>
          <p:cNvPr id="4" name="TextBox 3">
            <a:extLst>
              <a:ext uri="{FF2B5EF4-FFF2-40B4-BE49-F238E27FC236}">
                <a16:creationId xmlns:a16="http://schemas.microsoft.com/office/drawing/2014/main" id="{AC2BEE33-9897-481F-963A-5DD9B57C9876}"/>
              </a:ext>
            </a:extLst>
          </p:cNvPr>
          <p:cNvSpPr txBox="1"/>
          <p:nvPr/>
        </p:nvSpPr>
        <p:spPr>
          <a:xfrm>
            <a:off x="861391" y="1905506"/>
            <a:ext cx="9766852" cy="3046988"/>
          </a:xfrm>
          <a:prstGeom prst="rect">
            <a:avLst/>
          </a:prstGeom>
          <a:noFill/>
        </p:spPr>
        <p:txBody>
          <a:bodyPr wrap="square">
            <a:spAutoFit/>
          </a:bodyPr>
          <a:lstStyle/>
          <a:p>
            <a:r>
              <a:rPr lang="en-PH" sz="3200" b="1" i="0" u="none" strike="noStrike" baseline="0" dirty="0">
                <a:solidFill>
                  <a:srgbClr val="000000"/>
                </a:solidFill>
                <a:latin typeface="Comic Sans MS" panose="030F0702030302020204" pitchFamily="66" charset="0"/>
              </a:rPr>
              <a:t>TYPES OF FLOWCHARTS</a:t>
            </a:r>
          </a:p>
          <a:p>
            <a:r>
              <a:rPr lang="en-US" sz="3200" b="0" i="0" u="none" strike="noStrike" baseline="0" dirty="0">
                <a:solidFill>
                  <a:srgbClr val="000000"/>
                </a:solidFill>
                <a:latin typeface="Comic Sans MS" panose="030F0702030302020204" pitchFamily="66" charset="0"/>
              </a:rPr>
              <a:t>1.) </a:t>
            </a:r>
            <a:r>
              <a:rPr lang="en-US" sz="3200" b="1" i="0" u="none" strike="noStrike" baseline="0" dirty="0">
                <a:solidFill>
                  <a:srgbClr val="000000"/>
                </a:solidFill>
                <a:latin typeface="Comic Sans MS" panose="030F0702030302020204" pitchFamily="66" charset="0"/>
              </a:rPr>
              <a:t>System Flowchart</a:t>
            </a:r>
            <a:r>
              <a:rPr lang="en-US" sz="3200" b="0" i="0" u="none" strike="noStrike" baseline="0" dirty="0">
                <a:solidFill>
                  <a:srgbClr val="000000"/>
                </a:solidFill>
                <a:latin typeface="Comic Sans MS" panose="030F0702030302020204" pitchFamily="66" charset="0"/>
              </a:rPr>
              <a:t>–present the total picture without worrying about taking care of every detail.</a:t>
            </a:r>
          </a:p>
          <a:p>
            <a:r>
              <a:rPr lang="en-US" sz="3200" b="0" i="0" u="none" strike="noStrike" baseline="0" dirty="0">
                <a:solidFill>
                  <a:srgbClr val="000000"/>
                </a:solidFill>
                <a:latin typeface="Comic Sans MS" panose="030F0702030302020204" pitchFamily="66" charset="0"/>
              </a:rPr>
              <a:t>2.) </a:t>
            </a:r>
            <a:r>
              <a:rPr lang="en-US" sz="3200" b="1" i="0" u="none" strike="noStrike" baseline="0" dirty="0">
                <a:solidFill>
                  <a:srgbClr val="000000"/>
                </a:solidFill>
                <a:latin typeface="Comic Sans MS" panose="030F0702030302020204" pitchFamily="66" charset="0"/>
              </a:rPr>
              <a:t>Program Flowcharts</a:t>
            </a:r>
            <a:r>
              <a:rPr lang="en-US" sz="3200" b="0" i="0" u="none" strike="noStrike" baseline="0" dirty="0">
                <a:solidFill>
                  <a:srgbClr val="000000"/>
                </a:solidFill>
                <a:latin typeface="Comic Sans MS" panose="030F0702030302020204" pitchFamily="66" charset="0"/>
              </a:rPr>
              <a:t>–depicts a main segment of a complete computer program.</a:t>
            </a:r>
            <a:endParaRPr lang="en-PH" sz="3200" dirty="0"/>
          </a:p>
        </p:txBody>
      </p:sp>
    </p:spTree>
    <p:extLst>
      <p:ext uri="{BB962C8B-B14F-4D97-AF65-F5344CB8AC3E}">
        <p14:creationId xmlns:p14="http://schemas.microsoft.com/office/powerpoint/2010/main" val="26198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01AB301F-98BD-4507-9D2F-7825A0F43292}"/>
              </a:ext>
            </a:extLst>
          </p:cNvPr>
          <p:cNvPicPr>
            <a:picLocks noChangeAspect="1"/>
          </p:cNvPicPr>
          <p:nvPr/>
        </p:nvPicPr>
        <p:blipFill>
          <a:blip r:embed="rId3"/>
          <a:stretch>
            <a:fillRect/>
          </a:stretch>
        </p:blipFill>
        <p:spPr>
          <a:xfrm>
            <a:off x="1933575" y="1047750"/>
            <a:ext cx="8324850" cy="4762500"/>
          </a:xfrm>
          <a:prstGeom prst="rect">
            <a:avLst/>
          </a:prstGeom>
        </p:spPr>
      </p:pic>
    </p:spTree>
    <p:extLst>
      <p:ext uri="{BB962C8B-B14F-4D97-AF65-F5344CB8AC3E}">
        <p14:creationId xmlns:p14="http://schemas.microsoft.com/office/powerpoint/2010/main" val="119816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35CDD4D9-9F49-4B19-AEBC-22201EB6CE86}"/>
              </a:ext>
            </a:extLst>
          </p:cNvPr>
          <p:cNvPicPr>
            <a:picLocks noChangeAspect="1"/>
          </p:cNvPicPr>
          <p:nvPr/>
        </p:nvPicPr>
        <p:blipFill>
          <a:blip r:embed="rId3"/>
          <a:stretch>
            <a:fillRect/>
          </a:stretch>
        </p:blipFill>
        <p:spPr>
          <a:xfrm>
            <a:off x="1885950" y="685800"/>
            <a:ext cx="8420100" cy="5486400"/>
          </a:xfrm>
          <a:prstGeom prst="rect">
            <a:avLst/>
          </a:prstGeom>
        </p:spPr>
      </p:pic>
    </p:spTree>
    <p:extLst>
      <p:ext uri="{BB962C8B-B14F-4D97-AF65-F5344CB8AC3E}">
        <p14:creationId xmlns:p14="http://schemas.microsoft.com/office/powerpoint/2010/main" val="79769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03DC44FD-2E6A-4443-8CED-1EBBC969BD5C}"/>
              </a:ext>
            </a:extLst>
          </p:cNvPr>
          <p:cNvPicPr>
            <a:picLocks noChangeAspect="1"/>
          </p:cNvPicPr>
          <p:nvPr/>
        </p:nvPicPr>
        <p:blipFill>
          <a:blip r:embed="rId3"/>
          <a:stretch>
            <a:fillRect/>
          </a:stretch>
        </p:blipFill>
        <p:spPr>
          <a:xfrm>
            <a:off x="1371599" y="976312"/>
            <a:ext cx="7643814" cy="4261705"/>
          </a:xfrm>
          <a:prstGeom prst="rect">
            <a:avLst/>
          </a:prstGeom>
        </p:spPr>
      </p:pic>
    </p:spTree>
    <p:extLst>
      <p:ext uri="{BB962C8B-B14F-4D97-AF65-F5344CB8AC3E}">
        <p14:creationId xmlns:p14="http://schemas.microsoft.com/office/powerpoint/2010/main" val="290999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27488326-6471-44D2-A497-1AC3AF5F2284}"/>
              </a:ext>
            </a:extLst>
          </p:cNvPr>
          <p:cNvPicPr>
            <a:picLocks noChangeAspect="1"/>
          </p:cNvPicPr>
          <p:nvPr/>
        </p:nvPicPr>
        <p:blipFill rotWithShape="1">
          <a:blip r:embed="rId2">
            <a:extLst>
              <a:ext uri="{28A0092B-C50C-407E-A947-70E740481C1C}">
                <a14:useLocalDpi xmlns:a14="http://schemas.microsoft.com/office/drawing/2010/main" val="0"/>
              </a:ext>
            </a:extLst>
          </a:blip>
          <a:srcRect t="91739"/>
          <a:stretch/>
        </p:blipFill>
        <p:spPr>
          <a:xfrm>
            <a:off x="0" y="6294783"/>
            <a:ext cx="12190992" cy="563217"/>
          </a:xfrm>
          <a:prstGeom prst="rect">
            <a:avLst/>
          </a:prstGeom>
        </p:spPr>
      </p:pic>
      <p:pic>
        <p:nvPicPr>
          <p:cNvPr id="3" name="Picture 2">
            <a:extLst>
              <a:ext uri="{FF2B5EF4-FFF2-40B4-BE49-F238E27FC236}">
                <a16:creationId xmlns:a16="http://schemas.microsoft.com/office/drawing/2014/main" id="{CCA01A01-037D-476D-A22E-BE70E16CE4D2}"/>
              </a:ext>
            </a:extLst>
          </p:cNvPr>
          <p:cNvPicPr>
            <a:picLocks noChangeAspect="1"/>
          </p:cNvPicPr>
          <p:nvPr/>
        </p:nvPicPr>
        <p:blipFill>
          <a:blip r:embed="rId3"/>
          <a:stretch>
            <a:fillRect/>
          </a:stretch>
        </p:blipFill>
        <p:spPr>
          <a:xfrm>
            <a:off x="1200150" y="1270345"/>
            <a:ext cx="9558337" cy="3553877"/>
          </a:xfrm>
          <a:prstGeom prst="rect">
            <a:avLst/>
          </a:prstGeom>
        </p:spPr>
      </p:pic>
    </p:spTree>
    <p:extLst>
      <p:ext uri="{BB962C8B-B14F-4D97-AF65-F5344CB8AC3E}">
        <p14:creationId xmlns:p14="http://schemas.microsoft.com/office/powerpoint/2010/main" val="284778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820</Words>
  <Application>Microsoft Office PowerPoint</Application>
  <PresentationFormat>Widescreen</PresentationFormat>
  <Paragraphs>68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Bonifacio Doma</dc:creator>
  <cp:lastModifiedBy>Gloren S. Fuentes</cp:lastModifiedBy>
  <cp:revision>48</cp:revision>
  <dcterms:created xsi:type="dcterms:W3CDTF">2020-08-03T04:17:09Z</dcterms:created>
  <dcterms:modified xsi:type="dcterms:W3CDTF">2020-08-24T05:48:47Z</dcterms:modified>
</cp:coreProperties>
</file>