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  <p:sldId id="260" r:id="rId3"/>
    <p:sldId id="262" r:id="rId4"/>
    <p:sldId id="263" r:id="rId5"/>
    <p:sldId id="264" r:id="rId6"/>
    <p:sldId id="265" r:id="rId7"/>
    <p:sldId id="291" r:id="rId8"/>
    <p:sldId id="267" r:id="rId9"/>
    <p:sldId id="294" r:id="rId10"/>
    <p:sldId id="268" r:id="rId11"/>
    <p:sldId id="302" r:id="rId12"/>
    <p:sldId id="269" r:id="rId13"/>
    <p:sldId id="297" r:id="rId14"/>
    <p:sldId id="289" r:id="rId15"/>
    <p:sldId id="271" r:id="rId16"/>
    <p:sldId id="272" r:id="rId17"/>
    <p:sldId id="303" r:id="rId18"/>
    <p:sldId id="304" r:id="rId19"/>
    <p:sldId id="305" r:id="rId20"/>
    <p:sldId id="306" r:id="rId21"/>
    <p:sldId id="276" r:id="rId22"/>
    <p:sldId id="277" r:id="rId23"/>
    <p:sldId id="278" r:id="rId24"/>
    <p:sldId id="312" r:id="rId25"/>
    <p:sldId id="313" r:id="rId26"/>
    <p:sldId id="314" r:id="rId27"/>
    <p:sldId id="315" r:id="rId28"/>
    <p:sldId id="296" r:id="rId29"/>
    <p:sldId id="266" r:id="rId30"/>
    <p:sldId id="340" r:id="rId31"/>
    <p:sldId id="341" r:id="rId32"/>
    <p:sldId id="344" r:id="rId33"/>
    <p:sldId id="299" r:id="rId34"/>
    <p:sldId id="337" r:id="rId35"/>
    <p:sldId id="353" r:id="rId36"/>
    <p:sldId id="358" r:id="rId37"/>
    <p:sldId id="281" r:id="rId38"/>
    <p:sldId id="324" r:id="rId39"/>
    <p:sldId id="325" r:id="rId40"/>
    <p:sldId id="326" r:id="rId41"/>
    <p:sldId id="338" r:id="rId42"/>
    <p:sldId id="282" r:id="rId43"/>
    <p:sldId id="283" r:id="rId44"/>
    <p:sldId id="27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nifacio Doma" initials="BD" lastIdx="3" clrIdx="0">
    <p:extLst>
      <p:ext uri="{19B8F6BF-5375-455C-9EA6-DF929625EA0E}">
        <p15:presenceInfo xmlns:p15="http://schemas.microsoft.com/office/powerpoint/2012/main" userId="195f5d995906c2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33BF-56A7-4AC6-9A97-CA72A6E12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0B374-7427-4A02-84C9-D35AE8B5E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0F105-C442-4BD0-80D3-748FDB0F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B4EE-7C64-4AAC-9D36-10254FB6B635}" type="datetimeFigureOut">
              <a:rPr lang="en-PH" smtClean="0"/>
              <a:t>12/08/2021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86B47-313B-4C1D-8256-FB4A7F16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A0C5B-A6C5-453F-A7C5-EA11176F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BE99-D7A5-4694-808F-27D80BA7907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618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D0D7-0BE4-4871-8152-4630B4B4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3B914-DAED-428C-8227-158AD5780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06F93-03DC-4F7B-8E57-094703D8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B4EE-7C64-4AAC-9D36-10254FB6B635}" type="datetimeFigureOut">
              <a:rPr lang="en-PH" smtClean="0"/>
              <a:t>12/08/2021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5CEAE-139C-4865-B22D-F8160380A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93BA7-2E66-4B5C-8E6A-D345DF19C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BE99-D7A5-4694-808F-27D80BA7907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8375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05489-A634-4F1A-8118-1450BFBBF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CD553-1717-4387-AEB4-C7E42E1C8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7A3C1-90AF-4443-9FEE-43EEC49A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B4EE-7C64-4AAC-9D36-10254FB6B635}" type="datetimeFigureOut">
              <a:rPr lang="en-PH" smtClean="0"/>
              <a:t>12/08/2021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D5B85-737A-41D8-B0DE-50DD65FC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45010-B7F8-4161-A487-3833A13C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BE99-D7A5-4694-808F-27D80BA7907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159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3213-AC1D-4C77-AF1D-74610B76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A34B2-001B-4D37-BA78-A7A538F64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31FC1-711B-4C4B-8E62-6388EBD58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B4EE-7C64-4AAC-9D36-10254FB6B635}" type="datetimeFigureOut">
              <a:rPr lang="en-PH" smtClean="0"/>
              <a:t>12/08/2021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C024B-9B47-4049-8DC4-E947C30A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EED5B-47A7-4071-8D5E-258AF6AD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BE99-D7A5-4694-808F-27D80BA7907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60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D7260-50A9-44E0-8362-EDF47B22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0D737-EEB3-48A6-9716-1E8E496A9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EF99C-C810-4020-9B79-54A8520D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B4EE-7C64-4AAC-9D36-10254FB6B635}" type="datetimeFigureOut">
              <a:rPr lang="en-PH" smtClean="0"/>
              <a:t>12/08/2021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3CA3C-21AF-4DAE-8C70-2CF4AA260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69D28-B357-4F23-AFBC-F1A4EA6D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BE99-D7A5-4694-808F-27D80BA7907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238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FBB62-09E4-4F61-89E3-74799394A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C5746-F9FD-4887-B2D6-60EA22E65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CB643-7F92-441C-BE27-54B08D955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ECBD3-53A7-4FA1-A8E8-DCFB8401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B4EE-7C64-4AAC-9D36-10254FB6B635}" type="datetimeFigureOut">
              <a:rPr lang="en-PH" smtClean="0"/>
              <a:t>12/08/2021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D44C3-5A94-4AC7-BCDD-D4F34CF1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9E2E5-8481-4191-8C3C-26B7006D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BE99-D7A5-4694-808F-27D80BA7907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790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8998-9C2B-4C0E-9B41-8EA1F2ED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86DFA-C8F8-4435-8843-FD62FCA2E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1BB35-7F34-4501-8065-E690F00F1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ED2DB-EC8A-479B-8529-606F2D7E8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C7317-B295-4167-96D7-2147D15A5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6085B-0D0E-4C66-B8CC-48421AAA5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B4EE-7C64-4AAC-9D36-10254FB6B635}" type="datetimeFigureOut">
              <a:rPr lang="en-PH" smtClean="0"/>
              <a:t>12/08/2021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AB1DA-087D-4FF6-8D93-C845B8F88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727E50-275B-49FF-B818-C5976C4F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BE99-D7A5-4694-808F-27D80BA7907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459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32A8-B8CA-4983-8937-E604F9B4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76C192-31DA-43D8-8984-8C30FC18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B4EE-7C64-4AAC-9D36-10254FB6B635}" type="datetimeFigureOut">
              <a:rPr lang="en-PH" smtClean="0"/>
              <a:t>12/08/2021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A3C90-F5C7-4559-BE3F-BD4C681BB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2BB26-7570-484C-A09A-7D783AAF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BE99-D7A5-4694-808F-27D80BA7907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394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EA61CA-7332-45D3-930C-9219A491D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B4EE-7C64-4AAC-9D36-10254FB6B635}" type="datetimeFigureOut">
              <a:rPr lang="en-PH" smtClean="0"/>
              <a:t>12/08/2021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4D515-8A97-4D1B-951A-BBB09EC4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620DB-E05B-406B-9C18-8A79A7F0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BE99-D7A5-4694-808F-27D80BA7907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9607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1720-280A-4484-9058-F8AC0EC10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AF7A1-7F2A-444D-B749-1F0F820D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5E06E-B952-4AF8-9532-E2B000A0A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464F2-B930-46BB-B93D-362C110E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B4EE-7C64-4AAC-9D36-10254FB6B635}" type="datetimeFigureOut">
              <a:rPr lang="en-PH" smtClean="0"/>
              <a:t>12/08/2021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041D5-3F39-4BD4-8E91-4215965C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5C475-F7BF-41C7-8CD9-026E5CFC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BE99-D7A5-4694-808F-27D80BA7907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343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2535A-7B0D-47E6-8540-51AC70A84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BDEDA-1650-4A6F-8808-70A6CA446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4E4C3-68D4-4B9C-90F5-18786DE12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7E20B-7B1D-410A-BB35-DE6C5438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B4EE-7C64-4AAC-9D36-10254FB6B635}" type="datetimeFigureOut">
              <a:rPr lang="en-PH" smtClean="0"/>
              <a:t>12/08/2021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99C32-7E0E-49FA-BA04-7C4F0A00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2D09E-AA07-4B2E-BE5B-BE85B4F8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BE99-D7A5-4694-808F-27D80BA7907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609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56ACDE-1FAF-44F8-845A-87F4295A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8D512-9396-47A7-BDA3-78A295391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1C614-5091-46CF-8D4D-A1B3B89FD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AB4EE-7C64-4AAC-9D36-10254FB6B635}" type="datetimeFigureOut">
              <a:rPr lang="en-PH" smtClean="0"/>
              <a:t>12/08/2021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C3743-4E18-459E-8EB9-F1D443F4E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B0D75-B3C2-4648-AD76-102ACE113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7BE99-D7A5-4694-808F-27D80BA7907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409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488326-6471-44D2-A497-1AC3AF5F22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39"/>
          <a:stretch/>
        </p:blipFill>
        <p:spPr>
          <a:xfrm>
            <a:off x="0" y="6294783"/>
            <a:ext cx="12190992" cy="5632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D8555F-A2CA-40C3-AFD4-6A86BDAC9BAF}"/>
              </a:ext>
            </a:extLst>
          </p:cNvPr>
          <p:cNvSpPr txBox="1"/>
          <p:nvPr/>
        </p:nvSpPr>
        <p:spPr>
          <a:xfrm>
            <a:off x="1238575" y="1363318"/>
            <a:ext cx="97138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60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Predefined </a:t>
            </a:r>
            <a:r>
              <a:rPr lang="en-PH" sz="6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and User-Defined Functions</a:t>
            </a:r>
            <a:endParaRPr lang="en-PH" sz="60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309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6EEB1C9-92BC-4C0D-9867-2933EC94F9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User-Defined Functions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25CE31A-BFA2-4FB5-A205-CC866E8045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38400" y="1676401"/>
            <a:ext cx="7772400" cy="4454525"/>
          </a:xfrm>
        </p:spPr>
        <p:txBody>
          <a:bodyPr/>
          <a:lstStyle/>
          <a:p>
            <a:pPr eaLnBrk="1" hangingPunct="1"/>
            <a:r>
              <a:rPr lang="en-US" altLang="en-US" u="sng"/>
              <a:t>Value-returning functions</a:t>
            </a:r>
            <a:r>
              <a:rPr lang="en-US" altLang="en-US"/>
              <a:t>: have a return type</a:t>
            </a:r>
          </a:p>
          <a:p>
            <a:pPr lvl="1" eaLnBrk="1" hangingPunct="1"/>
            <a:r>
              <a:rPr lang="en-US" altLang="en-US"/>
              <a:t>Return a value of a specific data type using the </a:t>
            </a:r>
            <a:r>
              <a:rPr lang="en-US" altLang="en-US">
                <a:latin typeface="Courier New" panose="02070309020205020404" pitchFamily="49" charset="0"/>
              </a:rPr>
              <a:t>return</a:t>
            </a:r>
            <a:r>
              <a:rPr lang="en-US" altLang="en-US"/>
              <a:t> statement</a:t>
            </a:r>
          </a:p>
          <a:p>
            <a:pPr eaLnBrk="1" hangingPunct="1"/>
            <a:r>
              <a:rPr lang="en-US" altLang="en-US" u="sng"/>
              <a:t>Void functions</a:t>
            </a:r>
            <a:r>
              <a:rPr lang="en-US" altLang="en-US"/>
              <a:t>: do not have a return type</a:t>
            </a:r>
          </a:p>
          <a:p>
            <a:pPr lvl="1" eaLnBrk="1" hangingPunct="1"/>
            <a:r>
              <a:rPr lang="en-US" altLang="en-US" i="1"/>
              <a:t>Do not </a:t>
            </a:r>
            <a:r>
              <a:rPr lang="en-US" altLang="en-US"/>
              <a:t>use a </a:t>
            </a:r>
            <a:r>
              <a:rPr lang="en-US" altLang="en-US">
                <a:latin typeface="Courier New" panose="02070309020205020404" pitchFamily="49" charset="0"/>
              </a:rPr>
              <a:t>return</a:t>
            </a:r>
            <a:r>
              <a:rPr lang="en-US" altLang="en-US"/>
              <a:t> statement to return a value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F6B51F6-9292-4A8F-9B5F-2051631E50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Value-Returning Functions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B85E6C2-DBFA-413F-9C4D-751265DB12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use these functions you must:</a:t>
            </a:r>
          </a:p>
          <a:p>
            <a:pPr lvl="1" eaLnBrk="1" hangingPunct="1"/>
            <a:r>
              <a:rPr lang="en-US" altLang="en-US"/>
              <a:t>Include the appropriate header file in your program using the include statement</a:t>
            </a:r>
          </a:p>
          <a:p>
            <a:pPr lvl="1" eaLnBrk="1" hangingPunct="1"/>
            <a:r>
              <a:rPr lang="en-US" altLang="en-US"/>
              <a:t>Know the following items:</a:t>
            </a:r>
          </a:p>
          <a:p>
            <a:pPr lvl="2" eaLnBrk="1" hangingPunct="1"/>
            <a:r>
              <a:rPr lang="en-US" altLang="en-US" sz="2500"/>
              <a:t>Name of the function</a:t>
            </a:r>
          </a:p>
          <a:p>
            <a:pPr lvl="2" eaLnBrk="1" hangingPunct="1"/>
            <a:r>
              <a:rPr lang="en-US" altLang="en-US" sz="2500"/>
              <a:t>Number of parameters, if any</a:t>
            </a:r>
          </a:p>
          <a:p>
            <a:pPr lvl="2" eaLnBrk="1" hangingPunct="1"/>
            <a:r>
              <a:rPr lang="en-US" altLang="en-US" sz="2500"/>
              <a:t>Data type of each parameter</a:t>
            </a:r>
          </a:p>
          <a:p>
            <a:pPr lvl="2" eaLnBrk="1" hangingPunct="1"/>
            <a:r>
              <a:rPr lang="en-US" altLang="en-US" sz="2500"/>
              <a:t>Data type of the value returned: c</a:t>
            </a:r>
            <a:r>
              <a:rPr lang="en-US" altLang="en-US"/>
              <a:t>alled the type of the function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>
            <a:extLst>
              <a:ext uri="{FF2B5EF4-FFF2-40B4-BE49-F238E27FC236}">
                <a16:creationId xmlns:a16="http://schemas.microsoft.com/office/drawing/2014/main" id="{EE93112A-3F99-40F8-B8B8-8D5C170765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Value-Returning Functions</a:t>
            </a: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4A747EBA-F931-469B-A51A-ED7D116091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Because the value returned by a value-returning function is unique, must: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Save the value for further calculation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Use the value in some calculation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Print the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 value-returning function is used in an assignment or in an output statement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One more thing is associated with functions: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code required to accomplish the task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4">
            <a:extLst>
              <a:ext uri="{FF2B5EF4-FFF2-40B4-BE49-F238E27FC236}">
                <a16:creationId xmlns:a16="http://schemas.microsoft.com/office/drawing/2014/main" id="{E0552EBC-489E-479E-B141-DDBE90674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Value-Returning Functions</a:t>
            </a:r>
          </a:p>
        </p:txBody>
      </p:sp>
      <p:pic>
        <p:nvPicPr>
          <p:cNvPr id="22531" name="Picture 6">
            <a:extLst>
              <a:ext uri="{FF2B5EF4-FFF2-40B4-BE49-F238E27FC236}">
                <a16:creationId xmlns:a16="http://schemas.microsoft.com/office/drawing/2014/main" id="{4C55E472-077B-411A-A900-1B031F46C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2438401"/>
            <a:ext cx="4348163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8D43CA0-9240-4D42-BC48-F2F219BE71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Value-Returning Functions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3E284FB-04C4-406A-9E2D-DED3A7519F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Heading</a:t>
            </a:r>
            <a:r>
              <a:rPr lang="en-US" altLang="en-US"/>
              <a:t>: first four properties above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Example: </a:t>
            </a:r>
            <a:r>
              <a:rPr lang="en-US" altLang="en-US">
                <a:latin typeface="Courier New" panose="02070309020205020404" pitchFamily="49" charset="0"/>
              </a:rPr>
              <a:t>int abs(int number)</a:t>
            </a:r>
          </a:p>
          <a:p>
            <a:pPr eaLnBrk="1" hangingPunct="1"/>
            <a:r>
              <a:rPr lang="en-US" altLang="en-US" u="sng"/>
              <a:t>Formal Parameter</a:t>
            </a:r>
            <a:r>
              <a:rPr lang="en-US" altLang="en-US"/>
              <a:t>: variable declared in the heading </a:t>
            </a:r>
          </a:p>
          <a:p>
            <a:pPr lvl="1" eaLnBrk="1" hangingPunct="1"/>
            <a:r>
              <a:rPr lang="en-US" altLang="en-US"/>
              <a:t>Example: </a:t>
            </a:r>
            <a:r>
              <a:rPr lang="en-US" altLang="en-US">
                <a:latin typeface="Courier New" panose="02070309020205020404" pitchFamily="49" charset="0"/>
              </a:rPr>
              <a:t>number</a:t>
            </a:r>
          </a:p>
          <a:p>
            <a:pPr eaLnBrk="1" hangingPunct="1"/>
            <a:r>
              <a:rPr lang="en-US" altLang="en-US" u="sng"/>
              <a:t>Actual Parameter</a:t>
            </a:r>
            <a:r>
              <a:rPr lang="en-US" altLang="en-US"/>
              <a:t>: variable or expression listed in a call to a function</a:t>
            </a:r>
          </a:p>
          <a:p>
            <a:pPr lvl="1" eaLnBrk="1" hangingPunct="1"/>
            <a:r>
              <a:rPr lang="en-US" altLang="en-US"/>
              <a:t>Example: </a:t>
            </a:r>
            <a:r>
              <a:rPr lang="en-US" altLang="en-US">
                <a:latin typeface="Courier New" panose="02070309020205020404" pitchFamily="49" charset="0"/>
              </a:rPr>
              <a:t>x = pow(u, v)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6251FA1-C2D8-444C-8BC1-E58A0C0E3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Syntax: Value-Returning Function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3698D45-A3DD-4893-A2D7-AC5811604F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Syntax: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functionType</a:t>
            </a:r>
            <a:r>
              <a:rPr lang="en-US" altLang="en-US"/>
              <a:t> is also called the data type or return type</a:t>
            </a:r>
          </a:p>
        </p:txBody>
      </p:sp>
      <p:pic>
        <p:nvPicPr>
          <p:cNvPr id="24580" name="Picture 5">
            <a:extLst>
              <a:ext uri="{FF2B5EF4-FFF2-40B4-BE49-F238E27FC236}">
                <a16:creationId xmlns:a16="http://schemas.microsoft.com/office/drawing/2014/main" id="{64D8E006-8D3C-4310-B11C-2809B6DB7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514601"/>
            <a:ext cx="7258050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1DB8D86-F797-4BF1-AB94-58D5BB5375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Syntax: Formal Parameter List</a:t>
            </a:r>
          </a:p>
        </p:txBody>
      </p:sp>
      <p:pic>
        <p:nvPicPr>
          <p:cNvPr id="25603" name="Picture 8">
            <a:extLst>
              <a:ext uri="{FF2B5EF4-FFF2-40B4-BE49-F238E27FC236}">
                <a16:creationId xmlns:a16="http://schemas.microsoft.com/office/drawing/2014/main" id="{362A6C5C-C668-4A3A-B0B6-C6321E427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576" y="3048000"/>
            <a:ext cx="6727825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E9EE50C-8F53-4FF5-94F8-C785E9AAA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 Call</a:t>
            </a:r>
          </a:p>
        </p:txBody>
      </p:sp>
      <p:pic>
        <p:nvPicPr>
          <p:cNvPr id="26627" name="Picture 4">
            <a:extLst>
              <a:ext uri="{FF2B5EF4-FFF2-40B4-BE49-F238E27FC236}">
                <a16:creationId xmlns:a16="http://schemas.microsoft.com/office/drawing/2014/main" id="{BD599DC3-C2FB-4F40-8D95-C79D4C4CD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4" y="2895601"/>
            <a:ext cx="5411787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1AEF913-8160-4532-99F5-7877D8F725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Syntax: Actual Parameter List</a:t>
            </a:r>
          </a:p>
        </p:txBody>
      </p:sp>
      <p:sp>
        <p:nvSpPr>
          <p:cNvPr id="27651" name="Rectangle 5">
            <a:extLst>
              <a:ext uri="{FF2B5EF4-FFF2-40B4-BE49-F238E27FC236}">
                <a16:creationId xmlns:a16="http://schemas.microsoft.com/office/drawing/2014/main" id="{D0274F1E-14B5-43C8-9A1E-0D1737980D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447801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/>
              <a:t>The syntax of the actual parameter list is:</a:t>
            </a:r>
          </a:p>
          <a:p>
            <a:pPr eaLnBrk="1" hangingPunct="1">
              <a:lnSpc>
                <a:spcPct val="30000"/>
              </a:lnSpc>
            </a:pPr>
            <a:endParaRPr lang="en-US" altLang="en-US"/>
          </a:p>
          <a:p>
            <a:pPr eaLnBrk="1" hangingPunct="1">
              <a:lnSpc>
                <a:spcPct val="140000"/>
              </a:lnSpc>
            </a:pPr>
            <a:endParaRPr lang="en-US" altLang="en-US"/>
          </a:p>
          <a:p>
            <a:pPr eaLnBrk="1" hangingPunct="1"/>
            <a:r>
              <a:rPr lang="en-US" altLang="en-US"/>
              <a:t>Formal parameter list can be empty:</a:t>
            </a:r>
          </a:p>
          <a:p>
            <a:pPr eaLnBrk="1" hangingPunct="1">
              <a:lnSpc>
                <a:spcPct val="60000"/>
              </a:lnSpc>
            </a:pPr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 call to a value-returning function with an empty formal parameter list is:</a:t>
            </a:r>
          </a:p>
          <a:p>
            <a:pPr eaLnBrk="1" hangingPunct="1"/>
            <a:endParaRPr lang="en-US" altLang="en-US"/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16AFCAB6-420C-4002-92F3-69DE2C745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209801"/>
            <a:ext cx="760571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6">
            <a:extLst>
              <a:ext uri="{FF2B5EF4-FFF2-40B4-BE49-F238E27FC236}">
                <a16:creationId xmlns:a16="http://schemas.microsoft.com/office/drawing/2014/main" id="{4B19B4D3-F442-49B8-8716-72C473D4F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733801"/>
            <a:ext cx="428783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7">
            <a:extLst>
              <a:ext uri="{FF2B5EF4-FFF2-40B4-BE49-F238E27FC236}">
                <a16:creationId xmlns:a16="http://schemas.microsoft.com/office/drawing/2014/main" id="{EEEEF6D8-6B6C-4122-BF5B-E55CB440C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592764"/>
            <a:ext cx="24590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6172265-0CCA-450F-98B0-2A58DF6C5F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return</a:t>
            </a:r>
            <a:r>
              <a:rPr lang="en-US" altLang="en-US"/>
              <a:t> Statement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8ACFE0D-847A-44C4-880D-0E679FD0DA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Once a value-returning function computes the value, the function returns this value via the </a:t>
            </a:r>
            <a:r>
              <a:rPr lang="en-US" altLang="en-US">
                <a:latin typeface="Courier New" panose="02070309020205020404" pitchFamily="49" charset="0"/>
              </a:rPr>
              <a:t>return</a:t>
            </a:r>
            <a:r>
              <a:rPr lang="en-US" altLang="en-US"/>
              <a:t> statement</a:t>
            </a:r>
          </a:p>
          <a:p>
            <a:pPr lvl="1" eaLnBrk="1" hangingPunct="1"/>
            <a:r>
              <a:rPr lang="en-US" altLang="en-US"/>
              <a:t>It passes this value outside the function via the </a:t>
            </a:r>
            <a:r>
              <a:rPr lang="en-US" altLang="en-US">
                <a:latin typeface="Courier New" panose="02070309020205020404" pitchFamily="49" charset="0"/>
              </a:rPr>
              <a:t>return</a:t>
            </a:r>
            <a:r>
              <a:rPr lang="en-US" altLang="en-US"/>
              <a:t> statement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FE80E98-35FA-4745-AF97-79E8F7EF5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47E5086-D0E7-4E1C-AEFC-8D2E9D02E5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38400" y="1447801"/>
            <a:ext cx="7772400" cy="4454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000"/>
              <a:t>Functions are like building blocks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/>
              <a:t>They allow complicated programs to be divided into manageable pieces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/>
              <a:t>Some advantages of functions: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/>
              <a:t>A programmer can focus on just that part of the program and construct it, debug it, and perfect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/>
              <a:t>Different people can work on different functions simultaneously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/>
              <a:t>Can be re-used (even in different programs)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/>
              <a:t>Enhance program readability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E4F21F5-364D-4D1C-9EA9-3BD637B0A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Syntax: </a:t>
            </a:r>
            <a:r>
              <a:rPr lang="en-US" altLang="en-US">
                <a:latin typeface="Courier New" panose="02070309020205020404" pitchFamily="49" charset="0"/>
              </a:rPr>
              <a:t>return</a:t>
            </a:r>
            <a:r>
              <a:rPr lang="en-US" altLang="en-US"/>
              <a:t> Statement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344170B-ABE0-4055-B371-3F1902DD4F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3716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return</a:t>
            </a:r>
            <a:r>
              <a:rPr lang="en-US" altLang="en-US"/>
              <a:t> statement has the following syntax:</a:t>
            </a:r>
          </a:p>
          <a:p>
            <a:pPr eaLnBrk="1" hangingPunct="1">
              <a:lnSpc>
                <a:spcPct val="70000"/>
              </a:lnSpc>
            </a:pPr>
            <a:endParaRPr lang="en-US" altLang="en-US"/>
          </a:p>
          <a:p>
            <a:pPr eaLnBrk="1" hangingPunct="1"/>
            <a:r>
              <a:rPr lang="en-US" altLang="en-US"/>
              <a:t>In C++, </a:t>
            </a:r>
            <a:r>
              <a:rPr lang="en-US" altLang="en-US">
                <a:latin typeface="Courier New" panose="02070309020205020404" pitchFamily="49" charset="0"/>
              </a:rPr>
              <a:t>return</a:t>
            </a:r>
            <a:r>
              <a:rPr lang="en-US" altLang="en-US"/>
              <a:t> is a reserved word</a:t>
            </a:r>
          </a:p>
          <a:p>
            <a:pPr eaLnBrk="1" hangingPunct="1"/>
            <a:r>
              <a:rPr lang="en-US" altLang="en-US"/>
              <a:t>When a return statement executes</a:t>
            </a:r>
          </a:p>
          <a:p>
            <a:pPr lvl="1" eaLnBrk="1" hangingPunct="1"/>
            <a:r>
              <a:rPr lang="en-US" altLang="en-US"/>
              <a:t>Function immediately terminates</a:t>
            </a:r>
          </a:p>
          <a:p>
            <a:pPr lvl="1" eaLnBrk="1" hangingPunct="1"/>
            <a:r>
              <a:rPr lang="en-US" altLang="en-US"/>
              <a:t>Control goes back to the caller</a:t>
            </a:r>
          </a:p>
          <a:p>
            <a:pPr eaLnBrk="1" hangingPunct="1"/>
            <a:r>
              <a:rPr lang="en-US" altLang="en-US"/>
              <a:t>When a </a:t>
            </a:r>
            <a:r>
              <a:rPr lang="en-US" altLang="en-US">
                <a:latin typeface="Courier New" panose="02070309020205020404" pitchFamily="49" charset="0"/>
              </a:rPr>
              <a:t>return</a:t>
            </a:r>
            <a:r>
              <a:rPr lang="en-US" altLang="en-US"/>
              <a:t> statement executes in the function </a:t>
            </a:r>
            <a:r>
              <a:rPr lang="en-US" altLang="en-US">
                <a:latin typeface="Courier New" panose="02070309020205020404" pitchFamily="49" charset="0"/>
              </a:rPr>
              <a:t>main</a:t>
            </a:r>
            <a:r>
              <a:rPr lang="en-US" altLang="en-US"/>
              <a:t>, the program terminates</a:t>
            </a:r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83548B0B-6359-49DF-BD54-2AB89A17A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897" y="1799605"/>
            <a:ext cx="21748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62132E8-2AD4-44B2-9FEA-74857F260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 Prototype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612F593-6E31-4555-A211-D5BB01D8C6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u="sng"/>
              <a:t>Function prototype</a:t>
            </a:r>
            <a:r>
              <a:rPr lang="en-US" altLang="en-US"/>
              <a:t>: function heading without the body of the function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/>
              <a:t>Syntax: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40000"/>
              </a:spcBef>
            </a:pPr>
            <a:r>
              <a:rPr lang="en-US" altLang="en-US"/>
              <a:t>It is not necessary to specify the variable name in the parameter list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/>
              <a:t>The data type of each parameter must be specified </a:t>
            </a:r>
          </a:p>
        </p:txBody>
      </p:sp>
      <p:pic>
        <p:nvPicPr>
          <p:cNvPr id="31748" name="Picture 5">
            <a:extLst>
              <a:ext uri="{FF2B5EF4-FFF2-40B4-BE49-F238E27FC236}">
                <a16:creationId xmlns:a16="http://schemas.microsoft.com/office/drawing/2014/main" id="{9E57B870-894D-41E9-BDE2-99B27B8E8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506" y="3136900"/>
            <a:ext cx="63896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B1888FB-1BA6-4E27-B124-BEB6DE7A0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Flow of Execution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6A77C136-D0F7-4F1A-82BF-2AF0B2130C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14478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/>
              <a:t>Execution always begins at the first statement in the function </a:t>
            </a:r>
            <a:r>
              <a:rPr lang="en-US" altLang="en-US">
                <a:latin typeface="Courier New" panose="02070309020205020404" pitchFamily="49" charset="0"/>
              </a:rPr>
              <a:t>main</a:t>
            </a:r>
            <a:endParaRPr lang="en-US" altLang="en-US"/>
          </a:p>
          <a:p>
            <a:pPr eaLnBrk="1" hangingPunct="1"/>
            <a:r>
              <a:rPr lang="en-US" altLang="en-US"/>
              <a:t>Other functions are executed only when they are called</a:t>
            </a:r>
          </a:p>
          <a:p>
            <a:pPr eaLnBrk="1" hangingPunct="1"/>
            <a:r>
              <a:rPr lang="en-US" altLang="en-US"/>
              <a:t>Function prototypes appear before any function definition</a:t>
            </a:r>
          </a:p>
          <a:p>
            <a:pPr lvl="1" eaLnBrk="1" hangingPunct="1"/>
            <a:r>
              <a:rPr lang="en-US" altLang="en-US"/>
              <a:t>The compiler translates these first</a:t>
            </a:r>
          </a:p>
          <a:p>
            <a:pPr eaLnBrk="1" hangingPunct="1"/>
            <a:r>
              <a:rPr lang="en-US" altLang="en-US"/>
              <a:t>The compiler can then correctly translate a function call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AE27059-B69A-433E-A39F-4BF3F002D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Flow of Execution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BABF9D3E-0DCC-4215-B864-B7388058BB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295400"/>
            <a:ext cx="7772400" cy="4495800"/>
          </a:xfrm>
        </p:spPr>
        <p:txBody>
          <a:bodyPr/>
          <a:lstStyle/>
          <a:p>
            <a:pPr eaLnBrk="1" hangingPunct="1"/>
            <a:r>
              <a:rPr lang="en-US" altLang="en-US" sz="3000"/>
              <a:t>A function call results in transfer of control to the first statement in the body of the called function </a:t>
            </a:r>
          </a:p>
          <a:p>
            <a:pPr eaLnBrk="1" hangingPunct="1"/>
            <a:r>
              <a:rPr lang="en-US" altLang="en-US" sz="3000"/>
              <a:t>After the last statement of a function is executed, control is passed back to the point immediately following the function call</a:t>
            </a:r>
          </a:p>
          <a:p>
            <a:pPr eaLnBrk="1" hangingPunct="1"/>
            <a:r>
              <a:rPr lang="en-US" altLang="en-US" sz="3000"/>
              <a:t>A value-returning function returns a value</a:t>
            </a:r>
          </a:p>
          <a:p>
            <a:pPr lvl="1" eaLnBrk="1" hangingPunct="1"/>
            <a:r>
              <a:rPr lang="en-US" altLang="en-US"/>
              <a:t>After executing the function the returned value replaces the function call statement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4D3ED37-AC8E-4EF0-813D-1E96A392F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Void Functions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467A4681-691D-4E48-9111-03609F64AE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38400" y="1828800"/>
            <a:ext cx="7772400" cy="4572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/>
              <a:t>Void functions and value-returning functions have similar structures</a:t>
            </a:r>
          </a:p>
          <a:p>
            <a:pPr lvl="1">
              <a:defRPr/>
            </a:pPr>
            <a:r>
              <a:rPr lang="en-US"/>
              <a:t>Both have a heading part and a statement part</a:t>
            </a:r>
          </a:p>
          <a:p>
            <a:pPr>
              <a:defRPr/>
            </a:pPr>
            <a:r>
              <a:rPr lang="en-US"/>
              <a:t>User-defined void functions can be placed either before or after the function </a:t>
            </a:r>
            <a:r>
              <a:rPr lang="en-US">
                <a:latin typeface="Courier New" pitchFamily="49" charset="0"/>
              </a:rPr>
              <a:t>main</a:t>
            </a:r>
            <a:r>
              <a:rPr lang="en-US"/>
              <a:t> </a:t>
            </a:r>
          </a:p>
          <a:p>
            <a:pPr>
              <a:defRPr/>
            </a:pPr>
            <a:r>
              <a:rPr lang="en-US"/>
              <a:t>If user-defined void functions are placed after the function </a:t>
            </a:r>
            <a:r>
              <a:rPr lang="en-US">
                <a:latin typeface="Courier New" pitchFamily="49" charset="0"/>
              </a:rPr>
              <a:t>main</a:t>
            </a:r>
            <a:endParaRPr lang="en-US"/>
          </a:p>
          <a:p>
            <a:pPr lvl="1">
              <a:defRPr/>
            </a:pPr>
            <a:r>
              <a:rPr lang="en-US"/>
              <a:t>The function prototype must be placed before the function </a:t>
            </a:r>
            <a:r>
              <a:rPr lang="en-US">
                <a:latin typeface="Courier New" pitchFamily="49" charset="0"/>
              </a:rPr>
              <a:t>main</a:t>
            </a: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6147" name="Slide Number Placeholder 5">
            <a:extLst>
              <a:ext uri="{FF2B5EF4-FFF2-40B4-BE49-F238E27FC236}">
                <a16:creationId xmlns:a16="http://schemas.microsoft.com/office/drawing/2014/main" id="{275825FE-D102-4A4A-A4AE-3844179B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24A413-F775-4251-A9B8-CDA7908FBE62}" type="slidenum">
              <a:rPr lang="en-US" altLang="en-US">
                <a:solidFill>
                  <a:srgbClr val="898989"/>
                </a:solidFill>
              </a:rPr>
              <a:pPr eaLnBrk="1" hangingPunct="1"/>
              <a:t>24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6BFF453-9956-4B7B-BA17-884AE8A0A0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Void Functions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D547AA1-72CA-451C-9A67-B01191096B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void function does not have a return type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return</a:t>
            </a:r>
            <a:r>
              <a:rPr lang="en-US" altLang="en-US"/>
              <a:t> statement without any value is typically used to exit the function early</a:t>
            </a:r>
          </a:p>
          <a:p>
            <a:pPr eaLnBrk="1" hangingPunct="1"/>
            <a:r>
              <a:rPr lang="en-US" altLang="en-US"/>
              <a:t>Formal parameters are optional</a:t>
            </a:r>
          </a:p>
          <a:p>
            <a:pPr eaLnBrk="1" hangingPunct="1"/>
            <a:r>
              <a:rPr lang="en-US" altLang="en-US"/>
              <a:t>A call to a void function is a stand-alone statement</a:t>
            </a: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DE9270BE-EF54-4FFF-ACDA-3052193A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9819E4F-F7F3-4FB8-A76C-F4A86BC2C408}" type="slidenum">
              <a:rPr lang="en-US" altLang="en-US">
                <a:solidFill>
                  <a:srgbClr val="898989"/>
                </a:solidFill>
              </a:rPr>
              <a:pPr eaLnBrk="1" hangingPunct="1"/>
              <a:t>25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C95BD87-7607-41B4-BA48-9B27ED08E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Void Functions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0BDDB40-31B8-444F-9EAC-4A61FA9416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/>
              <a:t>Function definition syntax: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	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/>
            <a:r>
              <a:rPr lang="en-US" altLang="en-US"/>
              <a:t>Formal parameter list syntax:</a:t>
            </a:r>
          </a:p>
        </p:txBody>
      </p:sp>
      <p:sp>
        <p:nvSpPr>
          <p:cNvPr id="8195" name="Slide Number Placeholder 5">
            <a:extLst>
              <a:ext uri="{FF2B5EF4-FFF2-40B4-BE49-F238E27FC236}">
                <a16:creationId xmlns:a16="http://schemas.microsoft.com/office/drawing/2014/main" id="{5A8ED6BD-9C58-4CE7-B1EE-202C45D3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FAA5547-E547-43E5-BABB-360754C6FCDF}" type="slidenum">
              <a:rPr lang="en-US" altLang="en-US">
                <a:solidFill>
                  <a:srgbClr val="898989"/>
                </a:solidFill>
              </a:rPr>
              <a:pPr eaLnBrk="1" hangingPunct="1"/>
              <a:t>26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7174" name="Picture 9">
            <a:extLst>
              <a:ext uri="{FF2B5EF4-FFF2-40B4-BE49-F238E27FC236}">
                <a16:creationId xmlns:a16="http://schemas.microsoft.com/office/drawing/2014/main" id="{0DE6BAD6-5CC7-4FCA-BDE7-917B611EC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4" y="2438400"/>
            <a:ext cx="500538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8">
            <a:extLst>
              <a:ext uri="{FF2B5EF4-FFF2-40B4-BE49-F238E27FC236}">
                <a16:creationId xmlns:a16="http://schemas.microsoft.com/office/drawing/2014/main" id="{ED851CFC-D3B1-4E73-B60E-B58A90882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572001"/>
            <a:ext cx="70294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EE00EFA-EAA1-4A33-B1B2-995D63837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Void Functions (cont'd.)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A49F855-06A0-402A-BF43-F9AE3CC565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38400" y="1828800"/>
            <a:ext cx="7772400" cy="838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/>
              <a:t>Function call syntax:</a:t>
            </a:r>
          </a:p>
          <a:p>
            <a:pPr eaLnBrk="1" hangingPunct="1"/>
            <a:endParaRPr lang="en-US" altLang="en-US" sz="3200"/>
          </a:p>
          <a:p>
            <a:pPr eaLnBrk="1" hangingPunct="1"/>
            <a:endParaRPr lang="en-US" altLang="en-US" sz="3200"/>
          </a:p>
          <a:p>
            <a:pPr eaLnBrk="1" hangingPunct="1"/>
            <a:r>
              <a:rPr lang="en-US" altLang="en-US" sz="3200"/>
              <a:t>Actual parameter list syntax:</a:t>
            </a:r>
          </a:p>
          <a:p>
            <a:pPr eaLnBrk="1" hangingPunct="1"/>
            <a:endParaRPr lang="en-US" altLang="en-US" sz="3200"/>
          </a:p>
          <a:p>
            <a:pPr eaLnBrk="1" hangingPunct="1"/>
            <a:endParaRPr lang="en-US" altLang="en-US" sz="3200"/>
          </a:p>
          <a:p>
            <a:pPr eaLnBrk="1" hangingPunct="1"/>
            <a:endParaRPr lang="en-US" altLang="en-US" sz="3200"/>
          </a:p>
          <a:p>
            <a:pPr eaLnBrk="1" hangingPunct="1">
              <a:lnSpc>
                <a:spcPct val="80000"/>
              </a:lnSpc>
            </a:pPr>
            <a:endParaRPr lang="en-US" altLang="en-US" sz="3200"/>
          </a:p>
          <a:p>
            <a:pPr eaLnBrk="1" hangingPunct="1">
              <a:lnSpc>
                <a:spcPct val="40000"/>
              </a:lnSpc>
            </a:pPr>
            <a:endParaRPr lang="en-US" altLang="en-US" sz="3200"/>
          </a:p>
          <a:p>
            <a:pPr eaLnBrk="1" hangingPunct="1">
              <a:lnSpc>
                <a:spcPct val="80000"/>
              </a:lnSpc>
            </a:pPr>
            <a:endParaRPr lang="en-US" altLang="en-US" sz="3200"/>
          </a:p>
          <a:p>
            <a:pPr eaLnBrk="1" hangingPunct="1">
              <a:lnSpc>
                <a:spcPct val="80000"/>
              </a:lnSpc>
            </a:pPr>
            <a:endParaRPr lang="en-US" altLang="en-US" sz="3200"/>
          </a:p>
          <a:p>
            <a:pPr eaLnBrk="1" hangingPunct="1">
              <a:buFontTx/>
              <a:buNone/>
            </a:pPr>
            <a:r>
              <a:rPr lang="en-US" altLang="en-US" sz="3200"/>
              <a:t>	</a:t>
            </a:r>
            <a:endParaRPr lang="en-US" altLang="en-US" sz="3200">
              <a:latin typeface="Courier New" panose="02070309020205020404" pitchFamily="49" charset="0"/>
            </a:endParaRPr>
          </a:p>
        </p:txBody>
      </p:sp>
      <p:sp>
        <p:nvSpPr>
          <p:cNvPr id="9219" name="Slide Number Placeholder 5">
            <a:extLst>
              <a:ext uri="{FF2B5EF4-FFF2-40B4-BE49-F238E27FC236}">
                <a16:creationId xmlns:a16="http://schemas.microsoft.com/office/drawing/2014/main" id="{F8584DE6-AE1E-42BC-B5FE-C07CB71F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02DEC40-6E60-40CC-894B-723740FC6F34}" type="slidenum">
              <a:rPr lang="en-US" altLang="en-US">
                <a:solidFill>
                  <a:srgbClr val="898989"/>
                </a:solidFill>
              </a:rPr>
              <a:pPr eaLnBrk="1" hangingPunct="1"/>
              <a:t>27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8198" name="Picture 8">
            <a:extLst>
              <a:ext uri="{FF2B5EF4-FFF2-40B4-BE49-F238E27FC236}">
                <a16:creationId xmlns:a16="http://schemas.microsoft.com/office/drawing/2014/main" id="{72F60AC7-7CA8-4F0A-ABB2-9591F9C20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438400"/>
            <a:ext cx="55816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9">
            <a:extLst>
              <a:ext uri="{FF2B5EF4-FFF2-40B4-BE49-F238E27FC236}">
                <a16:creationId xmlns:a16="http://schemas.microsoft.com/office/drawing/2014/main" id="{001E3DC6-C5C8-4EB8-B536-DA3637D46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4175126"/>
            <a:ext cx="6985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B7B3F91-D51E-47C5-ABB3-B5FC3B552F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Void Functions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374747C-88CB-4BAC-8D53-99A0A41FCA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Value parameter</a:t>
            </a:r>
            <a:r>
              <a:rPr lang="en-US" altLang="en-US"/>
              <a:t>: a formal parameter that receives a copy of the content of corresponding actual parameter</a:t>
            </a:r>
          </a:p>
          <a:p>
            <a:pPr eaLnBrk="1" hangingPunct="1"/>
            <a:r>
              <a:rPr lang="en-US" altLang="en-US" u="sng"/>
              <a:t>Reference parameter</a:t>
            </a:r>
            <a:r>
              <a:rPr lang="en-US" altLang="en-US"/>
              <a:t>: a formal parameter that receives the location (memory address) of the corresponding actual parameter</a:t>
            </a:r>
          </a:p>
        </p:txBody>
      </p:sp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44998D4A-79B9-4925-B2A7-CCADF8CC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184C105-E2CF-4B43-872C-3E608851BD3C}" type="slidenum">
              <a:rPr lang="en-US" altLang="en-US">
                <a:solidFill>
                  <a:srgbClr val="898989"/>
                </a:solidFill>
              </a:rPr>
              <a:pPr eaLnBrk="1" hangingPunct="1"/>
              <a:t>28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9B90B87-E8BC-4FA9-8B92-DCA8611D2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Value Parameters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76C168F-CCE7-4ADB-A8B7-A2680F914B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a formal parameter is a value parameter</a:t>
            </a:r>
          </a:p>
          <a:p>
            <a:pPr lvl="1" eaLnBrk="1" hangingPunct="1"/>
            <a:r>
              <a:rPr lang="en-US" altLang="en-US"/>
              <a:t>The value of the corresponding actual parameter is copied into it </a:t>
            </a:r>
          </a:p>
          <a:p>
            <a:pPr eaLnBrk="1" hangingPunct="1"/>
            <a:r>
              <a:rPr lang="en-US" altLang="en-US"/>
              <a:t>The value parameter has its own copy of the data </a:t>
            </a:r>
          </a:p>
          <a:p>
            <a:pPr eaLnBrk="1" hangingPunct="1"/>
            <a:r>
              <a:rPr lang="en-US" altLang="en-US"/>
              <a:t>During program execution</a:t>
            </a:r>
          </a:p>
          <a:p>
            <a:pPr lvl="1" eaLnBrk="1" hangingPunct="1"/>
            <a:r>
              <a:rPr lang="en-US" altLang="en-US"/>
              <a:t>The value parameter manipulates the data stored in its own memory space</a:t>
            </a:r>
          </a:p>
        </p:txBody>
      </p:sp>
      <p:sp>
        <p:nvSpPr>
          <p:cNvPr id="13315" name="Slide Number Placeholder 5">
            <a:extLst>
              <a:ext uri="{FF2B5EF4-FFF2-40B4-BE49-F238E27FC236}">
                <a16:creationId xmlns:a16="http://schemas.microsoft.com/office/drawing/2014/main" id="{DF29BE57-3FCB-4A64-9962-68B45733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E2A019-6CB2-473A-9817-8311DF87457B}" type="slidenum">
              <a:rPr lang="en-US" altLang="en-US">
                <a:solidFill>
                  <a:srgbClr val="898989"/>
                </a:solidFill>
              </a:rPr>
              <a:pPr eaLnBrk="1" hangingPunct="1"/>
              <a:t>29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705614-7323-48C3-AE75-2DD205D3E5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2F12D53-CECB-4BD1-8765-E0474DBFD6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Functions </a:t>
            </a:r>
          </a:p>
          <a:p>
            <a:pPr lvl="1" eaLnBrk="1" hangingPunct="1"/>
            <a:r>
              <a:rPr lang="en-US" altLang="en-US"/>
              <a:t>Called modules </a:t>
            </a:r>
          </a:p>
          <a:p>
            <a:pPr lvl="1" eaLnBrk="1" hangingPunct="1"/>
            <a:r>
              <a:rPr lang="en-US" altLang="en-US"/>
              <a:t>Like miniature programs</a:t>
            </a:r>
          </a:p>
          <a:p>
            <a:pPr lvl="1" eaLnBrk="1" hangingPunct="1"/>
            <a:r>
              <a:rPr lang="en-US" altLang="en-US"/>
              <a:t>Can be put together to form a larger program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5D59B03-9901-4549-A0E4-786ACBE79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Reference Variables as Parameters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6297202F-94F4-45FB-ACB5-796DE1C40E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38400" y="1828800"/>
            <a:ext cx="7772400" cy="46482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/>
              <a:t>If a formal parameter is a reference parameter</a:t>
            </a:r>
          </a:p>
          <a:p>
            <a:pPr lvl="1">
              <a:defRPr/>
            </a:pPr>
            <a:r>
              <a:rPr lang="en-US"/>
              <a:t>It receives the memory address of the corresponding actual parameter</a:t>
            </a:r>
          </a:p>
          <a:p>
            <a:pPr>
              <a:defRPr/>
            </a:pPr>
            <a:r>
              <a:rPr lang="en-US"/>
              <a:t>A reference parameter stores the address of the corresponding actual parameter</a:t>
            </a:r>
          </a:p>
          <a:p>
            <a:pPr>
              <a:defRPr/>
            </a:pPr>
            <a:r>
              <a:rPr lang="en-US"/>
              <a:t>During program execution to manipulate data</a:t>
            </a:r>
          </a:p>
          <a:p>
            <a:pPr lvl="1">
              <a:defRPr/>
            </a:pPr>
            <a:r>
              <a:rPr lang="en-US"/>
              <a:t>The address stored in the reference parameter directs it to the memory space of the corresponding actual parameter</a:t>
            </a:r>
          </a:p>
        </p:txBody>
      </p:sp>
      <p:sp>
        <p:nvSpPr>
          <p:cNvPr id="14339" name="Slide Number Placeholder 5">
            <a:extLst>
              <a:ext uri="{FF2B5EF4-FFF2-40B4-BE49-F238E27FC236}">
                <a16:creationId xmlns:a16="http://schemas.microsoft.com/office/drawing/2014/main" id="{73A93C81-8157-44E6-9BCF-CF225211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F1E7008-E648-4E71-9072-90D676EF661F}" type="slidenum">
              <a:rPr lang="en-US" altLang="en-US">
                <a:solidFill>
                  <a:srgbClr val="898989"/>
                </a:solidFill>
              </a:rPr>
              <a:pPr eaLnBrk="1" hangingPunct="1"/>
              <a:t>30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CFECEF9-BB6D-467E-BE0F-18820520A8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Reference Variables as Parameters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B7EE477-E613-4C20-95C0-49B4EAE658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/>
              <a:t>Reference parameters can: </a:t>
            </a:r>
          </a:p>
          <a:p>
            <a:pPr lvl="1">
              <a:defRPr/>
            </a:pPr>
            <a:r>
              <a:rPr lang="en-US"/>
              <a:t>Pass one or more values from a function </a:t>
            </a:r>
          </a:p>
          <a:p>
            <a:pPr lvl="1">
              <a:defRPr/>
            </a:pPr>
            <a:r>
              <a:rPr lang="en-US"/>
              <a:t>Change the value of the actual parameter</a:t>
            </a:r>
          </a:p>
          <a:p>
            <a:pPr>
              <a:defRPr/>
            </a:pPr>
            <a:r>
              <a:rPr lang="en-US"/>
              <a:t>Reference parameters are useful in three situations: </a:t>
            </a:r>
          </a:p>
          <a:p>
            <a:pPr lvl="1">
              <a:defRPr/>
            </a:pPr>
            <a:r>
              <a:rPr lang="en-US"/>
              <a:t>Returning more than one value</a:t>
            </a:r>
          </a:p>
          <a:p>
            <a:pPr lvl="1">
              <a:defRPr/>
            </a:pPr>
            <a:r>
              <a:rPr lang="en-US"/>
              <a:t>Changing the actual parameter</a:t>
            </a:r>
          </a:p>
          <a:p>
            <a:pPr lvl="1">
              <a:defRPr/>
            </a:pPr>
            <a:r>
              <a:rPr lang="en-US"/>
              <a:t>When passing the address would save memory space and time</a:t>
            </a:r>
          </a:p>
        </p:txBody>
      </p:sp>
      <p:sp>
        <p:nvSpPr>
          <p:cNvPr id="15365" name="Slide Number Placeholder 5">
            <a:extLst>
              <a:ext uri="{FF2B5EF4-FFF2-40B4-BE49-F238E27FC236}">
                <a16:creationId xmlns:a16="http://schemas.microsoft.com/office/drawing/2014/main" id="{3785B760-BD93-4958-B57F-F83E72BD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E039C4F-7B39-4C15-8F4F-32F9BE5B4977}" type="slidenum">
              <a:rPr lang="en-US" altLang="en-US">
                <a:solidFill>
                  <a:srgbClr val="898989"/>
                </a:solidFill>
              </a:rPr>
              <a:pPr eaLnBrk="1" hangingPunct="1"/>
              <a:t>31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4BE9FF5-99B8-4E5F-9F8F-30C652C58B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/>
              <a:t>Value and Reference Parameters and Memory Allocation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0ADEEDB-DBFF-4074-94B1-73C55F5D52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a function is called</a:t>
            </a:r>
          </a:p>
          <a:p>
            <a:pPr lvl="1" eaLnBrk="1" hangingPunct="1"/>
            <a:r>
              <a:rPr lang="en-US" altLang="en-US"/>
              <a:t>Memory for its formal parameters and variables declared in the body of the function (called local variables) is allocated in the function data area </a:t>
            </a:r>
          </a:p>
          <a:p>
            <a:pPr eaLnBrk="1" hangingPunct="1"/>
            <a:r>
              <a:rPr lang="en-US" altLang="en-US"/>
              <a:t>In the case of a value parameter</a:t>
            </a:r>
          </a:p>
          <a:p>
            <a:pPr lvl="1" eaLnBrk="1" hangingPunct="1"/>
            <a:r>
              <a:rPr lang="en-US" altLang="en-US"/>
              <a:t>The value of the actual parameter is copied into the memory cell of its corresponding formal parameter</a:t>
            </a:r>
          </a:p>
        </p:txBody>
      </p:sp>
      <p:sp>
        <p:nvSpPr>
          <p:cNvPr id="19461" name="Slide Number Placeholder 5">
            <a:extLst>
              <a:ext uri="{FF2B5EF4-FFF2-40B4-BE49-F238E27FC236}">
                <a16:creationId xmlns:a16="http://schemas.microsoft.com/office/drawing/2014/main" id="{FF400084-CF89-4F91-820E-CD56A185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47E5E30-DBEB-4329-A013-F17181F1E5FB}" type="slidenum">
              <a:rPr lang="en-US" altLang="en-US">
                <a:solidFill>
                  <a:srgbClr val="898989"/>
                </a:solidFill>
              </a:rPr>
              <a:pPr eaLnBrk="1" hangingPunct="1"/>
              <a:t>32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>
            <a:extLst>
              <a:ext uri="{FF2B5EF4-FFF2-40B4-BE49-F238E27FC236}">
                <a16:creationId xmlns:a16="http://schemas.microsoft.com/office/drawing/2014/main" id="{A7A2F8B7-5957-4229-927D-521C3E6B53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Value and Reference Parameters and Memory Allocation </a:t>
            </a:r>
          </a:p>
        </p:txBody>
      </p:sp>
      <p:sp>
        <p:nvSpPr>
          <p:cNvPr id="20483" name="Rectangle 5">
            <a:extLst>
              <a:ext uri="{FF2B5EF4-FFF2-40B4-BE49-F238E27FC236}">
                <a16:creationId xmlns:a16="http://schemas.microsoft.com/office/drawing/2014/main" id="{E4366007-ADBD-4769-9449-6F22DE178F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/>
              <a:t>In the case of a reference parameter</a:t>
            </a:r>
          </a:p>
          <a:p>
            <a:pPr lvl="1">
              <a:defRPr/>
            </a:pPr>
            <a:r>
              <a:rPr lang="en-US"/>
              <a:t>The address of the actual parameter passes to the formal parameter</a:t>
            </a:r>
          </a:p>
          <a:p>
            <a:pPr>
              <a:defRPr/>
            </a:pPr>
            <a:r>
              <a:rPr lang="en-US"/>
              <a:t>Content of formal parameter is an address </a:t>
            </a:r>
          </a:p>
          <a:p>
            <a:pPr>
              <a:defRPr/>
            </a:pPr>
            <a:r>
              <a:rPr lang="en-US"/>
              <a:t>During execution, changes made by the formal parameter permanently change the value of the actual parameter</a:t>
            </a:r>
          </a:p>
          <a:p>
            <a:pPr>
              <a:defRPr/>
            </a:pPr>
            <a:r>
              <a:rPr lang="en-US"/>
              <a:t>Stream variables (e.g., </a:t>
            </a:r>
            <a:r>
              <a:rPr lang="en-US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/>
              <a:t>) should be passed by reference to a function</a:t>
            </a:r>
          </a:p>
        </p:txBody>
      </p:sp>
      <p:sp>
        <p:nvSpPr>
          <p:cNvPr id="20485" name="Slide Number Placeholder 5">
            <a:extLst>
              <a:ext uri="{FF2B5EF4-FFF2-40B4-BE49-F238E27FC236}">
                <a16:creationId xmlns:a16="http://schemas.microsoft.com/office/drawing/2014/main" id="{E05B36F1-842A-4698-9588-BEB84292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6BA8D3A-5E23-4C0F-A070-63180E6545BA}" type="slidenum">
              <a:rPr lang="en-US" altLang="en-US">
                <a:solidFill>
                  <a:srgbClr val="898989"/>
                </a:solidFill>
              </a:rPr>
              <a:pPr eaLnBrk="1" hangingPunct="1"/>
              <a:t>33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82D52E5-4A0A-4146-AF05-CF7B1AB97E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/>
              <a:t>Reference Parameters and Value-Returning Functions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5AD10156-22B8-4D54-94E8-C0FA122E71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/>
              <a:t>You can also use reference parameters in a value-returning function</a:t>
            </a:r>
          </a:p>
          <a:p>
            <a:pPr lvl="1">
              <a:defRPr/>
            </a:pPr>
            <a:r>
              <a:rPr lang="en-US"/>
              <a:t>Not recommended</a:t>
            </a:r>
          </a:p>
          <a:p>
            <a:pPr>
              <a:defRPr/>
            </a:pPr>
            <a:r>
              <a:rPr lang="en-US"/>
              <a:t>By definition, a value-returning function returns a single value</a:t>
            </a:r>
          </a:p>
          <a:p>
            <a:pPr lvl="1">
              <a:defRPr/>
            </a:pPr>
            <a:r>
              <a:rPr lang="en-US"/>
              <a:t>This value is returned via the return statement</a:t>
            </a:r>
          </a:p>
          <a:p>
            <a:pPr>
              <a:defRPr/>
            </a:pPr>
            <a:r>
              <a:rPr lang="en-US"/>
              <a:t>If a function needs to return more than one value, you should change it to a void function and use the appropriate reference parameters to return the values</a:t>
            </a:r>
          </a:p>
        </p:txBody>
      </p:sp>
      <p:sp>
        <p:nvSpPr>
          <p:cNvPr id="27653" name="Slide Number Placeholder 5">
            <a:extLst>
              <a:ext uri="{FF2B5EF4-FFF2-40B4-BE49-F238E27FC236}">
                <a16:creationId xmlns:a16="http://schemas.microsoft.com/office/drawing/2014/main" id="{7E68B9F2-FCF1-451A-A34D-C4BF3A25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1215316-61C8-47D1-9817-9EAACEDC5676}" type="slidenum">
              <a:rPr lang="en-US" altLang="en-US">
                <a:solidFill>
                  <a:srgbClr val="898989"/>
                </a:solidFill>
              </a:rPr>
              <a:pPr eaLnBrk="1" hangingPunct="1"/>
              <a:t>34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F749CBB-C486-4194-9777-9E15556C55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Scope of an Identifier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C42EE15A-6AEE-430A-B5A6-F6FD2174C3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/>
              <a:t>The scope of an identifier refers to where in the program an identifier is accessible</a:t>
            </a:r>
          </a:p>
          <a:p>
            <a:pPr>
              <a:defRPr/>
            </a:pPr>
            <a:r>
              <a:rPr lang="en-US" u="sng"/>
              <a:t>Local identifier</a:t>
            </a:r>
            <a:r>
              <a:rPr lang="en-US"/>
              <a:t>: identifiers declared within a function (or block)</a:t>
            </a:r>
          </a:p>
          <a:p>
            <a:pPr>
              <a:defRPr/>
            </a:pPr>
            <a:r>
              <a:rPr lang="en-US" u="sng"/>
              <a:t>Global identifier</a:t>
            </a:r>
            <a:r>
              <a:rPr lang="en-US"/>
              <a:t>: identifiers declared outside of every function definition</a:t>
            </a:r>
          </a:p>
          <a:p>
            <a:pPr>
              <a:defRPr/>
            </a:pPr>
            <a:r>
              <a:rPr lang="en-US"/>
              <a:t>C++ does not allow nested functions</a:t>
            </a:r>
          </a:p>
          <a:p>
            <a:pPr lvl="1">
              <a:defRPr/>
            </a:pPr>
            <a:r>
              <a:rPr lang="en-US"/>
              <a:t>The definition of one function cannot be included in the body of another function</a:t>
            </a:r>
          </a:p>
        </p:txBody>
      </p:sp>
      <p:sp>
        <p:nvSpPr>
          <p:cNvPr id="28675" name="Slide Number Placeholder 5">
            <a:extLst>
              <a:ext uri="{FF2B5EF4-FFF2-40B4-BE49-F238E27FC236}">
                <a16:creationId xmlns:a16="http://schemas.microsoft.com/office/drawing/2014/main" id="{554AFFC1-089B-4BCA-901B-1C77A7B5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0F87071-4ED2-48E2-91B6-5E25941160A3}" type="slidenum">
              <a:rPr lang="en-US" altLang="en-US">
                <a:solidFill>
                  <a:srgbClr val="898989"/>
                </a:solidFill>
              </a:rPr>
              <a:pPr eaLnBrk="1" hangingPunct="1"/>
              <a:t>35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>
            <a:extLst>
              <a:ext uri="{FF2B5EF4-FFF2-40B4-BE49-F238E27FC236}">
                <a16:creationId xmlns:a16="http://schemas.microsoft.com/office/drawing/2014/main" id="{CE94768F-CBF3-4CD3-BF69-BDA0CD1F0D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/>
              <a:t>Global Variables, Named Constants, and Side Effects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40D56B16-8050-400D-A367-BAAD287087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Using global variables causes side effects</a:t>
            </a:r>
          </a:p>
          <a:p>
            <a:pPr>
              <a:defRPr/>
            </a:pPr>
            <a:r>
              <a:rPr lang="en-US" dirty="0"/>
              <a:t>A function that uses global variables is not independent</a:t>
            </a:r>
          </a:p>
          <a:p>
            <a:pPr>
              <a:defRPr/>
            </a:pPr>
            <a:r>
              <a:rPr lang="en-US" dirty="0"/>
              <a:t>If more than one function uses the same global variable and something goes wrong</a:t>
            </a:r>
          </a:p>
          <a:p>
            <a:pPr lvl="1">
              <a:defRPr/>
            </a:pPr>
            <a:r>
              <a:rPr lang="en-US" dirty="0"/>
              <a:t>It is difficult to find what went wrong and where</a:t>
            </a:r>
          </a:p>
          <a:p>
            <a:pPr lvl="1">
              <a:defRPr/>
            </a:pPr>
            <a:r>
              <a:rPr lang="en-US" dirty="0"/>
              <a:t>Problems caused in one area of the program may appear to be from another area</a:t>
            </a:r>
          </a:p>
          <a:p>
            <a:pPr>
              <a:defRPr/>
            </a:pPr>
            <a:r>
              <a:rPr lang="en-US" dirty="0"/>
              <a:t>Global named constants have no side effects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9D8AE635-C093-4F13-AC30-12134EC5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1C693C1-7FDB-4A32-8474-528D23F6FEB1}" type="slidenum">
              <a:rPr lang="en-US" altLang="en-US">
                <a:solidFill>
                  <a:srgbClr val="898989"/>
                </a:solidFill>
              </a:rPr>
              <a:pPr eaLnBrk="1" hangingPunct="1"/>
              <a:t>36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>
            <a:extLst>
              <a:ext uri="{FF2B5EF4-FFF2-40B4-BE49-F238E27FC236}">
                <a16:creationId xmlns:a16="http://schemas.microsoft.com/office/drawing/2014/main" id="{7F8FB90E-C7CC-4A82-8DE4-1B031BD49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/>
              <a:t>Function Overloading: An Introduction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DE20998-0DF4-46A7-BA04-7B8D9E6574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/>
              <a:t>In a C++ program, several functions can have the same name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/>
              <a:t>This is called </a:t>
            </a:r>
            <a:r>
              <a:rPr lang="en-US" altLang="en-US" u="sng"/>
              <a:t>function overloading</a:t>
            </a:r>
            <a:r>
              <a:rPr lang="en-US" altLang="en-US" b="1"/>
              <a:t> </a:t>
            </a:r>
            <a:r>
              <a:rPr lang="en-US" altLang="en-US"/>
              <a:t>or</a:t>
            </a:r>
            <a:r>
              <a:rPr lang="en-US" altLang="en-US" b="1"/>
              <a:t> </a:t>
            </a:r>
            <a:r>
              <a:rPr lang="en-US" altLang="en-US" u="sng"/>
              <a:t>overloading a function name</a:t>
            </a:r>
            <a:endParaRPr lang="en-US" altLang="en-US"/>
          </a:p>
        </p:txBody>
      </p:sp>
      <p:sp>
        <p:nvSpPr>
          <p:cNvPr id="37891" name="Slide Number Placeholder 5">
            <a:extLst>
              <a:ext uri="{FF2B5EF4-FFF2-40B4-BE49-F238E27FC236}">
                <a16:creationId xmlns:a16="http://schemas.microsoft.com/office/drawing/2014/main" id="{0F3DD652-39DA-430B-89BC-4DC68C23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B449C0E-9352-4505-B19B-C749C2656202}" type="slidenum">
              <a:rPr lang="en-US" altLang="en-US">
                <a:solidFill>
                  <a:srgbClr val="898989"/>
                </a:solidFill>
              </a:rPr>
              <a:pPr eaLnBrk="1" hangingPunct="1"/>
              <a:t>37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B6AF7247-95D3-4913-8A83-137A602F9E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Function Overloading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3D478C24-5933-41E3-8A57-AF9AA5D5CA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 functions are said to have </a:t>
            </a:r>
            <a:r>
              <a:rPr lang="en-US" altLang="en-US" u="sng"/>
              <a:t>different formal parameter lists</a:t>
            </a:r>
            <a:r>
              <a:rPr lang="en-US" altLang="en-US"/>
              <a:t> if both functions have:</a:t>
            </a:r>
          </a:p>
          <a:p>
            <a:pPr lvl="1" eaLnBrk="1" hangingPunct="1"/>
            <a:r>
              <a:rPr lang="en-US" altLang="en-US"/>
              <a:t>A different number of formal parameters, or</a:t>
            </a:r>
          </a:p>
          <a:p>
            <a:pPr lvl="1" eaLnBrk="1" hangingPunct="1"/>
            <a:r>
              <a:rPr lang="en-US" altLang="en-US"/>
              <a:t>If the number of formal parameters is the same, then the data type of the formal parameters, in the order you list them, must differ in at least one position</a:t>
            </a:r>
          </a:p>
        </p:txBody>
      </p:sp>
      <p:sp>
        <p:nvSpPr>
          <p:cNvPr id="38915" name="Slide Number Placeholder 5">
            <a:extLst>
              <a:ext uri="{FF2B5EF4-FFF2-40B4-BE49-F238E27FC236}">
                <a16:creationId xmlns:a16="http://schemas.microsoft.com/office/drawing/2014/main" id="{92026E80-342E-4E2A-A107-F266FF98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10A7DD3-DE2E-4867-A62F-F885049EF882}" type="slidenum">
              <a:rPr lang="en-US" altLang="en-US">
                <a:solidFill>
                  <a:srgbClr val="898989"/>
                </a:solidFill>
              </a:rPr>
              <a:pPr eaLnBrk="1" hangingPunct="1"/>
              <a:t>38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>
            <a:extLst>
              <a:ext uri="{FF2B5EF4-FFF2-40B4-BE49-F238E27FC236}">
                <a16:creationId xmlns:a16="http://schemas.microsoft.com/office/drawing/2014/main" id="{47921133-E558-4149-9C31-E144331B53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Function Overloading</a:t>
            </a:r>
          </a:p>
        </p:txBody>
      </p:sp>
      <p:sp>
        <p:nvSpPr>
          <p:cNvPr id="40963" name="Rectangle 12">
            <a:extLst>
              <a:ext uri="{FF2B5EF4-FFF2-40B4-BE49-F238E27FC236}">
                <a16:creationId xmlns:a16="http://schemas.microsoft.com/office/drawing/2014/main" id="{91FF6968-211E-4B7E-BA5C-DEF2454EE4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following functions all have different formal parameter lists: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The following functions have the same formal parameter list:</a:t>
            </a:r>
          </a:p>
          <a:p>
            <a:pPr eaLnBrk="1" hangingPunct="1"/>
            <a:endParaRPr lang="en-US" altLang="en-US"/>
          </a:p>
        </p:txBody>
      </p:sp>
      <p:sp>
        <p:nvSpPr>
          <p:cNvPr id="39939" name="Slide Number Placeholder 5">
            <a:extLst>
              <a:ext uri="{FF2B5EF4-FFF2-40B4-BE49-F238E27FC236}">
                <a16:creationId xmlns:a16="http://schemas.microsoft.com/office/drawing/2014/main" id="{00ED1237-14DA-4A02-B87F-375A646D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86C908F-4D99-4905-BC73-5B58B10D9C25}" type="slidenum">
              <a:rPr lang="en-US" altLang="en-US">
                <a:solidFill>
                  <a:srgbClr val="898989"/>
                </a:solidFill>
              </a:rPr>
              <a:pPr eaLnBrk="1" hangingPunct="1"/>
              <a:t>39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40966" name="Picture 9">
            <a:extLst>
              <a:ext uri="{FF2B5EF4-FFF2-40B4-BE49-F238E27FC236}">
                <a16:creationId xmlns:a16="http://schemas.microsoft.com/office/drawing/2014/main" id="{C72573AA-DC1A-41CE-8995-7616D8B84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172" y="2453482"/>
            <a:ext cx="6307137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10">
            <a:extLst>
              <a:ext uri="{FF2B5EF4-FFF2-40B4-BE49-F238E27FC236}">
                <a16:creationId xmlns:a16="http://schemas.microsoft.com/office/drawing/2014/main" id="{DD67C2C2-AC08-465D-9DCD-59FB069C4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172" y="4703366"/>
            <a:ext cx="709295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F1D2EFB-DB59-4E70-B2C3-A851D27890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Predefined Functions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7A444B3-9EB6-4D3B-8CBA-99FC63BA91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75"/>
              </a:spcBef>
            </a:pPr>
            <a:r>
              <a:rPr lang="en-US" altLang="en-US"/>
              <a:t>In algebra, a function is defined as a rule or correspondence between values, called the function’s arguments, and the unique value of the function associated with the arguments </a:t>
            </a:r>
          </a:p>
          <a:p>
            <a:pPr lvl="1">
              <a:spcBef>
                <a:spcPts val="675"/>
              </a:spcBef>
            </a:pPr>
            <a:r>
              <a:rPr lang="en-US" altLang="en-US"/>
              <a:t>If </a:t>
            </a:r>
            <a:r>
              <a:rPr lang="en-US" altLang="en-US">
                <a:latin typeface="Courier New" panose="02070309020205020404" pitchFamily="49" charset="0"/>
              </a:rPr>
              <a:t>f(x) = 2x + 5</a:t>
            </a:r>
            <a:r>
              <a:rPr lang="en-US" altLang="en-US"/>
              <a:t>, then </a:t>
            </a:r>
            <a:r>
              <a:rPr lang="en-US" altLang="en-US">
                <a:latin typeface="Courier New" panose="02070309020205020404" pitchFamily="49" charset="0"/>
              </a:rPr>
              <a:t>f(1) =  7</a:t>
            </a:r>
            <a:r>
              <a:rPr lang="en-US" altLang="en-US"/>
              <a:t>,     </a:t>
            </a:r>
            <a:r>
              <a:rPr lang="en-US" altLang="en-US">
                <a:latin typeface="Courier New" panose="02070309020205020404" pitchFamily="49" charset="0"/>
              </a:rPr>
              <a:t>f(2) = 9</a:t>
            </a:r>
            <a:r>
              <a:rPr lang="en-US" altLang="en-US"/>
              <a:t>, and </a:t>
            </a:r>
            <a:r>
              <a:rPr lang="en-US" altLang="en-US">
                <a:latin typeface="Courier New" panose="02070309020205020404" pitchFamily="49" charset="0"/>
              </a:rPr>
              <a:t>f(3) = 11</a:t>
            </a:r>
          </a:p>
          <a:p>
            <a:pPr lvl="2">
              <a:spcBef>
                <a:spcPts val="675"/>
              </a:spcBef>
            </a:pPr>
            <a:r>
              <a:rPr lang="en-US" altLang="en-US">
                <a:latin typeface="Courier New" panose="02070309020205020404" pitchFamily="49" charset="0"/>
              </a:rPr>
              <a:t>1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2</a:t>
            </a:r>
            <a:r>
              <a:rPr lang="en-US" altLang="en-US"/>
              <a:t>, and </a:t>
            </a:r>
            <a:r>
              <a:rPr lang="en-US" altLang="en-US">
                <a:latin typeface="Courier New" panose="02070309020205020404" pitchFamily="49" charset="0"/>
              </a:rPr>
              <a:t>3</a:t>
            </a:r>
            <a:r>
              <a:rPr lang="en-US" altLang="en-US"/>
              <a:t> are arguments</a:t>
            </a:r>
          </a:p>
          <a:p>
            <a:pPr lvl="2">
              <a:spcBef>
                <a:spcPts val="675"/>
              </a:spcBef>
            </a:pPr>
            <a:r>
              <a:rPr lang="en-US" altLang="en-US">
                <a:latin typeface="Courier New" panose="02070309020205020404" pitchFamily="49" charset="0"/>
              </a:rPr>
              <a:t>7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9</a:t>
            </a:r>
            <a:r>
              <a:rPr lang="en-US" altLang="en-US"/>
              <a:t>, and </a:t>
            </a:r>
            <a:r>
              <a:rPr lang="en-US" altLang="en-US">
                <a:latin typeface="Courier New" panose="02070309020205020404" pitchFamily="49" charset="0"/>
              </a:rPr>
              <a:t>11</a:t>
            </a:r>
            <a:r>
              <a:rPr lang="en-US" altLang="en-US"/>
              <a:t> are the corresponding values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>
            <a:extLst>
              <a:ext uri="{FF2B5EF4-FFF2-40B4-BE49-F238E27FC236}">
                <a16:creationId xmlns:a16="http://schemas.microsoft.com/office/drawing/2014/main" id="{DCE91261-90CF-4167-90BE-3DE710ACA9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Function Overloading</a:t>
            </a:r>
          </a:p>
        </p:txBody>
      </p:sp>
      <p:sp>
        <p:nvSpPr>
          <p:cNvPr id="40965" name="Rectangle 7">
            <a:extLst>
              <a:ext uri="{FF2B5EF4-FFF2-40B4-BE49-F238E27FC236}">
                <a16:creationId xmlns:a16="http://schemas.microsoft.com/office/drawing/2014/main" id="{2315D241-4449-42C4-93E0-A802F41FB9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u="sng"/>
              <a:t>Function overloading</a:t>
            </a:r>
            <a:r>
              <a:rPr lang="en-US"/>
              <a:t>: creating several functions with the same name </a:t>
            </a:r>
          </a:p>
          <a:p>
            <a:pPr>
              <a:defRPr/>
            </a:pPr>
            <a:r>
              <a:rPr lang="en-US"/>
              <a:t>The signature of a function consists of the function name and its formal parameter list</a:t>
            </a:r>
          </a:p>
          <a:p>
            <a:pPr>
              <a:defRPr/>
            </a:pPr>
            <a:r>
              <a:rPr lang="en-US"/>
              <a:t>Two functions have different signatures if they have either different names or different formal parameter lists</a:t>
            </a:r>
          </a:p>
          <a:p>
            <a:pPr>
              <a:defRPr/>
            </a:pPr>
            <a:r>
              <a:rPr lang="en-US"/>
              <a:t>Note that the signature of a function does not include the return type of the function</a:t>
            </a:r>
          </a:p>
        </p:txBody>
      </p:sp>
      <p:sp>
        <p:nvSpPr>
          <p:cNvPr id="40963" name="Slide Number Placeholder 5">
            <a:extLst>
              <a:ext uri="{FF2B5EF4-FFF2-40B4-BE49-F238E27FC236}">
                <a16:creationId xmlns:a16="http://schemas.microsoft.com/office/drawing/2014/main" id="{4792EAA2-2EFF-4AF2-A9C4-384770FD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083CC6-E395-4EE7-87FA-FDBC9FBB0363}" type="slidenum">
              <a:rPr lang="en-US" altLang="en-US">
                <a:solidFill>
                  <a:srgbClr val="898989"/>
                </a:solidFill>
              </a:rPr>
              <a:pPr eaLnBrk="1" hangingPunct="1"/>
              <a:t>40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DBCE9B9-FA37-40C8-AC4C-D9F3CB2E3C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Function Overloading 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8FE257F-C44E-4FBD-825D-60E9DE5DFF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Correct function overloading: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Syntax error:</a:t>
            </a:r>
          </a:p>
        </p:txBody>
      </p:sp>
      <p:sp>
        <p:nvSpPr>
          <p:cNvPr id="41987" name="Slide Number Placeholder 5">
            <a:extLst>
              <a:ext uri="{FF2B5EF4-FFF2-40B4-BE49-F238E27FC236}">
                <a16:creationId xmlns:a16="http://schemas.microsoft.com/office/drawing/2014/main" id="{435C3D43-9459-49C9-960F-F179E9C7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E1C1342-F275-4590-8203-1246C8D2B756}" type="slidenum">
              <a:rPr lang="en-US" altLang="en-US">
                <a:solidFill>
                  <a:srgbClr val="898989"/>
                </a:solidFill>
              </a:rPr>
              <a:pPr eaLnBrk="1" hangingPunct="1"/>
              <a:t>41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43014" name="Picture 8">
            <a:extLst>
              <a:ext uri="{FF2B5EF4-FFF2-40B4-BE49-F238E27FC236}">
                <a16:creationId xmlns:a16="http://schemas.microsoft.com/office/drawing/2014/main" id="{EB58410B-83F3-45DC-81A9-605D1F37D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2362200"/>
            <a:ext cx="60864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9">
            <a:extLst>
              <a:ext uri="{FF2B5EF4-FFF2-40B4-BE49-F238E27FC236}">
                <a16:creationId xmlns:a16="http://schemas.microsoft.com/office/drawing/2014/main" id="{12BEF4FF-82E2-4232-82D6-079D284CE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419600"/>
            <a:ext cx="480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AD8A31FC-2C87-4AE3-8DFB-F389B17A3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Functions with Default Parameters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76E18AB6-8100-4393-8CF0-7032154E84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/>
              <a:t>In a function call, the number of actual and formal parameters must be the same</a:t>
            </a:r>
          </a:p>
          <a:p>
            <a:pPr lvl="1">
              <a:defRPr/>
            </a:pPr>
            <a:r>
              <a:rPr lang="en-US"/>
              <a:t>C++ relaxes this condition for functions with default parameters</a:t>
            </a:r>
          </a:p>
          <a:p>
            <a:pPr>
              <a:defRPr/>
            </a:pPr>
            <a:r>
              <a:rPr lang="en-US"/>
              <a:t>You specify the value of a default parameter when the function name appears for the first time (e.g., in the prototype)</a:t>
            </a:r>
          </a:p>
          <a:p>
            <a:pPr>
              <a:defRPr/>
            </a:pPr>
            <a:r>
              <a:rPr lang="en-US"/>
              <a:t>If you do not specify the value of a default parameter, the default value is used</a:t>
            </a:r>
          </a:p>
        </p:txBody>
      </p:sp>
      <p:sp>
        <p:nvSpPr>
          <p:cNvPr id="43011" name="Slide Number Placeholder 5">
            <a:extLst>
              <a:ext uri="{FF2B5EF4-FFF2-40B4-BE49-F238E27FC236}">
                <a16:creationId xmlns:a16="http://schemas.microsoft.com/office/drawing/2014/main" id="{ABF0DC1D-23CF-4EFF-8354-AC0568BA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7B21FD4-AAEF-4474-8B1C-FB00D0640330}" type="slidenum">
              <a:rPr lang="en-US" altLang="en-US">
                <a:solidFill>
                  <a:srgbClr val="898989"/>
                </a:solidFill>
              </a:rPr>
              <a:pPr eaLnBrk="1" hangingPunct="1"/>
              <a:t>42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>
            <a:extLst>
              <a:ext uri="{FF2B5EF4-FFF2-40B4-BE49-F238E27FC236}">
                <a16:creationId xmlns:a16="http://schemas.microsoft.com/office/drawing/2014/main" id="{E14FEBBE-706F-4DB6-BAA0-7C52A75E8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Functions with Default Parameters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A6262758-65B3-4360-902F-F6A7EAAF57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600200"/>
            <a:ext cx="7772400" cy="4800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All default parameters must be the rightmost parameters of the function</a:t>
            </a:r>
          </a:p>
          <a:p>
            <a:pPr>
              <a:defRPr/>
            </a:pPr>
            <a:r>
              <a:rPr lang="en-US" dirty="0"/>
              <a:t>In a function call where the function has more than one default parameter and a value to a default parameter is not specified:</a:t>
            </a:r>
          </a:p>
          <a:p>
            <a:pPr lvl="1">
              <a:defRPr/>
            </a:pPr>
            <a:r>
              <a:rPr lang="en-US" dirty="0"/>
              <a:t>You must omit all of the arguments to its right</a:t>
            </a:r>
          </a:p>
          <a:p>
            <a:pPr>
              <a:defRPr/>
            </a:pPr>
            <a:r>
              <a:rPr lang="en-US" dirty="0"/>
              <a:t>Default values can be constants, global variables, or function calls</a:t>
            </a:r>
          </a:p>
          <a:p>
            <a:pPr lvl="1">
              <a:defRPr/>
            </a:pPr>
            <a:r>
              <a:rPr lang="en-US" dirty="0"/>
              <a:t>However, you cannot assign a constant value as a default value to a reference parameter</a:t>
            </a:r>
          </a:p>
        </p:txBody>
      </p:sp>
      <p:sp>
        <p:nvSpPr>
          <p:cNvPr id="44035" name="Slide Number Placeholder 5">
            <a:extLst>
              <a:ext uri="{FF2B5EF4-FFF2-40B4-BE49-F238E27FC236}">
                <a16:creationId xmlns:a16="http://schemas.microsoft.com/office/drawing/2014/main" id="{1C20D473-0704-4ABD-957F-D83A1253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F04BCAD-350E-4169-8303-3FFAFACF1C97}" type="slidenum">
              <a:rPr lang="en-US" altLang="en-US">
                <a:solidFill>
                  <a:srgbClr val="898989"/>
                </a:solidFill>
              </a:rPr>
              <a:pPr eaLnBrk="1" hangingPunct="1"/>
              <a:t>43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58C42-8F12-42A8-AEF5-1DDA9268E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 descr="A picture containing umbrella&#10;&#10;Description automatically generated">
            <a:extLst>
              <a:ext uri="{FF2B5EF4-FFF2-40B4-BE49-F238E27FC236}">
                <a16:creationId xmlns:a16="http://schemas.microsoft.com/office/drawing/2014/main" id="{A8DC3182-B33B-49E5-B4D3-BFE8CD014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3"/>
            <a:ext cx="12190992" cy="685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7818DA3-69B4-42BC-B33C-4E051F66E0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Predefined Functions 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4095B80-0929-4DFA-86CD-C01499AD29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447800"/>
            <a:ext cx="8001000" cy="4648200"/>
          </a:xfrm>
        </p:spPr>
        <p:txBody>
          <a:bodyPr/>
          <a:lstStyle/>
          <a:p>
            <a:pPr eaLnBrk="1" hangingPunct="1"/>
            <a:r>
              <a:rPr lang="en-US" altLang="en-US" dirty="0"/>
              <a:t>Some of the predefined mathematical functions are: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sqrt(25)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pow(x, y)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floor(5)</a:t>
            </a:r>
          </a:p>
          <a:p>
            <a:pPr eaLnBrk="1" hangingPunct="1"/>
            <a:r>
              <a:rPr lang="en-US" altLang="en-US" dirty="0"/>
              <a:t>Predefined functions are organized into separate libraries </a:t>
            </a:r>
          </a:p>
          <a:p>
            <a:pPr eaLnBrk="1" hangingPunct="1"/>
            <a:r>
              <a:rPr lang="en-US" altLang="en-US" dirty="0"/>
              <a:t>I/O functions are in </a:t>
            </a:r>
            <a:r>
              <a:rPr lang="en-US" altLang="en-US" dirty="0">
                <a:latin typeface="Courier New" panose="02070309020205020404" pitchFamily="49" charset="0"/>
              </a:rPr>
              <a:t>iostream</a:t>
            </a:r>
            <a:r>
              <a:rPr lang="en-US" altLang="en-US" dirty="0"/>
              <a:t> header</a:t>
            </a:r>
          </a:p>
          <a:p>
            <a:pPr eaLnBrk="1" hangingPunct="1"/>
            <a:r>
              <a:rPr lang="en-US" altLang="en-US" dirty="0"/>
              <a:t>Math functions are in </a:t>
            </a:r>
            <a:r>
              <a:rPr lang="en-US" altLang="en-US" dirty="0" err="1">
                <a:latin typeface="Courier New" panose="02070309020205020404" pitchFamily="49" charset="0"/>
              </a:rPr>
              <a:t>cmath</a:t>
            </a:r>
            <a:r>
              <a:rPr lang="en-US" altLang="en-US" dirty="0"/>
              <a:t> header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BFA7AD2-4D30-49D9-8BFC-AD844EFC1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Predefined Functions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39D4E44-A430-4482-B5C0-7070B538DF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pow(x,y)</a:t>
            </a:r>
            <a:r>
              <a:rPr lang="en-US" altLang="en-US"/>
              <a:t> calculates </a:t>
            </a:r>
            <a:r>
              <a:rPr lang="en-US" altLang="en-US">
                <a:latin typeface="Courier New" panose="02070309020205020404" pitchFamily="49" charset="0"/>
              </a:rPr>
              <a:t>x</a:t>
            </a:r>
            <a:r>
              <a:rPr lang="en-US" altLang="en-US" baseline="30000">
                <a:latin typeface="Courier New" panose="02070309020205020404" pitchFamily="49" charset="0"/>
              </a:rPr>
              <a:t>y</a:t>
            </a:r>
            <a:endParaRPr lang="en-US" altLang="en-US"/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pow(2, 3) = 8.0</a:t>
            </a:r>
          </a:p>
          <a:p>
            <a:pPr lvl="1" eaLnBrk="1" hangingPunct="1"/>
            <a:r>
              <a:rPr lang="en-US" altLang="en-US"/>
              <a:t>Returns a value of type </a:t>
            </a:r>
            <a:r>
              <a:rPr lang="en-US" altLang="en-US">
                <a:latin typeface="Courier New" panose="02070309020205020404" pitchFamily="49" charset="0"/>
              </a:rPr>
              <a:t>double</a:t>
            </a:r>
            <a:r>
              <a:rPr lang="en-US" altLang="en-US"/>
              <a:t> 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x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y</a:t>
            </a:r>
            <a:r>
              <a:rPr lang="en-US" altLang="en-US"/>
              <a:t> are the parameters (or arguments)</a:t>
            </a:r>
          </a:p>
          <a:p>
            <a:pPr lvl="2" eaLnBrk="1" hangingPunct="1"/>
            <a:r>
              <a:rPr lang="en-US" altLang="en-US"/>
              <a:t>The function has two parameters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sqrt(x)</a:t>
            </a:r>
            <a:r>
              <a:rPr lang="en-US" altLang="en-US"/>
              <a:t> calculates the nonnegative square root of </a:t>
            </a:r>
            <a:r>
              <a:rPr lang="en-US" altLang="en-US">
                <a:latin typeface="Courier New" panose="02070309020205020404" pitchFamily="49" charset="0"/>
              </a:rPr>
              <a:t>x</a:t>
            </a:r>
            <a:r>
              <a:rPr lang="en-US" altLang="en-US"/>
              <a:t>, for   </a:t>
            </a:r>
            <a:r>
              <a:rPr lang="en-US" altLang="en-US">
                <a:latin typeface="Courier New" panose="02070309020205020404" pitchFamily="49" charset="0"/>
              </a:rPr>
              <a:t>x &gt;= 0.0</a:t>
            </a:r>
            <a:r>
              <a:rPr lang="en-US" altLang="en-US"/>
              <a:t> 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sqrt(2.25)</a:t>
            </a:r>
            <a:r>
              <a:rPr lang="en-US" altLang="en-US"/>
              <a:t> is </a:t>
            </a:r>
            <a:r>
              <a:rPr lang="en-US" altLang="en-US">
                <a:latin typeface="Courier New" panose="02070309020205020404" pitchFamily="49" charset="0"/>
              </a:rPr>
              <a:t>1.5</a:t>
            </a:r>
          </a:p>
          <a:p>
            <a:pPr lvl="1" eaLnBrk="1" hangingPunct="1"/>
            <a:r>
              <a:rPr lang="en-US" altLang="en-US"/>
              <a:t>Type </a:t>
            </a:r>
            <a:r>
              <a:rPr lang="en-US" altLang="en-US">
                <a:latin typeface="Courier New" panose="02070309020205020404" pitchFamily="49" charset="0"/>
              </a:rPr>
              <a:t>double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CB0F106-98FB-4F64-BD59-034A4C3A0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Predefined Functions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D7BD5BC-E476-4BB7-A3BD-ADB85C7BF8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38400" y="1905000"/>
            <a:ext cx="7696200" cy="4419600"/>
          </a:xfrm>
        </p:spPr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floor</a:t>
            </a:r>
            <a:r>
              <a:rPr lang="en-US" altLang="en-US"/>
              <a:t> function </a:t>
            </a:r>
            <a:r>
              <a:rPr lang="en-US" altLang="en-US">
                <a:latin typeface="Courier New" panose="02070309020205020404" pitchFamily="49" charset="0"/>
              </a:rPr>
              <a:t>floor(x)</a:t>
            </a:r>
            <a:r>
              <a:rPr lang="en-US" altLang="en-US"/>
              <a:t> calculates largest whole number not greater than </a:t>
            </a:r>
            <a:r>
              <a:rPr lang="en-US" altLang="en-US">
                <a:latin typeface="Courier New" panose="02070309020205020404" pitchFamily="49" charset="0"/>
              </a:rPr>
              <a:t>x</a:t>
            </a:r>
            <a:r>
              <a:rPr lang="en-US" altLang="en-US"/>
              <a:t> 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floor(48.79)</a:t>
            </a:r>
            <a:r>
              <a:rPr lang="en-US" altLang="en-US"/>
              <a:t> is </a:t>
            </a:r>
            <a:r>
              <a:rPr lang="en-US" altLang="en-US">
                <a:latin typeface="Courier New" panose="02070309020205020404" pitchFamily="49" charset="0"/>
              </a:rPr>
              <a:t>48.0</a:t>
            </a:r>
            <a:r>
              <a:rPr lang="en-US" altLang="en-US"/>
              <a:t> </a:t>
            </a:r>
          </a:p>
          <a:p>
            <a:pPr lvl="1" eaLnBrk="1" hangingPunct="1"/>
            <a:r>
              <a:rPr lang="en-US" altLang="en-US"/>
              <a:t>Type </a:t>
            </a:r>
            <a:r>
              <a:rPr lang="en-US" altLang="en-US">
                <a:latin typeface="Courier New" panose="02070309020205020404" pitchFamily="49" charset="0"/>
              </a:rPr>
              <a:t>double</a:t>
            </a:r>
            <a:r>
              <a:rPr lang="en-US" altLang="en-US"/>
              <a:t> </a:t>
            </a:r>
          </a:p>
          <a:p>
            <a:pPr lvl="1" eaLnBrk="1" hangingPunct="1"/>
            <a:r>
              <a:rPr lang="en-US" altLang="en-US"/>
              <a:t>Has only one parameter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33933B70-FC8D-48CB-9D22-C664139A90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Predefined Functions</a:t>
            </a:r>
          </a:p>
        </p:txBody>
      </p:sp>
      <p:pic>
        <p:nvPicPr>
          <p:cNvPr id="15363" name="Picture 6">
            <a:extLst>
              <a:ext uri="{FF2B5EF4-FFF2-40B4-BE49-F238E27FC236}">
                <a16:creationId xmlns:a16="http://schemas.microsoft.com/office/drawing/2014/main" id="{003C6279-9B26-4E4C-AA11-316AF19380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4"/>
          <a:stretch/>
        </p:blipFill>
        <p:spPr bwMode="auto">
          <a:xfrm>
            <a:off x="2743201" y="2067339"/>
            <a:ext cx="7046913" cy="41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7">
            <a:extLst>
              <a:ext uri="{FF2B5EF4-FFF2-40B4-BE49-F238E27FC236}">
                <a16:creationId xmlns:a16="http://schemas.microsoft.com/office/drawing/2014/main" id="{89696C94-DC92-43A9-9F64-823B2E356C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"/>
          <a:stretch/>
        </p:blipFill>
        <p:spPr bwMode="auto">
          <a:xfrm>
            <a:off x="3276600" y="1143000"/>
            <a:ext cx="5105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>
            <a:extLst>
              <a:ext uri="{FF2B5EF4-FFF2-40B4-BE49-F238E27FC236}">
                <a16:creationId xmlns:a16="http://schemas.microsoft.com/office/drawing/2014/main" id="{645B6844-A120-43D9-BE62-412F493566C2}"/>
              </a:ext>
            </a:extLst>
          </p:cNvPr>
          <p:cNvSpPr txBox="1">
            <a:spLocks noChangeArrowheads="1"/>
          </p:cNvSpPr>
          <p:nvPr/>
        </p:nvSpPr>
        <p:spPr>
          <a:xfrm>
            <a:off x="1875184" y="25179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Predefined Functions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1769</Words>
  <Application>Microsoft Office PowerPoint</Application>
  <PresentationFormat>Widescreen</PresentationFormat>
  <Paragraphs>256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Office Theme</vt:lpstr>
      <vt:lpstr>PowerPoint Presentation</vt:lpstr>
      <vt:lpstr>Introduction</vt:lpstr>
      <vt:lpstr>Introduction</vt:lpstr>
      <vt:lpstr>Predefined Functions</vt:lpstr>
      <vt:lpstr>Predefined Functions </vt:lpstr>
      <vt:lpstr>Predefined Functions</vt:lpstr>
      <vt:lpstr>Predefined Functions</vt:lpstr>
      <vt:lpstr>Predefined Functions</vt:lpstr>
      <vt:lpstr>PowerPoint Presentation</vt:lpstr>
      <vt:lpstr>User-Defined Functions</vt:lpstr>
      <vt:lpstr>Value-Returning Functions</vt:lpstr>
      <vt:lpstr>Value-Returning Functions</vt:lpstr>
      <vt:lpstr>Value-Returning Functions</vt:lpstr>
      <vt:lpstr>Value-Returning Functions</vt:lpstr>
      <vt:lpstr>Syntax: Value-Returning Function</vt:lpstr>
      <vt:lpstr>Syntax: Formal Parameter List</vt:lpstr>
      <vt:lpstr>Function Call</vt:lpstr>
      <vt:lpstr>Syntax: Actual Parameter List</vt:lpstr>
      <vt:lpstr>return Statement</vt:lpstr>
      <vt:lpstr>Syntax: return Statement</vt:lpstr>
      <vt:lpstr>Function Prototype</vt:lpstr>
      <vt:lpstr>Flow of Execution</vt:lpstr>
      <vt:lpstr>Flow of Execution</vt:lpstr>
      <vt:lpstr>Void Functions</vt:lpstr>
      <vt:lpstr>Void Functions </vt:lpstr>
      <vt:lpstr>Void Functions</vt:lpstr>
      <vt:lpstr>Void Functions (cont'd.)</vt:lpstr>
      <vt:lpstr>Void Functions</vt:lpstr>
      <vt:lpstr>Value Parameters</vt:lpstr>
      <vt:lpstr>Reference Variables as Parameters</vt:lpstr>
      <vt:lpstr>Reference Variables as Parameters</vt:lpstr>
      <vt:lpstr>Value and Reference Parameters and Memory Allocation</vt:lpstr>
      <vt:lpstr>Value and Reference Parameters and Memory Allocation </vt:lpstr>
      <vt:lpstr>Reference Parameters and Value-Returning Functions</vt:lpstr>
      <vt:lpstr>Scope of an Identifier</vt:lpstr>
      <vt:lpstr>Global Variables, Named Constants, and Side Effects</vt:lpstr>
      <vt:lpstr>Function Overloading: An Introduction</vt:lpstr>
      <vt:lpstr>Function Overloading</vt:lpstr>
      <vt:lpstr>Function Overloading</vt:lpstr>
      <vt:lpstr>Function Overloading</vt:lpstr>
      <vt:lpstr>Function Overloading </vt:lpstr>
      <vt:lpstr>Functions with Default Parameters</vt:lpstr>
      <vt:lpstr>Functions with Default Parameters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Bonifacio Doma</dc:creator>
  <cp:lastModifiedBy>Gloren S. Fuentes</cp:lastModifiedBy>
  <cp:revision>52</cp:revision>
  <dcterms:created xsi:type="dcterms:W3CDTF">2020-08-03T04:17:09Z</dcterms:created>
  <dcterms:modified xsi:type="dcterms:W3CDTF">2021-08-12T11:44:13Z</dcterms:modified>
</cp:coreProperties>
</file>