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1" r:id="rId2"/>
    <p:sldId id="362" r:id="rId3"/>
    <p:sldId id="257" r:id="rId4"/>
    <p:sldId id="262" r:id="rId5"/>
    <p:sldId id="263" r:id="rId6"/>
    <p:sldId id="326" r:id="rId7"/>
    <p:sldId id="265" r:id="rId8"/>
    <p:sldId id="267" r:id="rId9"/>
    <p:sldId id="354" r:id="rId10"/>
    <p:sldId id="268" r:id="rId11"/>
    <p:sldId id="330" r:id="rId12"/>
    <p:sldId id="269" r:id="rId13"/>
    <p:sldId id="355" r:id="rId14"/>
    <p:sldId id="363" r:id="rId15"/>
    <p:sldId id="271" r:id="rId16"/>
    <p:sldId id="272" r:id="rId17"/>
    <p:sldId id="273" r:id="rId18"/>
    <p:sldId id="274" r:id="rId19"/>
    <p:sldId id="275" r:id="rId20"/>
    <p:sldId id="277" r:id="rId21"/>
    <p:sldId id="279" r:id="rId22"/>
    <p:sldId id="296" r:id="rId23"/>
    <p:sldId id="331" r:id="rId24"/>
    <p:sldId id="297" r:id="rId25"/>
    <p:sldId id="281" r:id="rId26"/>
    <p:sldId id="349" r:id="rId27"/>
    <p:sldId id="348" r:id="rId28"/>
    <p:sldId id="332" r:id="rId29"/>
    <p:sldId id="299" r:id="rId30"/>
    <p:sldId id="350" r:id="rId31"/>
    <p:sldId id="356" r:id="rId32"/>
    <p:sldId id="333" r:id="rId33"/>
    <p:sldId id="352" r:id="rId34"/>
    <p:sldId id="357" r:id="rId35"/>
    <p:sldId id="295" r:id="rId36"/>
    <p:sldId id="282" r:id="rId37"/>
    <p:sldId id="283" r:id="rId38"/>
    <p:sldId id="358" r:id="rId39"/>
    <p:sldId id="284" r:id="rId40"/>
    <p:sldId id="286" r:id="rId41"/>
    <p:sldId id="287" r:id="rId42"/>
    <p:sldId id="304" r:id="rId43"/>
    <p:sldId id="305" r:id="rId44"/>
    <p:sldId id="306" r:id="rId45"/>
    <p:sldId id="334" r:id="rId46"/>
    <p:sldId id="309" r:id="rId47"/>
    <p:sldId id="336" r:id="rId48"/>
    <p:sldId id="338" r:id="rId49"/>
    <p:sldId id="335" r:id="rId50"/>
    <p:sldId id="312" r:id="rId51"/>
    <p:sldId id="315" r:id="rId52"/>
    <p:sldId id="313" r:id="rId53"/>
    <p:sldId id="359" r:id="rId54"/>
    <p:sldId id="360" r:id="rId55"/>
    <p:sldId id="337" r:id="rId56"/>
    <p:sldId id="314" r:id="rId57"/>
    <p:sldId id="316" r:id="rId58"/>
    <p:sldId id="270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onifacio Doma" initials="BD" lastIdx="3" clrIdx="0">
    <p:extLst>
      <p:ext uri="{19B8F6BF-5375-455C-9EA6-DF929625EA0E}">
        <p15:presenceInfo xmlns:p15="http://schemas.microsoft.com/office/powerpoint/2012/main" userId="195f5d995906c2e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9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C33BF-56A7-4AC6-9A97-CA72A6E124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60B374-7427-4A02-84C9-D35AE8B5E9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0F105-C442-4BD0-80D3-748FDB0FF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AB4EE-7C64-4AAC-9D36-10254FB6B635}" type="datetimeFigureOut">
              <a:rPr lang="en-PH" smtClean="0"/>
              <a:t>12/08/2021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86B47-313B-4C1D-8256-FB4A7F16C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A0C5B-A6C5-453F-A7C5-EA11176FA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7BE99-D7A5-4694-808F-27D80BA7907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16188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0D0D7-0BE4-4871-8152-4630B4B48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13B914-DAED-428C-8227-158AD57807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206F93-03DC-4F7B-8E57-094703D8F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AB4EE-7C64-4AAC-9D36-10254FB6B635}" type="datetimeFigureOut">
              <a:rPr lang="en-PH" smtClean="0"/>
              <a:t>12/08/2021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85CEAE-139C-4865-B22D-F8160380A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93BA7-2E66-4B5C-8E6A-D345DF19C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7BE99-D7A5-4694-808F-27D80BA7907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83756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705489-A634-4F1A-8118-1450BFBBFE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7CD553-1717-4387-AEB4-C7E42E1C81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67A3C1-90AF-4443-9FEE-43EEC49A3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AB4EE-7C64-4AAC-9D36-10254FB6B635}" type="datetimeFigureOut">
              <a:rPr lang="en-PH" smtClean="0"/>
              <a:t>12/08/2021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6D5B85-737A-41D8-B0DE-50DD65FC8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45010-B7F8-4161-A487-3833A13C1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7BE99-D7A5-4694-808F-27D80BA7907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51596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43213-AC1D-4C77-AF1D-74610B76A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A34B2-001B-4D37-BA78-A7A538F64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31FC1-711B-4C4B-8E62-6388EBD58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AB4EE-7C64-4AAC-9D36-10254FB6B635}" type="datetimeFigureOut">
              <a:rPr lang="en-PH" smtClean="0"/>
              <a:t>12/08/2021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C024B-9B47-4049-8DC4-E947C30A7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EED5B-47A7-4071-8D5E-258AF6AD5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7BE99-D7A5-4694-808F-27D80BA7907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6601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D7260-50A9-44E0-8362-EDF47B220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40D737-EEB3-48A6-9716-1E8E496A9A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0EF99C-C810-4020-9B79-54A8520D2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AB4EE-7C64-4AAC-9D36-10254FB6B635}" type="datetimeFigureOut">
              <a:rPr lang="en-PH" smtClean="0"/>
              <a:t>12/08/2021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63CA3C-21AF-4DAE-8C70-2CF4AA260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C69D28-B357-4F23-AFBC-F1A4EA6DF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7BE99-D7A5-4694-808F-27D80BA7907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92380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FBB62-09E4-4F61-89E3-74799394A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C5746-F9FD-4887-B2D6-60EA22E650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DCB643-7F92-441C-BE27-54B08D9555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DECBD3-53A7-4FA1-A8E8-DCFB8401C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AB4EE-7C64-4AAC-9D36-10254FB6B635}" type="datetimeFigureOut">
              <a:rPr lang="en-PH" smtClean="0"/>
              <a:t>12/08/2021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0D44C3-5A94-4AC7-BCDD-D4F34CF1F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D9E2E5-8481-4191-8C3C-26B7006D4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7BE99-D7A5-4694-808F-27D80BA7907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77900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48998-9C2B-4C0E-9B41-8EA1F2EDE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986DFA-C8F8-4435-8843-FD62FCA2EC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B1BB35-7F34-4501-8065-E690F00F1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8ED2DB-EC8A-479B-8529-606F2D7E8C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9C7317-B295-4167-96D7-2147D15A58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56085B-0D0E-4C66-B8CC-48421AAA5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AB4EE-7C64-4AAC-9D36-10254FB6B635}" type="datetimeFigureOut">
              <a:rPr lang="en-PH" smtClean="0"/>
              <a:t>12/08/2021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7AB1DA-087D-4FF6-8D93-C845B8F88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727E50-275B-49FF-B818-C5976C4F1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7BE99-D7A5-4694-808F-27D80BA7907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94597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D32A8-B8CA-4983-8937-E604F9B4C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76C192-31DA-43D8-8984-8C30FC188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AB4EE-7C64-4AAC-9D36-10254FB6B635}" type="datetimeFigureOut">
              <a:rPr lang="en-PH" smtClean="0"/>
              <a:t>12/08/2021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7A3C90-F5C7-4559-BE3F-BD4C681BB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92BB26-7570-484C-A09A-7D783AAF9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7BE99-D7A5-4694-808F-27D80BA7907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33944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EA61CA-7332-45D3-930C-9219A491D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AB4EE-7C64-4AAC-9D36-10254FB6B635}" type="datetimeFigureOut">
              <a:rPr lang="en-PH" smtClean="0"/>
              <a:t>12/08/2021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04D515-8A97-4D1B-951A-BBB09EC4D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8620DB-E05B-406B-9C18-8A79A7F02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7BE99-D7A5-4694-808F-27D80BA7907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96070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51720-280A-4484-9058-F8AC0EC10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AF7A1-7F2A-444D-B749-1F0F820DF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65E06E-B952-4AF8-9532-E2B000A0AF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4464F2-B930-46BB-B93D-362C110ED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AB4EE-7C64-4AAC-9D36-10254FB6B635}" type="datetimeFigureOut">
              <a:rPr lang="en-PH" smtClean="0"/>
              <a:t>12/08/2021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7041D5-3F39-4BD4-8E91-4215965CF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A5C475-F7BF-41C7-8CD9-026E5CFC2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7BE99-D7A5-4694-808F-27D80BA7907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73435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2535A-7B0D-47E6-8540-51AC70A84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1BDEDA-1650-4A6F-8808-70A6CA446F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84E4C3-68D4-4B9C-90F5-18786DE12E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17E20B-7B1D-410A-BB35-DE6C5438D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AB4EE-7C64-4AAC-9D36-10254FB6B635}" type="datetimeFigureOut">
              <a:rPr lang="en-PH" smtClean="0"/>
              <a:t>12/08/2021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B99C32-7E0E-49FA-BA04-7C4F0A009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E2D09E-AA07-4B2E-BE5B-BE85B4F8D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7BE99-D7A5-4694-808F-27D80BA7907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66092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56ACDE-1FAF-44F8-845A-87F4295A5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B8D512-9396-47A7-BDA3-78A295391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1C614-5091-46CF-8D4D-A1B3B89FDD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CAB4EE-7C64-4AAC-9D36-10254FB6B635}" type="datetimeFigureOut">
              <a:rPr lang="en-PH" smtClean="0"/>
              <a:t>12/08/2021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C3743-4E18-459E-8EB9-F1D443F4E4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3B0D75-B3C2-4648-AD76-102ACE1130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7BE99-D7A5-4694-808F-27D80BA7907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14094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7488326-6471-44D2-A497-1AC3AF5F22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739"/>
          <a:stretch/>
        </p:blipFill>
        <p:spPr>
          <a:xfrm>
            <a:off x="0" y="6294783"/>
            <a:ext cx="12190992" cy="56321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AD8555F-A2CA-40C3-AFD4-6A86BDAC9BAF}"/>
              </a:ext>
            </a:extLst>
          </p:cNvPr>
          <p:cNvSpPr txBox="1"/>
          <p:nvPr/>
        </p:nvSpPr>
        <p:spPr>
          <a:xfrm>
            <a:off x="1238575" y="1363318"/>
            <a:ext cx="971384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PH" sz="6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r>
              <a:rPr lang="en-PH" sz="60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PH" sz="6000" b="1" dirty="0">
                <a:solidFill>
                  <a:srgbClr val="000000"/>
                </a:solidFill>
                <a:latin typeface="Calibri" panose="020F0502020204030204" pitchFamily="34" charset="0"/>
              </a:rPr>
              <a:t>C++ Basic Elements</a:t>
            </a:r>
            <a:endParaRPr lang="en-PH" sz="6000" b="1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2309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>
            <a:extLst>
              <a:ext uri="{FF2B5EF4-FFF2-40B4-BE49-F238E27FC236}">
                <a16:creationId xmlns:a16="http://schemas.microsoft.com/office/drawing/2014/main" id="{8E39F2DD-1C86-4F9B-906C-0A7BF85C93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Data Types</a:t>
            </a:r>
          </a:p>
        </p:txBody>
      </p:sp>
      <p:sp>
        <p:nvSpPr>
          <p:cNvPr id="17411" name="Rectangle 5">
            <a:extLst>
              <a:ext uri="{FF2B5EF4-FFF2-40B4-BE49-F238E27FC236}">
                <a16:creationId xmlns:a16="http://schemas.microsoft.com/office/drawing/2014/main" id="{02BE3B31-D74B-4523-ADB1-78635EEC605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u="sng"/>
              <a:t>Data type</a:t>
            </a:r>
            <a:r>
              <a:rPr lang="en-US" altLang="en-US"/>
              <a:t>: set of values together with a set of operations</a:t>
            </a:r>
          </a:p>
          <a:p>
            <a:pPr eaLnBrk="1" hangingPunct="1"/>
            <a:r>
              <a:rPr lang="en-US" altLang="en-US"/>
              <a:t>C++ data types fall into three categories: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3296E5EC-C430-42D8-93DD-9D764FE55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859B61E-D8DB-4518-9DCF-19F0CDE1B953}" type="slidenum">
              <a:rPr lang="en-US" altLang="en-US">
                <a:solidFill>
                  <a:srgbClr val="898989"/>
                </a:solidFill>
              </a:rPr>
              <a:pPr eaLnBrk="1" hangingPunct="1"/>
              <a:t>10</a:t>
            </a:fld>
            <a:endParaRPr lang="en-US" altLang="en-US">
              <a:solidFill>
                <a:srgbClr val="898989"/>
              </a:solidFill>
            </a:endParaRPr>
          </a:p>
        </p:txBody>
      </p:sp>
      <p:pic>
        <p:nvPicPr>
          <p:cNvPr id="17414" name="Picture 6">
            <a:extLst>
              <a:ext uri="{FF2B5EF4-FFF2-40B4-BE49-F238E27FC236}">
                <a16:creationId xmlns:a16="http://schemas.microsoft.com/office/drawing/2014/main" id="{7AFC9F38-C25F-469D-A97E-70D195EFBC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130"/>
          <a:stretch/>
        </p:blipFill>
        <p:spPr bwMode="auto">
          <a:xfrm>
            <a:off x="2819400" y="3657602"/>
            <a:ext cx="7239000" cy="1484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>
            <a:extLst>
              <a:ext uri="{FF2B5EF4-FFF2-40B4-BE49-F238E27FC236}">
                <a16:creationId xmlns:a16="http://schemas.microsoft.com/office/drawing/2014/main" id="{F50EDBA0-45EC-4600-AE2D-2A3F8CC340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Simple Data Types</a:t>
            </a:r>
          </a:p>
        </p:txBody>
      </p:sp>
      <p:sp>
        <p:nvSpPr>
          <p:cNvPr id="18435" name="Rectangle 5">
            <a:extLst>
              <a:ext uri="{FF2B5EF4-FFF2-40B4-BE49-F238E27FC236}">
                <a16:creationId xmlns:a16="http://schemas.microsoft.com/office/drawing/2014/main" id="{89FAFA1C-331C-4D78-9333-F5E4AA65514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Three categories of simple data</a:t>
            </a:r>
          </a:p>
          <a:p>
            <a:pPr lvl="1" eaLnBrk="1" hangingPunct="1"/>
            <a:r>
              <a:rPr lang="en-US" altLang="en-US" u="sng"/>
              <a:t>Integral</a:t>
            </a:r>
            <a:r>
              <a:rPr lang="en-US" altLang="en-US"/>
              <a:t>: integers (numbers without a decimal)</a:t>
            </a:r>
          </a:p>
          <a:p>
            <a:pPr lvl="1" eaLnBrk="1" hangingPunct="1"/>
            <a:r>
              <a:rPr lang="en-US" altLang="en-US" u="sng"/>
              <a:t>Floating-point</a:t>
            </a:r>
            <a:r>
              <a:rPr lang="en-US" altLang="en-US"/>
              <a:t>: decimal numbers</a:t>
            </a:r>
          </a:p>
          <a:p>
            <a:pPr lvl="1" eaLnBrk="1" hangingPunct="1"/>
            <a:r>
              <a:rPr lang="en-US" altLang="en-US" u="sng"/>
              <a:t>Enumeration type</a:t>
            </a:r>
            <a:r>
              <a:rPr lang="en-US" altLang="en-US"/>
              <a:t>: user-defined data type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404BEA9B-3657-4E51-AAC0-29608FE2A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5663935-2E3C-40BA-A002-21AC6E91FD4D}" type="slidenum">
              <a:rPr lang="en-US" altLang="en-US">
                <a:solidFill>
                  <a:srgbClr val="898989"/>
                </a:solidFill>
              </a:rPr>
              <a:pPr eaLnBrk="1" hangingPunct="1"/>
              <a:t>11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9">
            <a:extLst>
              <a:ext uri="{FF2B5EF4-FFF2-40B4-BE49-F238E27FC236}">
                <a16:creationId xmlns:a16="http://schemas.microsoft.com/office/drawing/2014/main" id="{330211BE-886F-41CF-A9BB-70E73F10B9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Simple Data Types </a:t>
            </a:r>
          </a:p>
        </p:txBody>
      </p:sp>
      <p:sp>
        <p:nvSpPr>
          <p:cNvPr id="19459" name="Rectangle 10">
            <a:extLst>
              <a:ext uri="{FF2B5EF4-FFF2-40B4-BE49-F238E27FC236}">
                <a16:creationId xmlns:a16="http://schemas.microsoft.com/office/drawing/2014/main" id="{251B19BC-8FB9-4DE3-8C36-009D7AA16CB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Integral data types are further classified into nine categories:</a:t>
            </a:r>
          </a:p>
          <a:p>
            <a:pPr lvl="1" eaLnBrk="1" hangingPunct="1"/>
            <a:r>
              <a:rPr lang="en-US" altLang="en-US" sz="2300">
                <a:latin typeface="Courier New" panose="02070309020205020404" pitchFamily="49" charset="0"/>
                <a:cs typeface="Courier New" panose="02070309020205020404" pitchFamily="49" charset="0"/>
              </a:rPr>
              <a:t>char, short, int, long, bool</a:t>
            </a:r>
          </a:p>
          <a:p>
            <a:pPr lvl="1" eaLnBrk="1" hangingPunct="1"/>
            <a:r>
              <a:rPr lang="en-US" altLang="en-US" sz="2300">
                <a:latin typeface="Courier New" panose="02070309020205020404" pitchFamily="49" charset="0"/>
                <a:cs typeface="Courier New" panose="02070309020205020404" pitchFamily="49" charset="0"/>
              </a:rPr>
              <a:t>unsigned char, unsigned short, unsigned int, unsigned long</a:t>
            </a:r>
          </a:p>
          <a:p>
            <a:pPr lvl="1" eaLnBrk="1" hangingPunct="1"/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461" name="Slide Number Placeholder 5">
            <a:extLst>
              <a:ext uri="{FF2B5EF4-FFF2-40B4-BE49-F238E27FC236}">
                <a16:creationId xmlns:a16="http://schemas.microsoft.com/office/drawing/2014/main" id="{410E8DD5-B69A-490E-BF34-DE4ADA06A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827E37D-3AD5-42C6-B8E1-76E654C17490}" type="slidenum">
              <a:rPr lang="en-US" altLang="en-US">
                <a:solidFill>
                  <a:srgbClr val="898989"/>
                </a:solidFill>
              </a:rPr>
              <a:pPr eaLnBrk="1" hangingPunct="1"/>
              <a:t>12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70783371-5680-40AC-BF6F-BE8D915138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Simple Data Types 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95CDC784-D944-4932-9270-D32EB2A9F7B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Different compilers may allow different ranges of values</a:t>
            </a:r>
          </a:p>
          <a:p>
            <a:pPr eaLnBrk="1" hangingPunct="1"/>
            <a:endParaRPr lang="en-US" altLang="en-US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ED336AF0-508D-459F-A9AA-073F15DD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4E75CD3-C5AF-4554-917E-3302B62856CF}" type="slidenum">
              <a:rPr lang="en-US" altLang="en-US">
                <a:solidFill>
                  <a:srgbClr val="898989"/>
                </a:solidFill>
              </a:rPr>
              <a:pPr eaLnBrk="1" hangingPunct="1"/>
              <a:t>13</a:t>
            </a:fld>
            <a:endParaRPr lang="en-US" altLang="en-US">
              <a:solidFill>
                <a:srgbClr val="898989"/>
              </a:solidFill>
            </a:endParaRPr>
          </a:p>
        </p:txBody>
      </p:sp>
      <p:pic>
        <p:nvPicPr>
          <p:cNvPr id="20486" name="Picture 4">
            <a:extLst>
              <a:ext uri="{FF2B5EF4-FFF2-40B4-BE49-F238E27FC236}">
                <a16:creationId xmlns:a16="http://schemas.microsoft.com/office/drawing/2014/main" id="{60B76C8E-FDBD-4DC7-B705-90D2E61C6A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69"/>
          <a:stretch/>
        </p:blipFill>
        <p:spPr bwMode="auto">
          <a:xfrm>
            <a:off x="2590800" y="1870075"/>
            <a:ext cx="7010400" cy="1719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2480F9FA-69EF-4580-B9C0-2DA700F8A7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int</a:t>
            </a:r>
            <a:r>
              <a:rPr lang="en-US" altLang="en-US"/>
              <a:t> Data Type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FBF34DA2-7E52-4D43-BE4C-CA26877F9CE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Examples: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-1234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0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15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+567</a:t>
            </a:r>
          </a:p>
          <a:p>
            <a:pPr eaLnBrk="1" hangingPunct="1"/>
            <a:r>
              <a:rPr lang="en-US" altLang="en-US" dirty="0"/>
              <a:t>Positive integers do not need a </a:t>
            </a:r>
            <a:r>
              <a:rPr lang="en-US" altLang="en-US" sz="2600" dirty="0">
                <a:latin typeface="Courier New" panose="02070309020205020404" pitchFamily="49" charset="0"/>
              </a:rPr>
              <a:t>+</a:t>
            </a:r>
            <a:r>
              <a:rPr lang="en-US" altLang="en-US" dirty="0"/>
              <a:t> sign</a:t>
            </a:r>
          </a:p>
          <a:p>
            <a:pPr eaLnBrk="1" hangingPunct="1"/>
            <a:r>
              <a:rPr lang="en-US" altLang="en-US" dirty="0"/>
              <a:t>No commas are used within an integer</a:t>
            </a:r>
          </a:p>
          <a:p>
            <a:pPr lvl="1" eaLnBrk="1" hangingPunct="1"/>
            <a:r>
              <a:rPr lang="en-US" altLang="en-US" dirty="0"/>
              <a:t>Commas are used for separating items in a list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BF35D7B2-27B1-44A5-B46D-2E4721C36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37827AD-D69C-40F6-A674-4D0B4CD66852}" type="slidenum">
              <a:rPr lang="en-US" altLang="en-US">
                <a:solidFill>
                  <a:srgbClr val="898989"/>
                </a:solidFill>
              </a:rPr>
              <a:pPr eaLnBrk="1" hangingPunct="1"/>
              <a:t>14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>
            <a:extLst>
              <a:ext uri="{FF2B5EF4-FFF2-40B4-BE49-F238E27FC236}">
                <a16:creationId xmlns:a16="http://schemas.microsoft.com/office/drawing/2014/main" id="{A71B1067-2E62-4C66-B0D6-E0205C6601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bool</a:t>
            </a:r>
            <a:r>
              <a:rPr lang="en-US" altLang="en-US"/>
              <a:t> Data Type</a:t>
            </a:r>
          </a:p>
        </p:txBody>
      </p:sp>
      <p:sp>
        <p:nvSpPr>
          <p:cNvPr id="22531" name="Rectangle 5">
            <a:extLst>
              <a:ext uri="{FF2B5EF4-FFF2-40B4-BE49-F238E27FC236}">
                <a16:creationId xmlns:a16="http://schemas.microsoft.com/office/drawing/2014/main" id="{EA3AB3BF-7815-4718-B19F-1B8F75E807F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bool</a:t>
            </a:r>
            <a:r>
              <a:rPr lang="en-US" altLang="en-US"/>
              <a:t> type </a:t>
            </a:r>
          </a:p>
          <a:p>
            <a:pPr lvl="1" eaLnBrk="1" hangingPunct="1"/>
            <a:r>
              <a:rPr lang="en-US" altLang="en-US"/>
              <a:t>Two values: </a:t>
            </a:r>
            <a:r>
              <a:rPr lang="en-US" altLang="en-US">
                <a:latin typeface="Courier New" panose="02070309020205020404" pitchFamily="49" charset="0"/>
              </a:rPr>
              <a:t>true</a:t>
            </a:r>
            <a:r>
              <a:rPr lang="en-US" altLang="en-US"/>
              <a:t> and </a:t>
            </a:r>
            <a:r>
              <a:rPr lang="en-US" altLang="en-US">
                <a:latin typeface="Courier New" panose="02070309020205020404" pitchFamily="49" charset="0"/>
              </a:rPr>
              <a:t>false</a:t>
            </a:r>
            <a:endParaRPr lang="en-US" altLang="en-US"/>
          </a:p>
          <a:p>
            <a:pPr lvl="1" eaLnBrk="1" hangingPunct="1"/>
            <a:r>
              <a:rPr lang="en-US" altLang="en-US"/>
              <a:t>Manipulate logical (Boolean) expressions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true</a:t>
            </a:r>
            <a:r>
              <a:rPr lang="en-US" altLang="en-US"/>
              <a:t> and </a:t>
            </a:r>
            <a:r>
              <a:rPr lang="en-US" altLang="en-US">
                <a:latin typeface="Courier New" panose="02070309020205020404" pitchFamily="49" charset="0"/>
              </a:rPr>
              <a:t>false</a:t>
            </a:r>
            <a:r>
              <a:rPr lang="en-US" altLang="en-US"/>
              <a:t> </a:t>
            </a:r>
          </a:p>
          <a:p>
            <a:pPr lvl="1" eaLnBrk="1" hangingPunct="1"/>
            <a:r>
              <a:rPr lang="en-US" altLang="en-US"/>
              <a:t>Logical values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bool</a:t>
            </a:r>
            <a:r>
              <a:rPr lang="en-US" altLang="en-US"/>
              <a:t>, </a:t>
            </a:r>
            <a:r>
              <a:rPr lang="en-US" altLang="en-US">
                <a:latin typeface="Courier New" panose="02070309020205020404" pitchFamily="49" charset="0"/>
              </a:rPr>
              <a:t>true</a:t>
            </a:r>
            <a:r>
              <a:rPr lang="en-US" altLang="en-US"/>
              <a:t>, and </a:t>
            </a:r>
            <a:r>
              <a:rPr lang="en-US" altLang="en-US">
                <a:latin typeface="Courier New" panose="02070309020205020404" pitchFamily="49" charset="0"/>
              </a:rPr>
              <a:t>false</a:t>
            </a:r>
            <a:r>
              <a:rPr lang="en-US" altLang="en-US"/>
              <a:t> </a:t>
            </a:r>
          </a:p>
          <a:p>
            <a:pPr lvl="1" eaLnBrk="1" hangingPunct="1"/>
            <a:r>
              <a:rPr lang="en-US" altLang="en-US"/>
              <a:t>Reserved words</a:t>
            </a:r>
          </a:p>
          <a:p>
            <a:pPr eaLnBrk="1" hangingPunct="1"/>
            <a:endParaRPr lang="en-US" altLang="en-US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46ED2FA5-4535-4943-9082-0361CEB09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19FE9E8-147A-4EFF-BC1C-81C36CF1048A}" type="slidenum">
              <a:rPr lang="en-US" altLang="en-US">
                <a:solidFill>
                  <a:srgbClr val="898989"/>
                </a:solidFill>
              </a:rPr>
              <a:pPr eaLnBrk="1" hangingPunct="1"/>
              <a:t>15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B819FB7C-8149-436C-A92C-F5051DAE9A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char Data Type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81AEC830-4198-44B5-A666-7AE9D1B219F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smallest integral data type</a:t>
            </a:r>
          </a:p>
          <a:p>
            <a:pPr eaLnBrk="1" hangingPunct="1"/>
            <a:r>
              <a:rPr lang="en-US" altLang="en-US"/>
              <a:t>Used for characters: letters, digits, and special symbols</a:t>
            </a:r>
          </a:p>
          <a:p>
            <a:pPr eaLnBrk="1" hangingPunct="1"/>
            <a:r>
              <a:rPr lang="en-US" altLang="en-US"/>
              <a:t>Each character is enclosed in single quotes</a:t>
            </a:r>
          </a:p>
          <a:p>
            <a:pPr lvl="1"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'A', 'a', '0', '*', '+', '$', '&amp;' </a:t>
            </a:r>
          </a:p>
          <a:p>
            <a:pPr eaLnBrk="1" hangingPunct="1"/>
            <a:r>
              <a:rPr lang="en-US" altLang="en-US"/>
              <a:t>A blank space is a character</a:t>
            </a:r>
          </a:p>
          <a:p>
            <a:pPr lvl="1" eaLnBrk="1" hangingPunct="1"/>
            <a:r>
              <a:rPr lang="en-US" altLang="en-US"/>
              <a:t>Written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' '</a:t>
            </a:r>
            <a:r>
              <a:rPr lang="en-US" altLang="en-US"/>
              <a:t>, with a space left between the single quotes</a:t>
            </a:r>
          </a:p>
        </p:txBody>
      </p:sp>
      <p:sp>
        <p:nvSpPr>
          <p:cNvPr id="23557" name="Slide Number Placeholder 5">
            <a:extLst>
              <a:ext uri="{FF2B5EF4-FFF2-40B4-BE49-F238E27FC236}">
                <a16:creationId xmlns:a16="http://schemas.microsoft.com/office/drawing/2014/main" id="{42F2C060-EA76-47E4-BFCD-BAF88A340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14D5907-05E8-4CF1-B21B-BC54B9D6D45B}" type="slidenum">
              <a:rPr lang="en-US" altLang="en-US">
                <a:solidFill>
                  <a:srgbClr val="898989"/>
                </a:solidFill>
              </a:rPr>
              <a:pPr eaLnBrk="1" hangingPunct="1"/>
              <a:t>16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>
            <a:extLst>
              <a:ext uri="{FF2B5EF4-FFF2-40B4-BE49-F238E27FC236}">
                <a16:creationId xmlns:a16="http://schemas.microsoft.com/office/drawing/2014/main" id="{6D828749-91AA-49CE-900B-A0A39D12C8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Floating-Point Data Types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73710696-B1EE-4432-9CA8-F5C31C35019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C++ uses scientific notation to represent real numbers (floating-point notation)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1A5C62BD-1FFB-4A05-BD42-8A43E5C17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DA8C0D3-815C-415F-9EEE-124FDDC6F526}" type="slidenum">
              <a:rPr lang="en-US" altLang="en-US">
                <a:solidFill>
                  <a:srgbClr val="898989"/>
                </a:solidFill>
              </a:rPr>
              <a:pPr eaLnBrk="1" hangingPunct="1"/>
              <a:t>17</a:t>
            </a:fld>
            <a:endParaRPr lang="en-US" altLang="en-US">
              <a:solidFill>
                <a:srgbClr val="898989"/>
              </a:solidFill>
            </a:endParaRPr>
          </a:p>
        </p:txBody>
      </p:sp>
      <p:pic>
        <p:nvPicPr>
          <p:cNvPr id="24582" name="Picture 7">
            <a:extLst>
              <a:ext uri="{FF2B5EF4-FFF2-40B4-BE49-F238E27FC236}">
                <a16:creationId xmlns:a16="http://schemas.microsoft.com/office/drawing/2014/main" id="{65467F94-452A-45FA-B264-87DA14DEC4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95"/>
          <a:stretch/>
        </p:blipFill>
        <p:spPr bwMode="auto">
          <a:xfrm>
            <a:off x="1941444" y="3114260"/>
            <a:ext cx="7010400" cy="2567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60B9E7AF-A68D-42A8-B9B3-F394A50BEC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Floating-Point Data Types 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D4FA7B2C-FC84-45CC-B681-62AD959ABF0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altLang="en-US"/>
              <a:t>: represents any real number</a:t>
            </a:r>
          </a:p>
          <a:p>
            <a:pPr lvl="1" eaLnBrk="1" hangingPunct="1"/>
            <a:r>
              <a:rPr lang="en-US" altLang="en-US"/>
              <a:t>Range: -3.4E+38 to 3.4E+38 (four bytes)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altLang="en-US"/>
              <a:t>: represents any real number</a:t>
            </a:r>
          </a:p>
          <a:p>
            <a:pPr lvl="1" eaLnBrk="1" hangingPunct="1"/>
            <a:r>
              <a:rPr lang="en-US" altLang="en-US"/>
              <a:t>Range: -1.7E+308 to 1.7E+308 (eight bytes)</a:t>
            </a:r>
          </a:p>
        </p:txBody>
      </p:sp>
      <p:sp>
        <p:nvSpPr>
          <p:cNvPr id="25605" name="Slide Number Placeholder 5">
            <a:extLst>
              <a:ext uri="{FF2B5EF4-FFF2-40B4-BE49-F238E27FC236}">
                <a16:creationId xmlns:a16="http://schemas.microsoft.com/office/drawing/2014/main" id="{FBABCFCD-AA7E-4054-95DC-C2B97FB64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EACD831-4374-4909-8EA4-623C56A893EC}" type="slidenum">
              <a:rPr lang="en-US" altLang="en-US">
                <a:solidFill>
                  <a:srgbClr val="898989"/>
                </a:solidFill>
              </a:rPr>
              <a:pPr eaLnBrk="1" hangingPunct="1"/>
              <a:t>18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">
            <a:extLst>
              <a:ext uri="{FF2B5EF4-FFF2-40B4-BE49-F238E27FC236}">
                <a16:creationId xmlns:a16="http://schemas.microsoft.com/office/drawing/2014/main" id="{DE56C939-72A1-4714-942D-7F02E1CE5E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Floating-Point Data Types </a:t>
            </a:r>
          </a:p>
        </p:txBody>
      </p:sp>
      <p:sp>
        <p:nvSpPr>
          <p:cNvPr id="26627" name="Rectangle 5">
            <a:extLst>
              <a:ext uri="{FF2B5EF4-FFF2-40B4-BE49-F238E27FC236}">
                <a16:creationId xmlns:a16="http://schemas.microsoft.com/office/drawing/2014/main" id="{B6898B04-2054-43C9-8418-D29877B72C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Maximum number of significant digits (decimal places) for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altLang="en-US"/>
              <a:t> values is 6 or 7 </a:t>
            </a:r>
          </a:p>
          <a:p>
            <a:pPr eaLnBrk="1" hangingPunct="1"/>
            <a:r>
              <a:rPr lang="en-US" altLang="en-US"/>
              <a:t>Maximum number of significant digits for 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altLang="en-US"/>
              <a:t> is 15</a:t>
            </a:r>
          </a:p>
          <a:p>
            <a:pPr eaLnBrk="1" hangingPunct="1"/>
            <a:r>
              <a:rPr lang="en-US" altLang="en-US" u="sng"/>
              <a:t>Precision</a:t>
            </a:r>
            <a:r>
              <a:rPr lang="en-US" altLang="en-US"/>
              <a:t>: maximum number of significant digits</a:t>
            </a:r>
          </a:p>
          <a:p>
            <a:pPr lvl="1" eaLnBrk="1" hangingPunct="1"/>
            <a:r>
              <a:rPr lang="en-US" altLang="en-US"/>
              <a:t>Float values are called </a:t>
            </a:r>
            <a:r>
              <a:rPr lang="en-US" altLang="en-US" u="sng"/>
              <a:t>single precision</a:t>
            </a:r>
          </a:p>
          <a:p>
            <a:pPr lvl="1" eaLnBrk="1" hangingPunct="1"/>
            <a:r>
              <a:rPr lang="en-US" altLang="en-US"/>
              <a:t>Double values are called </a:t>
            </a:r>
            <a:r>
              <a:rPr lang="en-US" altLang="en-US" u="sng"/>
              <a:t>double precision</a:t>
            </a:r>
          </a:p>
          <a:p>
            <a:pPr lvl="1" eaLnBrk="1" hangingPunct="1"/>
            <a:endParaRPr lang="en-US" altLang="en-US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C445F0A-ECBA-4F33-B264-6003AB95C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3602963-3299-4199-98C5-1111A4DB854C}" type="slidenum">
              <a:rPr lang="en-US" altLang="en-US">
                <a:solidFill>
                  <a:srgbClr val="898989"/>
                </a:solidFill>
              </a:rPr>
              <a:pPr eaLnBrk="1" hangingPunct="1"/>
              <a:t>19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E28BFD53-0818-44A1-9BA3-3645B388B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C++ Program</a:t>
            </a:r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7CE24702-DD52-4930-B045-9F17C2E0F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#include &lt;iostream&gt;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using namespace std;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int main()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	int num;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	num = 6;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	cout &lt;&lt; "My first C++ program." &lt;&lt; endl;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	cout &lt;&lt; "The sum of 2 and 3 = " &lt;&lt; 5 &lt;&lt; endl;</a:t>
            </a:r>
          </a:p>
          <a:p>
            <a:pPr eaLnBrk="1" hangingPunct="1">
              <a:buFontTx/>
              <a:buNone/>
            </a:pPr>
            <a:r>
              <a:rPr lang="fr-FR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	cout &lt;&lt; "7 + 8 = " &lt;&lt; 7 + 8 &lt;&lt; endl;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	cout &lt;&lt; "Num = " &lt;&lt; num &lt;&lt; endl;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	return 0;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221" name="Slide Number Placeholder 4">
            <a:extLst>
              <a:ext uri="{FF2B5EF4-FFF2-40B4-BE49-F238E27FC236}">
                <a16:creationId xmlns:a16="http://schemas.microsoft.com/office/drawing/2014/main" id="{EE5CBE01-1E49-45EB-81DF-C66050061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FACAE5C-3AA3-4EE1-82FF-7B9401661039}" type="slidenum">
              <a:rPr lang="en-US" altLang="en-US">
                <a:solidFill>
                  <a:srgbClr val="898989"/>
                </a:solidFill>
              </a:rPr>
              <a:pPr eaLnBrk="1" hangingPunct="1"/>
              <a:t>2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5">
            <a:extLst>
              <a:ext uri="{FF2B5EF4-FFF2-40B4-BE49-F238E27FC236}">
                <a16:creationId xmlns:a16="http://schemas.microsoft.com/office/drawing/2014/main" id="{F0525EB0-E240-4050-8989-671BBF3B91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/>
              <a:t>Arithmetic Operators and Operator Precedence</a:t>
            </a:r>
          </a:p>
        </p:txBody>
      </p:sp>
      <p:sp>
        <p:nvSpPr>
          <p:cNvPr id="27653" name="Rectangle 6">
            <a:extLst>
              <a:ext uri="{FF2B5EF4-FFF2-40B4-BE49-F238E27FC236}">
                <a16:creationId xmlns:a16="http://schemas.microsoft.com/office/drawing/2014/main" id="{315C93B4-E187-4FBD-9A01-1C92A413A4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/>
              <a:t>C++ arithmetic operators:</a:t>
            </a:r>
          </a:p>
          <a:p>
            <a:pPr lvl="1">
              <a:defRPr/>
            </a:pPr>
            <a:r>
              <a:rPr lang="en-US"/>
              <a:t>+ addition</a:t>
            </a:r>
          </a:p>
          <a:p>
            <a:pPr lvl="1">
              <a:defRPr/>
            </a:pPr>
            <a:r>
              <a:rPr lang="en-US"/>
              <a:t>- subtraction</a:t>
            </a:r>
          </a:p>
          <a:p>
            <a:pPr lvl="1">
              <a:defRPr/>
            </a:pPr>
            <a:r>
              <a:rPr lang="en-US"/>
              <a:t>* multiplication</a:t>
            </a:r>
          </a:p>
          <a:p>
            <a:pPr lvl="1">
              <a:defRPr/>
            </a:pPr>
            <a:r>
              <a:rPr lang="en-US"/>
              <a:t>/ division</a:t>
            </a:r>
          </a:p>
          <a:p>
            <a:pPr lvl="1">
              <a:defRPr/>
            </a:pPr>
            <a:r>
              <a:rPr lang="en-US"/>
              <a:t>% modulus operator</a:t>
            </a:r>
          </a:p>
          <a:p>
            <a:pPr>
              <a:defRPr/>
            </a:pPr>
            <a:r>
              <a:rPr lang="en-US"/>
              <a:t>+, -, *, and / can be used with integral and floating-point data types</a:t>
            </a:r>
          </a:p>
          <a:p>
            <a:pPr>
              <a:defRPr/>
            </a:pPr>
            <a:r>
              <a:rPr lang="en-US"/>
              <a:t>Operators can be </a:t>
            </a:r>
            <a:r>
              <a:rPr lang="en-US" u="sng"/>
              <a:t>unary</a:t>
            </a:r>
            <a:r>
              <a:rPr lang="en-US"/>
              <a:t> or </a:t>
            </a:r>
            <a:r>
              <a:rPr lang="en-US" u="sng"/>
              <a:t>binary</a:t>
            </a:r>
          </a:p>
        </p:txBody>
      </p:sp>
      <p:sp>
        <p:nvSpPr>
          <p:cNvPr id="27651" name="Slide Number Placeholder 5">
            <a:extLst>
              <a:ext uri="{FF2B5EF4-FFF2-40B4-BE49-F238E27FC236}">
                <a16:creationId xmlns:a16="http://schemas.microsoft.com/office/drawing/2014/main" id="{999901AF-8238-4BF7-8F9E-519D1706F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A5C4812-7A5E-4A95-B534-4E9606A50999}" type="slidenum">
              <a:rPr lang="en-US" altLang="en-US">
                <a:solidFill>
                  <a:srgbClr val="898989"/>
                </a:solidFill>
              </a:rPr>
              <a:pPr eaLnBrk="1" hangingPunct="1"/>
              <a:t>20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4">
            <a:extLst>
              <a:ext uri="{FF2B5EF4-FFF2-40B4-BE49-F238E27FC236}">
                <a16:creationId xmlns:a16="http://schemas.microsoft.com/office/drawing/2014/main" id="{E515DD5A-5804-4033-A045-930F2CEDD0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Order of Precedence</a:t>
            </a:r>
          </a:p>
        </p:txBody>
      </p:sp>
      <p:sp>
        <p:nvSpPr>
          <p:cNvPr id="28675" name="Rectangle 5">
            <a:extLst>
              <a:ext uri="{FF2B5EF4-FFF2-40B4-BE49-F238E27FC236}">
                <a16:creationId xmlns:a16="http://schemas.microsoft.com/office/drawing/2014/main" id="{30B10EAD-BF3D-4F8F-829E-30AB0BF959D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All operations inside of () are evaluated first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*, /, and % are at the same level of precedence and are evaluated next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+ and – have the same level of precedence and are evaluated last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When operators are on the same level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Performed from left to right (associativity)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latin typeface="Courier New" panose="02070309020205020404" pitchFamily="49" charset="0"/>
              </a:rPr>
              <a:t>4 * 5 - 3 + 2 * 6 / 3 + 6</a:t>
            </a:r>
            <a:r>
              <a:rPr lang="en-US" altLang="en-US" dirty="0"/>
              <a:t> means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(((4 * 5) – 3) + ((2 * 6) / 3 )) + 6</a:t>
            </a:r>
            <a:endParaRPr lang="en-US" alt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3CA6E071-929F-4F02-B198-E1E140A22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91C9FCC-E678-46E0-8BCA-3B25EE9818EF}" type="slidenum">
              <a:rPr lang="en-US" altLang="en-US">
                <a:solidFill>
                  <a:srgbClr val="898989"/>
                </a:solidFill>
              </a:rPr>
              <a:pPr eaLnBrk="1" hangingPunct="1"/>
              <a:t>21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>
            <a:extLst>
              <a:ext uri="{FF2B5EF4-FFF2-40B4-BE49-F238E27FC236}">
                <a16:creationId xmlns:a16="http://schemas.microsoft.com/office/drawing/2014/main" id="{6A7FCDDA-0B98-4066-95D5-CC40C77E18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Expressions</a:t>
            </a:r>
          </a:p>
        </p:txBody>
      </p:sp>
      <p:sp>
        <p:nvSpPr>
          <p:cNvPr id="29699" name="Rectangle 5">
            <a:extLst>
              <a:ext uri="{FF2B5EF4-FFF2-40B4-BE49-F238E27FC236}">
                <a16:creationId xmlns:a16="http://schemas.microsoft.com/office/drawing/2014/main" id="{9919CCCD-1A17-44A3-AF92-BFBD6A2F77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If all operands are integers</a:t>
            </a:r>
          </a:p>
          <a:p>
            <a:pPr lvl="1" eaLnBrk="1" hangingPunct="1"/>
            <a:r>
              <a:rPr lang="en-US" altLang="en-US"/>
              <a:t>Expression is called an </a:t>
            </a:r>
            <a:r>
              <a:rPr lang="en-US" altLang="en-US" u="sng"/>
              <a:t>integral expression</a:t>
            </a:r>
          </a:p>
          <a:p>
            <a:pPr lvl="2" eaLnBrk="1" hangingPunct="1"/>
            <a:r>
              <a:rPr lang="en-US" altLang="en-US"/>
              <a:t>Yields an integral result</a:t>
            </a:r>
          </a:p>
          <a:p>
            <a:pPr lvl="2" eaLnBrk="1" hangingPunct="1"/>
            <a:r>
              <a:rPr lang="en-US" altLang="en-US"/>
              <a:t>Example: </a:t>
            </a:r>
            <a:r>
              <a:rPr lang="en-US" altLang="en-US">
                <a:latin typeface="Courier New" panose="02070309020205020404" pitchFamily="49" charset="0"/>
              </a:rPr>
              <a:t>2 + 3 * 5</a:t>
            </a:r>
          </a:p>
          <a:p>
            <a:pPr eaLnBrk="1" hangingPunct="1"/>
            <a:r>
              <a:rPr lang="en-US" altLang="en-US"/>
              <a:t>If all operands are floating-point</a:t>
            </a:r>
          </a:p>
          <a:p>
            <a:pPr lvl="1" eaLnBrk="1" hangingPunct="1"/>
            <a:r>
              <a:rPr lang="en-US" altLang="en-US"/>
              <a:t>Expression is called a </a:t>
            </a:r>
            <a:r>
              <a:rPr lang="en-US" altLang="en-US" u="sng"/>
              <a:t>floating-point expression</a:t>
            </a:r>
          </a:p>
          <a:p>
            <a:pPr lvl="2" eaLnBrk="1" hangingPunct="1"/>
            <a:r>
              <a:rPr lang="en-US" altLang="en-US"/>
              <a:t>Yields a floating-point result</a:t>
            </a:r>
          </a:p>
          <a:p>
            <a:pPr lvl="2" eaLnBrk="1" hangingPunct="1"/>
            <a:r>
              <a:rPr lang="en-US" altLang="en-US"/>
              <a:t>Example: </a:t>
            </a:r>
            <a:r>
              <a:rPr lang="en-US" altLang="en-US">
                <a:latin typeface="Courier New" panose="02070309020205020404" pitchFamily="49" charset="0"/>
              </a:rPr>
              <a:t>12.8 * 17.5 - 34.50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539FD82C-7D66-495F-8A41-0E676964E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FFCF3E2-164D-465C-9B09-5037DFFFE659}" type="slidenum">
              <a:rPr lang="en-US" altLang="en-US">
                <a:solidFill>
                  <a:srgbClr val="898989"/>
                </a:solidFill>
              </a:rPr>
              <a:pPr eaLnBrk="1" hangingPunct="1"/>
              <a:t>22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>
            <a:extLst>
              <a:ext uri="{FF2B5EF4-FFF2-40B4-BE49-F238E27FC236}">
                <a16:creationId xmlns:a16="http://schemas.microsoft.com/office/drawing/2014/main" id="{2265BC05-30BF-4E98-9F22-275EED6FD9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Mixed Expressions</a:t>
            </a:r>
          </a:p>
        </p:txBody>
      </p:sp>
      <p:sp>
        <p:nvSpPr>
          <p:cNvPr id="30723" name="Rectangle 5">
            <a:extLst>
              <a:ext uri="{FF2B5EF4-FFF2-40B4-BE49-F238E27FC236}">
                <a16:creationId xmlns:a16="http://schemas.microsoft.com/office/drawing/2014/main" id="{22E22726-CB53-42E1-9212-73B2573A512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Mixed expression: </a:t>
            </a:r>
          </a:p>
          <a:p>
            <a:pPr lvl="1" eaLnBrk="1" hangingPunct="1"/>
            <a:r>
              <a:rPr lang="en-US" altLang="en-US" dirty="0"/>
              <a:t>Has operands of different data types</a:t>
            </a:r>
          </a:p>
          <a:p>
            <a:pPr lvl="1" eaLnBrk="1" hangingPunct="1"/>
            <a:r>
              <a:rPr lang="en-US" altLang="en-US" dirty="0"/>
              <a:t>Contains integers and floating-point</a:t>
            </a:r>
          </a:p>
          <a:p>
            <a:pPr eaLnBrk="1" hangingPunct="1"/>
            <a:r>
              <a:rPr lang="en-US" altLang="en-US" dirty="0"/>
              <a:t>Examples of mixed expressions: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4 + 10.5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7  /  3 + 4.5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5.5  *  3 – 15.7 + 10  /  4</a:t>
            </a:r>
          </a:p>
          <a:p>
            <a:pPr eaLnBrk="1" hangingPunct="1"/>
            <a:endParaRPr lang="en-US" altLang="en-US" dirty="0">
              <a:latin typeface="Courier New" panose="02070309020205020404" pitchFamily="49" charset="0"/>
            </a:endParaRP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D4AA6D09-8E86-44A4-9867-00AB41B06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BDBE66A-5286-4C7A-8801-3452DD567438}" type="slidenum">
              <a:rPr lang="en-US" altLang="en-US">
                <a:solidFill>
                  <a:srgbClr val="898989"/>
                </a:solidFill>
              </a:rPr>
              <a:pPr eaLnBrk="1" hangingPunct="1"/>
              <a:t>23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4">
            <a:extLst>
              <a:ext uri="{FF2B5EF4-FFF2-40B4-BE49-F238E27FC236}">
                <a16:creationId xmlns:a16="http://schemas.microsoft.com/office/drawing/2014/main" id="{D94DEF82-7420-4ABE-96C2-21E6AEFB40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Mixed Expressions</a:t>
            </a:r>
          </a:p>
        </p:txBody>
      </p:sp>
      <p:sp>
        <p:nvSpPr>
          <p:cNvPr id="31747" name="Rectangle 5">
            <a:extLst>
              <a:ext uri="{FF2B5EF4-FFF2-40B4-BE49-F238E27FC236}">
                <a16:creationId xmlns:a16="http://schemas.microsoft.com/office/drawing/2014/main" id="{1EBB03FF-10CA-47FD-ABFC-6490AE596D7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Evaluation rules:</a:t>
            </a:r>
          </a:p>
          <a:p>
            <a:pPr lvl="1" eaLnBrk="1" hangingPunct="1"/>
            <a:r>
              <a:rPr lang="en-US" altLang="en-US"/>
              <a:t>If operator has same types of operands</a:t>
            </a:r>
          </a:p>
          <a:p>
            <a:pPr lvl="2" eaLnBrk="1" hangingPunct="1"/>
            <a:r>
              <a:rPr lang="en-US" altLang="en-US"/>
              <a:t>Evaluated according to the type of the operands </a:t>
            </a:r>
          </a:p>
          <a:p>
            <a:pPr lvl="1" eaLnBrk="1" hangingPunct="1"/>
            <a:r>
              <a:rPr lang="en-US" altLang="en-US"/>
              <a:t>If operator has both types of operands</a:t>
            </a:r>
          </a:p>
          <a:p>
            <a:pPr lvl="2" eaLnBrk="1" hangingPunct="1"/>
            <a:r>
              <a:rPr lang="en-US" altLang="en-US"/>
              <a:t>Integer is changed to floating-point </a:t>
            </a:r>
          </a:p>
          <a:p>
            <a:pPr lvl="2" eaLnBrk="1" hangingPunct="1"/>
            <a:r>
              <a:rPr lang="en-US" altLang="en-US"/>
              <a:t>Operator is evaluated </a:t>
            </a:r>
          </a:p>
          <a:p>
            <a:pPr lvl="2" eaLnBrk="1" hangingPunct="1"/>
            <a:r>
              <a:rPr lang="en-US" altLang="en-US"/>
              <a:t>Result is floating-point</a:t>
            </a:r>
          </a:p>
          <a:p>
            <a:pPr lvl="1" eaLnBrk="1" hangingPunct="1"/>
            <a:r>
              <a:rPr lang="en-US" altLang="en-US"/>
              <a:t>Entire expression is evaluated according to precedence rules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3394770E-87B9-46F9-8052-22252D086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838462A-0A91-4156-922C-D2566D0B3272}" type="slidenum">
              <a:rPr lang="en-US" altLang="en-US">
                <a:solidFill>
                  <a:srgbClr val="898989"/>
                </a:solidFill>
              </a:rPr>
              <a:pPr eaLnBrk="1" hangingPunct="1"/>
              <a:t>24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4">
            <a:extLst>
              <a:ext uri="{FF2B5EF4-FFF2-40B4-BE49-F238E27FC236}">
                <a16:creationId xmlns:a16="http://schemas.microsoft.com/office/drawing/2014/main" id="{D5F21B81-96B7-4C1D-8BD8-3B0455E02B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Type Conversion (Casting)</a:t>
            </a:r>
          </a:p>
        </p:txBody>
      </p:sp>
      <p:sp>
        <p:nvSpPr>
          <p:cNvPr id="32771" name="Rectangle 5">
            <a:extLst>
              <a:ext uri="{FF2B5EF4-FFF2-40B4-BE49-F238E27FC236}">
                <a16:creationId xmlns:a16="http://schemas.microsoft.com/office/drawing/2014/main" id="{4DE4E089-BF45-45F2-AC9C-ED152A1CDAC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u="sng"/>
              <a:t>Implicit type coercion</a:t>
            </a:r>
            <a:r>
              <a:rPr lang="en-US" altLang="en-US"/>
              <a:t>: when value of one type is automatically changed to another type</a:t>
            </a:r>
          </a:p>
          <a:p>
            <a:pPr eaLnBrk="1" hangingPunct="1"/>
            <a:r>
              <a:rPr lang="en-US" altLang="en-US" u="sng"/>
              <a:t>Cast operator</a:t>
            </a:r>
            <a:r>
              <a:rPr lang="en-US" altLang="en-US"/>
              <a:t>: provides explicit type conversion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en-US">
                <a:latin typeface="Courier New" panose="02070309020205020404" pitchFamily="49" charset="0"/>
              </a:rPr>
              <a:t>static_cast&lt;dataTypeName&gt;(expression)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0271A067-53C7-4064-AF08-5656A5804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3E081AF-EC9B-441F-9D6A-20476E3FD050}" type="slidenum">
              <a:rPr lang="en-US" altLang="en-US">
                <a:solidFill>
                  <a:srgbClr val="898989"/>
                </a:solidFill>
              </a:rPr>
              <a:pPr eaLnBrk="1" hangingPunct="1"/>
              <a:t>25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0">
            <a:extLst>
              <a:ext uri="{FF2B5EF4-FFF2-40B4-BE49-F238E27FC236}">
                <a16:creationId xmlns:a16="http://schemas.microsoft.com/office/drawing/2014/main" id="{2CE44FE9-214A-4613-9A9B-8F3309C833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Type Conversion </a:t>
            </a:r>
          </a:p>
        </p:txBody>
      </p:sp>
      <p:sp>
        <p:nvSpPr>
          <p:cNvPr id="33795" name="Slide Number Placeholder 4">
            <a:extLst>
              <a:ext uri="{FF2B5EF4-FFF2-40B4-BE49-F238E27FC236}">
                <a16:creationId xmlns:a16="http://schemas.microsoft.com/office/drawing/2014/main" id="{D045CA49-50FF-4D04-8290-1F33B6917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3E58D48-2DAC-48D5-9689-4375B6E4D569}" type="slidenum">
              <a:rPr lang="en-US" altLang="en-US">
                <a:solidFill>
                  <a:srgbClr val="898989"/>
                </a:solidFill>
              </a:rPr>
              <a:pPr eaLnBrk="1" hangingPunct="1"/>
              <a:t>26</a:t>
            </a:fld>
            <a:endParaRPr lang="en-US" altLang="en-US">
              <a:solidFill>
                <a:srgbClr val="898989"/>
              </a:solidFill>
            </a:endParaRPr>
          </a:p>
        </p:txBody>
      </p:sp>
      <p:pic>
        <p:nvPicPr>
          <p:cNvPr id="33797" name="Picture 9">
            <a:extLst>
              <a:ext uri="{FF2B5EF4-FFF2-40B4-BE49-F238E27FC236}">
                <a16:creationId xmlns:a16="http://schemas.microsoft.com/office/drawing/2014/main" id="{7CDF9388-F155-48BF-9117-E8F12C7EAF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59"/>
          <a:stretch/>
        </p:blipFill>
        <p:spPr bwMode="auto">
          <a:xfrm>
            <a:off x="2250455" y="1927501"/>
            <a:ext cx="6975475" cy="373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6">
            <a:extLst>
              <a:ext uri="{FF2B5EF4-FFF2-40B4-BE49-F238E27FC236}">
                <a16:creationId xmlns:a16="http://schemas.microsoft.com/office/drawing/2014/main" id="{1BDEB662-9AF8-49C2-8916-B82D1F474F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string</a:t>
            </a:r>
            <a:r>
              <a:rPr lang="en-US" altLang="en-US"/>
              <a:t> Type</a:t>
            </a:r>
          </a:p>
        </p:txBody>
      </p:sp>
      <p:sp>
        <p:nvSpPr>
          <p:cNvPr id="34821" name="Rectangle 7">
            <a:extLst>
              <a:ext uri="{FF2B5EF4-FFF2-40B4-BE49-F238E27FC236}">
                <a16:creationId xmlns:a16="http://schemas.microsoft.com/office/drawing/2014/main" id="{34293A5D-B818-4C5F-9A56-C8A104A1CEC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438400" y="1676400"/>
            <a:ext cx="7772400" cy="47244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Programmer-defined type supplied in ANSI/ISO Standard C++ library</a:t>
            </a:r>
          </a:p>
          <a:p>
            <a:pPr>
              <a:defRPr/>
            </a:pPr>
            <a:r>
              <a:rPr lang="en-US" dirty="0"/>
              <a:t>Sequence of zero or more characters</a:t>
            </a:r>
          </a:p>
          <a:p>
            <a:pPr>
              <a:defRPr/>
            </a:pPr>
            <a:r>
              <a:rPr lang="en-US" dirty="0"/>
              <a:t>Enclosed in double quotation marks </a:t>
            </a:r>
          </a:p>
          <a:p>
            <a:pPr>
              <a:defRPr/>
            </a:pPr>
            <a:r>
              <a:rPr lang="en-US" u="sng" dirty="0"/>
              <a:t>Null</a:t>
            </a:r>
            <a:r>
              <a:rPr lang="en-US" dirty="0"/>
              <a:t>: a string with no characters</a:t>
            </a:r>
          </a:p>
          <a:p>
            <a:pPr>
              <a:defRPr/>
            </a:pPr>
            <a:r>
              <a:rPr lang="en-US" dirty="0"/>
              <a:t>Each character has relative position in string</a:t>
            </a:r>
          </a:p>
          <a:p>
            <a:pPr lvl="1">
              <a:defRPr/>
            </a:pPr>
            <a:r>
              <a:rPr lang="en-US" dirty="0"/>
              <a:t>Position of first character is 0</a:t>
            </a:r>
          </a:p>
          <a:p>
            <a:pPr>
              <a:defRPr/>
            </a:pPr>
            <a:r>
              <a:rPr lang="en-US" dirty="0"/>
              <a:t>Length of a string is number of characters in it</a:t>
            </a:r>
          </a:p>
          <a:p>
            <a:pPr lvl="1">
              <a:defRPr/>
            </a:pPr>
            <a:r>
              <a:rPr lang="en-US" dirty="0"/>
              <a:t>Example: length of </a:t>
            </a:r>
            <a:r>
              <a:rPr lang="en-US" dirty="0">
                <a:latin typeface="Courier New" pitchFamily="49" charset="0"/>
              </a:rPr>
              <a:t>“Jose Antonio"</a:t>
            </a:r>
            <a:r>
              <a:rPr lang="en-US" dirty="0"/>
              <a:t> is 12</a:t>
            </a:r>
          </a:p>
        </p:txBody>
      </p:sp>
      <p:sp>
        <p:nvSpPr>
          <p:cNvPr id="34819" name="Slide Number Placeholder 5">
            <a:extLst>
              <a:ext uri="{FF2B5EF4-FFF2-40B4-BE49-F238E27FC236}">
                <a16:creationId xmlns:a16="http://schemas.microsoft.com/office/drawing/2014/main" id="{12C196F6-B6D9-4B3C-8357-2573FABDC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DA96DF4-73C4-4759-9408-428D4AF5C47E}" type="slidenum">
              <a:rPr lang="en-US" altLang="en-US">
                <a:solidFill>
                  <a:srgbClr val="898989"/>
                </a:solidFill>
              </a:rPr>
              <a:pPr eaLnBrk="1" hangingPunct="1"/>
              <a:t>27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4">
            <a:extLst>
              <a:ext uri="{FF2B5EF4-FFF2-40B4-BE49-F238E27FC236}">
                <a16:creationId xmlns:a16="http://schemas.microsoft.com/office/drawing/2014/main" id="{ED050437-9238-4991-A2C8-20E1993C67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Input</a:t>
            </a:r>
          </a:p>
        </p:txBody>
      </p:sp>
      <p:sp>
        <p:nvSpPr>
          <p:cNvPr id="35843" name="Rectangle 5">
            <a:extLst>
              <a:ext uri="{FF2B5EF4-FFF2-40B4-BE49-F238E27FC236}">
                <a16:creationId xmlns:a16="http://schemas.microsoft.com/office/drawing/2014/main" id="{A4FBDE1F-8E7F-4CA3-83C2-F0152A85C62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Data must be loaded into main memory before it can be manipulated</a:t>
            </a:r>
          </a:p>
          <a:p>
            <a:pPr eaLnBrk="1" hangingPunct="1"/>
            <a:r>
              <a:rPr lang="en-US" altLang="en-US"/>
              <a:t>Storing data in memory is a two-step process:</a:t>
            </a:r>
          </a:p>
          <a:p>
            <a:pPr lvl="1" eaLnBrk="1" hangingPunct="1"/>
            <a:r>
              <a:rPr lang="en-US" altLang="en-US"/>
              <a:t>Instruct computer to allocate memory</a:t>
            </a:r>
          </a:p>
          <a:p>
            <a:pPr lvl="1" eaLnBrk="1" hangingPunct="1"/>
            <a:r>
              <a:rPr lang="en-US" altLang="en-US"/>
              <a:t>Include statements to put data into memory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642B333C-0B77-450C-A348-21137A8AB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F4283F6-B9CA-4669-9388-006BC20701F5}" type="slidenum">
              <a:rPr lang="en-US" altLang="en-US">
                <a:solidFill>
                  <a:srgbClr val="898989"/>
                </a:solidFill>
              </a:rPr>
              <a:pPr eaLnBrk="1" hangingPunct="1"/>
              <a:t>28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6">
            <a:extLst>
              <a:ext uri="{FF2B5EF4-FFF2-40B4-BE49-F238E27FC236}">
                <a16:creationId xmlns:a16="http://schemas.microsoft.com/office/drawing/2014/main" id="{ED84969A-3D14-45E5-8ED0-EDF31944CD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/>
              <a:t>Allocating Memory with Constants and Variables</a:t>
            </a:r>
          </a:p>
        </p:txBody>
      </p:sp>
      <p:sp>
        <p:nvSpPr>
          <p:cNvPr id="36867" name="Rectangle 7">
            <a:extLst>
              <a:ext uri="{FF2B5EF4-FFF2-40B4-BE49-F238E27FC236}">
                <a16:creationId xmlns:a16="http://schemas.microsoft.com/office/drawing/2014/main" id="{96F8D1A1-BB6E-4A87-9AEB-3441FD0FBB1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u="sng"/>
              <a:t>Named constant</a:t>
            </a:r>
            <a:r>
              <a:rPr lang="en-US" altLang="en-US"/>
              <a:t>: memory location whose content can’t change during execution</a:t>
            </a:r>
          </a:p>
          <a:p>
            <a:pPr eaLnBrk="1" hangingPunct="1"/>
            <a:r>
              <a:rPr lang="en-US" altLang="en-US"/>
              <a:t>The syntax to declare a named constant is:</a:t>
            </a:r>
          </a:p>
          <a:p>
            <a:pPr eaLnBrk="1" hangingPunct="1"/>
            <a:r>
              <a:rPr lang="en-US" altLang="en-US"/>
              <a:t>In C++, </a:t>
            </a:r>
            <a:r>
              <a:rPr lang="en-US" altLang="en-US">
                <a:latin typeface="Courier New" panose="02070309020205020404" pitchFamily="49" charset="0"/>
              </a:rPr>
              <a:t>const</a:t>
            </a:r>
            <a:r>
              <a:rPr lang="en-US" altLang="en-US"/>
              <a:t> is a reserved word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7D5E82B7-683E-4DAC-A842-B9A4360AF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AF36380-FF6D-43C7-B9DF-88310C8D9D9C}" type="slidenum">
              <a:rPr lang="en-US" altLang="en-US">
                <a:solidFill>
                  <a:srgbClr val="898989"/>
                </a:solidFill>
              </a:rPr>
              <a:pPr eaLnBrk="1" hangingPunct="1"/>
              <a:t>29</a:t>
            </a:fld>
            <a:endParaRPr lang="en-US" altLang="en-US">
              <a:solidFill>
                <a:srgbClr val="898989"/>
              </a:solidFill>
            </a:endParaRPr>
          </a:p>
        </p:txBody>
      </p:sp>
      <p:pic>
        <p:nvPicPr>
          <p:cNvPr id="36870" name="Picture 5">
            <a:extLst>
              <a:ext uri="{FF2B5EF4-FFF2-40B4-BE49-F238E27FC236}">
                <a16:creationId xmlns:a16="http://schemas.microsoft.com/office/drawing/2014/main" id="{C06151A8-D8B7-4792-AD72-8DF6E005EB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200400"/>
            <a:ext cx="5181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1" name="Picture 8">
            <a:extLst>
              <a:ext uri="{FF2B5EF4-FFF2-40B4-BE49-F238E27FC236}">
                <a16:creationId xmlns:a16="http://schemas.microsoft.com/office/drawing/2014/main" id="{C27D4F7D-DA29-430F-A757-C9A9E796D6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891"/>
          <a:stretch/>
        </p:blipFill>
        <p:spPr bwMode="auto">
          <a:xfrm>
            <a:off x="2590800" y="4227443"/>
            <a:ext cx="7010400" cy="1243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9453FBD8-0383-4CCE-910B-A4BCCC3DAF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Basics of a C++ Program</a:t>
            </a:r>
          </a:p>
        </p:txBody>
      </p:sp>
      <p:sp>
        <p:nvSpPr>
          <p:cNvPr id="10245" name="Rectangle 3">
            <a:extLst>
              <a:ext uri="{FF2B5EF4-FFF2-40B4-BE49-F238E27FC236}">
                <a16:creationId xmlns:a16="http://schemas.microsoft.com/office/drawing/2014/main" id="{8543A85B-FB23-47E3-9478-277532D1F15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u="sng"/>
              <a:t>Function</a:t>
            </a:r>
            <a:r>
              <a:rPr lang="en-US"/>
              <a:t>: collection of statements; when executed, accomplishes something</a:t>
            </a:r>
          </a:p>
          <a:p>
            <a:pPr lvl="1">
              <a:spcBef>
                <a:spcPct val="50000"/>
              </a:spcBef>
              <a:defRPr/>
            </a:pPr>
            <a:r>
              <a:rPr lang="en-US"/>
              <a:t>May be </a:t>
            </a:r>
            <a:r>
              <a:rPr lang="en-US" u="sng"/>
              <a:t>predefined</a:t>
            </a:r>
            <a:r>
              <a:rPr lang="en-US"/>
              <a:t> or </a:t>
            </a:r>
            <a:r>
              <a:rPr lang="en-US" u="sng"/>
              <a:t>standard</a:t>
            </a:r>
            <a:endParaRPr lang="en-US"/>
          </a:p>
          <a:p>
            <a:pPr>
              <a:spcBef>
                <a:spcPct val="50000"/>
              </a:spcBef>
              <a:defRPr/>
            </a:pPr>
            <a:r>
              <a:rPr lang="en-US" u="sng"/>
              <a:t>Syntax</a:t>
            </a:r>
            <a:r>
              <a:rPr lang="en-US"/>
              <a:t>: rules that specify which statements (instructions) are legal</a:t>
            </a:r>
          </a:p>
          <a:p>
            <a:pPr>
              <a:spcBef>
                <a:spcPct val="50000"/>
              </a:spcBef>
              <a:defRPr/>
            </a:pPr>
            <a:r>
              <a:rPr lang="en-US" u="sng"/>
              <a:t>Programming language</a:t>
            </a:r>
            <a:r>
              <a:rPr lang="en-US"/>
              <a:t>: a set of rules, symbols, and special words</a:t>
            </a:r>
          </a:p>
          <a:p>
            <a:pPr>
              <a:spcBef>
                <a:spcPct val="50000"/>
              </a:spcBef>
              <a:defRPr/>
            </a:pPr>
            <a:r>
              <a:rPr lang="en-US" u="sng"/>
              <a:t>Semantic rule</a:t>
            </a:r>
            <a:r>
              <a:rPr lang="en-US"/>
              <a:t>: meaning of the instruction</a:t>
            </a:r>
          </a:p>
        </p:txBody>
      </p:sp>
      <p:sp>
        <p:nvSpPr>
          <p:cNvPr id="10243" name="Slide Number Placeholder 5">
            <a:extLst>
              <a:ext uri="{FF2B5EF4-FFF2-40B4-BE49-F238E27FC236}">
                <a16:creationId xmlns:a16="http://schemas.microsoft.com/office/drawing/2014/main" id="{447C48C0-6E84-4573-A086-7F1C2EFBE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9C32C41-8ECA-452E-9511-89A8B8EDE872}" type="slidenum">
              <a:rPr lang="en-US" altLang="en-US">
                <a:solidFill>
                  <a:srgbClr val="898989"/>
                </a:solidFill>
              </a:rPr>
              <a:pPr eaLnBrk="1" hangingPunct="1"/>
              <a:t>3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15">
            <a:extLst>
              <a:ext uri="{FF2B5EF4-FFF2-40B4-BE49-F238E27FC236}">
                <a16:creationId xmlns:a16="http://schemas.microsoft.com/office/drawing/2014/main" id="{C8A0A66D-3A03-4F65-873B-9AD631867A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Allocating Memory with Constants and Variables </a:t>
            </a:r>
          </a:p>
        </p:txBody>
      </p:sp>
      <p:sp>
        <p:nvSpPr>
          <p:cNvPr id="37891" name="Rectangle 16">
            <a:extLst>
              <a:ext uri="{FF2B5EF4-FFF2-40B4-BE49-F238E27FC236}">
                <a16:creationId xmlns:a16="http://schemas.microsoft.com/office/drawing/2014/main" id="{FE5DA179-14C4-4260-AB55-84BAE6A1D5C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u="sng"/>
              <a:t>Variable</a:t>
            </a:r>
            <a:r>
              <a:rPr lang="en-US" altLang="en-US"/>
              <a:t>: memory location whose content may change during execution</a:t>
            </a:r>
          </a:p>
          <a:p>
            <a:pPr eaLnBrk="1" hangingPunct="1"/>
            <a:r>
              <a:rPr lang="en-US" altLang="en-US"/>
              <a:t>The syntax to declare a named constant is: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7CE720D1-4A6A-4361-AC01-24D348523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9F5438D-E683-48A0-A623-0617E83E6B41}" type="slidenum">
              <a:rPr lang="en-US" altLang="en-US">
                <a:solidFill>
                  <a:srgbClr val="898989"/>
                </a:solidFill>
              </a:rPr>
              <a:pPr eaLnBrk="1" hangingPunct="1"/>
              <a:t>30</a:t>
            </a:fld>
            <a:endParaRPr lang="en-US" altLang="en-US">
              <a:solidFill>
                <a:srgbClr val="898989"/>
              </a:solidFill>
            </a:endParaRPr>
          </a:p>
        </p:txBody>
      </p:sp>
      <p:pic>
        <p:nvPicPr>
          <p:cNvPr id="37894" name="Picture 17">
            <a:extLst>
              <a:ext uri="{FF2B5EF4-FFF2-40B4-BE49-F238E27FC236}">
                <a16:creationId xmlns:a16="http://schemas.microsoft.com/office/drawing/2014/main" id="{B3D1A259-97D3-4B7F-98CF-424CB2361C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395664"/>
            <a:ext cx="5932488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7895" name="Group 20">
            <a:extLst>
              <a:ext uri="{FF2B5EF4-FFF2-40B4-BE49-F238E27FC236}">
                <a16:creationId xmlns:a16="http://schemas.microsoft.com/office/drawing/2014/main" id="{1156AD5C-6E18-466A-BEA9-8C4D7C7AB6CE}"/>
              </a:ext>
            </a:extLst>
          </p:cNvPr>
          <p:cNvGrpSpPr>
            <a:grpSpLocks/>
          </p:cNvGrpSpPr>
          <p:nvPr/>
        </p:nvGrpSpPr>
        <p:grpSpPr bwMode="auto">
          <a:xfrm>
            <a:off x="2708620" y="4341019"/>
            <a:ext cx="7015162" cy="1457325"/>
            <a:chOff x="813" y="2754"/>
            <a:chExt cx="4419" cy="918"/>
          </a:xfrm>
        </p:grpSpPr>
        <p:pic>
          <p:nvPicPr>
            <p:cNvPr id="37896" name="Picture 18">
              <a:extLst>
                <a:ext uri="{FF2B5EF4-FFF2-40B4-BE49-F238E27FC236}">
                  <a16:creationId xmlns:a16="http://schemas.microsoft.com/office/drawing/2014/main" id="{C480C622-2284-437F-8A44-9B35111198C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085"/>
            <a:stretch/>
          </p:blipFill>
          <p:spPr bwMode="auto">
            <a:xfrm>
              <a:off x="816" y="2754"/>
              <a:ext cx="4416" cy="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7897" name="Picture 19">
              <a:extLst>
                <a:ext uri="{FF2B5EF4-FFF2-40B4-BE49-F238E27FC236}">
                  <a16:creationId xmlns:a16="http://schemas.microsoft.com/office/drawing/2014/main" id="{6AC6B3E7-0FB6-4F94-A8FF-8B09222298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3" y="3298"/>
              <a:ext cx="811" cy="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2659D58A-2F59-439A-A133-C0207ED6AC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Putting Data into Variables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7889674D-4341-4C5C-A72C-37BE9C492DC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Ways to place data into a variable:</a:t>
            </a:r>
          </a:p>
          <a:p>
            <a:pPr lvl="1" eaLnBrk="1" hangingPunct="1"/>
            <a:r>
              <a:rPr lang="en-US" altLang="en-US"/>
              <a:t>Use C++’s assignment statement</a:t>
            </a:r>
          </a:p>
          <a:p>
            <a:pPr lvl="1" eaLnBrk="1" hangingPunct="1"/>
            <a:r>
              <a:rPr lang="en-US" altLang="en-US"/>
              <a:t>Use input (read) statements</a:t>
            </a:r>
          </a:p>
          <a:p>
            <a:pPr eaLnBrk="1" hangingPunct="1"/>
            <a:endParaRPr lang="en-US" altLang="en-US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F5EEF555-2CFD-40B4-96A6-317F68EF2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8E4275A-6DC1-4262-B625-2AE48528777C}" type="slidenum">
              <a:rPr lang="en-US" altLang="en-US">
                <a:solidFill>
                  <a:srgbClr val="898989"/>
                </a:solidFill>
              </a:rPr>
              <a:pPr eaLnBrk="1" hangingPunct="1"/>
              <a:t>31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4">
            <a:extLst>
              <a:ext uri="{FF2B5EF4-FFF2-40B4-BE49-F238E27FC236}">
                <a16:creationId xmlns:a16="http://schemas.microsoft.com/office/drawing/2014/main" id="{E5AAA8BB-60B7-4B37-9135-BEE51DD559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Assignment Statement</a:t>
            </a:r>
          </a:p>
        </p:txBody>
      </p:sp>
      <p:sp>
        <p:nvSpPr>
          <p:cNvPr id="39939" name="Rectangle 5">
            <a:extLst>
              <a:ext uri="{FF2B5EF4-FFF2-40B4-BE49-F238E27FC236}">
                <a16:creationId xmlns:a16="http://schemas.microsoft.com/office/drawing/2014/main" id="{711F1496-3132-4150-9894-004E2175C37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assignment statement takes the form: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Expression is evaluated and its value is assigned to the variable on the left side</a:t>
            </a:r>
          </a:p>
          <a:p>
            <a:pPr eaLnBrk="1" hangingPunct="1"/>
            <a:r>
              <a:rPr lang="en-US" altLang="en-US"/>
              <a:t>In C++, = is called the assignment operator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D7C66F19-1137-45D6-83FA-A83AFF1C8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CF4CFC5-F9E1-4166-B6B9-B7C7140D3733}" type="slidenum">
              <a:rPr lang="en-US" altLang="en-US">
                <a:solidFill>
                  <a:srgbClr val="898989"/>
                </a:solidFill>
              </a:rPr>
              <a:pPr eaLnBrk="1" hangingPunct="1"/>
              <a:t>32</a:t>
            </a:fld>
            <a:endParaRPr lang="en-US" altLang="en-US">
              <a:solidFill>
                <a:srgbClr val="898989"/>
              </a:solidFill>
            </a:endParaRPr>
          </a:p>
        </p:txBody>
      </p:sp>
      <p:pic>
        <p:nvPicPr>
          <p:cNvPr id="39942" name="Picture 6">
            <a:extLst>
              <a:ext uri="{FF2B5EF4-FFF2-40B4-BE49-F238E27FC236}">
                <a16:creationId xmlns:a16="http://schemas.microsoft.com/office/drawing/2014/main" id="{ABF76BFB-7CB3-4EC4-9532-60F882DFBA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557464"/>
            <a:ext cx="3519488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2">
            <a:extLst>
              <a:ext uri="{FF2B5EF4-FFF2-40B4-BE49-F238E27FC236}">
                <a16:creationId xmlns:a16="http://schemas.microsoft.com/office/drawing/2014/main" id="{8BBEAED4-2D79-406F-9808-EA46DDB4D0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57470" y="79375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dirty="0"/>
              <a:t>Assignment Statement </a:t>
            </a:r>
            <a:br>
              <a:rPr lang="en-US" altLang="en-US" dirty="0"/>
            </a:br>
            <a:r>
              <a:rPr lang="en-US" altLang="en-US" sz="2400" dirty="0"/>
              <a:t>Example:</a:t>
            </a:r>
          </a:p>
        </p:txBody>
      </p:sp>
      <p:sp>
        <p:nvSpPr>
          <p:cNvPr id="40963" name="Slide Number Placeholder 4">
            <a:extLst>
              <a:ext uri="{FF2B5EF4-FFF2-40B4-BE49-F238E27FC236}">
                <a16:creationId xmlns:a16="http://schemas.microsoft.com/office/drawing/2014/main" id="{0E7B2784-BED2-48DE-864E-775C32251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BA8D5C1-B4AD-4C76-8D7B-B3575C147471}" type="slidenum">
              <a:rPr lang="en-US" altLang="en-US">
                <a:solidFill>
                  <a:srgbClr val="898989"/>
                </a:solidFill>
              </a:rPr>
              <a:pPr eaLnBrk="1" hangingPunct="1"/>
              <a:t>33</a:t>
            </a:fld>
            <a:endParaRPr lang="en-US" altLang="en-US">
              <a:solidFill>
                <a:srgbClr val="898989"/>
              </a:solidFill>
            </a:endParaRPr>
          </a:p>
        </p:txBody>
      </p:sp>
      <p:grpSp>
        <p:nvGrpSpPr>
          <p:cNvPr id="40965" name="Group 15">
            <a:extLst>
              <a:ext uri="{FF2B5EF4-FFF2-40B4-BE49-F238E27FC236}">
                <a16:creationId xmlns:a16="http://schemas.microsoft.com/office/drawing/2014/main" id="{0664A5A8-DC21-4F26-8771-9FBE592BFB2A}"/>
              </a:ext>
            </a:extLst>
          </p:cNvPr>
          <p:cNvGrpSpPr>
            <a:grpSpLocks/>
          </p:cNvGrpSpPr>
          <p:nvPr/>
        </p:nvGrpSpPr>
        <p:grpSpPr bwMode="auto">
          <a:xfrm>
            <a:off x="2347913" y="2197100"/>
            <a:ext cx="3149600" cy="4294188"/>
            <a:chOff x="519" y="1384"/>
            <a:chExt cx="1984" cy="2705"/>
          </a:xfrm>
        </p:grpSpPr>
        <p:pic>
          <p:nvPicPr>
            <p:cNvPr id="40967" name="Picture 10">
              <a:extLst>
                <a:ext uri="{FF2B5EF4-FFF2-40B4-BE49-F238E27FC236}">
                  <a16:creationId xmlns:a16="http://schemas.microsoft.com/office/drawing/2014/main" id="{E29BAF7B-00DF-4ADF-82A7-F1735788E8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" y="1384"/>
              <a:ext cx="1115" cy="5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0968" name="Picture 11">
              <a:extLst>
                <a:ext uri="{FF2B5EF4-FFF2-40B4-BE49-F238E27FC236}">
                  <a16:creationId xmlns:a16="http://schemas.microsoft.com/office/drawing/2014/main" id="{B100E214-77A7-4F10-AF9F-8F7A255657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" y="2000"/>
              <a:ext cx="1975" cy="7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0970" name="Picture 14">
              <a:extLst>
                <a:ext uri="{FF2B5EF4-FFF2-40B4-BE49-F238E27FC236}">
                  <a16:creationId xmlns:a16="http://schemas.microsoft.com/office/drawing/2014/main" id="{1E856470-6E70-4F66-B171-E57F710320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" y="3120"/>
              <a:ext cx="1434" cy="9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>
            <a:extLst>
              <a:ext uri="{FF2B5EF4-FFF2-40B4-BE49-F238E27FC236}">
                <a16:creationId xmlns:a16="http://schemas.microsoft.com/office/drawing/2014/main" id="{2BDDFB77-FB86-4FD4-A6C9-3E32C84E29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/>
              <a:t>Saving and Using the Value of an Expression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F23E7DE3-5B92-48AD-A9E0-261D15D0802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To save the value of an expression:</a:t>
            </a:r>
          </a:p>
          <a:p>
            <a:pPr lvl="1" eaLnBrk="1" hangingPunct="1"/>
            <a:r>
              <a:rPr lang="en-US" altLang="en-US"/>
              <a:t>Declare a variable of the appropriate data type</a:t>
            </a:r>
          </a:p>
          <a:p>
            <a:pPr lvl="1" eaLnBrk="1" hangingPunct="1"/>
            <a:r>
              <a:rPr lang="en-US" altLang="en-US"/>
              <a:t>Assign the value of the expression to the variable that was declared</a:t>
            </a:r>
          </a:p>
          <a:p>
            <a:pPr lvl="2" eaLnBrk="1" hangingPunct="1"/>
            <a:r>
              <a:rPr lang="en-US" altLang="en-US"/>
              <a:t>Use the assignment statement</a:t>
            </a:r>
          </a:p>
          <a:p>
            <a:pPr eaLnBrk="1" hangingPunct="1"/>
            <a:r>
              <a:rPr lang="en-US" altLang="en-US"/>
              <a:t>Wherever the value of the expression is needed, use the variable holding the value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372B27B4-03F1-4F35-B015-374B722F1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A9B879C-EE9D-4B16-A7E5-B2CADA214A1F}" type="slidenum">
              <a:rPr lang="en-US" altLang="en-US">
                <a:solidFill>
                  <a:srgbClr val="898989"/>
                </a:solidFill>
              </a:rPr>
              <a:pPr eaLnBrk="1" hangingPunct="1"/>
              <a:t>34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4">
            <a:extLst>
              <a:ext uri="{FF2B5EF4-FFF2-40B4-BE49-F238E27FC236}">
                <a16:creationId xmlns:a16="http://schemas.microsoft.com/office/drawing/2014/main" id="{7F106F93-EF15-469E-AA10-DD0B04804E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Declaring &amp; Initializing Variables</a:t>
            </a:r>
          </a:p>
        </p:txBody>
      </p:sp>
      <p:sp>
        <p:nvSpPr>
          <p:cNvPr id="43011" name="Rectangle 5">
            <a:extLst>
              <a:ext uri="{FF2B5EF4-FFF2-40B4-BE49-F238E27FC236}">
                <a16:creationId xmlns:a16="http://schemas.microsoft.com/office/drawing/2014/main" id="{D41077BF-7703-477C-B4CD-DB7464B8844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Variables can be initialized when declared: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en-US" dirty="0"/>
              <a:t>	</a:t>
            </a:r>
            <a:r>
              <a:rPr lang="en-US" altLang="en-US" dirty="0">
                <a:latin typeface="Courier New" panose="02070309020205020404" pitchFamily="49" charset="0"/>
              </a:rPr>
              <a:t>int num1=13, num2=10;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char </a:t>
            </a:r>
            <a:r>
              <a:rPr lang="en-US" altLang="en-US" dirty="0" err="1">
                <a:latin typeface="Courier New" panose="02070309020205020404" pitchFamily="49" charset="0"/>
              </a:rPr>
              <a:t>ch</a:t>
            </a:r>
            <a:r>
              <a:rPr lang="en-US" altLang="en-US" dirty="0">
                <a:latin typeface="Courier New" panose="02070309020205020404" pitchFamily="49" charset="0"/>
              </a:rPr>
              <a:t>=' ';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double x=12.6;</a:t>
            </a:r>
          </a:p>
          <a:p>
            <a:pPr eaLnBrk="1" hangingPunct="1"/>
            <a:r>
              <a:rPr lang="en-US" altLang="en-US" dirty="0"/>
              <a:t>All variables must be initialized before they are used</a:t>
            </a:r>
          </a:p>
          <a:p>
            <a:pPr lvl="1" eaLnBrk="1" hangingPunct="1"/>
            <a:r>
              <a:rPr lang="en-US" altLang="en-US" dirty="0"/>
              <a:t>But not necessarily during declaration</a:t>
            </a:r>
          </a:p>
          <a:p>
            <a:pPr lvl="1" eaLnBrk="1" hangingPunct="1"/>
            <a:endParaRPr lang="en-US" alt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87BC8047-F2EE-4394-8C07-88607803A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005F5FC-B2EA-4C37-B804-41944BA87CA1}" type="slidenum">
              <a:rPr lang="en-US" altLang="en-US">
                <a:solidFill>
                  <a:srgbClr val="898989"/>
                </a:solidFill>
              </a:rPr>
              <a:pPr eaLnBrk="1" hangingPunct="1"/>
              <a:t>35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4">
            <a:extLst>
              <a:ext uri="{FF2B5EF4-FFF2-40B4-BE49-F238E27FC236}">
                <a16:creationId xmlns:a16="http://schemas.microsoft.com/office/drawing/2014/main" id="{9E877640-999C-4851-A27C-E070FD946E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Input (Read) Statement</a:t>
            </a:r>
          </a:p>
        </p:txBody>
      </p:sp>
      <p:sp>
        <p:nvSpPr>
          <p:cNvPr id="44035" name="Rectangle 5">
            <a:extLst>
              <a:ext uri="{FF2B5EF4-FFF2-40B4-BE49-F238E27FC236}">
                <a16:creationId xmlns:a16="http://schemas.microsoft.com/office/drawing/2014/main" id="{05740193-C02F-4C96-A4E5-AA28BADC359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cin</a:t>
            </a:r>
            <a:r>
              <a:rPr lang="en-US" altLang="en-US"/>
              <a:t> is used with </a:t>
            </a:r>
            <a:r>
              <a:rPr lang="en-US" altLang="en-US">
                <a:latin typeface="Courier New" panose="02070309020205020404" pitchFamily="49" charset="0"/>
              </a:rPr>
              <a:t>&gt;&gt;</a:t>
            </a:r>
            <a:r>
              <a:rPr lang="en-US" altLang="en-US"/>
              <a:t> to gather input</a:t>
            </a:r>
          </a:p>
          <a:p>
            <a:pPr eaLnBrk="1" hangingPunct="1">
              <a:lnSpc>
                <a:spcPct val="160000"/>
              </a:lnSpc>
            </a:pPr>
            <a:endParaRPr lang="en-US" altLang="en-US"/>
          </a:p>
          <a:p>
            <a:pPr eaLnBrk="1" hangingPunct="1"/>
            <a:r>
              <a:rPr lang="en-US" altLang="en-US"/>
              <a:t>The </a:t>
            </a:r>
            <a:r>
              <a:rPr lang="en-US" altLang="en-US" u="sng"/>
              <a:t>stream extraction operator </a:t>
            </a:r>
            <a:r>
              <a:rPr lang="en-US" altLang="en-US"/>
              <a:t>is &gt;&gt;</a:t>
            </a:r>
          </a:p>
          <a:p>
            <a:pPr eaLnBrk="1" hangingPunct="1"/>
            <a:r>
              <a:rPr lang="en-US" altLang="en-US"/>
              <a:t>For example, if miles is a double variable</a:t>
            </a:r>
          </a:p>
          <a:p>
            <a:pPr eaLnBrk="1" hangingPunct="1"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	cin &gt;&gt; miles;</a:t>
            </a:r>
          </a:p>
          <a:p>
            <a:pPr lvl="1" eaLnBrk="1" hangingPunct="1"/>
            <a:r>
              <a:rPr lang="en-US" altLang="en-US"/>
              <a:t>Causes computer to get a value of type </a:t>
            </a:r>
            <a:r>
              <a:rPr lang="en-US" altLang="en-US">
                <a:latin typeface="Courier New" panose="02070309020205020404" pitchFamily="49" charset="0"/>
              </a:rPr>
              <a:t>double</a:t>
            </a:r>
          </a:p>
          <a:p>
            <a:pPr lvl="1" eaLnBrk="1" hangingPunct="1"/>
            <a:r>
              <a:rPr lang="en-US" altLang="en-US"/>
              <a:t>Places it in the variable </a:t>
            </a:r>
            <a:r>
              <a:rPr lang="en-US" altLang="en-US">
                <a:latin typeface="Courier New" panose="02070309020205020404" pitchFamily="49" charset="0"/>
              </a:rPr>
              <a:t>miles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21AAB939-BD9B-4DB8-970C-676A56AE5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0035567-3034-4482-83F3-60D58D1F1DC6}" type="slidenum">
              <a:rPr lang="en-US" altLang="en-US">
                <a:solidFill>
                  <a:srgbClr val="898989"/>
                </a:solidFill>
              </a:rPr>
              <a:pPr eaLnBrk="1" hangingPunct="1"/>
              <a:t>36</a:t>
            </a:fld>
            <a:endParaRPr lang="en-US" altLang="en-US">
              <a:solidFill>
                <a:srgbClr val="898989"/>
              </a:solidFill>
            </a:endParaRPr>
          </a:p>
        </p:txBody>
      </p:sp>
      <p:pic>
        <p:nvPicPr>
          <p:cNvPr id="44038" name="Picture 6">
            <a:extLst>
              <a:ext uri="{FF2B5EF4-FFF2-40B4-BE49-F238E27FC236}">
                <a16:creationId xmlns:a16="http://schemas.microsoft.com/office/drawing/2014/main" id="{E5D80BDE-A2C5-433B-91E0-E776C3BB46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438400"/>
            <a:ext cx="497205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4">
            <a:extLst>
              <a:ext uri="{FF2B5EF4-FFF2-40B4-BE49-F238E27FC236}">
                <a16:creationId xmlns:a16="http://schemas.microsoft.com/office/drawing/2014/main" id="{26D78786-A8AD-43D1-ADD7-67FE631D53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Input (Read) Statement </a:t>
            </a:r>
          </a:p>
        </p:txBody>
      </p:sp>
      <p:sp>
        <p:nvSpPr>
          <p:cNvPr id="45059" name="Rectangle 5">
            <a:extLst>
              <a:ext uri="{FF2B5EF4-FFF2-40B4-BE49-F238E27FC236}">
                <a16:creationId xmlns:a16="http://schemas.microsoft.com/office/drawing/2014/main" id="{9EE69FF6-9FDA-4EC2-84A6-EC97FC70C81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1447801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/>
              <a:t>Using more than one variable in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altLang="en-US"/>
              <a:t> allows more than one value to be read at a time</a:t>
            </a:r>
          </a:p>
          <a:p>
            <a:pPr eaLnBrk="1" hangingPunct="1"/>
            <a:r>
              <a:rPr lang="en-US" altLang="en-US"/>
              <a:t>For example, if </a:t>
            </a:r>
            <a:r>
              <a:rPr lang="en-US" altLang="en-US">
                <a:latin typeface="Courier New" panose="02070309020205020404" pitchFamily="49" charset="0"/>
              </a:rPr>
              <a:t>feet</a:t>
            </a:r>
            <a:r>
              <a:rPr lang="en-US" altLang="en-US"/>
              <a:t> and </a:t>
            </a:r>
            <a:r>
              <a:rPr lang="en-US" altLang="en-US">
                <a:latin typeface="Courier New" panose="02070309020205020404" pitchFamily="49" charset="0"/>
              </a:rPr>
              <a:t>inches</a:t>
            </a:r>
            <a:r>
              <a:rPr lang="en-US" altLang="en-US"/>
              <a:t> are variables of type </a:t>
            </a:r>
            <a:r>
              <a:rPr lang="en-US" altLang="en-US">
                <a:latin typeface="Courier New" panose="02070309020205020404" pitchFamily="49" charset="0"/>
              </a:rPr>
              <a:t>int</a:t>
            </a:r>
            <a:r>
              <a:rPr lang="en-US" altLang="en-US"/>
              <a:t>, a statement such as:</a:t>
            </a:r>
          </a:p>
          <a:p>
            <a:pPr eaLnBrk="1" hangingPunct="1"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	  cin &gt;&gt; feet &gt;&gt; inches;</a:t>
            </a:r>
          </a:p>
          <a:p>
            <a:pPr lvl="1" eaLnBrk="1" hangingPunct="1"/>
            <a:r>
              <a:rPr lang="en-US" altLang="en-US"/>
              <a:t>Inputs two integers from the keyboard</a:t>
            </a:r>
          </a:p>
          <a:p>
            <a:pPr lvl="1" eaLnBrk="1" hangingPunct="1"/>
            <a:r>
              <a:rPr lang="en-US" altLang="en-US"/>
              <a:t>Places them in variables </a:t>
            </a:r>
            <a:r>
              <a:rPr lang="en-US" altLang="en-US">
                <a:latin typeface="Courier New" panose="02070309020205020404" pitchFamily="49" charset="0"/>
              </a:rPr>
              <a:t>feet</a:t>
            </a:r>
            <a:r>
              <a:rPr lang="en-US" altLang="en-US"/>
              <a:t> and </a:t>
            </a:r>
            <a:r>
              <a:rPr lang="en-US" altLang="en-US">
                <a:latin typeface="Courier New" panose="02070309020205020404" pitchFamily="49" charset="0"/>
              </a:rPr>
              <a:t>inches</a:t>
            </a:r>
            <a:r>
              <a:rPr lang="en-US" altLang="en-US"/>
              <a:t> respectively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F102B1FB-6BE8-49B8-B18C-2BE6304C9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DFF1929-0DE0-4359-AE88-9C779E54379F}" type="slidenum">
              <a:rPr lang="en-US" altLang="en-US">
                <a:solidFill>
                  <a:srgbClr val="898989"/>
                </a:solidFill>
              </a:rPr>
              <a:pPr eaLnBrk="1" hangingPunct="1"/>
              <a:t>37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654138DD-B2A9-4299-815A-2EBA962A04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Variable Initialization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0AA5458C-77DF-4A0C-919A-1664F06284D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There are two ways to initialize a variable: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en-US">
                <a:latin typeface="Courier New" panose="02070309020205020404" pitchFamily="49" charset="0"/>
              </a:rPr>
              <a:t>int feet;</a:t>
            </a:r>
          </a:p>
          <a:p>
            <a:pPr lvl="1" eaLnBrk="1" hangingPunct="1"/>
            <a:r>
              <a:rPr lang="en-US" altLang="en-US"/>
              <a:t>By using the assignment statement</a:t>
            </a:r>
          </a:p>
          <a:p>
            <a:pPr lvl="2" eaLnBrk="1" hangingPunct="1"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feet = 35;</a:t>
            </a:r>
          </a:p>
          <a:p>
            <a:pPr lvl="1" eaLnBrk="1" hangingPunct="1"/>
            <a:r>
              <a:rPr lang="en-US" altLang="en-US"/>
              <a:t>By using a read statement</a:t>
            </a:r>
          </a:p>
          <a:p>
            <a:pPr lvl="2" eaLnBrk="1" hangingPunct="1"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cin &gt;&gt; feet;</a:t>
            </a:r>
            <a:endParaRPr lang="en-US" altLang="en-US"/>
          </a:p>
          <a:p>
            <a:pPr eaLnBrk="1" hangingPunct="1"/>
            <a:endParaRPr lang="en-US" altLang="en-US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AC6BBFF6-45E9-4C06-821F-00DC1756E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361E061-287E-4771-83F4-C18645B859C9}" type="slidenum">
              <a:rPr lang="en-US" altLang="en-US">
                <a:solidFill>
                  <a:srgbClr val="898989"/>
                </a:solidFill>
              </a:rPr>
              <a:pPr eaLnBrk="1" hangingPunct="1"/>
              <a:t>38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4">
            <a:extLst>
              <a:ext uri="{FF2B5EF4-FFF2-40B4-BE49-F238E27FC236}">
                <a16:creationId xmlns:a16="http://schemas.microsoft.com/office/drawing/2014/main" id="{069EC7B5-F185-46C5-A2F3-14671D133F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Increment and Decrement Operators</a:t>
            </a:r>
          </a:p>
        </p:txBody>
      </p:sp>
      <p:sp>
        <p:nvSpPr>
          <p:cNvPr id="48131" name="Rectangle 5">
            <a:extLst>
              <a:ext uri="{FF2B5EF4-FFF2-40B4-BE49-F238E27FC236}">
                <a16:creationId xmlns:a16="http://schemas.microsoft.com/office/drawing/2014/main" id="{4520C0BB-DA83-449C-8896-0DA9939620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3000"/>
              <a:t>Increment operator: increment variable by 1</a:t>
            </a:r>
          </a:p>
          <a:p>
            <a:pPr lvl="1" eaLnBrk="1" hangingPunct="1"/>
            <a:r>
              <a:rPr lang="en-US" altLang="en-US"/>
              <a:t>Pre-increment: </a:t>
            </a:r>
            <a:r>
              <a:rPr lang="en-US" altLang="en-US">
                <a:latin typeface="Courier New" panose="02070309020205020404" pitchFamily="49" charset="0"/>
              </a:rPr>
              <a:t>++variable</a:t>
            </a:r>
          </a:p>
          <a:p>
            <a:pPr lvl="1" eaLnBrk="1" hangingPunct="1"/>
            <a:r>
              <a:rPr lang="en-US" altLang="en-US"/>
              <a:t>Post-increment: </a:t>
            </a:r>
            <a:r>
              <a:rPr lang="en-US" altLang="en-US">
                <a:latin typeface="Courier New" panose="02070309020205020404" pitchFamily="49" charset="0"/>
              </a:rPr>
              <a:t>variable++</a:t>
            </a:r>
            <a:r>
              <a:rPr lang="en-US" altLang="en-US"/>
              <a:t> </a:t>
            </a:r>
          </a:p>
          <a:p>
            <a:pPr eaLnBrk="1" hangingPunct="1"/>
            <a:r>
              <a:rPr lang="en-US" altLang="en-US" sz="3000"/>
              <a:t>Decrement operator: decrement variable by 1</a:t>
            </a:r>
          </a:p>
          <a:p>
            <a:pPr lvl="1" eaLnBrk="1" hangingPunct="1"/>
            <a:r>
              <a:rPr lang="en-US" altLang="en-US"/>
              <a:t>Pre-decrement: </a:t>
            </a:r>
            <a:r>
              <a:rPr lang="en-US" altLang="en-US">
                <a:latin typeface="Courier New" panose="02070309020205020404" pitchFamily="49" charset="0"/>
              </a:rPr>
              <a:t>--variable</a:t>
            </a:r>
          </a:p>
          <a:p>
            <a:pPr lvl="1" eaLnBrk="1" hangingPunct="1"/>
            <a:r>
              <a:rPr lang="en-US" altLang="en-US"/>
              <a:t>Post-decrement: </a:t>
            </a:r>
            <a:r>
              <a:rPr lang="en-US" altLang="en-US">
                <a:latin typeface="Courier New" panose="02070309020205020404" pitchFamily="49" charset="0"/>
              </a:rPr>
              <a:t>variable—</a:t>
            </a:r>
          </a:p>
          <a:p>
            <a:pPr eaLnBrk="1" hangingPunct="1"/>
            <a:r>
              <a:rPr lang="en-US" altLang="en-US" sz="3000"/>
              <a:t>What is the difference between the following?</a:t>
            </a:r>
          </a:p>
          <a:p>
            <a:pPr lvl="1" eaLnBrk="1" hangingPunct="1"/>
            <a:endParaRPr lang="en-US" altLang="en-US">
              <a:latin typeface="Courier New" panose="02070309020205020404" pitchFamily="49" charset="0"/>
            </a:endParaRP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75DEEA42-FD2F-40A2-9DAD-BDDF06BE8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068C6B9-621A-4C09-949D-EACCAA1702C4}" type="slidenum">
              <a:rPr lang="en-US" altLang="en-US">
                <a:solidFill>
                  <a:srgbClr val="898989"/>
                </a:solidFill>
              </a:rPr>
              <a:pPr eaLnBrk="1" hangingPunct="1"/>
              <a:t>39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48134" name="Rectangle 6">
            <a:extLst>
              <a:ext uri="{FF2B5EF4-FFF2-40B4-BE49-F238E27FC236}">
                <a16:creationId xmlns:a16="http://schemas.microsoft.com/office/drawing/2014/main" id="{DF3A68D2-812D-47F7-92DA-7AD81EEF8C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5410200"/>
            <a:ext cx="1828800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dirty="0">
                <a:latin typeface="Courier New" panose="02070309020205020404" pitchFamily="49" charset="0"/>
              </a:rPr>
              <a:t>x = 7;</a:t>
            </a:r>
          </a:p>
          <a:p>
            <a:pPr eaLnBrk="1" hangingPunct="1"/>
            <a:r>
              <a:rPr lang="en-US" altLang="en-US" sz="2400" dirty="0">
                <a:latin typeface="Courier New" panose="02070309020205020404" pitchFamily="49" charset="0"/>
              </a:rPr>
              <a:t>y = ++x;</a:t>
            </a:r>
          </a:p>
        </p:txBody>
      </p:sp>
      <p:sp>
        <p:nvSpPr>
          <p:cNvPr id="48135" name="Rectangle 7">
            <a:extLst>
              <a:ext uri="{FF2B5EF4-FFF2-40B4-BE49-F238E27FC236}">
                <a16:creationId xmlns:a16="http://schemas.microsoft.com/office/drawing/2014/main" id="{FF6D7CE2-F9DB-4423-B187-3FE1CEB1A4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5410200"/>
            <a:ext cx="1828800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dirty="0">
                <a:latin typeface="Courier New" panose="02070309020205020404" pitchFamily="49" charset="0"/>
              </a:rPr>
              <a:t>x = 7;</a:t>
            </a:r>
          </a:p>
          <a:p>
            <a:pPr eaLnBrk="1" hangingPunct="1"/>
            <a:r>
              <a:rPr lang="en-US" altLang="en-US" sz="2400" dirty="0">
                <a:latin typeface="Courier New" panose="02070309020205020404" pitchFamily="49" charset="0"/>
              </a:rPr>
              <a:t>y = x++;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12668A03-F25E-4909-83DD-CEF9F83457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Comments</a:t>
            </a:r>
          </a:p>
        </p:txBody>
      </p:sp>
      <p:sp>
        <p:nvSpPr>
          <p:cNvPr id="11269" name="Rectangle 3">
            <a:extLst>
              <a:ext uri="{FF2B5EF4-FFF2-40B4-BE49-F238E27FC236}">
                <a16:creationId xmlns:a16="http://schemas.microsoft.com/office/drawing/2014/main" id="{0E5FDA76-86E9-4AE6-89EF-FDBB94B0465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438400" y="1752600"/>
            <a:ext cx="8040688" cy="4114800"/>
          </a:xfrm>
        </p:spPr>
        <p:txBody>
          <a:bodyPr rtlCol="0">
            <a:norm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/>
              <a:t>Comments are for the reader, not the compiler</a:t>
            </a:r>
          </a:p>
          <a:p>
            <a:pPr>
              <a:spcBef>
                <a:spcPct val="50000"/>
              </a:spcBef>
              <a:defRPr/>
            </a:pPr>
            <a:r>
              <a:rPr lang="en-US"/>
              <a:t>Two types:</a:t>
            </a:r>
          </a:p>
          <a:p>
            <a:pPr lvl="1">
              <a:spcBef>
                <a:spcPct val="50000"/>
              </a:spcBef>
              <a:defRPr/>
            </a:pPr>
            <a:r>
              <a:rPr lang="en-US"/>
              <a:t>Single line</a:t>
            </a:r>
          </a:p>
          <a:p>
            <a:pPr lvl="2">
              <a:buNone/>
              <a:defRPr/>
            </a:pPr>
            <a:r>
              <a:rPr lang="en-US" sz="1800">
                <a:latin typeface="Courier New" pitchFamily="49" charset="0"/>
              </a:rPr>
              <a:t>// This is a C++ program. It prints the sentence:</a:t>
            </a:r>
          </a:p>
          <a:p>
            <a:pPr lvl="2">
              <a:buNone/>
              <a:defRPr/>
            </a:pPr>
            <a:r>
              <a:rPr lang="en-US" sz="1800">
                <a:latin typeface="Courier New" pitchFamily="49" charset="0"/>
              </a:rPr>
              <a:t>// Welcome to C++ Programming.</a:t>
            </a:r>
            <a:endParaRPr lang="en-US" sz="1800"/>
          </a:p>
          <a:p>
            <a:pPr lvl="1">
              <a:spcBef>
                <a:spcPct val="50000"/>
              </a:spcBef>
              <a:defRPr/>
            </a:pPr>
            <a:r>
              <a:rPr lang="en-US"/>
              <a:t>Multiple line</a:t>
            </a:r>
          </a:p>
          <a:p>
            <a:pPr lvl="2">
              <a:buNone/>
              <a:defRPr/>
            </a:pPr>
            <a:r>
              <a:rPr lang="en-US" sz="1800">
                <a:latin typeface="Courier New" pitchFamily="49" charset="0"/>
              </a:rPr>
              <a:t>/*</a:t>
            </a:r>
          </a:p>
          <a:p>
            <a:pPr lvl="2">
              <a:buNone/>
              <a:defRPr/>
            </a:pPr>
            <a:r>
              <a:rPr lang="en-US" sz="1800">
                <a:latin typeface="Courier New" pitchFamily="49" charset="0"/>
              </a:rPr>
              <a:t>   You can include comments that can</a:t>
            </a:r>
          </a:p>
          <a:p>
            <a:pPr lvl="2">
              <a:buNone/>
              <a:defRPr/>
            </a:pPr>
            <a:r>
              <a:rPr lang="en-US" sz="1800">
                <a:latin typeface="Courier New" pitchFamily="49" charset="0"/>
              </a:rPr>
              <a:t>   occupy several lines.</a:t>
            </a:r>
          </a:p>
          <a:p>
            <a:pPr lvl="2">
              <a:buNone/>
              <a:defRPr/>
            </a:pPr>
            <a:r>
              <a:rPr lang="en-US" sz="1800">
                <a:latin typeface="Courier New" pitchFamily="49" charset="0"/>
              </a:rPr>
              <a:t>*/</a:t>
            </a:r>
          </a:p>
        </p:txBody>
      </p:sp>
      <p:sp>
        <p:nvSpPr>
          <p:cNvPr id="11267" name="Slide Number Placeholder 5">
            <a:extLst>
              <a:ext uri="{FF2B5EF4-FFF2-40B4-BE49-F238E27FC236}">
                <a16:creationId xmlns:a16="http://schemas.microsoft.com/office/drawing/2014/main" id="{186A21DD-A8FC-4EFE-BCF6-B7DDDF65E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73EF279-8CA0-4CAC-B929-FD3C12B0E7D0}" type="slidenum">
              <a:rPr lang="en-US" altLang="en-US">
                <a:solidFill>
                  <a:srgbClr val="898989"/>
                </a:solidFill>
              </a:rPr>
              <a:pPr eaLnBrk="1" hangingPunct="1"/>
              <a:t>4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3CF46D7A-1FB8-4885-9EC1-999437890A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Output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E891B873-C917-4CF4-9C5C-E85E1190EAD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438400" y="1905000"/>
            <a:ext cx="7772400" cy="4724400"/>
          </a:xfrm>
        </p:spPr>
        <p:txBody>
          <a:bodyPr/>
          <a:lstStyle/>
          <a:p>
            <a:pPr>
              <a:spcBef>
                <a:spcPct val="40000"/>
              </a:spcBef>
              <a:tabLst>
                <a:tab pos="4279900" algn="l"/>
              </a:tabLst>
            </a:pPr>
            <a:r>
              <a:rPr lang="en-US" altLang="en-US"/>
              <a:t>The syntax of </a:t>
            </a:r>
            <a:r>
              <a:rPr lang="en-US" altLang="en-US">
                <a:latin typeface="Courier New" panose="02070309020205020404" pitchFamily="49" charset="0"/>
              </a:rPr>
              <a:t>cout</a:t>
            </a:r>
            <a:r>
              <a:rPr lang="en-US" altLang="en-US"/>
              <a:t> and </a:t>
            </a:r>
            <a:r>
              <a:rPr lang="en-US" altLang="en-US">
                <a:latin typeface="Courier New" panose="02070309020205020404" pitchFamily="49" charset="0"/>
              </a:rPr>
              <a:t>&lt;&lt;</a:t>
            </a:r>
            <a:r>
              <a:rPr lang="en-US" altLang="en-US"/>
              <a:t> is:</a:t>
            </a:r>
          </a:p>
          <a:p>
            <a:pPr>
              <a:lnSpc>
                <a:spcPct val="150000"/>
              </a:lnSpc>
              <a:spcBef>
                <a:spcPct val="40000"/>
              </a:spcBef>
              <a:buNone/>
              <a:tabLst>
                <a:tab pos="4279900" algn="l"/>
              </a:tabLst>
            </a:pPr>
            <a:endParaRPr lang="en-US" altLang="en-US" sz="2400">
              <a:latin typeface="Courier New" panose="02070309020205020404" pitchFamily="49" charset="0"/>
            </a:endParaRPr>
          </a:p>
          <a:p>
            <a:pPr lvl="1">
              <a:spcBef>
                <a:spcPct val="40000"/>
              </a:spcBef>
              <a:tabLst>
                <a:tab pos="4279900" algn="l"/>
              </a:tabLst>
            </a:pPr>
            <a:r>
              <a:rPr lang="en-US" altLang="en-US"/>
              <a:t>Called an </a:t>
            </a:r>
            <a:r>
              <a:rPr lang="en-US" altLang="en-US" u="sng"/>
              <a:t>output statement</a:t>
            </a:r>
          </a:p>
          <a:p>
            <a:pPr>
              <a:spcBef>
                <a:spcPct val="40000"/>
              </a:spcBef>
              <a:tabLst>
                <a:tab pos="4279900" algn="l"/>
              </a:tabLst>
            </a:pPr>
            <a:r>
              <a:rPr lang="en-US" altLang="en-US"/>
              <a:t>The </a:t>
            </a:r>
            <a:r>
              <a:rPr lang="en-US" altLang="en-US" u="sng"/>
              <a:t>stream insertion operator </a:t>
            </a:r>
            <a:r>
              <a:rPr lang="en-US" altLang="en-US"/>
              <a:t>is &lt;&lt;</a:t>
            </a:r>
          </a:p>
          <a:p>
            <a:pPr>
              <a:spcBef>
                <a:spcPct val="40000"/>
              </a:spcBef>
              <a:tabLst>
                <a:tab pos="4279900" algn="l"/>
              </a:tabLst>
            </a:pPr>
            <a:r>
              <a:rPr lang="en-US" altLang="en-US"/>
              <a:t>Expression evaluated and its value is printed at the current cursor position on the screen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87731914-3141-40BD-9815-E564B1EF5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0123064-208B-4C2D-AD50-E6BD367B3795}" type="slidenum">
              <a:rPr lang="en-US" altLang="en-US">
                <a:solidFill>
                  <a:srgbClr val="898989"/>
                </a:solidFill>
              </a:rPr>
              <a:pPr eaLnBrk="1" hangingPunct="1"/>
              <a:t>40</a:t>
            </a:fld>
            <a:endParaRPr lang="en-US" altLang="en-US">
              <a:solidFill>
                <a:srgbClr val="898989"/>
              </a:solidFill>
            </a:endParaRPr>
          </a:p>
        </p:txBody>
      </p:sp>
      <p:pic>
        <p:nvPicPr>
          <p:cNvPr id="49158" name="Picture 4">
            <a:extLst>
              <a:ext uri="{FF2B5EF4-FFF2-40B4-BE49-F238E27FC236}">
                <a16:creationId xmlns:a16="http://schemas.microsoft.com/office/drawing/2014/main" id="{29BFDDAA-8B14-411D-A520-CE2BEAF6F0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590801"/>
            <a:ext cx="8001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4">
            <a:extLst>
              <a:ext uri="{FF2B5EF4-FFF2-40B4-BE49-F238E27FC236}">
                <a16:creationId xmlns:a16="http://schemas.microsoft.com/office/drawing/2014/main" id="{03CD8DD2-DAE5-4502-89BB-36BB456428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Output </a:t>
            </a:r>
          </a:p>
        </p:txBody>
      </p:sp>
      <p:sp>
        <p:nvSpPr>
          <p:cNvPr id="50179" name="Rectangle 5">
            <a:extLst>
              <a:ext uri="{FF2B5EF4-FFF2-40B4-BE49-F238E27FC236}">
                <a16:creationId xmlns:a16="http://schemas.microsoft.com/office/drawing/2014/main" id="{36EF8CEA-5D84-4A25-8BBD-A09B179D7FC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manipulator is used to format the output</a:t>
            </a:r>
          </a:p>
          <a:p>
            <a:pPr lvl="1" eaLnBrk="1" hangingPunct="1"/>
            <a:r>
              <a:rPr lang="en-US" altLang="en-US"/>
              <a:t>Example: </a:t>
            </a:r>
            <a:r>
              <a:rPr lang="en-US" altLang="en-US">
                <a:latin typeface="Courier New" panose="02070309020205020404" pitchFamily="49" charset="0"/>
              </a:rPr>
              <a:t>endl</a:t>
            </a:r>
            <a:r>
              <a:rPr lang="en-US" altLang="en-US"/>
              <a:t> causes insertion point to move to beginning of next line</a:t>
            </a:r>
          </a:p>
          <a:p>
            <a:pPr eaLnBrk="1" hangingPunct="1"/>
            <a:endParaRPr lang="en-US" altLang="en-US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D17EC02A-E31F-460D-96AD-9323CA79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25CF2C0-BF77-4F19-8147-95B588FF8BAF}" type="slidenum">
              <a:rPr lang="en-US" altLang="en-US">
                <a:solidFill>
                  <a:srgbClr val="898989"/>
                </a:solidFill>
              </a:rPr>
              <a:pPr eaLnBrk="1" hangingPunct="1"/>
              <a:t>41</a:t>
            </a:fld>
            <a:endParaRPr lang="en-US" altLang="en-US">
              <a:solidFill>
                <a:srgbClr val="898989"/>
              </a:solidFill>
            </a:endParaRPr>
          </a:p>
        </p:txBody>
      </p:sp>
      <p:pic>
        <p:nvPicPr>
          <p:cNvPr id="50182" name="Picture 6">
            <a:extLst>
              <a:ext uri="{FF2B5EF4-FFF2-40B4-BE49-F238E27FC236}">
                <a16:creationId xmlns:a16="http://schemas.microsoft.com/office/drawing/2014/main" id="{4F015ACB-8BB7-4822-95A5-3FA90ED400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4114" y="3598449"/>
            <a:ext cx="5859463" cy="225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8">
            <a:extLst>
              <a:ext uri="{FF2B5EF4-FFF2-40B4-BE49-F238E27FC236}">
                <a16:creationId xmlns:a16="http://schemas.microsoft.com/office/drawing/2014/main" id="{FE54080F-B53E-4AC5-9590-3A3CA6DD09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Output:</a:t>
            </a:r>
          </a:p>
        </p:txBody>
      </p:sp>
      <p:sp>
        <p:nvSpPr>
          <p:cNvPr id="52227" name="Slide Number Placeholder 4">
            <a:extLst>
              <a:ext uri="{FF2B5EF4-FFF2-40B4-BE49-F238E27FC236}">
                <a16:creationId xmlns:a16="http://schemas.microsoft.com/office/drawing/2014/main" id="{6EEAF28F-8707-4B7A-BBD8-3E1D03FFC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7D8A419-E18C-4AC9-9DBD-B1F725DB228E}" type="slidenum">
              <a:rPr lang="en-US" altLang="en-US">
                <a:solidFill>
                  <a:srgbClr val="898989"/>
                </a:solidFill>
              </a:rPr>
              <a:pPr eaLnBrk="1" hangingPunct="1"/>
              <a:t>42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52229" name="Rectangle 4">
            <a:extLst>
              <a:ext uri="{FF2B5EF4-FFF2-40B4-BE49-F238E27FC236}">
                <a16:creationId xmlns:a16="http://schemas.microsoft.com/office/drawing/2014/main" id="{87A2AB9C-A0B2-453C-AFE5-3CBC31FCC5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925" y="3048000"/>
            <a:ext cx="1841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sz="4400">
              <a:solidFill>
                <a:srgbClr val="3333FF"/>
              </a:solidFill>
              <a:latin typeface="Tahoma" panose="020B0604030504040204" pitchFamily="34" charset="0"/>
            </a:endParaRPr>
          </a:p>
        </p:txBody>
      </p:sp>
      <p:pic>
        <p:nvPicPr>
          <p:cNvPr id="52230" name="Picture 7">
            <a:extLst>
              <a:ext uri="{FF2B5EF4-FFF2-40B4-BE49-F238E27FC236}">
                <a16:creationId xmlns:a16="http://schemas.microsoft.com/office/drawing/2014/main" id="{9ABB1A41-EC16-4219-8DF7-F66A56BCC5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54"/>
          <a:stretch/>
        </p:blipFill>
        <p:spPr bwMode="auto">
          <a:xfrm>
            <a:off x="2682875" y="1974160"/>
            <a:ext cx="7010400" cy="3671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CF28F78E-1C2F-4ED8-B65E-6A0479A199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Preprocessor Directives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FD710E4E-642F-4351-AEED-97F67541E35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438400" y="1717676"/>
            <a:ext cx="7772400" cy="4302125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/>
              <a:t>C++ has a small number of operations</a:t>
            </a:r>
          </a:p>
          <a:p>
            <a:pPr>
              <a:defRPr/>
            </a:pPr>
            <a:r>
              <a:rPr lang="en-US"/>
              <a:t>Many functions and symbols needed to run a C++ program are provided as collection of libraries</a:t>
            </a:r>
          </a:p>
          <a:p>
            <a:pPr>
              <a:defRPr/>
            </a:pPr>
            <a:r>
              <a:rPr lang="en-US"/>
              <a:t>Every library has a name and is referred to by a header file</a:t>
            </a:r>
          </a:p>
          <a:p>
            <a:pPr>
              <a:defRPr/>
            </a:pPr>
            <a:r>
              <a:rPr lang="en-US"/>
              <a:t>Preprocessor directives are commands supplied to the preprocessor</a:t>
            </a:r>
          </a:p>
          <a:p>
            <a:pPr>
              <a:defRPr/>
            </a:pPr>
            <a:r>
              <a:rPr lang="en-US"/>
              <a:t>All preprocessor commands begin with #</a:t>
            </a:r>
          </a:p>
          <a:p>
            <a:pPr>
              <a:defRPr/>
            </a:pPr>
            <a:r>
              <a:rPr lang="en-US"/>
              <a:t>No semicolon at the end of these commands</a:t>
            </a:r>
          </a:p>
        </p:txBody>
      </p:sp>
      <p:sp>
        <p:nvSpPr>
          <p:cNvPr id="53253" name="Slide Number Placeholder 5">
            <a:extLst>
              <a:ext uri="{FF2B5EF4-FFF2-40B4-BE49-F238E27FC236}">
                <a16:creationId xmlns:a16="http://schemas.microsoft.com/office/drawing/2014/main" id="{ADB6A549-0FBD-4DC8-AA12-BC4878050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24CE896-C302-4ECE-AB80-C1DF0250F798}" type="slidenum">
              <a:rPr lang="en-US" altLang="en-US">
                <a:solidFill>
                  <a:srgbClr val="898989"/>
                </a:solidFill>
              </a:rPr>
              <a:pPr eaLnBrk="1" hangingPunct="1"/>
              <a:t>43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1CC18772-9F66-4B66-BCE3-1585A3665D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Preprocessor Directives (cont'd.)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C87660C1-E0B1-4007-B505-56E9D4C7DD6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80000"/>
              </a:spcBef>
            </a:pPr>
            <a:r>
              <a:rPr lang="en-US" altLang="en-US"/>
              <a:t>Syntax to include a header file:</a:t>
            </a:r>
          </a:p>
          <a:p>
            <a:pPr eaLnBrk="1" hangingPunct="1">
              <a:spcBef>
                <a:spcPct val="80000"/>
              </a:spcBef>
              <a:buFontTx/>
              <a:buNone/>
            </a:pPr>
            <a:endParaRPr lang="en-US" altLang="en-US" sz="2400">
              <a:latin typeface="Courier New" panose="02070309020205020404" pitchFamily="49" charset="0"/>
            </a:endParaRPr>
          </a:p>
          <a:p>
            <a:pPr eaLnBrk="1" hangingPunct="1">
              <a:spcBef>
                <a:spcPct val="80000"/>
              </a:spcBef>
            </a:pPr>
            <a:r>
              <a:rPr lang="en-US" altLang="en-US"/>
              <a:t>For example:</a:t>
            </a:r>
          </a:p>
          <a:p>
            <a:pPr eaLnBrk="1" hangingPunct="1">
              <a:spcBef>
                <a:spcPct val="80000"/>
              </a:spcBef>
              <a:buFontTx/>
              <a:buNone/>
            </a:pPr>
            <a:r>
              <a:rPr lang="en-US" altLang="en-US"/>
              <a:t>	</a:t>
            </a:r>
            <a:r>
              <a:rPr lang="en-US" altLang="en-US" sz="2400">
                <a:latin typeface="Courier New" panose="02070309020205020404" pitchFamily="49" charset="0"/>
              </a:rPr>
              <a:t>#include &lt;iostream&gt;</a:t>
            </a:r>
          </a:p>
          <a:p>
            <a:pPr lvl="1" eaLnBrk="1" hangingPunct="1">
              <a:spcBef>
                <a:spcPct val="80000"/>
              </a:spcBef>
            </a:pPr>
            <a:r>
              <a:rPr lang="en-US" altLang="en-US"/>
              <a:t>Causes the preprocessor to include the header file </a:t>
            </a:r>
            <a:r>
              <a:rPr lang="en-US" altLang="en-US">
                <a:latin typeface="Courier New" panose="02070309020205020404" pitchFamily="49" charset="0"/>
              </a:rPr>
              <a:t>iostream</a:t>
            </a:r>
            <a:r>
              <a:rPr lang="en-US" altLang="en-US"/>
              <a:t> in the program</a:t>
            </a:r>
            <a:endParaRPr lang="en-US" altLang="en-US" sz="2200"/>
          </a:p>
          <a:p>
            <a:pPr eaLnBrk="1" hangingPunct="1">
              <a:spcBef>
                <a:spcPct val="80000"/>
              </a:spcBef>
              <a:buFontTx/>
              <a:buNone/>
            </a:pPr>
            <a:endParaRPr lang="en-US" altLang="en-US" sz="2400">
              <a:latin typeface="Courier New" panose="02070309020205020404" pitchFamily="49" charset="0"/>
            </a:endParaRP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2158E43A-6E80-49A5-AD20-3752C0F4D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E590923-FC7C-49E5-8590-AE8DA30E647F}" type="slidenum">
              <a:rPr lang="en-US" altLang="en-US">
                <a:solidFill>
                  <a:srgbClr val="898989"/>
                </a:solidFill>
              </a:rPr>
              <a:pPr eaLnBrk="1" hangingPunct="1"/>
              <a:t>44</a:t>
            </a:fld>
            <a:endParaRPr lang="en-US" altLang="en-US">
              <a:solidFill>
                <a:srgbClr val="898989"/>
              </a:solidFill>
            </a:endParaRPr>
          </a:p>
        </p:txBody>
      </p:sp>
      <p:pic>
        <p:nvPicPr>
          <p:cNvPr id="54278" name="Picture 4">
            <a:extLst>
              <a:ext uri="{FF2B5EF4-FFF2-40B4-BE49-F238E27FC236}">
                <a16:creationId xmlns:a16="http://schemas.microsoft.com/office/drawing/2014/main" id="{99A0C691-B58B-44AC-B9D9-08C295928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514600"/>
            <a:ext cx="3957638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Rectangle 2">
            <a:extLst>
              <a:ext uri="{FF2B5EF4-FFF2-40B4-BE49-F238E27FC236}">
                <a16:creationId xmlns:a16="http://schemas.microsoft.com/office/drawing/2014/main" id="{18436262-538A-4AC1-B5AF-6787014D96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>
                <a:latin typeface="Courier New" pitchFamily="49" charset="0"/>
              </a:rPr>
              <a:t>namespace</a:t>
            </a:r>
            <a:r>
              <a:rPr lang="en-US"/>
              <a:t> and Using </a:t>
            </a:r>
            <a:r>
              <a:rPr lang="en-US">
                <a:latin typeface="Courier New" pitchFamily="49" charset="0"/>
              </a:rPr>
              <a:t>cin</a:t>
            </a:r>
            <a:r>
              <a:rPr lang="en-US"/>
              <a:t> and </a:t>
            </a:r>
            <a:r>
              <a:rPr lang="en-US">
                <a:latin typeface="Courier New" pitchFamily="49" charset="0"/>
              </a:rPr>
              <a:t>cout</a:t>
            </a:r>
            <a:r>
              <a:rPr lang="en-US"/>
              <a:t> in a Program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4CA793E9-5A23-4AE6-B245-907E5392DF0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cin</a:t>
            </a:r>
            <a:r>
              <a:rPr lang="en-US" altLang="en-US"/>
              <a:t> and </a:t>
            </a:r>
            <a:r>
              <a:rPr lang="en-US" altLang="en-US">
                <a:latin typeface="Courier New" panose="02070309020205020404" pitchFamily="49" charset="0"/>
              </a:rPr>
              <a:t>cout</a:t>
            </a:r>
            <a:r>
              <a:rPr lang="en-US" altLang="en-US"/>
              <a:t> are declared in the header file </a:t>
            </a:r>
            <a:r>
              <a:rPr lang="en-US" altLang="en-US">
                <a:latin typeface="Courier New" panose="02070309020205020404" pitchFamily="49" charset="0"/>
              </a:rPr>
              <a:t>iostream</a:t>
            </a:r>
            <a:r>
              <a:rPr lang="en-US" altLang="en-US"/>
              <a:t>, but within </a:t>
            </a:r>
            <a:r>
              <a:rPr lang="en-US" altLang="en-US">
                <a:latin typeface="Courier New" panose="02070309020205020404" pitchFamily="49" charset="0"/>
              </a:rPr>
              <a:t>std </a:t>
            </a:r>
            <a:r>
              <a:rPr lang="en-US" altLang="en-US"/>
              <a:t>namespace</a:t>
            </a:r>
          </a:p>
          <a:p>
            <a:pPr eaLnBrk="1" hangingPunct="1"/>
            <a:r>
              <a:rPr lang="en-US" altLang="en-US"/>
              <a:t>To use </a:t>
            </a:r>
            <a:r>
              <a:rPr lang="en-US" altLang="en-US">
                <a:latin typeface="Courier New" panose="02070309020205020404" pitchFamily="49" charset="0"/>
              </a:rPr>
              <a:t>cin</a:t>
            </a:r>
            <a:r>
              <a:rPr lang="en-US" altLang="en-US"/>
              <a:t> and </a:t>
            </a:r>
            <a:r>
              <a:rPr lang="en-US" altLang="en-US">
                <a:latin typeface="Courier New" panose="02070309020205020404" pitchFamily="49" charset="0"/>
              </a:rPr>
              <a:t>cout</a:t>
            </a:r>
            <a:r>
              <a:rPr lang="en-US" altLang="en-US"/>
              <a:t> in a program, use the following two statements:</a:t>
            </a:r>
          </a:p>
          <a:p>
            <a:pPr eaLnBrk="1" hangingPunct="1">
              <a:buFontTx/>
              <a:buNone/>
            </a:pPr>
            <a:r>
              <a:rPr lang="en-US" altLang="en-US"/>
              <a:t>	</a:t>
            </a:r>
            <a:r>
              <a:rPr lang="en-US" altLang="en-US">
                <a:latin typeface="Courier New" panose="02070309020205020404" pitchFamily="49" charset="0"/>
              </a:rPr>
              <a:t>#include &lt;iostream&gt;</a:t>
            </a:r>
          </a:p>
          <a:p>
            <a:pPr eaLnBrk="1" hangingPunct="1"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using namespace std;</a:t>
            </a:r>
          </a:p>
          <a:p>
            <a:pPr eaLnBrk="1" hangingPunct="1"/>
            <a:endParaRPr lang="en-US" altLang="en-US"/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BE76021B-4721-41FA-BE35-124CE3874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949FBD4-B979-4ABA-9916-F789F34F2062}" type="slidenum">
              <a:rPr lang="en-US" altLang="en-US">
                <a:solidFill>
                  <a:srgbClr val="898989"/>
                </a:solidFill>
              </a:rPr>
              <a:pPr eaLnBrk="1" hangingPunct="1"/>
              <a:t>45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Rectangle 4">
            <a:extLst>
              <a:ext uri="{FF2B5EF4-FFF2-40B4-BE49-F238E27FC236}">
                <a16:creationId xmlns:a16="http://schemas.microsoft.com/office/drawing/2014/main" id="{799D5DDE-61D1-4A51-93C3-7B0CF72B4D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Using 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dirty="0"/>
              <a:t> Data Type in a Program</a:t>
            </a:r>
          </a:p>
        </p:txBody>
      </p:sp>
      <p:sp>
        <p:nvSpPr>
          <p:cNvPr id="56323" name="Rectangle 5">
            <a:extLst>
              <a:ext uri="{FF2B5EF4-FFF2-40B4-BE49-F238E27FC236}">
                <a16:creationId xmlns:a16="http://schemas.microsoft.com/office/drawing/2014/main" id="{AC3CF151-CDAD-4867-A8DD-28342EA34E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To use the </a:t>
            </a:r>
            <a:r>
              <a:rPr lang="en-US" altLang="en-US">
                <a:latin typeface="Courier New" panose="02070309020205020404" pitchFamily="49" charset="0"/>
              </a:rPr>
              <a:t>string</a:t>
            </a:r>
            <a:r>
              <a:rPr lang="en-US" altLang="en-US"/>
              <a:t> type, you need to access its definition from the header file </a:t>
            </a:r>
            <a:r>
              <a:rPr lang="en-US" altLang="en-US">
                <a:latin typeface="Courier New" panose="02070309020205020404" pitchFamily="49" charset="0"/>
              </a:rPr>
              <a:t>string</a:t>
            </a:r>
          </a:p>
          <a:p>
            <a:pPr eaLnBrk="1" hangingPunct="1"/>
            <a:r>
              <a:rPr lang="en-US" altLang="en-US"/>
              <a:t>Include the following preprocessor directive:</a:t>
            </a:r>
          </a:p>
          <a:p>
            <a:pPr eaLnBrk="1" hangingPunct="1"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#include  &lt;string&gt;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C96F6963-D893-49A6-9330-8C6CD1DBB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C12C5B9-CC22-4865-8A90-63134023D686}" type="slidenum">
              <a:rPr lang="en-US" altLang="en-US">
                <a:solidFill>
                  <a:srgbClr val="898989"/>
                </a:solidFill>
              </a:rPr>
              <a:pPr eaLnBrk="1" hangingPunct="1"/>
              <a:t>46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6">
            <a:extLst>
              <a:ext uri="{FF2B5EF4-FFF2-40B4-BE49-F238E27FC236}">
                <a16:creationId xmlns:a16="http://schemas.microsoft.com/office/drawing/2014/main" id="{66148A9D-923F-4710-BBFD-E6649EE1B3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Creating a C++ Program</a:t>
            </a:r>
          </a:p>
        </p:txBody>
      </p:sp>
      <p:sp>
        <p:nvSpPr>
          <p:cNvPr id="57347" name="Rectangle 7">
            <a:extLst>
              <a:ext uri="{FF2B5EF4-FFF2-40B4-BE49-F238E27FC236}">
                <a16:creationId xmlns:a16="http://schemas.microsoft.com/office/drawing/2014/main" id="{630CF714-2047-425B-A8FD-882EEB1F698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C++ program has two parts: </a:t>
            </a:r>
          </a:p>
          <a:p>
            <a:pPr lvl="1" eaLnBrk="1" hangingPunct="1"/>
            <a:r>
              <a:rPr lang="en-US" altLang="en-US"/>
              <a:t>Preprocessor directives </a:t>
            </a:r>
          </a:p>
          <a:p>
            <a:pPr lvl="1" eaLnBrk="1" hangingPunct="1"/>
            <a:r>
              <a:rPr lang="en-US" altLang="en-US"/>
              <a:t>The program</a:t>
            </a:r>
          </a:p>
          <a:p>
            <a:pPr eaLnBrk="1" hangingPunct="1"/>
            <a:r>
              <a:rPr lang="en-US" altLang="en-US"/>
              <a:t>Preprocessor directives and program statements constitute C++ </a:t>
            </a:r>
            <a:r>
              <a:rPr lang="en-US" altLang="en-US" u="sng"/>
              <a:t>source code </a:t>
            </a:r>
            <a:r>
              <a:rPr lang="en-US" altLang="en-US"/>
              <a:t>(.cpp)</a:t>
            </a:r>
          </a:p>
          <a:p>
            <a:pPr eaLnBrk="1" hangingPunct="1"/>
            <a:r>
              <a:rPr lang="en-US" altLang="en-US"/>
              <a:t>Compiler generates </a:t>
            </a:r>
            <a:r>
              <a:rPr lang="en-US" altLang="en-US" u="sng"/>
              <a:t>object code </a:t>
            </a:r>
            <a:r>
              <a:rPr lang="en-US" altLang="en-US"/>
              <a:t>(.obj)</a:t>
            </a:r>
          </a:p>
          <a:p>
            <a:pPr eaLnBrk="1" hangingPunct="1"/>
            <a:r>
              <a:rPr lang="en-US" altLang="en-US"/>
              <a:t>Executable code is produced and saved in a file with the file extension .exe</a:t>
            </a:r>
          </a:p>
          <a:p>
            <a:pPr eaLnBrk="1" hangingPunct="1"/>
            <a:endParaRPr lang="en-US" altLang="en-US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0CAA37D4-4A6D-4B18-BE9F-5B1D45D31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BE610F3-B733-412E-B1A7-638E1B748171}" type="slidenum">
              <a:rPr lang="en-US" altLang="en-US">
                <a:solidFill>
                  <a:srgbClr val="898989"/>
                </a:solidFill>
              </a:rPr>
              <a:pPr eaLnBrk="1" hangingPunct="1"/>
              <a:t>47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5">
            <a:extLst>
              <a:ext uri="{FF2B5EF4-FFF2-40B4-BE49-F238E27FC236}">
                <a16:creationId xmlns:a16="http://schemas.microsoft.com/office/drawing/2014/main" id="{8D824F45-93D9-4EF6-9AAA-DC803509D6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Creating a C++ Program </a:t>
            </a:r>
          </a:p>
        </p:txBody>
      </p:sp>
      <p:sp>
        <p:nvSpPr>
          <p:cNvPr id="58371" name="Rectangle 6">
            <a:extLst>
              <a:ext uri="{FF2B5EF4-FFF2-40B4-BE49-F238E27FC236}">
                <a16:creationId xmlns:a16="http://schemas.microsoft.com/office/drawing/2014/main" id="{19F98F5C-CB1B-4A2B-B8B5-6A51E4437F9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A C++ program is a collection of functions, one of which is the function main</a:t>
            </a:r>
          </a:p>
          <a:p>
            <a:pPr>
              <a:defRPr/>
            </a:pPr>
            <a:r>
              <a:rPr lang="en-US" dirty="0"/>
              <a:t>The first line of the function main is called the heading of the function:</a:t>
            </a:r>
          </a:p>
          <a:p>
            <a:pPr lvl="1"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>
              <a:defRPr/>
            </a:pPr>
            <a:r>
              <a:rPr lang="en-US" dirty="0"/>
              <a:t>The statements enclosed between the curly braces ({ and }) form the body of the function</a:t>
            </a:r>
          </a:p>
          <a:p>
            <a:pPr lvl="1">
              <a:defRPr/>
            </a:pPr>
            <a:r>
              <a:rPr lang="en-US" dirty="0"/>
              <a:t>Contains two types of statements:</a:t>
            </a:r>
          </a:p>
          <a:p>
            <a:pPr lvl="2">
              <a:defRPr/>
            </a:pPr>
            <a:r>
              <a:rPr lang="en-US" dirty="0"/>
              <a:t>Declaration statements</a:t>
            </a:r>
          </a:p>
          <a:p>
            <a:pPr lvl="2">
              <a:defRPr/>
            </a:pPr>
            <a:r>
              <a:rPr lang="en-US" dirty="0"/>
              <a:t>Executable statements</a:t>
            </a:r>
          </a:p>
        </p:txBody>
      </p:sp>
      <p:sp>
        <p:nvSpPr>
          <p:cNvPr id="58373" name="Slide Number Placeholder 5">
            <a:extLst>
              <a:ext uri="{FF2B5EF4-FFF2-40B4-BE49-F238E27FC236}">
                <a16:creationId xmlns:a16="http://schemas.microsoft.com/office/drawing/2014/main" id="{F8BE027A-3E5D-4BC5-A191-2A529DDB4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02530F9-A0AD-4DCD-B5CB-0F20AFCBC772}" type="slidenum">
              <a:rPr lang="en-US" altLang="en-US">
                <a:solidFill>
                  <a:srgbClr val="898989"/>
                </a:solidFill>
              </a:rPr>
              <a:pPr eaLnBrk="1" hangingPunct="1"/>
              <a:t>48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4">
            <a:extLst>
              <a:ext uri="{FF2B5EF4-FFF2-40B4-BE49-F238E27FC236}">
                <a16:creationId xmlns:a16="http://schemas.microsoft.com/office/drawing/2014/main" id="{5D0854E1-B5B6-471A-BEA7-D5A2B1B178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Program Style and Form</a:t>
            </a:r>
          </a:p>
        </p:txBody>
      </p:sp>
      <p:sp>
        <p:nvSpPr>
          <p:cNvPr id="62467" name="Rectangle 5">
            <a:extLst>
              <a:ext uri="{FF2B5EF4-FFF2-40B4-BE49-F238E27FC236}">
                <a16:creationId xmlns:a16="http://schemas.microsoft.com/office/drawing/2014/main" id="{3C644280-D780-484F-9F1C-0E9D1E4B5CA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Every C++ program has a function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</a:p>
          <a:p>
            <a:pPr eaLnBrk="1" hangingPunct="1"/>
            <a:r>
              <a:rPr lang="en-US" altLang="en-US"/>
              <a:t>Programs must also follow syntax rules</a:t>
            </a:r>
          </a:p>
          <a:p>
            <a:pPr eaLnBrk="1" hangingPunct="1"/>
            <a:r>
              <a:rPr lang="en-US" altLang="en-US"/>
              <a:t>Other rules serve the purpose of giving precise meaning to the language</a:t>
            </a:r>
          </a:p>
          <a:p>
            <a:pPr eaLnBrk="1" hangingPunct="1"/>
            <a:endParaRPr lang="en-US" altLang="en-US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76611F4C-534B-4E19-939B-EBC0E4394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0A7D14E-FB2F-4C07-8C7C-B5E4231EF944}" type="slidenum">
              <a:rPr lang="en-US" altLang="en-US">
                <a:solidFill>
                  <a:srgbClr val="898989"/>
                </a:solidFill>
              </a:rPr>
              <a:pPr eaLnBrk="1" hangingPunct="1"/>
              <a:t>49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1EB90F08-D714-43AD-A792-2C3EFCBCF3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38400" y="506413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en-US"/>
              <a:t>Special Symbols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F957B727-747F-4F72-B327-6D6F37A879C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43200" y="1828800"/>
            <a:ext cx="3429000" cy="3886200"/>
          </a:xfrm>
        </p:spPr>
        <p:txBody>
          <a:bodyPr/>
          <a:lstStyle/>
          <a:p>
            <a:pPr eaLnBrk="1" hangingPunct="1"/>
            <a:r>
              <a:rPr lang="en-US" altLang="en-US"/>
              <a:t>Special symbols </a:t>
            </a:r>
          </a:p>
          <a:p>
            <a:pPr lvl="2" eaLnBrk="1" hangingPunct="1"/>
            <a:endParaRPr lang="en-US" altLang="en-US"/>
          </a:p>
          <a:p>
            <a:pPr lvl="2" eaLnBrk="1" hangingPunct="1"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+ </a:t>
            </a:r>
          </a:p>
          <a:p>
            <a:pPr lvl="2" eaLnBrk="1" hangingPunct="1"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-</a:t>
            </a:r>
          </a:p>
          <a:p>
            <a:pPr lvl="2" eaLnBrk="1" hangingPunct="1"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*</a:t>
            </a:r>
          </a:p>
          <a:p>
            <a:pPr lvl="2" eaLnBrk="1" hangingPunct="1"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/</a:t>
            </a:r>
          </a:p>
          <a:p>
            <a:pPr lvl="2" eaLnBrk="1" hangingPunct="1"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.</a:t>
            </a:r>
          </a:p>
          <a:p>
            <a:pPr lvl="2" eaLnBrk="1" hangingPunct="1"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;</a:t>
            </a:r>
            <a:r>
              <a:rPr lang="en-US" altLang="en-US"/>
              <a:t>  </a:t>
            </a:r>
          </a:p>
          <a:p>
            <a:pPr eaLnBrk="1" hangingPunct="1"/>
            <a:endParaRPr lang="en-US" altLang="en-US" sz="240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A7FA449F-5214-4D43-850F-DF80FA405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09357DF-647C-498B-9C6C-C0DA8DE607E1}" type="slidenum">
              <a:rPr lang="en-US" altLang="en-US">
                <a:solidFill>
                  <a:srgbClr val="898989"/>
                </a:solidFill>
              </a:rPr>
              <a:pPr eaLnBrk="1" hangingPunct="1"/>
              <a:t>5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12294" name="Rectangle 4">
            <a:extLst>
              <a:ext uri="{FF2B5EF4-FFF2-40B4-BE49-F238E27FC236}">
                <a16:creationId xmlns:a16="http://schemas.microsoft.com/office/drawing/2014/main" id="{CDE84FEA-9F65-44AE-B5FD-789A873C94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2286000"/>
            <a:ext cx="22098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66"/>
              </a:buClr>
            </a:pPr>
            <a:endParaRPr lang="en-US" altLang="en-US" sz="2800"/>
          </a:p>
          <a:p>
            <a:pPr lvl="2" eaLnBrk="1" hangingPunct="1">
              <a:spcBef>
                <a:spcPct val="20000"/>
              </a:spcBef>
              <a:buClr>
                <a:srgbClr val="000066"/>
              </a:buClr>
            </a:pPr>
            <a:r>
              <a:rPr lang="en-US" altLang="en-US" sz="2400">
                <a:latin typeface="Courier New" panose="02070309020205020404" pitchFamily="49" charset="0"/>
              </a:rPr>
              <a:t>?</a:t>
            </a:r>
          </a:p>
          <a:p>
            <a:pPr lvl="2" eaLnBrk="1" hangingPunct="1">
              <a:spcBef>
                <a:spcPct val="20000"/>
              </a:spcBef>
              <a:buClr>
                <a:srgbClr val="000066"/>
              </a:buClr>
            </a:pPr>
            <a:r>
              <a:rPr lang="en-US" altLang="en-US" sz="2400">
                <a:latin typeface="Courier New" panose="02070309020205020404" pitchFamily="49" charset="0"/>
              </a:rPr>
              <a:t>,</a:t>
            </a:r>
          </a:p>
          <a:p>
            <a:pPr lvl="2" eaLnBrk="1" hangingPunct="1">
              <a:spcBef>
                <a:spcPct val="20000"/>
              </a:spcBef>
              <a:buClr>
                <a:srgbClr val="000066"/>
              </a:buClr>
            </a:pPr>
            <a:r>
              <a:rPr lang="en-US" altLang="en-US" sz="2400">
                <a:latin typeface="Courier New" panose="02070309020205020404" pitchFamily="49" charset="0"/>
              </a:rPr>
              <a:t>&lt;=</a:t>
            </a:r>
          </a:p>
          <a:p>
            <a:pPr lvl="2" eaLnBrk="1" hangingPunct="1">
              <a:spcBef>
                <a:spcPct val="20000"/>
              </a:spcBef>
              <a:buClr>
                <a:srgbClr val="000066"/>
              </a:buClr>
            </a:pPr>
            <a:r>
              <a:rPr lang="en-US" altLang="en-US" sz="2400">
                <a:latin typeface="Courier New" panose="02070309020205020404" pitchFamily="49" charset="0"/>
              </a:rPr>
              <a:t>!=</a:t>
            </a:r>
          </a:p>
          <a:p>
            <a:pPr lvl="2" eaLnBrk="1" hangingPunct="1">
              <a:spcBef>
                <a:spcPct val="20000"/>
              </a:spcBef>
              <a:buClr>
                <a:srgbClr val="000066"/>
              </a:buClr>
            </a:pPr>
            <a:r>
              <a:rPr lang="en-US" altLang="en-US" sz="2400">
                <a:latin typeface="Courier New" panose="02070309020205020404" pitchFamily="49" charset="0"/>
              </a:rPr>
              <a:t>==</a:t>
            </a:r>
          </a:p>
          <a:p>
            <a:pPr lvl="2" eaLnBrk="1" hangingPunct="1">
              <a:spcBef>
                <a:spcPct val="20000"/>
              </a:spcBef>
              <a:buClr>
                <a:srgbClr val="000066"/>
              </a:buClr>
            </a:pPr>
            <a:r>
              <a:rPr lang="en-US" altLang="en-US" sz="2400">
                <a:latin typeface="Courier New" panose="02070309020205020404" pitchFamily="49" charset="0"/>
              </a:rPr>
              <a:t>&gt;=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AFF719CE-E601-419E-A779-21DF62F7A0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Use of Blanks</a:t>
            </a: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3829DF24-548A-4454-98C9-7E9D2DF7B74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 C++, you use one or more blanks to separate numbers when data is input</a:t>
            </a:r>
          </a:p>
          <a:p>
            <a:pPr lvl="1" eaLnBrk="1" hangingPunct="1"/>
            <a:r>
              <a:rPr lang="en-US" altLang="en-US"/>
              <a:t>Used to separate reserved words and identifiers from each other and from other symbols</a:t>
            </a:r>
          </a:p>
          <a:p>
            <a:pPr lvl="1" eaLnBrk="1" hangingPunct="1"/>
            <a:r>
              <a:rPr lang="en-US" altLang="en-US"/>
              <a:t>Must never appear within a reserved word or identifier</a:t>
            </a:r>
          </a:p>
        </p:txBody>
      </p:sp>
      <p:sp>
        <p:nvSpPr>
          <p:cNvPr id="64517" name="Slide Number Placeholder 5">
            <a:extLst>
              <a:ext uri="{FF2B5EF4-FFF2-40B4-BE49-F238E27FC236}">
                <a16:creationId xmlns:a16="http://schemas.microsoft.com/office/drawing/2014/main" id="{9461AE18-D6AE-46B7-BC8A-F6CB6B5E2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8C16ADF-9D09-4F8A-B0CC-44E1EC23B8ED}" type="slidenum">
              <a:rPr lang="en-US" altLang="en-US">
                <a:solidFill>
                  <a:srgbClr val="898989"/>
                </a:solidFill>
              </a:rPr>
              <a:pPr eaLnBrk="1" hangingPunct="1"/>
              <a:t>50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0" name="Rectangle 4">
            <a:extLst>
              <a:ext uri="{FF2B5EF4-FFF2-40B4-BE49-F238E27FC236}">
                <a16:creationId xmlns:a16="http://schemas.microsoft.com/office/drawing/2014/main" id="{63E28F3D-F5E2-4373-8AE0-26166AF201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/>
              <a:t>Use of Semicolons, Brackets, and Commas</a:t>
            </a:r>
          </a:p>
        </p:txBody>
      </p:sp>
      <p:sp>
        <p:nvSpPr>
          <p:cNvPr id="65539" name="Rectangle 5">
            <a:extLst>
              <a:ext uri="{FF2B5EF4-FFF2-40B4-BE49-F238E27FC236}">
                <a16:creationId xmlns:a16="http://schemas.microsoft.com/office/drawing/2014/main" id="{211F88C4-8B4D-4508-A2D1-C2B726617F0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All C++ statements end with a semicolon</a:t>
            </a:r>
          </a:p>
          <a:p>
            <a:pPr lvl="1" eaLnBrk="1" hangingPunct="1"/>
            <a:r>
              <a:rPr lang="en-US" altLang="en-US"/>
              <a:t>Also called a </a:t>
            </a:r>
            <a:r>
              <a:rPr lang="en-US" altLang="en-US" u="sng"/>
              <a:t>statement terminator</a:t>
            </a:r>
          </a:p>
          <a:p>
            <a:pPr eaLnBrk="1" hangingPunct="1"/>
            <a:r>
              <a:rPr lang="en-US" altLang="en-US"/>
              <a:t>{ and } are not C++ statements</a:t>
            </a:r>
          </a:p>
          <a:p>
            <a:pPr eaLnBrk="1" hangingPunct="1"/>
            <a:r>
              <a:rPr lang="en-US" altLang="en-US"/>
              <a:t>Commas separate items in a list</a:t>
            </a:r>
          </a:p>
          <a:p>
            <a:pPr eaLnBrk="1" hangingPunct="1"/>
            <a:endParaRPr lang="en-US" altLang="en-US"/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F717FF25-47A5-4D25-BF81-75E182539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759C35A-A410-469A-9EAE-2AC3C334876F}" type="slidenum">
              <a:rPr lang="en-US" altLang="en-US">
                <a:solidFill>
                  <a:srgbClr val="898989"/>
                </a:solidFill>
              </a:rPr>
              <a:pPr eaLnBrk="1" hangingPunct="1"/>
              <a:t>51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4">
            <a:extLst>
              <a:ext uri="{FF2B5EF4-FFF2-40B4-BE49-F238E27FC236}">
                <a16:creationId xmlns:a16="http://schemas.microsoft.com/office/drawing/2014/main" id="{E5FCB5F0-9D95-49F8-8C7B-7FF1003F15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Semantics</a:t>
            </a:r>
          </a:p>
        </p:txBody>
      </p:sp>
      <p:sp>
        <p:nvSpPr>
          <p:cNvPr id="66563" name="Rectangle 5">
            <a:extLst>
              <a:ext uri="{FF2B5EF4-FFF2-40B4-BE49-F238E27FC236}">
                <a16:creationId xmlns:a16="http://schemas.microsoft.com/office/drawing/2014/main" id="{ED160DB4-8A47-4926-A88F-F5560471699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Possible to remove all syntax errors in a program and still not have it run</a:t>
            </a:r>
          </a:p>
          <a:p>
            <a:pPr eaLnBrk="1" hangingPunct="1"/>
            <a:r>
              <a:rPr lang="en-US" altLang="en-US" dirty="0"/>
              <a:t>Even if it runs, it may still not do what you meant it to do </a:t>
            </a:r>
          </a:p>
          <a:p>
            <a:pPr eaLnBrk="1" hangingPunct="1"/>
            <a:r>
              <a:rPr lang="en-US" altLang="en-US" dirty="0"/>
              <a:t>For example,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4 + 5 * 6</a:t>
            </a:r>
            <a:r>
              <a:rPr lang="en-US" altLang="en-US" dirty="0"/>
              <a:t>  and  </a:t>
            </a:r>
            <a:r>
              <a:rPr lang="en-US" altLang="en-US" dirty="0">
                <a:latin typeface="Courier New" panose="02070309020205020404" pitchFamily="49" charset="0"/>
              </a:rPr>
              <a:t>(4 + 5) * 6</a:t>
            </a:r>
          </a:p>
          <a:p>
            <a:pPr eaLnBrk="1" hangingPunct="1">
              <a:buFontTx/>
              <a:buNone/>
            </a:pPr>
            <a:r>
              <a:rPr lang="en-US" altLang="en-US" dirty="0"/>
              <a:t>	are both syntactically correct expressions, but have different meanings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DA90DC01-DCF4-4754-8174-53654BDB5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1419610-4EA4-44CC-AF1D-85E89705D4B9}" type="slidenum">
              <a:rPr lang="en-US" altLang="en-US">
                <a:solidFill>
                  <a:srgbClr val="898989"/>
                </a:solidFill>
              </a:rPr>
              <a:pPr eaLnBrk="1" hangingPunct="1"/>
              <a:t>52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C8C46714-7A17-45A1-81F9-8B8A611D92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Naming Identifiers</a:t>
            </a:r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E342F673-99F2-4F02-9E70-A25C16973CB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Identifiers can be </a:t>
            </a:r>
            <a:r>
              <a:rPr lang="en-US" altLang="en-US" u="sng"/>
              <a:t>self-documenting</a:t>
            </a:r>
            <a:r>
              <a:rPr lang="en-US" altLang="en-US"/>
              <a:t>:</a:t>
            </a:r>
          </a:p>
          <a:p>
            <a:pPr lvl="1" eaLnBrk="1" hangingPunct="1"/>
            <a:r>
              <a:rPr lang="en-US" altLang="en-US">
                <a:latin typeface="Courier New" panose="02070309020205020404" pitchFamily="49" charset="0"/>
              </a:rPr>
              <a:t>CENTIMETERS_PER_INCH</a:t>
            </a:r>
          </a:p>
          <a:p>
            <a:pPr eaLnBrk="1" hangingPunct="1"/>
            <a:r>
              <a:rPr lang="en-US" altLang="en-US"/>
              <a:t>Avoid </a:t>
            </a:r>
            <a:r>
              <a:rPr lang="en-US" altLang="en-US" u="sng"/>
              <a:t>run-together words </a:t>
            </a:r>
            <a:r>
              <a:rPr lang="en-US" altLang="en-US"/>
              <a:t>:</a:t>
            </a:r>
          </a:p>
          <a:p>
            <a:pPr lvl="1" eaLnBrk="1" hangingPunct="1"/>
            <a:r>
              <a:rPr lang="en-US" altLang="en-US">
                <a:latin typeface="Courier New" panose="02070309020205020404" pitchFamily="49" charset="0"/>
              </a:rPr>
              <a:t>annualsale</a:t>
            </a:r>
          </a:p>
          <a:p>
            <a:pPr lvl="1" eaLnBrk="1" hangingPunct="1"/>
            <a:r>
              <a:rPr lang="en-US" altLang="en-US"/>
              <a:t>Solution:</a:t>
            </a:r>
          </a:p>
          <a:p>
            <a:pPr lvl="2" eaLnBrk="1" hangingPunct="1"/>
            <a:r>
              <a:rPr lang="en-US" altLang="en-US"/>
              <a:t>Capitalize the beginning of each new word: </a:t>
            </a:r>
            <a:r>
              <a:rPr lang="en-US" altLang="en-US">
                <a:latin typeface="Courier New" panose="02070309020205020404" pitchFamily="49" charset="0"/>
              </a:rPr>
              <a:t>annualSale</a:t>
            </a:r>
            <a:endParaRPr lang="en-US" altLang="en-US"/>
          </a:p>
          <a:p>
            <a:pPr lvl="2" eaLnBrk="1" hangingPunct="1"/>
            <a:r>
              <a:rPr lang="en-US" altLang="en-US"/>
              <a:t>Inserting an underscore just before a new word: </a:t>
            </a:r>
            <a:r>
              <a:rPr lang="en-US" altLang="en-US">
                <a:latin typeface="Courier New" panose="02070309020205020404" pitchFamily="49" charset="0"/>
              </a:rPr>
              <a:t>annual_sale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67CB885B-6F9D-4676-872C-BA9A25C6C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C0E0C27-1687-4767-B11E-32672DC1A0D7}" type="slidenum">
              <a:rPr lang="en-US" altLang="en-US">
                <a:solidFill>
                  <a:srgbClr val="898989"/>
                </a:solidFill>
              </a:rPr>
              <a:pPr eaLnBrk="1" hangingPunct="1"/>
              <a:t>53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184E302D-2EDD-4407-B43B-E0637474C0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Prompt Lines</a:t>
            </a:r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503B8F8D-42A2-4A29-997F-F645F67A31A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u="sng"/>
              <a:t>Prompt lines</a:t>
            </a:r>
            <a:r>
              <a:rPr lang="en-US" altLang="en-US"/>
              <a:t>: executable statements that inform the user what to do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endParaRPr lang="en-US" altLang="en-US" sz="1700">
              <a:latin typeface="Courier New" panose="02070309020205020404" pitchFamily="49" charset="0"/>
            </a:endParaRP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en-US" sz="1700">
                <a:latin typeface="Courier New" panose="02070309020205020404" pitchFamily="49" charset="0"/>
              </a:rPr>
              <a:t>cout &lt;&lt; "Please enter a number between 1 and 10 and "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en-US" sz="1700">
                <a:latin typeface="Courier New" panose="02070309020205020404" pitchFamily="49" charset="0"/>
              </a:rPr>
              <a:t>     &lt;&lt; "press the return key" &lt;&lt; endl;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en-US" sz="1700">
                <a:latin typeface="Courier New" panose="02070309020205020404" pitchFamily="49" charset="0"/>
              </a:rPr>
              <a:t>cin &gt;&gt; num;</a:t>
            </a:r>
          </a:p>
          <a:p>
            <a:pPr eaLnBrk="1" hangingPunct="1"/>
            <a:endParaRPr lang="en-US" altLang="en-US" sz="1700">
              <a:latin typeface="Courier New" panose="02070309020205020404" pitchFamily="49" charset="0"/>
            </a:endParaRPr>
          </a:p>
          <a:p>
            <a:pPr eaLnBrk="1" hangingPunct="1"/>
            <a:endParaRPr lang="en-US" altLang="en-US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A1579E11-6B07-44D5-B32A-4A224D95D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831E135-1186-41DD-B83D-1496205914F2}" type="slidenum">
              <a:rPr lang="en-US" altLang="en-US">
                <a:solidFill>
                  <a:srgbClr val="898989"/>
                </a:solidFill>
              </a:rPr>
              <a:pPr eaLnBrk="1" hangingPunct="1"/>
              <a:t>54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4">
            <a:extLst>
              <a:ext uri="{FF2B5EF4-FFF2-40B4-BE49-F238E27FC236}">
                <a16:creationId xmlns:a16="http://schemas.microsoft.com/office/drawing/2014/main" id="{35AA52BC-D0A5-4590-A0B6-FC5C03AA81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Documentation</a:t>
            </a:r>
          </a:p>
        </p:txBody>
      </p:sp>
      <p:sp>
        <p:nvSpPr>
          <p:cNvPr id="69635" name="Rectangle 5">
            <a:extLst>
              <a:ext uri="{FF2B5EF4-FFF2-40B4-BE49-F238E27FC236}">
                <a16:creationId xmlns:a16="http://schemas.microsoft.com/office/drawing/2014/main" id="{FCA166DA-2884-4632-8B14-1C710163C0D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well-documented program is easier to understand and modify</a:t>
            </a:r>
          </a:p>
          <a:p>
            <a:pPr eaLnBrk="1" hangingPunct="1"/>
            <a:r>
              <a:rPr lang="en-US" altLang="en-US"/>
              <a:t>You use comments to document programs</a:t>
            </a:r>
          </a:p>
          <a:p>
            <a:pPr eaLnBrk="1" hangingPunct="1"/>
            <a:r>
              <a:rPr lang="en-US" altLang="en-US"/>
              <a:t>Comments should appear in a program to:</a:t>
            </a:r>
          </a:p>
          <a:p>
            <a:pPr lvl="1" eaLnBrk="1" hangingPunct="1"/>
            <a:r>
              <a:rPr lang="en-US" altLang="en-US"/>
              <a:t>Explain the purpose of the program</a:t>
            </a:r>
          </a:p>
          <a:p>
            <a:pPr lvl="1" eaLnBrk="1" hangingPunct="1"/>
            <a:r>
              <a:rPr lang="en-US" altLang="en-US"/>
              <a:t>Identify who wrote it</a:t>
            </a:r>
          </a:p>
          <a:p>
            <a:pPr lvl="1" eaLnBrk="1" hangingPunct="1"/>
            <a:r>
              <a:rPr lang="en-US" altLang="en-US"/>
              <a:t>Explain the purpose of particular statements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819B0285-354E-4489-8E61-86F1CB766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76FC025-D81D-4BE5-95D8-F0F523531D15}" type="slidenum">
              <a:rPr lang="en-US" altLang="en-US">
                <a:solidFill>
                  <a:srgbClr val="898989"/>
                </a:solidFill>
              </a:rPr>
              <a:pPr eaLnBrk="1" hangingPunct="1"/>
              <a:t>55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1E4CC8AB-1A9B-4142-A73A-55CBCDBDC6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Form and Style</a:t>
            </a:r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E4F8B365-6FB0-40A8-96F7-3D951D81B06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Consider two ways of declaring variables:</a:t>
            </a:r>
          </a:p>
          <a:p>
            <a:pPr lvl="1" eaLnBrk="1" hangingPunct="1"/>
            <a:r>
              <a:rPr lang="en-US" altLang="en-US"/>
              <a:t>Method 1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		</a:t>
            </a:r>
            <a:r>
              <a:rPr lang="en-US" altLang="en-US" sz="2400">
                <a:latin typeface="Courier New" panose="02070309020205020404" pitchFamily="49" charset="0"/>
              </a:rPr>
              <a:t>int feet, inch;</a:t>
            </a:r>
          </a:p>
          <a:p>
            <a:pPr eaLnBrk="1" hangingPunct="1"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		double x, y;</a:t>
            </a:r>
          </a:p>
          <a:p>
            <a:pPr lvl="1" eaLnBrk="1" hangingPunct="1"/>
            <a:r>
              <a:rPr lang="en-US" altLang="en-US"/>
              <a:t>Method 2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en-US" sz="2200"/>
              <a:t>		</a:t>
            </a:r>
            <a:r>
              <a:rPr lang="en-US" altLang="en-US">
                <a:latin typeface="Courier New" panose="02070309020205020404" pitchFamily="49" charset="0"/>
              </a:rPr>
              <a:t>int feet,inch;double x,y;</a:t>
            </a:r>
          </a:p>
          <a:p>
            <a:pPr eaLnBrk="1" hangingPunct="1"/>
            <a:r>
              <a:rPr lang="en-US" altLang="en-US"/>
              <a:t>Both are correct; however, the second is hard to read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84132DAC-1BCB-4D1A-B94C-EADE484CF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A082CE7-90B9-4168-BEA6-46BB38A1632F}" type="slidenum">
              <a:rPr lang="en-US" altLang="en-US">
                <a:solidFill>
                  <a:srgbClr val="898989"/>
                </a:solidFill>
              </a:rPr>
              <a:pPr eaLnBrk="1" hangingPunct="1"/>
              <a:t>56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2BF11318-4B5E-4C47-A995-2CE4DD8B5C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More on Assignment Statements</a:t>
            </a: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33A71EAB-1E67-45DF-973F-553E1F11746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C++ has special assignment statements called compound assignments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en-US">
                <a:latin typeface="Courier New" panose="02070309020205020404" pitchFamily="49" charset="0"/>
              </a:rPr>
              <a:t>+=</a:t>
            </a:r>
            <a:r>
              <a:rPr lang="en-US" altLang="en-US"/>
              <a:t>, </a:t>
            </a:r>
            <a:r>
              <a:rPr lang="en-US" altLang="en-US">
                <a:latin typeface="Courier New" panose="02070309020205020404" pitchFamily="49" charset="0"/>
              </a:rPr>
              <a:t>-=</a:t>
            </a:r>
            <a:r>
              <a:rPr lang="en-US" altLang="en-US"/>
              <a:t>, </a:t>
            </a:r>
            <a:r>
              <a:rPr lang="en-US" altLang="en-US">
                <a:latin typeface="Courier New" panose="02070309020205020404" pitchFamily="49" charset="0"/>
              </a:rPr>
              <a:t>*=</a:t>
            </a:r>
            <a:r>
              <a:rPr lang="en-US" altLang="en-US"/>
              <a:t>, </a:t>
            </a:r>
            <a:r>
              <a:rPr lang="en-US" altLang="en-US">
                <a:latin typeface="Courier New" panose="02070309020205020404" pitchFamily="49" charset="0"/>
              </a:rPr>
              <a:t>/=</a:t>
            </a:r>
            <a:r>
              <a:rPr lang="en-US" altLang="en-US"/>
              <a:t>, and </a:t>
            </a:r>
            <a:r>
              <a:rPr lang="en-US" altLang="en-US">
                <a:latin typeface="Courier New" panose="02070309020205020404" pitchFamily="49" charset="0"/>
              </a:rPr>
              <a:t>%=</a:t>
            </a:r>
          </a:p>
          <a:p>
            <a:pPr eaLnBrk="1" hangingPunct="1"/>
            <a:r>
              <a:rPr lang="en-US" altLang="en-US"/>
              <a:t>Example:</a:t>
            </a:r>
          </a:p>
          <a:p>
            <a:pPr eaLnBrk="1" hangingPunct="1">
              <a:buFontTx/>
              <a:buNone/>
            </a:pPr>
            <a:r>
              <a:rPr lang="en-US" altLang="en-US"/>
              <a:t>	 </a:t>
            </a:r>
            <a:r>
              <a:rPr lang="en-US" altLang="en-US" sz="2600">
                <a:latin typeface="Courier New" panose="02070309020205020404" pitchFamily="49" charset="0"/>
              </a:rPr>
              <a:t>x *= y;</a:t>
            </a:r>
          </a:p>
          <a:p>
            <a:pPr eaLnBrk="1" hangingPunct="1"/>
            <a:endParaRPr lang="en-US" altLang="en-US" sz="2600">
              <a:latin typeface="Courier New" panose="02070309020205020404" pitchFamily="49" charset="0"/>
            </a:endParaRP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AE09689B-D5FE-4756-9F71-FDFDE4007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DC3DECC-8BAB-4898-909E-046516FA3C06}" type="slidenum">
              <a:rPr lang="en-US" altLang="en-US">
                <a:solidFill>
                  <a:srgbClr val="898989"/>
                </a:solidFill>
              </a:rPr>
              <a:pPr eaLnBrk="1" hangingPunct="1"/>
              <a:t>57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58C42-8F12-42A8-AEF5-1DDA9268E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5" name="Picture 4" descr="A picture containing umbrella&#10;&#10;Description automatically generated">
            <a:extLst>
              <a:ext uri="{FF2B5EF4-FFF2-40B4-BE49-F238E27FC236}">
                <a16:creationId xmlns:a16="http://schemas.microsoft.com/office/drawing/2014/main" id="{A8DC3182-B33B-49E5-B4D3-BFE8CD0142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" y="283"/>
            <a:ext cx="12190992" cy="6857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93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>
            <a:extLst>
              <a:ext uri="{FF2B5EF4-FFF2-40B4-BE49-F238E27FC236}">
                <a16:creationId xmlns:a16="http://schemas.microsoft.com/office/drawing/2014/main" id="{C7D45D6D-31C9-4A2C-82D7-386C41E792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Reserved Words (Keywords)</a:t>
            </a:r>
          </a:p>
        </p:txBody>
      </p:sp>
      <p:sp>
        <p:nvSpPr>
          <p:cNvPr id="13315" name="Rectangle 5">
            <a:extLst>
              <a:ext uri="{FF2B5EF4-FFF2-40B4-BE49-F238E27FC236}">
                <a16:creationId xmlns:a16="http://schemas.microsoft.com/office/drawing/2014/main" id="{0BE6A2B5-4BEA-4A5D-B96C-4D03AE76803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Reserved words, keywords, or word symbols</a:t>
            </a:r>
          </a:p>
          <a:p>
            <a:pPr lvl="1" eaLnBrk="1" hangingPunct="1"/>
            <a:r>
              <a:rPr lang="en-US" altLang="en-US"/>
              <a:t>Include: </a:t>
            </a:r>
          </a:p>
          <a:p>
            <a:pPr lvl="2" eaLnBrk="1" hangingPunct="1"/>
            <a:r>
              <a:rPr lang="en-US" altLang="en-US">
                <a:latin typeface="Courier New" panose="02070309020205020404" pitchFamily="49" charset="0"/>
              </a:rPr>
              <a:t>int</a:t>
            </a:r>
          </a:p>
          <a:p>
            <a:pPr lvl="2" eaLnBrk="1" hangingPunct="1"/>
            <a:r>
              <a:rPr lang="en-US" altLang="en-US">
                <a:latin typeface="Courier New" panose="02070309020205020404" pitchFamily="49" charset="0"/>
              </a:rPr>
              <a:t>float</a:t>
            </a:r>
          </a:p>
          <a:p>
            <a:pPr lvl="2" eaLnBrk="1" hangingPunct="1"/>
            <a:r>
              <a:rPr lang="en-US" altLang="en-US">
                <a:latin typeface="Courier New" panose="02070309020205020404" pitchFamily="49" charset="0"/>
              </a:rPr>
              <a:t>double</a:t>
            </a:r>
          </a:p>
          <a:p>
            <a:pPr lvl="2" eaLnBrk="1" hangingPunct="1"/>
            <a:r>
              <a:rPr lang="en-US" altLang="en-US">
                <a:latin typeface="Courier New" panose="02070309020205020404" pitchFamily="49" charset="0"/>
              </a:rPr>
              <a:t>char</a:t>
            </a:r>
          </a:p>
          <a:p>
            <a:pPr lvl="2" eaLnBrk="1" hangingPunct="1"/>
            <a:r>
              <a:rPr lang="en-US" altLang="en-US">
                <a:latin typeface="Courier New" panose="02070309020205020404" pitchFamily="49" charset="0"/>
              </a:rPr>
              <a:t>const</a:t>
            </a:r>
          </a:p>
          <a:p>
            <a:pPr lvl="2" eaLnBrk="1" hangingPunct="1"/>
            <a:r>
              <a:rPr lang="en-US" altLang="en-US">
                <a:latin typeface="Courier New" panose="02070309020205020404" pitchFamily="49" charset="0"/>
              </a:rPr>
              <a:t>void</a:t>
            </a:r>
          </a:p>
          <a:p>
            <a:pPr lvl="2" eaLnBrk="1" hangingPunct="1"/>
            <a:r>
              <a:rPr lang="en-US" altLang="en-US">
                <a:latin typeface="Courier New" panose="02070309020205020404" pitchFamily="49" charset="0"/>
              </a:rPr>
              <a:t>return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B29238D3-0BA7-46E7-8B4C-7B58A7651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C3667AB-72B0-4D0C-8E23-AA01CB5B0D3D}" type="slidenum">
              <a:rPr lang="en-US" altLang="en-US">
                <a:solidFill>
                  <a:srgbClr val="898989"/>
                </a:solidFill>
              </a:rPr>
              <a:pPr eaLnBrk="1" hangingPunct="1"/>
              <a:t>6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>
            <a:extLst>
              <a:ext uri="{FF2B5EF4-FFF2-40B4-BE49-F238E27FC236}">
                <a16:creationId xmlns:a16="http://schemas.microsoft.com/office/drawing/2014/main" id="{14C006EB-F7CB-493D-95D5-9081E63267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Identifier</a:t>
            </a:r>
          </a:p>
        </p:txBody>
      </p:sp>
      <p:sp>
        <p:nvSpPr>
          <p:cNvPr id="14339" name="Rectangle 5">
            <a:extLst>
              <a:ext uri="{FF2B5EF4-FFF2-40B4-BE49-F238E27FC236}">
                <a16:creationId xmlns:a16="http://schemas.microsoft.com/office/drawing/2014/main" id="{237DF1CB-F195-45A7-A3CE-7F8AB7ED4FF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1295401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 sz="3000" dirty="0"/>
              <a:t>Consist of letters, digits, and the underscore character (_)</a:t>
            </a:r>
          </a:p>
          <a:p>
            <a:pPr eaLnBrk="1" hangingPunct="1"/>
            <a:r>
              <a:rPr lang="en-US" altLang="en-US" sz="3000" dirty="0"/>
              <a:t>Must begin with a letter or underscore</a:t>
            </a:r>
          </a:p>
          <a:p>
            <a:pPr eaLnBrk="1" hangingPunct="1"/>
            <a:r>
              <a:rPr lang="en-US" altLang="en-US" sz="3000" dirty="0"/>
              <a:t>C++ is case sensitive </a:t>
            </a:r>
          </a:p>
          <a:p>
            <a:pPr lvl="1" eaLnBrk="1" hangingPunct="1"/>
            <a:r>
              <a:rPr lang="en-US" altLang="en-US" dirty="0">
                <a:latin typeface="Courier New" panose="02070309020205020404" pitchFamily="49" charset="0"/>
              </a:rPr>
              <a:t>NUMBER</a:t>
            </a:r>
            <a:r>
              <a:rPr lang="en-US" altLang="en-US" dirty="0"/>
              <a:t> is not the same as </a:t>
            </a:r>
            <a:r>
              <a:rPr lang="en-US" altLang="en-US" dirty="0">
                <a:latin typeface="Courier New" panose="02070309020205020404" pitchFamily="49" charset="0"/>
              </a:rPr>
              <a:t>number</a:t>
            </a:r>
          </a:p>
          <a:p>
            <a:pPr eaLnBrk="1" hangingPunct="1"/>
            <a:r>
              <a:rPr lang="en-US" altLang="en-US" sz="3000" dirty="0"/>
              <a:t>Two predefined identifiers are </a:t>
            </a:r>
            <a:r>
              <a:rPr lang="en-US" altLang="en-US" sz="3000" dirty="0" err="1">
                <a:latin typeface="Courier New" panose="02070309020205020404" pitchFamily="49" charset="0"/>
              </a:rPr>
              <a:t>cout</a:t>
            </a:r>
            <a:r>
              <a:rPr lang="en-US" altLang="en-US" sz="3000" dirty="0"/>
              <a:t> and </a:t>
            </a:r>
            <a:r>
              <a:rPr lang="en-US" altLang="en-US" sz="3000" dirty="0" err="1">
                <a:latin typeface="Courier New" panose="02070309020205020404" pitchFamily="49" charset="0"/>
              </a:rPr>
              <a:t>cin</a:t>
            </a:r>
            <a:r>
              <a:rPr lang="en-US" altLang="en-US" sz="3000" dirty="0"/>
              <a:t> 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EBF0BF83-965F-4D68-AA1D-191EEA367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CB6A0CB-189F-4AEB-ADB3-BDD4D8777EC6}" type="slidenum">
              <a:rPr lang="en-US" altLang="en-US">
                <a:solidFill>
                  <a:srgbClr val="898989"/>
                </a:solidFill>
              </a:rPr>
              <a:pPr eaLnBrk="1" hangingPunct="1"/>
              <a:t>7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86733D9E-E1EC-4C5A-B8E7-608CA4B6C9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Identifiers 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409BB3CC-DFAB-493E-A4F0-F4A20F9AF67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Legal identifiers in C++:</a:t>
            </a:r>
          </a:p>
          <a:p>
            <a:pPr lvl="1"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first</a:t>
            </a:r>
          </a:p>
          <a:p>
            <a:pPr lvl="1"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conversion</a:t>
            </a:r>
          </a:p>
          <a:p>
            <a:pPr lvl="1"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payRate</a:t>
            </a:r>
          </a:p>
        </p:txBody>
      </p:sp>
      <p:sp>
        <p:nvSpPr>
          <p:cNvPr id="15365" name="Slide Number Placeholder 5">
            <a:extLst>
              <a:ext uri="{FF2B5EF4-FFF2-40B4-BE49-F238E27FC236}">
                <a16:creationId xmlns:a16="http://schemas.microsoft.com/office/drawing/2014/main" id="{2D8D37CB-1D9F-41A2-93D0-AF718D6B3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8FA15A2-1608-49EF-8894-A89E2619746B}" type="slidenum">
              <a:rPr lang="en-US" altLang="en-US">
                <a:solidFill>
                  <a:srgbClr val="898989"/>
                </a:solidFill>
              </a:rPr>
              <a:pPr eaLnBrk="1" hangingPunct="1"/>
              <a:t>8</a:t>
            </a:fld>
            <a:endParaRPr lang="en-US" altLang="en-US">
              <a:solidFill>
                <a:srgbClr val="898989"/>
              </a:solidFill>
            </a:endParaRPr>
          </a:p>
        </p:txBody>
      </p:sp>
      <p:pic>
        <p:nvPicPr>
          <p:cNvPr id="15366" name="Picture 7">
            <a:extLst>
              <a:ext uri="{FF2B5EF4-FFF2-40B4-BE49-F238E27FC236}">
                <a16:creationId xmlns:a16="http://schemas.microsoft.com/office/drawing/2014/main" id="{E40DBBEA-C9B7-4E72-9D18-070165E077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54"/>
          <a:stretch/>
        </p:blipFill>
        <p:spPr bwMode="auto">
          <a:xfrm>
            <a:off x="997227" y="4015409"/>
            <a:ext cx="7010400" cy="2161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C9176E45-DB88-4A8D-94F5-31736482DC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Whitespaces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2F22C3D0-F0FB-4700-81A0-484BB0B59B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Every C++ program contains whitespaces</a:t>
            </a:r>
          </a:p>
          <a:p>
            <a:pPr lvl="1" eaLnBrk="1" hangingPunct="1"/>
            <a:r>
              <a:rPr lang="en-US" altLang="en-US"/>
              <a:t>Include blanks, tabs, and newline characters </a:t>
            </a:r>
          </a:p>
          <a:p>
            <a:pPr eaLnBrk="1" hangingPunct="1"/>
            <a:r>
              <a:rPr lang="en-US" altLang="en-US"/>
              <a:t>Used to separate special symbols, reserved words, and identifiers</a:t>
            </a:r>
          </a:p>
          <a:p>
            <a:pPr eaLnBrk="1" hangingPunct="1"/>
            <a:r>
              <a:rPr lang="en-US" altLang="en-US"/>
              <a:t>Proper utilization of whitespaces is important </a:t>
            </a:r>
          </a:p>
          <a:p>
            <a:pPr lvl="1" eaLnBrk="1" hangingPunct="1"/>
            <a:r>
              <a:rPr lang="en-US" altLang="en-US"/>
              <a:t>Can be used to make the program readable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EACA1762-97B8-42E8-AC5A-CAA59071A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6F1DEE8-2CA6-46EA-B86C-17976B76DF10}" type="slidenum">
              <a:rPr lang="en-US" altLang="en-US">
                <a:solidFill>
                  <a:srgbClr val="898989"/>
                </a:solidFill>
              </a:rPr>
              <a:pPr eaLnBrk="1" hangingPunct="1"/>
              <a:t>9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</TotalTime>
  <Words>2235</Words>
  <Application>Microsoft Office PowerPoint</Application>
  <PresentationFormat>Widescreen</PresentationFormat>
  <Paragraphs>413</Paragraphs>
  <Slides>58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4" baseType="lpstr">
      <vt:lpstr>Arial</vt:lpstr>
      <vt:lpstr>Calibri</vt:lpstr>
      <vt:lpstr>Calibri Light</vt:lpstr>
      <vt:lpstr>Courier New</vt:lpstr>
      <vt:lpstr>Tahoma</vt:lpstr>
      <vt:lpstr>Office Theme</vt:lpstr>
      <vt:lpstr>PowerPoint Presentation</vt:lpstr>
      <vt:lpstr>A C++ Program</vt:lpstr>
      <vt:lpstr>The Basics of a C++ Program</vt:lpstr>
      <vt:lpstr>Comments</vt:lpstr>
      <vt:lpstr>Special Symbols</vt:lpstr>
      <vt:lpstr>Reserved Words (Keywords)</vt:lpstr>
      <vt:lpstr>Identifier</vt:lpstr>
      <vt:lpstr>Identifiers </vt:lpstr>
      <vt:lpstr>Whitespaces</vt:lpstr>
      <vt:lpstr>Data Types</vt:lpstr>
      <vt:lpstr>Simple Data Types</vt:lpstr>
      <vt:lpstr>Simple Data Types </vt:lpstr>
      <vt:lpstr>Simple Data Types </vt:lpstr>
      <vt:lpstr>int Data Type</vt:lpstr>
      <vt:lpstr>bool Data Type</vt:lpstr>
      <vt:lpstr>char Data Type</vt:lpstr>
      <vt:lpstr>Floating-Point Data Types</vt:lpstr>
      <vt:lpstr>Floating-Point Data Types </vt:lpstr>
      <vt:lpstr>Floating-Point Data Types </vt:lpstr>
      <vt:lpstr>Arithmetic Operators and Operator Precedence</vt:lpstr>
      <vt:lpstr>Order of Precedence</vt:lpstr>
      <vt:lpstr>Expressions</vt:lpstr>
      <vt:lpstr>Mixed Expressions</vt:lpstr>
      <vt:lpstr>Mixed Expressions</vt:lpstr>
      <vt:lpstr>Type Conversion (Casting)</vt:lpstr>
      <vt:lpstr>Type Conversion </vt:lpstr>
      <vt:lpstr>string Type</vt:lpstr>
      <vt:lpstr>Input</vt:lpstr>
      <vt:lpstr>Allocating Memory with Constants and Variables</vt:lpstr>
      <vt:lpstr>Allocating Memory with Constants and Variables </vt:lpstr>
      <vt:lpstr>Putting Data into Variables</vt:lpstr>
      <vt:lpstr>Assignment Statement</vt:lpstr>
      <vt:lpstr>Assignment Statement  Example:</vt:lpstr>
      <vt:lpstr>Saving and Using the Value of an Expression</vt:lpstr>
      <vt:lpstr>Declaring &amp; Initializing Variables</vt:lpstr>
      <vt:lpstr>Input (Read) Statement</vt:lpstr>
      <vt:lpstr>Input (Read) Statement </vt:lpstr>
      <vt:lpstr>Variable Initialization</vt:lpstr>
      <vt:lpstr>Increment and Decrement Operators</vt:lpstr>
      <vt:lpstr>Output</vt:lpstr>
      <vt:lpstr>Output </vt:lpstr>
      <vt:lpstr>Output:</vt:lpstr>
      <vt:lpstr>Preprocessor Directives</vt:lpstr>
      <vt:lpstr>Preprocessor Directives (cont'd.)</vt:lpstr>
      <vt:lpstr>namespace and Using cin and cout in a Program</vt:lpstr>
      <vt:lpstr>Using the string Data Type in a Program</vt:lpstr>
      <vt:lpstr>Creating a C++ Program</vt:lpstr>
      <vt:lpstr>Creating a C++ Program </vt:lpstr>
      <vt:lpstr>Program Style and Form</vt:lpstr>
      <vt:lpstr>Use of Blanks</vt:lpstr>
      <vt:lpstr>Use of Semicolons, Brackets, and Commas</vt:lpstr>
      <vt:lpstr>Semantics</vt:lpstr>
      <vt:lpstr>Naming Identifiers</vt:lpstr>
      <vt:lpstr>Prompt Lines</vt:lpstr>
      <vt:lpstr>Documentation</vt:lpstr>
      <vt:lpstr>Form and Style</vt:lpstr>
      <vt:lpstr>More on Assignment Statements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Bonifacio Doma</dc:creator>
  <cp:lastModifiedBy>Gloren S. Fuentes</cp:lastModifiedBy>
  <cp:revision>50</cp:revision>
  <dcterms:created xsi:type="dcterms:W3CDTF">2020-08-03T04:17:09Z</dcterms:created>
  <dcterms:modified xsi:type="dcterms:W3CDTF">2021-08-12T03:53:55Z</dcterms:modified>
</cp:coreProperties>
</file>