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369" r:id="rId2"/>
    <p:sldId id="2924" r:id="rId3"/>
    <p:sldId id="2998" r:id="rId4"/>
    <p:sldId id="2999" r:id="rId5"/>
    <p:sldId id="3000" r:id="rId6"/>
    <p:sldId id="3001" r:id="rId7"/>
    <p:sldId id="3002" r:id="rId8"/>
    <p:sldId id="3003" r:id="rId9"/>
    <p:sldId id="3004" r:id="rId10"/>
    <p:sldId id="3005" r:id="rId11"/>
    <p:sldId id="3006" r:id="rId12"/>
    <p:sldId id="3007" r:id="rId13"/>
    <p:sldId id="3008" r:id="rId14"/>
    <p:sldId id="3009" r:id="rId15"/>
    <p:sldId id="3010" r:id="rId16"/>
    <p:sldId id="3014" r:id="rId17"/>
    <p:sldId id="3015" r:id="rId18"/>
    <p:sldId id="3016" r:id="rId19"/>
  </p:sldIdLst>
  <p:sldSz cx="10475913" cy="7345363"/>
  <p:notesSz cx="9866313" cy="6735763"/>
  <p:embeddedFontLst>
    <p:embeddedFont>
      <p:font typeface="JBold" panose="020B0600000101010101" charset="-127"/>
      <p:regular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가는각진제목체" panose="0203060000010101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509138" algn="l" rtl="0" fontAlgn="base" latinLnBrk="1">
      <a:spcBef>
        <a:spcPct val="0"/>
      </a:spcBef>
      <a:spcAft>
        <a:spcPct val="0"/>
      </a:spcAft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1018276" algn="l" rtl="0" fontAlgn="base" latinLnBrk="1">
      <a:spcBef>
        <a:spcPct val="0"/>
      </a:spcBef>
      <a:spcAft>
        <a:spcPct val="0"/>
      </a:spcAft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527414" algn="l" rtl="0" fontAlgn="base" latinLnBrk="1">
      <a:spcBef>
        <a:spcPct val="0"/>
      </a:spcBef>
      <a:spcAft>
        <a:spcPct val="0"/>
      </a:spcAft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2036552" algn="l" rtl="0" fontAlgn="base" latinLnBrk="1">
      <a:spcBef>
        <a:spcPct val="0"/>
      </a:spcBef>
      <a:spcAft>
        <a:spcPct val="0"/>
      </a:spcAft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545690" algn="l" defTabSz="1018276" rtl="0" eaLnBrk="1" latinLnBrk="1" hangingPunct="1"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3054828" algn="l" defTabSz="1018276" rtl="0" eaLnBrk="1" latinLnBrk="1" hangingPunct="1"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563965" algn="l" defTabSz="1018276" rtl="0" eaLnBrk="1" latinLnBrk="1" hangingPunct="1"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4073103" algn="l" defTabSz="1018276" rtl="0" eaLnBrk="1" latinLnBrk="1" hangingPunct="1">
      <a:defRPr kumimoji="1" sz="1782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14" userDrawn="1">
          <p15:clr>
            <a:srgbClr val="A4A3A4"/>
          </p15:clr>
        </p15:guide>
        <p15:guide id="2" orient="horz" pos="4112" userDrawn="1">
          <p15:clr>
            <a:srgbClr val="A4A3A4"/>
          </p15:clr>
        </p15:guide>
        <p15:guide id="3" orient="horz" pos="710" userDrawn="1">
          <p15:clr>
            <a:srgbClr val="A4A3A4"/>
          </p15:clr>
        </p15:guide>
        <p15:guide id="4" pos="2628" userDrawn="1">
          <p15:clr>
            <a:srgbClr val="A4A3A4"/>
          </p15:clr>
        </p15:guide>
        <p15:guide id="5" pos="229" userDrawn="1">
          <p15:clr>
            <a:srgbClr val="A4A3A4"/>
          </p15:clr>
        </p15:guide>
        <p15:guide id="6" pos="325" userDrawn="1">
          <p15:clr>
            <a:srgbClr val="A4A3A4"/>
          </p15:clr>
        </p15:guide>
        <p15:guide id="7" pos="64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F7F7F"/>
    <a:srgbClr val="10253F"/>
    <a:srgbClr val="0070C0"/>
    <a:srgbClr val="0066FF"/>
    <a:srgbClr val="C9AF93"/>
    <a:srgbClr val="68A9C6"/>
    <a:srgbClr val="6D89B7"/>
    <a:srgbClr val="A591BD"/>
    <a:srgbClr val="CD9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6429" autoAdjust="0"/>
  </p:normalViewPr>
  <p:slideViewPr>
    <p:cSldViewPr>
      <p:cViewPr varScale="1">
        <p:scale>
          <a:sx n="111" d="100"/>
          <a:sy n="111" d="100"/>
        </p:scale>
        <p:origin x="1338" y="108"/>
      </p:cViewPr>
      <p:guideLst>
        <p:guide orient="horz" pos="4014"/>
        <p:guide orient="horz" pos="4112"/>
        <p:guide orient="horz" pos="710"/>
        <p:guide pos="2628"/>
        <p:guide pos="229"/>
        <p:guide pos="325"/>
        <p:guide pos="6466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78" y="-108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477" cy="336789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532" y="0"/>
            <a:ext cx="4276477" cy="336789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r">
              <a:defRPr sz="1200"/>
            </a:lvl1pPr>
          </a:lstStyle>
          <a:p>
            <a:fld id="{35284C9C-7A58-4D88-B8E3-B2C44E2300D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93"/>
            <a:ext cx="4276477" cy="336789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532" y="6397893"/>
            <a:ext cx="4276477" cy="336789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r">
              <a:defRPr sz="1200"/>
            </a:lvl1pPr>
          </a:lstStyle>
          <a:p>
            <a:fld id="{C2C20C84-88A2-479B-AC72-8DA86622A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45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6"/>
            <a:ext cx="4276733" cy="3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4" tIns="45500" rIns="91004" bIns="4550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7247" y="6"/>
            <a:ext cx="4276731" cy="3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4" tIns="45500" rIns="91004" bIns="455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3725" y="508000"/>
            <a:ext cx="3598863" cy="252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397" y="3199875"/>
            <a:ext cx="7893521" cy="303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4" tIns="45500" rIns="91004" bIns="45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7578"/>
            <a:ext cx="4276733" cy="3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4" tIns="45500" rIns="91004" bIns="4550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7247" y="6397578"/>
            <a:ext cx="4276731" cy="3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4" tIns="45500" rIns="91004" bIns="455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0CA5560D-3F97-48BD-8577-05F3A3B284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414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336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509138" algn="l" rtl="0" eaLnBrk="0" fontAlgn="base" latinLnBrk="1" hangingPunct="0">
      <a:spcBef>
        <a:spcPct val="30000"/>
      </a:spcBef>
      <a:spcAft>
        <a:spcPct val="0"/>
      </a:spcAft>
      <a:defRPr kumimoji="1" sz="1336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1018276" algn="l" rtl="0" eaLnBrk="0" fontAlgn="base" latinLnBrk="1" hangingPunct="0">
      <a:spcBef>
        <a:spcPct val="30000"/>
      </a:spcBef>
      <a:spcAft>
        <a:spcPct val="0"/>
      </a:spcAft>
      <a:defRPr kumimoji="1" sz="1336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527414" algn="l" rtl="0" eaLnBrk="0" fontAlgn="base" latinLnBrk="1" hangingPunct="0">
      <a:spcBef>
        <a:spcPct val="30000"/>
      </a:spcBef>
      <a:spcAft>
        <a:spcPct val="0"/>
      </a:spcAft>
      <a:defRPr kumimoji="1" sz="1336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2036552" algn="l" rtl="0" eaLnBrk="0" fontAlgn="base" latinLnBrk="1" hangingPunct="0">
      <a:spcBef>
        <a:spcPct val="30000"/>
      </a:spcBef>
      <a:spcAft>
        <a:spcPct val="0"/>
      </a:spcAft>
      <a:defRPr kumimoji="1" sz="1336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545690" algn="l" defTabSz="1018276" rtl="0" eaLnBrk="1" latinLnBrk="1" hangingPunct="1">
      <a:defRPr sz="1336" kern="1200">
        <a:solidFill>
          <a:schemeClr val="tx1"/>
        </a:solidFill>
        <a:latin typeface="+mn-lt"/>
        <a:ea typeface="+mn-ea"/>
        <a:cs typeface="+mn-cs"/>
      </a:defRPr>
    </a:lvl6pPr>
    <a:lvl7pPr marL="3054828" algn="l" defTabSz="1018276" rtl="0" eaLnBrk="1" latinLnBrk="1" hangingPunct="1">
      <a:defRPr sz="1336" kern="1200">
        <a:solidFill>
          <a:schemeClr val="tx1"/>
        </a:solidFill>
        <a:latin typeface="+mn-lt"/>
        <a:ea typeface="+mn-ea"/>
        <a:cs typeface="+mn-cs"/>
      </a:defRPr>
    </a:lvl7pPr>
    <a:lvl8pPr marL="3563965" algn="l" defTabSz="1018276" rtl="0" eaLnBrk="1" latinLnBrk="1" hangingPunct="1">
      <a:defRPr sz="1336" kern="1200">
        <a:solidFill>
          <a:schemeClr val="tx1"/>
        </a:solidFill>
        <a:latin typeface="+mn-lt"/>
        <a:ea typeface="+mn-ea"/>
        <a:cs typeface="+mn-cs"/>
      </a:defRPr>
    </a:lvl8pPr>
    <a:lvl9pPr marL="4073103" algn="l" defTabSz="1018276" rtl="0" eaLnBrk="1" latinLnBrk="1" hangingPunct="1">
      <a:defRPr sz="13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82594" y="2683455"/>
            <a:ext cx="6310731" cy="617029"/>
          </a:xfrm>
          <a:prstGeom prst="rect">
            <a:avLst/>
          </a:prstGeom>
        </p:spPr>
        <p:txBody>
          <a:bodyPr anchor="ctr"/>
          <a:lstStyle>
            <a:lvl1pPr algn="ctr">
              <a:defRPr sz="2571" b="0" baseline="0">
                <a:solidFill>
                  <a:schemeClr val="tx1"/>
                </a:solidFill>
                <a:latin typeface="JBold" pitchFamily="18" charset="-127"/>
                <a:ea typeface="JBold" pitchFamily="18" charset="-127"/>
                <a:cs typeface="JBold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082594" y="3419168"/>
            <a:ext cx="6310731" cy="62571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928" b="1" baseline="0">
                <a:solidFill>
                  <a:srgbClr val="0070C0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 dirty="0"/>
              <a:t>부제목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5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135259" y="279171"/>
            <a:ext cx="10280355" cy="4627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396" tIns="50126" rIns="96396" bIns="5012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7941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71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135259" y="279171"/>
            <a:ext cx="10280355" cy="4627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396" tIns="50126" rIns="96396" bIns="5012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7941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71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37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135259" y="279171"/>
            <a:ext cx="10280355" cy="4627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396" tIns="50126" rIns="96396" bIns="5012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7941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71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가는각진제목체" pitchFamily="18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2307415"/>
            <a:ext cx="10475913" cy="780445"/>
          </a:xfrm>
          <a:prstGeom prst="rect">
            <a:avLst/>
          </a:prstGeom>
          <a:solidFill>
            <a:srgbClr val="549FC0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  <a:buFont typeface="Wingdings" pitchFamily="2" charset="2"/>
              <a:buChar char="§"/>
            </a:pPr>
            <a:endParaRPr lang="ko-KR" altLang="en-US" sz="1714">
              <a:ea typeface="가는각진제목체" pitchFamily="18" charset="-127"/>
            </a:endParaRPr>
          </a:p>
        </p:txBody>
      </p:sp>
      <p:pic>
        <p:nvPicPr>
          <p:cNvPr id="5" name="Picture 11" descr="intro_03j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51" y="2309106"/>
            <a:ext cx="1801746" cy="76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1163" y="2309551"/>
            <a:ext cx="8548903" cy="778745"/>
          </a:xfrm>
          <a:prstGeom prst="rect">
            <a:avLst/>
          </a:prstGeom>
        </p:spPr>
        <p:txBody>
          <a:bodyPr anchor="ctr"/>
          <a:lstStyle>
            <a:lvl1pPr marL="382584" indent="-382584">
              <a:buFont typeface="+mj-lt"/>
              <a:buAutoNum type="romanUcPeriod"/>
              <a:defRPr sz="2999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한글 </a:t>
            </a:r>
            <a:r>
              <a:rPr lang="en-US" altLang="ko-KR" dirty="0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07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236" y="47610"/>
            <a:ext cx="10160293" cy="462486"/>
          </a:xfrm>
          <a:prstGeom prst="rect">
            <a:avLst/>
          </a:prstGeom>
        </p:spPr>
        <p:txBody>
          <a:bodyPr anchor="ctr"/>
          <a:lstStyle>
            <a:lvl1pPr>
              <a:defRPr sz="2571">
                <a:solidFill>
                  <a:schemeClr val="tx1"/>
                </a:solidFill>
                <a:latin typeface="JBold" pitchFamily="18" charset="-127"/>
                <a:ea typeface="JBold" pitchFamily="18" charset="-127"/>
                <a:cs typeface="JBold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1" r:id="rId2"/>
    <p:sldLayoutId id="2147483742" r:id="rId3"/>
    <p:sldLayoutId id="2147483743" r:id="rId4"/>
    <p:sldLayoutId id="2147483741" r:id="rId5"/>
    <p:sldLayoutId id="2147483728" r:id="rId6"/>
    <p:sldLayoutId id="2147483733" r:id="rId7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가는각진제목체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5pPr>
      <a:lvl6pPr marL="489707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6pPr>
      <a:lvl7pPr marL="979414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7pPr>
      <a:lvl8pPr marL="1469121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8pPr>
      <a:lvl9pPr marL="1958827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Times New Roman" pitchFamily="18" charset="0"/>
          <a:ea typeface="맑은 고딕" pitchFamily="50" charset="-127"/>
        </a:defRPr>
      </a:lvl9pPr>
    </p:titleStyle>
    <p:bodyStyle>
      <a:lvl1pPr marL="367279" indent="-367279" algn="l" rtl="0" eaLnBrk="0" fontAlgn="base" latinLnBrk="1" hangingPunct="0">
        <a:spcBef>
          <a:spcPct val="20000"/>
        </a:spcBef>
        <a:spcAft>
          <a:spcPct val="0"/>
        </a:spcAft>
        <a:buBlip>
          <a:blip r:embed="rId9"/>
        </a:buBlip>
        <a:defRPr kumimoji="1" sz="1285">
          <a:solidFill>
            <a:schemeClr val="tx1"/>
          </a:solidFill>
          <a:latin typeface="+mn-lt"/>
          <a:ea typeface="가는각진제목체" pitchFamily="18" charset="-127"/>
          <a:cs typeface="+mn-cs"/>
        </a:defRPr>
      </a:lvl1pPr>
      <a:lvl2pPr marL="795775" indent="-306068" algn="l" rtl="0" eaLnBrk="0" fontAlgn="base" latinLnBrk="1" hangingPunct="0">
        <a:spcBef>
          <a:spcPct val="20000"/>
        </a:spcBef>
        <a:spcAft>
          <a:spcPct val="0"/>
        </a:spcAft>
        <a:buBlip>
          <a:blip r:embed="rId10"/>
        </a:buBlip>
        <a:defRPr kumimoji="1" sz="1285">
          <a:solidFill>
            <a:schemeClr val="tx1"/>
          </a:solidFill>
          <a:latin typeface="+mn-lt"/>
          <a:ea typeface="가는각진제목체" pitchFamily="18" charset="-127"/>
        </a:defRPr>
      </a:lvl2pPr>
      <a:lvl3pPr marL="1224267" indent="-24485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85">
          <a:solidFill>
            <a:schemeClr val="tx1"/>
          </a:solidFill>
          <a:latin typeface="+mn-lt"/>
          <a:ea typeface="가는각진제목체" pitchFamily="18" charset="-127"/>
        </a:defRPr>
      </a:lvl3pPr>
      <a:lvl4pPr marL="1713974" indent="-24485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85">
          <a:solidFill>
            <a:schemeClr val="tx1"/>
          </a:solidFill>
          <a:latin typeface="+mn-lt"/>
          <a:ea typeface="가는각진제목체" pitchFamily="18" charset="-127"/>
        </a:defRPr>
      </a:lvl4pPr>
      <a:lvl5pPr marL="2203681" indent="-24485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85">
          <a:solidFill>
            <a:schemeClr val="tx1"/>
          </a:solidFill>
          <a:latin typeface="+mn-lt"/>
          <a:ea typeface="가는각진제목체" pitchFamily="18" charset="-127"/>
        </a:defRPr>
      </a:lvl5pPr>
      <a:lvl6pPr marL="2693388" indent="-244852" algn="l" rtl="0" fontAlgn="base" latinLnBrk="1">
        <a:spcBef>
          <a:spcPct val="20000"/>
        </a:spcBef>
        <a:spcAft>
          <a:spcPct val="0"/>
        </a:spcAft>
        <a:buChar char="»"/>
        <a:defRPr kumimoji="1" sz="1285">
          <a:solidFill>
            <a:schemeClr val="tx1"/>
          </a:solidFill>
          <a:latin typeface="+mn-lt"/>
          <a:ea typeface="+mn-ea"/>
        </a:defRPr>
      </a:lvl6pPr>
      <a:lvl7pPr marL="3183095" indent="-244852" algn="l" rtl="0" fontAlgn="base" latinLnBrk="1">
        <a:spcBef>
          <a:spcPct val="20000"/>
        </a:spcBef>
        <a:spcAft>
          <a:spcPct val="0"/>
        </a:spcAft>
        <a:buChar char="»"/>
        <a:defRPr kumimoji="1" sz="1285">
          <a:solidFill>
            <a:schemeClr val="tx1"/>
          </a:solidFill>
          <a:latin typeface="+mn-lt"/>
          <a:ea typeface="+mn-ea"/>
        </a:defRPr>
      </a:lvl7pPr>
      <a:lvl8pPr marL="3672801" indent="-244852" algn="l" rtl="0" fontAlgn="base" latinLnBrk="1">
        <a:spcBef>
          <a:spcPct val="20000"/>
        </a:spcBef>
        <a:spcAft>
          <a:spcPct val="0"/>
        </a:spcAft>
        <a:buChar char="»"/>
        <a:defRPr kumimoji="1" sz="1285">
          <a:solidFill>
            <a:schemeClr val="tx1"/>
          </a:solidFill>
          <a:latin typeface="+mn-lt"/>
          <a:ea typeface="+mn-ea"/>
        </a:defRPr>
      </a:lvl8pPr>
      <a:lvl9pPr marL="4162510" indent="-244852" algn="l" rtl="0" fontAlgn="base" latinLnBrk="1">
        <a:spcBef>
          <a:spcPct val="20000"/>
        </a:spcBef>
        <a:spcAft>
          <a:spcPct val="0"/>
        </a:spcAft>
        <a:buChar char="»"/>
        <a:defRPr kumimoji="1" sz="12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1pPr>
      <a:lvl2pPr marL="489707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2pPr>
      <a:lvl3pPr marL="979414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3pPr>
      <a:lvl4pPr marL="1469121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4pPr>
      <a:lvl5pPr marL="1958827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5pPr>
      <a:lvl6pPr marL="2448535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6pPr>
      <a:lvl7pPr marL="2938242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8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8pPr>
      <a:lvl9pPr marL="3917655" algn="l" defTabSz="979414" rtl="0" eaLnBrk="1" latinLnBrk="1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00ADE-DDEC-4BF0-96BE-495A8ACD233C}"/>
              </a:ext>
            </a:extLst>
          </p:cNvPr>
          <p:cNvSpPr/>
          <p:nvPr/>
        </p:nvSpPr>
        <p:spPr bwMode="auto">
          <a:xfrm>
            <a:off x="0" y="2711670"/>
            <a:ext cx="10475913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3FEE9-A39E-4B77-AD49-13BE7CA3739B}"/>
              </a:ext>
            </a:extLst>
          </p:cNvPr>
          <p:cNvSpPr/>
          <p:nvPr/>
        </p:nvSpPr>
        <p:spPr>
          <a:xfrm>
            <a:off x="2645668" y="2902787"/>
            <a:ext cx="5282295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999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파이썬을 활용한 업무 자동화</a:t>
            </a:r>
            <a:endParaRPr lang="en-US" altLang="ko-KR" sz="2999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79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9C43B-2907-471E-8935-0B7FB03DC789}"/>
              </a:ext>
            </a:extLst>
          </p:cNvPr>
          <p:cNvSpPr/>
          <p:nvPr/>
        </p:nvSpPr>
        <p:spPr>
          <a:xfrm>
            <a:off x="979350" y="1008050"/>
            <a:ext cx="8444575" cy="83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최근에 개발되는 분석 도구의 핵심적인 특징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B046D2-6B0D-4956-A370-BD1275390119}"/>
              </a:ext>
            </a:extLst>
          </p:cNvPr>
          <p:cNvSpPr/>
          <p:nvPr/>
        </p:nvSpPr>
        <p:spPr>
          <a:xfrm>
            <a:off x="413420" y="2808250"/>
            <a:ext cx="9722016" cy="324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“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빅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”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분석이 가능한 성능을 제공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(Apache Spark)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분석을 위한 코딩을 간소화하여 분석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Insight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도출에 </a:t>
            </a:r>
            <a:b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집중할 수 있도록 직관적인 언어를 제공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분석결과의 즉각적인 시각화가 가능하여 </a:t>
            </a:r>
            <a:b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기민한 커뮤니케이션이 가능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19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9C43B-2907-471E-8935-0B7FB03DC789}"/>
              </a:ext>
            </a:extLst>
          </p:cNvPr>
          <p:cNvSpPr/>
          <p:nvPr/>
        </p:nvSpPr>
        <p:spPr>
          <a:xfrm>
            <a:off x="979350" y="1008050"/>
            <a:ext cx="8444575" cy="83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최근에 개발되는 분석 도구의 핵심적인 특징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462091-CE9C-4B98-A35A-F34DEB80E394}"/>
              </a:ext>
            </a:extLst>
          </p:cNvPr>
          <p:cNvSpPr/>
          <p:nvPr/>
        </p:nvSpPr>
        <p:spPr>
          <a:xfrm>
            <a:off x="989484" y="2727998"/>
            <a:ext cx="8444575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한마디로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복잡한 프로그래밍 지식이 부족해도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가치 있는 분석결과 산출이 가능해짐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57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A9AB9-C6C3-42A8-A9B7-FAF884FFE0C2}"/>
              </a:ext>
            </a:extLst>
          </p:cNvPr>
          <p:cNvSpPr/>
          <p:nvPr/>
        </p:nvSpPr>
        <p:spPr bwMode="auto">
          <a:xfrm>
            <a:off x="3786091" y="4916953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40C60-BD1B-4B99-927C-802C09D2B383}"/>
              </a:ext>
            </a:extLst>
          </p:cNvPr>
          <p:cNvSpPr/>
          <p:nvPr/>
        </p:nvSpPr>
        <p:spPr bwMode="auto">
          <a:xfrm>
            <a:off x="3786091" y="3650034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54844-FA23-496C-BFD0-CED0E1799FDD}"/>
              </a:ext>
            </a:extLst>
          </p:cNvPr>
          <p:cNvSpPr/>
          <p:nvPr/>
        </p:nvSpPr>
        <p:spPr bwMode="auto">
          <a:xfrm>
            <a:off x="3786091" y="2396673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952CF5-9160-4454-AE36-FC5E75099AE7}"/>
              </a:ext>
            </a:extLst>
          </p:cNvPr>
          <p:cNvSpPr/>
          <p:nvPr/>
        </p:nvSpPr>
        <p:spPr bwMode="auto">
          <a:xfrm>
            <a:off x="3778240" y="6147848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Infra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A8CA82-84A8-4477-BB6D-65EE9C388621}"/>
              </a:ext>
            </a:extLst>
          </p:cNvPr>
          <p:cNvCxnSpPr/>
          <p:nvPr/>
        </p:nvCxnSpPr>
        <p:spPr bwMode="auto">
          <a:xfrm>
            <a:off x="94119" y="3627856"/>
            <a:ext cx="3456384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84EC18B-B2F3-483E-B6CB-FC22E69FA92B}"/>
              </a:ext>
            </a:extLst>
          </p:cNvPr>
          <p:cNvCxnSpPr/>
          <p:nvPr/>
        </p:nvCxnSpPr>
        <p:spPr bwMode="auto">
          <a:xfrm>
            <a:off x="94119" y="7129065"/>
            <a:ext cx="3456384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17C95D-DE6D-4B63-AE4E-5036006CBDAA}"/>
              </a:ext>
            </a:extLst>
          </p:cNvPr>
          <p:cNvCxnSpPr/>
          <p:nvPr/>
        </p:nvCxnSpPr>
        <p:spPr bwMode="auto">
          <a:xfrm>
            <a:off x="6935167" y="2358607"/>
            <a:ext cx="3456384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031CD8-F762-431E-B881-7A42DBA57EF2}"/>
              </a:ext>
            </a:extLst>
          </p:cNvPr>
          <p:cNvCxnSpPr/>
          <p:nvPr/>
        </p:nvCxnSpPr>
        <p:spPr bwMode="auto">
          <a:xfrm>
            <a:off x="6935167" y="5859816"/>
            <a:ext cx="3456384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855E71-5685-4B28-BDF5-B7555D7E87B8}"/>
              </a:ext>
            </a:extLst>
          </p:cNvPr>
          <p:cNvCxnSpPr/>
          <p:nvPr/>
        </p:nvCxnSpPr>
        <p:spPr bwMode="auto">
          <a:xfrm>
            <a:off x="3316261" y="3627856"/>
            <a:ext cx="0" cy="3501209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0F960B-D16B-45C8-A1E9-9898C34D830E}"/>
              </a:ext>
            </a:extLst>
          </p:cNvPr>
          <p:cNvCxnSpPr/>
          <p:nvPr/>
        </p:nvCxnSpPr>
        <p:spPr bwMode="auto">
          <a:xfrm>
            <a:off x="7132685" y="2367916"/>
            <a:ext cx="0" cy="3501209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74AE56-71C7-4F92-9AAC-759B570F769E}"/>
              </a:ext>
            </a:extLst>
          </p:cNvPr>
          <p:cNvSpPr/>
          <p:nvPr/>
        </p:nvSpPr>
        <p:spPr>
          <a:xfrm>
            <a:off x="-27864" y="3591708"/>
            <a:ext cx="299816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Key Competency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F5E0D5-2BC9-4598-BCDE-502000B46F61}"/>
              </a:ext>
            </a:extLst>
          </p:cNvPr>
          <p:cNvSpPr/>
          <p:nvPr/>
        </p:nvSpPr>
        <p:spPr bwMode="auto">
          <a:xfrm>
            <a:off x="3100237" y="3627856"/>
            <a:ext cx="460212" cy="3501201"/>
          </a:xfrm>
          <a:prstGeom prst="rect">
            <a:avLst/>
          </a:prstGeom>
          <a:solidFill>
            <a:schemeClr val="accent2">
              <a:alpha val="36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360800-9F41-4847-8D86-DBF2CC74BC6E}"/>
              </a:ext>
            </a:extLst>
          </p:cNvPr>
          <p:cNvSpPr/>
          <p:nvPr/>
        </p:nvSpPr>
        <p:spPr bwMode="auto">
          <a:xfrm>
            <a:off x="6902579" y="2349307"/>
            <a:ext cx="460212" cy="3501201"/>
          </a:xfrm>
          <a:prstGeom prst="rect">
            <a:avLst/>
          </a:prstGeom>
          <a:solidFill>
            <a:schemeClr val="accent5">
              <a:alpha val="36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28353E-CC26-4596-B717-3BDF78016A7F}"/>
              </a:ext>
            </a:extLst>
          </p:cNvPr>
          <p:cNvSpPr/>
          <p:nvPr/>
        </p:nvSpPr>
        <p:spPr>
          <a:xfrm>
            <a:off x="7525820" y="2367908"/>
            <a:ext cx="299816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Key Competency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A1689B-6C66-4CB6-8AB2-35A9C538D8A7}"/>
              </a:ext>
            </a:extLst>
          </p:cNvPr>
          <p:cNvSpPr/>
          <p:nvPr/>
        </p:nvSpPr>
        <p:spPr>
          <a:xfrm>
            <a:off x="3893" y="4167772"/>
            <a:ext cx="3014678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Computer Science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Database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Language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Algorithm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EEFD87-3F6A-4C9E-95C8-0FCD65CFC2DB}"/>
              </a:ext>
            </a:extLst>
          </p:cNvPr>
          <p:cNvSpPr/>
          <p:nvPr/>
        </p:nvSpPr>
        <p:spPr>
          <a:xfrm>
            <a:off x="7592897" y="2871702"/>
            <a:ext cx="3014678" cy="280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Communication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Analysis Insight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Analysis Tool Usage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Domain Knowledge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Data Context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307267-1504-4062-88DD-C47E244C4510}"/>
              </a:ext>
            </a:extLst>
          </p:cNvPr>
          <p:cNvSpPr/>
          <p:nvPr/>
        </p:nvSpPr>
        <p:spPr>
          <a:xfrm>
            <a:off x="2933700" y="704591"/>
            <a:ext cx="476674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누구에게 유리한가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E50BD-92EC-43EA-ACC4-F06884C10269}"/>
              </a:ext>
            </a:extLst>
          </p:cNvPr>
          <p:cNvSpPr/>
          <p:nvPr/>
        </p:nvSpPr>
        <p:spPr>
          <a:xfrm>
            <a:off x="845468" y="1656457"/>
            <a:ext cx="20477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SW Engineer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4F893F-33BA-4A81-A22A-A04BBFFD1C7C}"/>
              </a:ext>
            </a:extLst>
          </p:cNvPr>
          <p:cNvSpPr/>
          <p:nvPr/>
        </p:nvSpPr>
        <p:spPr>
          <a:xfrm>
            <a:off x="7739764" y="1594227"/>
            <a:ext cx="20477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Insight Analyst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52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A9AB9-C6C3-42A8-A9B7-FAF884FFE0C2}"/>
              </a:ext>
            </a:extLst>
          </p:cNvPr>
          <p:cNvSpPr/>
          <p:nvPr/>
        </p:nvSpPr>
        <p:spPr bwMode="auto">
          <a:xfrm>
            <a:off x="3786091" y="4916953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40C60-BD1B-4B99-927C-802C09D2B383}"/>
              </a:ext>
            </a:extLst>
          </p:cNvPr>
          <p:cNvSpPr/>
          <p:nvPr/>
        </p:nvSpPr>
        <p:spPr bwMode="auto">
          <a:xfrm>
            <a:off x="3786091" y="3650034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54844-FA23-496C-BFD0-CED0E1799FDD}"/>
              </a:ext>
            </a:extLst>
          </p:cNvPr>
          <p:cNvSpPr/>
          <p:nvPr/>
        </p:nvSpPr>
        <p:spPr bwMode="auto">
          <a:xfrm>
            <a:off x="3786091" y="2396673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952CF5-9160-4454-AE36-FC5E75099AE7}"/>
              </a:ext>
            </a:extLst>
          </p:cNvPr>
          <p:cNvSpPr/>
          <p:nvPr/>
        </p:nvSpPr>
        <p:spPr bwMode="auto">
          <a:xfrm>
            <a:off x="3778240" y="6147848"/>
            <a:ext cx="2986554" cy="95217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Infra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Layer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307267-1504-4062-88DD-C47E244C4510}"/>
              </a:ext>
            </a:extLst>
          </p:cNvPr>
          <p:cNvSpPr/>
          <p:nvPr/>
        </p:nvSpPr>
        <p:spPr>
          <a:xfrm>
            <a:off x="2933700" y="704591"/>
            <a:ext cx="476674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누구에게 유리한가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?</a:t>
            </a: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E7A5078F-3320-4D61-B76D-CE22046B0055}"/>
              </a:ext>
            </a:extLst>
          </p:cNvPr>
          <p:cNvSpPr/>
          <p:nvPr/>
        </p:nvSpPr>
        <p:spPr bwMode="auto">
          <a:xfrm>
            <a:off x="6822132" y="3816697"/>
            <a:ext cx="649208" cy="3225831"/>
          </a:xfrm>
          <a:prstGeom prst="rightBrace">
            <a:avLst>
              <a:gd name="adj1" fmla="val 67723"/>
              <a:gd name="adj2" fmla="val 50000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17120436-CD72-4DF7-930F-4F7B4AC5C1E2}"/>
              </a:ext>
            </a:extLst>
          </p:cNvPr>
          <p:cNvSpPr/>
          <p:nvPr/>
        </p:nvSpPr>
        <p:spPr bwMode="auto">
          <a:xfrm>
            <a:off x="6861661" y="2481385"/>
            <a:ext cx="536535" cy="952172"/>
          </a:xfrm>
          <a:prstGeom prst="rightBrace">
            <a:avLst>
              <a:gd name="adj1" fmla="val 67723"/>
              <a:gd name="adj2" fmla="val 50000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CDDD25-949A-418A-9D06-2CA476C0D1AF}"/>
              </a:ext>
            </a:extLst>
          </p:cNvPr>
          <p:cNvSpPr/>
          <p:nvPr/>
        </p:nvSpPr>
        <p:spPr>
          <a:xfrm>
            <a:off x="7424367" y="4954298"/>
            <a:ext cx="299816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레고 조립하듯 점점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42913" indent="-442913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쉽고 직관적인 접근 가능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0929DFA-6CF8-4C26-9045-AA7B91377172}"/>
              </a:ext>
            </a:extLst>
          </p:cNvPr>
          <p:cNvSpPr/>
          <p:nvPr/>
        </p:nvSpPr>
        <p:spPr>
          <a:xfrm>
            <a:off x="7424367" y="2290002"/>
            <a:ext cx="272560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사람에 대한 이해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42913" indent="-442913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커뮤니케이션 능력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42913" indent="-442913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Insight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도출 훈련</a:t>
            </a:r>
          </a:p>
        </p:txBody>
      </p:sp>
    </p:spTree>
    <p:extLst>
      <p:ext uri="{BB962C8B-B14F-4D97-AF65-F5344CB8AC3E}">
        <p14:creationId xmlns:p14="http://schemas.microsoft.com/office/powerpoint/2010/main" val="161890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307267-1504-4062-88DD-C47E244C4510}"/>
              </a:ext>
            </a:extLst>
          </p:cNvPr>
          <p:cNvSpPr/>
          <p:nvPr/>
        </p:nvSpPr>
        <p:spPr>
          <a:xfrm>
            <a:off x="2645668" y="920615"/>
            <a:ext cx="476674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Today’s Focus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7D16CF-157B-4183-8C24-99DA05D6BC8A}"/>
              </a:ext>
            </a:extLst>
          </p:cNvPr>
          <p:cNvSpPr/>
          <p:nvPr/>
        </p:nvSpPr>
        <p:spPr>
          <a:xfrm>
            <a:off x="936264" y="2876775"/>
            <a:ext cx="8838196" cy="259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‘Python’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 편리함 맛보기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– Pandas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‘Excel’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 복잡한 기능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반복 작업을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‘Python’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으로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한글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 반복 작업을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‘Python’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으로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기타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‘Python’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을 활용한 업무 자동화 예시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68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344BB4-C4D7-4F0A-AFFA-ED6756314B8A}"/>
              </a:ext>
            </a:extLst>
          </p:cNvPr>
          <p:cNvSpPr/>
          <p:nvPr/>
        </p:nvSpPr>
        <p:spPr>
          <a:xfrm>
            <a:off x="269404" y="788805"/>
            <a:ext cx="9865096" cy="6484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Excel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과 같은 표 계산 프로그램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(spreadsheet)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유용한 기능을 지원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행과 열로 구성되어 있는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Excel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 데이터 구조와 유사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Excel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에서 할 수 있는 대부분의 데이터 조작 기능 지원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sheet </a:t>
            </a: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복사</a:t>
            </a: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컬럼 추출</a:t>
            </a: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함수 사용</a:t>
            </a: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필터</a:t>
            </a: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vlookup</a:t>
            </a: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pivot</a:t>
            </a: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…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81C2A-F347-4A02-B773-8F89F9EE2337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08757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D775CF7-A46C-4C2E-8C51-A31CF54B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8" y="2016497"/>
            <a:ext cx="3888432" cy="41214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BF8B4F-E24D-496E-8F6F-23F85B35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92" y="2044580"/>
            <a:ext cx="5553268" cy="36139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F54ACA-A869-42E4-970C-A21368905C42}"/>
              </a:ext>
            </a:extLst>
          </p:cNvPr>
          <p:cNvSpPr/>
          <p:nvPr/>
        </p:nvSpPr>
        <p:spPr>
          <a:xfrm>
            <a:off x="1205508" y="954063"/>
            <a:ext cx="1518832" cy="66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Excel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8BA0A6-2875-4BD0-8B89-872300BED625}"/>
              </a:ext>
            </a:extLst>
          </p:cNvPr>
          <p:cNvSpPr/>
          <p:nvPr/>
        </p:nvSpPr>
        <p:spPr>
          <a:xfrm>
            <a:off x="6412928" y="936377"/>
            <a:ext cx="202156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Python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81C6E3-6898-4378-AB0C-B27066AE83F0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68340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F54ACA-A869-42E4-970C-A21368905C42}"/>
              </a:ext>
            </a:extLst>
          </p:cNvPr>
          <p:cNvSpPr/>
          <p:nvPr/>
        </p:nvSpPr>
        <p:spPr>
          <a:xfrm>
            <a:off x="3031524" y="2939371"/>
            <a:ext cx="4333408" cy="123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실습 화면으로</a:t>
            </a:r>
            <a:r>
              <a:rPr lang="en-US" altLang="ko-KR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F6FE5-027B-480F-A74E-A854BC19F3B9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02068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1354" y="2361554"/>
            <a:ext cx="4433237" cy="13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404" indent="-474404">
              <a:lnSpc>
                <a:spcPct val="150000"/>
              </a:lnSpc>
            </a:pPr>
            <a:r>
              <a:rPr lang="ko-KR" altLang="en-US" sz="642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감사합니다</a:t>
            </a:r>
            <a:r>
              <a:rPr lang="en-US" altLang="ko-KR" sz="642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</a:t>
            </a:r>
            <a:endParaRPr lang="ko-KR" altLang="en-US" sz="6427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62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3DEFC748-8181-4F8B-B68C-B5AF15BA5846}"/>
              </a:ext>
            </a:extLst>
          </p:cNvPr>
          <p:cNvSpPr/>
          <p:nvPr/>
        </p:nvSpPr>
        <p:spPr bwMode="auto">
          <a:xfrm>
            <a:off x="845468" y="2088505"/>
            <a:ext cx="8712968" cy="3096339"/>
          </a:xfrm>
          <a:prstGeom prst="wedgeRectCallout">
            <a:avLst>
              <a:gd name="adj1" fmla="val -6734"/>
              <a:gd name="adj2" fmla="val 74432"/>
            </a:avLst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1328898" y="864369"/>
            <a:ext cx="788667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>
              <a:lnSpc>
                <a:spcPct val="200000"/>
              </a:lnSpc>
            </a:pPr>
            <a:r>
              <a:rPr lang="ko-KR" altLang="en-US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일반 사무직 오피스 작업자가 컴퓨터에서 하는 일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9" name="Picture 7" descr="C:\Users\Administrator\Desktop\사람아이콘3\png\화이트 노트북 보는사람.png">
            <a:extLst>
              <a:ext uri="{FF2B5EF4-FFF2-40B4-BE49-F238E27FC236}">
                <a16:creationId xmlns:a16="http://schemas.microsoft.com/office/drawing/2014/main" id="{C32531A4-575E-4ECE-9EAC-A8C92273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2136" y="5433723"/>
            <a:ext cx="1800200" cy="1844001"/>
          </a:xfrm>
          <a:prstGeom prst="rect">
            <a:avLst/>
          </a:prstGeom>
          <a:noFill/>
        </p:spPr>
      </p:pic>
      <p:pic>
        <p:nvPicPr>
          <p:cNvPr id="1026" name="Picture 2" descr="무설치 한글 파일 편집 및 뷰어">
            <a:extLst>
              <a:ext uri="{FF2B5EF4-FFF2-40B4-BE49-F238E27FC236}">
                <a16:creationId xmlns:a16="http://schemas.microsoft.com/office/drawing/2014/main" id="{A0907FEF-EC9B-43A9-B004-86C298A4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00" y="2420325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3EF4D-5237-456B-8B1E-E328F066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48" y="2535149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1328898" y="864369"/>
            <a:ext cx="788667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>
              <a:lnSpc>
                <a:spcPct val="200000"/>
              </a:lnSpc>
            </a:pPr>
            <a:r>
              <a:rPr lang="ko-KR" altLang="en-US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일반 사무직 오피스 작업자가 컴퓨터에서 하는 일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 descr="무설치 한글 파일 편집 및 뷰어">
            <a:extLst>
              <a:ext uri="{FF2B5EF4-FFF2-40B4-BE49-F238E27FC236}">
                <a16:creationId xmlns:a16="http://schemas.microsoft.com/office/drawing/2014/main" id="{A0907FEF-EC9B-43A9-B004-86C298A4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4" y="4536777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3EF4D-5237-456B-8B1E-E328F066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4" y="2554760"/>
            <a:ext cx="1594637" cy="15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DECB5F7-42E2-4518-ACD7-492E509724C4}"/>
              </a:ext>
            </a:extLst>
          </p:cNvPr>
          <p:cNvCxnSpPr/>
          <p:nvPr/>
        </p:nvCxnSpPr>
        <p:spPr bwMode="auto">
          <a:xfrm>
            <a:off x="3996641" y="3274840"/>
            <a:ext cx="577781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E8F337-54D4-4B38-A168-AAA29AD321CA}"/>
              </a:ext>
            </a:extLst>
          </p:cNvPr>
          <p:cNvCxnSpPr>
            <a:cxnSpLocks/>
          </p:cNvCxnSpPr>
          <p:nvPr/>
        </p:nvCxnSpPr>
        <p:spPr bwMode="auto">
          <a:xfrm>
            <a:off x="6660937" y="2482752"/>
            <a:ext cx="0" cy="3408343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797B4-653A-4260-81E0-9B9CB91D7A18}"/>
              </a:ext>
            </a:extLst>
          </p:cNvPr>
          <p:cNvSpPr/>
          <p:nvPr/>
        </p:nvSpPr>
        <p:spPr>
          <a:xfrm>
            <a:off x="4788729" y="2301173"/>
            <a:ext cx="141848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 algn="ctr">
              <a:lnSpc>
                <a:spcPct val="200000"/>
              </a:lnSpc>
            </a:pPr>
            <a:r>
              <a:rPr lang="ko-KR" altLang="en-US" sz="2571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좋은 점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8C7893-3746-42BE-BF06-8ACABF58D406}"/>
              </a:ext>
            </a:extLst>
          </p:cNvPr>
          <p:cNvSpPr/>
          <p:nvPr/>
        </p:nvSpPr>
        <p:spPr>
          <a:xfrm>
            <a:off x="7450197" y="2263373"/>
            <a:ext cx="141848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 algn="ctr">
              <a:lnSpc>
                <a:spcPct val="200000"/>
              </a:lnSpc>
            </a:pPr>
            <a:r>
              <a:rPr lang="ko-KR" altLang="en-US" sz="2571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나쁜 점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EF5B2-2EEA-485F-AFB3-8D8ECC9A5EFE}"/>
              </a:ext>
            </a:extLst>
          </p:cNvPr>
          <p:cNvSpPr txBox="1"/>
          <p:nvPr/>
        </p:nvSpPr>
        <p:spPr>
          <a:xfrm>
            <a:off x="4154547" y="3463715"/>
            <a:ext cx="2379553" cy="218738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자유도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기능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108000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4C4FC-EC6E-4FC6-B08F-3EA0EE158034}"/>
              </a:ext>
            </a:extLst>
          </p:cNvPr>
          <p:cNvSpPr txBox="1"/>
          <p:nvPr/>
        </p:nvSpPr>
        <p:spPr>
          <a:xfrm>
            <a:off x="6916679" y="3408299"/>
            <a:ext cx="2379553" cy="218738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작업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작업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108000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24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97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3DEFC748-8181-4F8B-B68C-B5AF15BA5846}"/>
              </a:ext>
            </a:extLst>
          </p:cNvPr>
          <p:cNvSpPr/>
          <p:nvPr/>
        </p:nvSpPr>
        <p:spPr bwMode="auto">
          <a:xfrm>
            <a:off x="845468" y="2088505"/>
            <a:ext cx="8712968" cy="3096339"/>
          </a:xfrm>
          <a:prstGeom prst="wedgeRectCallout">
            <a:avLst>
              <a:gd name="adj1" fmla="val -6734"/>
              <a:gd name="adj2" fmla="val 74432"/>
            </a:avLst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1328898" y="864369"/>
            <a:ext cx="788667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>
              <a:lnSpc>
                <a:spcPct val="200000"/>
              </a:lnSpc>
            </a:pPr>
            <a:r>
              <a:rPr lang="ko-KR" altLang="en-US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일반 사무직 오피스 작업자가 컴퓨터에서 하는 일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9" name="Picture 7" descr="C:\Users\Administrator\Desktop\사람아이콘3\png\화이트 노트북 보는사람.png">
            <a:extLst>
              <a:ext uri="{FF2B5EF4-FFF2-40B4-BE49-F238E27FC236}">
                <a16:creationId xmlns:a16="http://schemas.microsoft.com/office/drawing/2014/main" id="{C32531A4-575E-4ECE-9EAC-A8C92273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2136" y="5433723"/>
            <a:ext cx="1800200" cy="1844001"/>
          </a:xfrm>
          <a:prstGeom prst="rect">
            <a:avLst/>
          </a:prstGeom>
          <a:noFill/>
        </p:spPr>
      </p:pic>
      <p:pic>
        <p:nvPicPr>
          <p:cNvPr id="1026" name="Picture 2" descr="무설치 한글 파일 편집 및 뷰어">
            <a:extLst>
              <a:ext uri="{FF2B5EF4-FFF2-40B4-BE49-F238E27FC236}">
                <a16:creationId xmlns:a16="http://schemas.microsoft.com/office/drawing/2014/main" id="{A0907FEF-EC9B-43A9-B004-86C298A4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85" y="3648934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3EF4D-5237-456B-8B1E-E328F066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92" y="2232521"/>
            <a:ext cx="1219400" cy="12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F4C81E-CBD4-44F9-9B75-84A5C7A8382D}"/>
              </a:ext>
            </a:extLst>
          </p:cNvPr>
          <p:cNvSpPr txBox="1"/>
          <p:nvPr/>
        </p:nvSpPr>
        <p:spPr>
          <a:xfrm>
            <a:off x="3509764" y="2421396"/>
            <a:ext cx="5858107" cy="218738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편리하지만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노동력이 많이 투입되는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8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1328898" y="864369"/>
            <a:ext cx="7886677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>
              <a:lnSpc>
                <a:spcPct val="200000"/>
              </a:lnSpc>
            </a:pPr>
            <a:r>
              <a:rPr lang="ko-KR" altLang="en-US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반복작업과 고급 </a:t>
            </a:r>
            <a:r>
              <a:rPr lang="ko-KR" altLang="en-US" sz="2571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기능을 위한 도구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 descr="무설치 한글 파일 편집 및 뷰어">
            <a:extLst>
              <a:ext uri="{FF2B5EF4-FFF2-40B4-BE49-F238E27FC236}">
                <a16:creationId xmlns:a16="http://schemas.microsoft.com/office/drawing/2014/main" id="{A0907FEF-EC9B-43A9-B004-86C298A4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4" y="4476699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3EF4D-5237-456B-8B1E-E328F066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4" y="2232521"/>
            <a:ext cx="1219400" cy="12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F4C81E-CBD4-44F9-9B75-84A5C7A8382D}"/>
              </a:ext>
            </a:extLst>
          </p:cNvPr>
          <p:cNvSpPr txBox="1"/>
          <p:nvPr/>
        </p:nvSpPr>
        <p:spPr>
          <a:xfrm>
            <a:off x="3509764" y="2160513"/>
            <a:ext cx="5858107" cy="1122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VBA (Visual Basic Application)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61AAB-A11B-49BD-B3F2-487510B76F51}"/>
              </a:ext>
            </a:extLst>
          </p:cNvPr>
          <p:cNvSpPr txBox="1"/>
          <p:nvPr/>
        </p:nvSpPr>
        <p:spPr>
          <a:xfrm>
            <a:off x="3509764" y="4566430"/>
            <a:ext cx="5858107" cy="1122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 매크로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1F5984-7723-437F-93CA-67500C9D9B80}"/>
              </a:ext>
            </a:extLst>
          </p:cNvPr>
          <p:cNvSpPr/>
          <p:nvPr/>
        </p:nvSpPr>
        <p:spPr>
          <a:xfrm>
            <a:off x="2026471" y="2332383"/>
            <a:ext cx="1368152" cy="7920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BCD65AD-54F1-4643-B284-B32A00D83787}"/>
              </a:ext>
            </a:extLst>
          </p:cNvPr>
          <p:cNvSpPr/>
          <p:nvPr/>
        </p:nvSpPr>
        <p:spPr>
          <a:xfrm>
            <a:off x="2026471" y="4752801"/>
            <a:ext cx="1368152" cy="7920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3221732" y="864369"/>
            <a:ext cx="3679193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>
              <a:lnSpc>
                <a:spcPct val="200000"/>
              </a:lnSpc>
            </a:pPr>
            <a:r>
              <a:rPr lang="ko-KR" altLang="en-US" sz="2571" b="1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파이썬의</a:t>
            </a:r>
            <a:r>
              <a:rPr lang="ko-KR" altLang="en-US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활용도</a:t>
            </a:r>
            <a:endParaRPr lang="en-US" altLang="ko-KR" sz="25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 descr="무설치 한글 파일 편집 및 뷰어">
            <a:extLst>
              <a:ext uri="{FF2B5EF4-FFF2-40B4-BE49-F238E27FC236}">
                <a16:creationId xmlns:a16="http://schemas.microsoft.com/office/drawing/2014/main" id="{A0907FEF-EC9B-43A9-B004-86C298A4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4" y="4476699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3EF4D-5237-456B-8B1E-E328F066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4" y="2232521"/>
            <a:ext cx="1219400" cy="12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DF998E3-5D19-42FC-B3E4-5A482635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682" y="3017495"/>
            <a:ext cx="1447274" cy="144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EA4A774-6665-45F4-8916-09CB06C3AC21}"/>
              </a:ext>
            </a:extLst>
          </p:cNvPr>
          <p:cNvCxnSpPr/>
          <p:nvPr/>
        </p:nvCxnSpPr>
        <p:spPr bwMode="auto">
          <a:xfrm flipH="1" flipV="1">
            <a:off x="1997596" y="2808585"/>
            <a:ext cx="1656184" cy="643336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AF13CF-8AE0-48E5-9407-62A9F167BEAD}"/>
              </a:ext>
            </a:extLst>
          </p:cNvPr>
          <p:cNvCxnSpPr/>
          <p:nvPr/>
        </p:nvCxnSpPr>
        <p:spPr bwMode="auto">
          <a:xfrm flipH="1">
            <a:off x="2088201" y="4214016"/>
            <a:ext cx="1584176" cy="936104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DB427-7722-4071-89F3-CA9633415D5B}"/>
              </a:ext>
            </a:extLst>
          </p:cNvPr>
          <p:cNvSpPr txBox="1"/>
          <p:nvPr/>
        </p:nvSpPr>
        <p:spPr>
          <a:xfrm>
            <a:off x="6606108" y="1824319"/>
            <a:ext cx="3600400" cy="45126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업무 자동화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Crawling (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</a:t>
            </a: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</a:t>
            </a:r>
          </a:p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무궁무진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E9D84F24-0AFD-4783-82C3-2C73AE854EFD}"/>
              </a:ext>
            </a:extLst>
          </p:cNvPr>
          <p:cNvSpPr/>
          <p:nvPr/>
        </p:nvSpPr>
        <p:spPr bwMode="auto">
          <a:xfrm>
            <a:off x="5668815" y="2352455"/>
            <a:ext cx="506434" cy="3456384"/>
          </a:xfrm>
          <a:prstGeom prst="leftBrace">
            <a:avLst>
              <a:gd name="adj1" fmla="val 135999"/>
              <a:gd name="adj2" fmla="val 40914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3509764" y="1402870"/>
            <a:ext cx="3040655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 algn="ctr">
              <a:lnSpc>
                <a:spcPct val="200000"/>
              </a:lnSpc>
            </a:pPr>
            <a:r>
              <a:rPr lang="en-US" altLang="ko-KR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Why Python?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096B5-A955-4DFA-83D4-926A45031441}"/>
              </a:ext>
            </a:extLst>
          </p:cNvPr>
          <p:cNvSpPr txBox="1"/>
          <p:nvPr/>
        </p:nvSpPr>
        <p:spPr>
          <a:xfrm>
            <a:off x="881339" y="2956639"/>
            <a:ext cx="2484409" cy="1358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defTabSz="914400" latinLnBrk="1">
              <a:lnSpc>
                <a:spcPct val="200000"/>
              </a:lnSpc>
              <a:spcBef>
                <a:spcPts val="300"/>
              </a:spcBef>
            </a:pP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endParaRPr lang="en-US" altLang="ko-KR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E922F-F1CD-4B04-8DD3-7A9A37D97F15}"/>
              </a:ext>
            </a:extLst>
          </p:cNvPr>
          <p:cNvSpPr txBox="1"/>
          <p:nvPr/>
        </p:nvSpPr>
        <p:spPr>
          <a:xfrm>
            <a:off x="6270822" y="2952601"/>
            <a:ext cx="3006135" cy="1358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defTabSz="914400" latinLnBrk="1">
              <a:lnSpc>
                <a:spcPct val="200000"/>
              </a:lnSpc>
              <a:spcBef>
                <a:spcPts val="300"/>
              </a:spcBef>
            </a:pP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편리함</a:t>
            </a:r>
            <a:endParaRPr lang="en-US" altLang="ko-KR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9258925-1194-4F68-870D-79B63E12C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3" y="1270214"/>
            <a:ext cx="988508" cy="9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69E5D6-0BE0-491C-850E-906760A259B6}"/>
              </a:ext>
            </a:extLst>
          </p:cNvPr>
          <p:cNvSpPr txBox="1"/>
          <p:nvPr/>
        </p:nvSpPr>
        <p:spPr>
          <a:xfrm>
            <a:off x="485428" y="4978782"/>
            <a:ext cx="3483904" cy="1358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속도와 성능을 위해 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 Level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사용 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(C, Java, ..)</a:t>
            </a:r>
          </a:p>
          <a:p>
            <a:pPr marL="108000" indent="-108000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6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AC9D7-E877-4DF3-BCC6-4056CFA44269}"/>
              </a:ext>
            </a:extLst>
          </p:cNvPr>
          <p:cNvSpPr txBox="1"/>
          <p:nvPr/>
        </p:nvSpPr>
        <p:spPr>
          <a:xfrm>
            <a:off x="5742012" y="4968825"/>
            <a:ext cx="4215523" cy="1358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6213" indent="-176213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직관적인 사용과 분석의 편의성을 추구하면 속도와 성능을 포기해야 함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108000" defTabSz="914400" latinLnBrk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6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C2FD13-9D95-47CD-8130-466C622EA488}"/>
              </a:ext>
            </a:extLst>
          </p:cNvPr>
          <p:cNvCxnSpPr/>
          <p:nvPr/>
        </p:nvCxnSpPr>
        <p:spPr bwMode="auto">
          <a:xfrm>
            <a:off x="3297971" y="3960713"/>
            <a:ext cx="296493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743D46-7BF8-4378-88C5-B97E1A87AA0B}"/>
              </a:ext>
            </a:extLst>
          </p:cNvPr>
          <p:cNvSpPr/>
          <p:nvPr/>
        </p:nvSpPr>
        <p:spPr>
          <a:xfrm>
            <a:off x="3222251" y="3179605"/>
            <a:ext cx="3040655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26" indent="-573026" algn="ctr">
              <a:lnSpc>
                <a:spcPct val="200000"/>
              </a:lnSpc>
            </a:pPr>
            <a:r>
              <a:rPr lang="en-US" altLang="ko-KR" sz="257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Trade-off</a:t>
            </a:r>
          </a:p>
        </p:txBody>
      </p:sp>
    </p:spTree>
    <p:extLst>
      <p:ext uri="{BB962C8B-B14F-4D97-AF65-F5344CB8AC3E}">
        <p14:creationId xmlns:p14="http://schemas.microsoft.com/office/powerpoint/2010/main" val="124954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3C992-A76E-4C00-A35A-EC3E483BC9FE}"/>
              </a:ext>
            </a:extLst>
          </p:cNvPr>
          <p:cNvSpPr/>
          <p:nvPr/>
        </p:nvSpPr>
        <p:spPr>
          <a:xfrm>
            <a:off x="519611" y="2380514"/>
            <a:ext cx="9542881" cy="4244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‘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파이썬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’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을 비롯한 최근의 데이터 분석용 언어는 </a:t>
            </a:r>
            <a:b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속도와 편리함의 단점을 보완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직관적 문법 사용이 가능하여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b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SW 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엔지니어가 아니어도 프로그래밍이 가능  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9258925-1194-4F68-870D-79B63E12C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3" y="1270214"/>
            <a:ext cx="988508" cy="9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410109-612B-40D5-8950-F7E1F399FF2C}"/>
              </a:ext>
            </a:extLst>
          </p:cNvPr>
          <p:cNvCxnSpPr/>
          <p:nvPr/>
        </p:nvCxnSpPr>
        <p:spPr bwMode="auto">
          <a:xfrm>
            <a:off x="128833" y="720353"/>
            <a:ext cx="1029369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519BB-2432-4762-A704-4CC2691EACA1}"/>
              </a:ext>
            </a:extLst>
          </p:cNvPr>
          <p:cNvSpPr/>
          <p:nvPr/>
        </p:nvSpPr>
        <p:spPr>
          <a:xfrm>
            <a:off x="125388" y="94475"/>
            <a:ext cx="10293698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9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Intro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9C43B-2907-471E-8935-0B7FB03DC789}"/>
              </a:ext>
            </a:extLst>
          </p:cNvPr>
          <p:cNvSpPr/>
          <p:nvPr/>
        </p:nvSpPr>
        <p:spPr>
          <a:xfrm>
            <a:off x="979350" y="1008050"/>
            <a:ext cx="8444575" cy="83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최근에 개발되는 분석 도구의 핵심적인 특징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B046D2-6B0D-4956-A370-BD1275390119}"/>
              </a:ext>
            </a:extLst>
          </p:cNvPr>
          <p:cNvSpPr/>
          <p:nvPr/>
        </p:nvSpPr>
        <p:spPr>
          <a:xfrm>
            <a:off x="413420" y="2808250"/>
            <a:ext cx="9722016" cy="324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“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빅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”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분석이 가능한 성능을 제공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(Apache Spark)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분석을 위한 코딩을 간소화하여 분석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Insight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도출에 </a:t>
            </a:r>
            <a:b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집중할 수 있도록 직관적인 언어를 제공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분석결과의 즉각적인 시각화가 가능하여 </a:t>
            </a:r>
            <a:b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</a:b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기민한 커뮤니케이션이 가능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994647"/>
      </p:ext>
    </p:extLst>
  </p:cSld>
  <p:clrMapOvr>
    <a:masterClrMapping/>
  </p:clrMapOvr>
</p:sld>
</file>

<file path=ppt/theme/theme1.xml><?xml version="1.0" encoding="utf-8"?>
<a:theme xmlns:a="http://schemas.openxmlformats.org/drawingml/2006/main" name="1_프레젠테이션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Tahoma"/>
        <a:ea typeface="JBold"/>
        <a:cs typeface=""/>
      </a:majorFont>
      <a:minorFont>
        <a:latin typeface="Taho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프레젠테이션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프레젠테이션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프레젠테이션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프레젠테이션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프레젠테이션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프레젠테이션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프레젠테이션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88414</TotalTime>
  <Words>404</Words>
  <Application>Microsoft Office PowerPoint</Application>
  <PresentationFormat>사용자 지정</PresentationFormat>
  <Paragraphs>105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Trebuchet MS</vt:lpstr>
      <vt:lpstr>Times New Roman</vt:lpstr>
      <vt:lpstr>Tahoma</vt:lpstr>
      <vt:lpstr>Arial</vt:lpstr>
      <vt:lpstr>Wingdings</vt:lpstr>
      <vt:lpstr>JBold</vt:lpstr>
      <vt:lpstr>맑은 고딕</vt:lpstr>
      <vt:lpstr>가는각진제목체</vt:lpstr>
      <vt:lpstr>1_프레젠테이션9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cyram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CYRAM</dc:title>
  <dc:creator>cyram</dc:creator>
  <cp:lastModifiedBy>Seo Jeongsu</cp:lastModifiedBy>
  <cp:revision>5288</cp:revision>
  <cp:lastPrinted>2017-05-06T15:04:17Z</cp:lastPrinted>
  <dcterms:created xsi:type="dcterms:W3CDTF">2008-11-18T01:23:45Z</dcterms:created>
  <dcterms:modified xsi:type="dcterms:W3CDTF">2020-05-29T00:10:41Z</dcterms:modified>
</cp:coreProperties>
</file>