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176602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38741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369642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339916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118112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334751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411112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337564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292345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195131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584F6B-BA82-4413-8CD1-47A9B0D6E82A}" type="datetimeFigureOut">
              <a:rPr lang="es-MX" smtClean="0"/>
              <a:t>04/12/2012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EDFB493-7DBB-43C6-B70F-10C06E992B64}" type="slidenum">
              <a:rPr lang="es-MX" smtClean="0"/>
              <a:t>‹Nº›</a:t>
            </a:fld>
            <a:endParaRPr lang="es-MX"/>
          </a:p>
        </p:txBody>
      </p:sp>
    </p:spTree>
    <p:extLst>
      <p:ext uri="{BB962C8B-B14F-4D97-AF65-F5344CB8AC3E}">
        <p14:creationId xmlns:p14="http://schemas.microsoft.com/office/powerpoint/2010/main" val="207661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blip>
          <a:srcRect/>
          <a:stretch>
            <a:fillRect l="75000" t="5000" r="5000" b="70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84F6B-BA82-4413-8CD1-47A9B0D6E82A}" type="datetimeFigureOut">
              <a:rPr lang="es-MX" smtClean="0"/>
              <a:t>04/12/2012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FB493-7DBB-43C6-B70F-10C06E992B64}" type="slidenum">
              <a:rPr lang="es-MX" smtClean="0"/>
              <a:t>‹Nº›</a:t>
            </a:fld>
            <a:endParaRPr lang="es-MX"/>
          </a:p>
        </p:txBody>
      </p:sp>
    </p:spTree>
    <p:extLst>
      <p:ext uri="{BB962C8B-B14F-4D97-AF65-F5344CB8AC3E}">
        <p14:creationId xmlns:p14="http://schemas.microsoft.com/office/powerpoint/2010/main" val="43192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sz="5400" b="1" dirty="0" smtClean="0"/>
              <a:t>Ruby</a:t>
            </a:r>
            <a:endParaRPr lang="es-MX" sz="5400" b="1" dirty="0"/>
          </a:p>
        </p:txBody>
      </p:sp>
      <p:sp>
        <p:nvSpPr>
          <p:cNvPr id="3" name="2 Subtítulo"/>
          <p:cNvSpPr>
            <a:spLocks noGrp="1"/>
          </p:cNvSpPr>
          <p:nvPr>
            <p:ph type="subTitle" idx="1"/>
          </p:nvPr>
        </p:nvSpPr>
        <p:spPr/>
        <p:txBody>
          <a:bodyPr/>
          <a:lstStyle/>
          <a:p>
            <a:r>
              <a:rPr lang="es-MX" b="1" dirty="0" err="1" smtClean="0"/>
              <a:t>Expressions</a:t>
            </a:r>
            <a:endParaRPr lang="es-MX" b="1" dirty="0"/>
          </a:p>
        </p:txBody>
      </p:sp>
    </p:spTree>
    <p:extLst>
      <p:ext uri="{BB962C8B-B14F-4D97-AF65-F5344CB8AC3E}">
        <p14:creationId xmlns:p14="http://schemas.microsoft.com/office/powerpoint/2010/main" val="387605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Asignaciones anidadas</a:t>
            </a:r>
            <a:endParaRPr lang="es-MX" dirty="0"/>
          </a:p>
        </p:txBody>
      </p:sp>
      <p:sp>
        <p:nvSpPr>
          <p:cNvPr id="3" name="2 Marcador de contenido"/>
          <p:cNvSpPr>
            <a:spLocks noGrp="1"/>
          </p:cNvSpPr>
          <p:nvPr>
            <p:ph idx="1"/>
          </p:nvPr>
        </p:nvSpPr>
        <p:spPr>
          <a:xfrm>
            <a:off x="467544" y="1484784"/>
            <a:ext cx="8229600" cy="2160240"/>
          </a:xfrm>
        </p:spPr>
        <p:txBody>
          <a:bodyPr>
            <a:normAutofit lnSpcReduction="10000"/>
          </a:bodyPr>
          <a:lstStyle/>
          <a:p>
            <a:r>
              <a:rPr lang="es-MX" sz="2400" dirty="0"/>
              <a:t>El lado izquierdo de una asignación puede contener una lista entre paréntesis de los términos. Rubí trata estos términos como si se tratara de una sentencia de asignación anidada. Extrae el valor </a:t>
            </a:r>
            <a:r>
              <a:rPr lang="es-MX" sz="2400" dirty="0" smtClean="0"/>
              <a:t>correspondiente</a:t>
            </a:r>
            <a:r>
              <a:rPr lang="es-MX" sz="2400" dirty="0"/>
              <a:t>, asignándole a los términos entre paréntesis, antes de continuar con la asignación de más alto nivel.</a:t>
            </a:r>
          </a:p>
        </p:txBody>
      </p:sp>
      <p:graphicFrame>
        <p:nvGraphicFramePr>
          <p:cNvPr id="4" name="3 Tabla"/>
          <p:cNvGraphicFramePr>
            <a:graphicFrameLocks noGrp="1"/>
          </p:cNvGraphicFramePr>
          <p:nvPr>
            <p:extLst>
              <p:ext uri="{D42A27DB-BD31-4B8C-83A1-F6EECF244321}">
                <p14:modId xmlns:p14="http://schemas.microsoft.com/office/powerpoint/2010/main" val="2424570774"/>
              </p:ext>
            </p:extLst>
          </p:nvPr>
        </p:nvGraphicFramePr>
        <p:xfrm>
          <a:off x="539552" y="4509120"/>
          <a:ext cx="8064900" cy="1657350"/>
        </p:xfrm>
        <a:graphic>
          <a:graphicData uri="http://schemas.openxmlformats.org/drawingml/2006/table">
            <a:tbl>
              <a:tblPr/>
              <a:tblGrid>
                <a:gridCol w="2448272"/>
                <a:gridCol w="648072"/>
                <a:gridCol w="1296144"/>
                <a:gridCol w="984112"/>
                <a:gridCol w="1344150"/>
                <a:gridCol w="1344150"/>
              </a:tblGrid>
              <a:tr h="0">
                <a:tc>
                  <a:txBody>
                    <a:bodyPr/>
                    <a:lstStyle/>
                    <a:p>
                      <a:r>
                        <a:rPr lang="pt-BR" dirty="0"/>
                        <a:t>b, (c, d), e = 1,2,3,4</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dirty="0"/>
                        <a:t>b == 1,</a:t>
                      </a:r>
                    </a:p>
                  </a:txBody>
                  <a:tcPr marL="28575" marR="28575" marT="28575" marB="28575">
                    <a:lnL>
                      <a:noFill/>
                    </a:lnL>
                    <a:lnR>
                      <a:noFill/>
                    </a:lnR>
                    <a:lnT>
                      <a:noFill/>
                    </a:lnT>
                    <a:lnB>
                      <a:noFill/>
                    </a:lnB>
                    <a:solidFill>
                      <a:srgbClr val="F8E4E4"/>
                    </a:solidFill>
                  </a:tcPr>
                </a:tc>
                <a:tc>
                  <a:txBody>
                    <a:bodyPr/>
                    <a:lstStyle/>
                    <a:p>
                      <a:r>
                        <a:rPr lang="es-MX"/>
                        <a:t>c == 2,</a:t>
                      </a:r>
                    </a:p>
                  </a:txBody>
                  <a:tcPr marL="28575" marR="28575" marT="28575" marB="28575">
                    <a:lnL>
                      <a:noFill/>
                    </a:lnL>
                    <a:lnR>
                      <a:noFill/>
                    </a:lnR>
                    <a:lnT>
                      <a:noFill/>
                    </a:lnT>
                    <a:lnB>
                      <a:noFill/>
                    </a:lnB>
                    <a:solidFill>
                      <a:srgbClr val="F8E4E4"/>
                    </a:solidFill>
                  </a:tcPr>
                </a:tc>
                <a:tc>
                  <a:txBody>
                    <a:bodyPr/>
                    <a:lstStyle/>
                    <a:p>
                      <a:r>
                        <a:rPr lang="es-MX"/>
                        <a:t>d == nil,</a:t>
                      </a:r>
                    </a:p>
                  </a:txBody>
                  <a:tcPr marL="28575" marR="28575" marT="28575" marB="28575">
                    <a:lnL>
                      <a:noFill/>
                    </a:lnL>
                    <a:lnR>
                      <a:noFill/>
                    </a:lnR>
                    <a:lnT>
                      <a:noFill/>
                    </a:lnT>
                    <a:lnB>
                      <a:noFill/>
                    </a:lnB>
                    <a:solidFill>
                      <a:srgbClr val="F8E4E4"/>
                    </a:solidFill>
                  </a:tcPr>
                </a:tc>
                <a:tc>
                  <a:txBody>
                    <a:bodyPr/>
                    <a:lstStyle/>
                    <a:p>
                      <a:r>
                        <a:rPr lang="es-MX"/>
                        <a:t>e == 3</a:t>
                      </a:r>
                    </a:p>
                  </a:txBody>
                  <a:tcPr marL="28575" marR="28575" marT="28575" marB="28575">
                    <a:lnL>
                      <a:noFill/>
                    </a:lnL>
                    <a:lnR>
                      <a:noFill/>
                    </a:lnR>
                    <a:lnT>
                      <a:noFill/>
                    </a:lnT>
                    <a:lnB>
                      <a:noFill/>
                    </a:lnB>
                    <a:solidFill>
                      <a:srgbClr val="F8E4E4"/>
                    </a:solidFill>
                  </a:tcPr>
                </a:tc>
              </a:tr>
              <a:tr h="0">
                <a:tc>
                  <a:txBody>
                    <a:bodyPr/>
                    <a:lstStyle/>
                    <a:p>
                      <a:r>
                        <a:rPr lang="pt-BR"/>
                        <a:t>b, (c, d), e = [1,2,3,4]</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a:t>b == 1,</a:t>
                      </a:r>
                    </a:p>
                  </a:txBody>
                  <a:tcPr marL="28575" marR="28575" marT="28575" marB="28575">
                    <a:lnL>
                      <a:noFill/>
                    </a:lnL>
                    <a:lnR>
                      <a:noFill/>
                    </a:lnR>
                    <a:lnT>
                      <a:noFill/>
                    </a:lnT>
                    <a:lnB>
                      <a:noFill/>
                    </a:lnB>
                    <a:solidFill>
                      <a:srgbClr val="F8E4E4"/>
                    </a:solidFill>
                  </a:tcPr>
                </a:tc>
                <a:tc>
                  <a:txBody>
                    <a:bodyPr/>
                    <a:lstStyle/>
                    <a:p>
                      <a:r>
                        <a:rPr lang="es-MX"/>
                        <a:t>c == 2,</a:t>
                      </a:r>
                    </a:p>
                  </a:txBody>
                  <a:tcPr marL="28575" marR="28575" marT="28575" marB="28575">
                    <a:lnL>
                      <a:noFill/>
                    </a:lnL>
                    <a:lnR>
                      <a:noFill/>
                    </a:lnR>
                    <a:lnT>
                      <a:noFill/>
                    </a:lnT>
                    <a:lnB>
                      <a:noFill/>
                    </a:lnB>
                    <a:solidFill>
                      <a:srgbClr val="F8E4E4"/>
                    </a:solidFill>
                  </a:tcPr>
                </a:tc>
                <a:tc>
                  <a:txBody>
                    <a:bodyPr/>
                    <a:lstStyle/>
                    <a:p>
                      <a:r>
                        <a:rPr lang="es-MX"/>
                        <a:t>d == nil,</a:t>
                      </a:r>
                    </a:p>
                  </a:txBody>
                  <a:tcPr marL="28575" marR="28575" marT="28575" marB="28575">
                    <a:lnL>
                      <a:noFill/>
                    </a:lnL>
                    <a:lnR>
                      <a:noFill/>
                    </a:lnR>
                    <a:lnT>
                      <a:noFill/>
                    </a:lnT>
                    <a:lnB>
                      <a:noFill/>
                    </a:lnB>
                    <a:solidFill>
                      <a:srgbClr val="F8E4E4"/>
                    </a:solidFill>
                  </a:tcPr>
                </a:tc>
                <a:tc>
                  <a:txBody>
                    <a:bodyPr/>
                    <a:lstStyle/>
                    <a:p>
                      <a:r>
                        <a:rPr lang="es-MX"/>
                        <a:t>e == 3</a:t>
                      </a:r>
                    </a:p>
                  </a:txBody>
                  <a:tcPr marL="28575" marR="28575" marT="28575" marB="28575">
                    <a:lnL>
                      <a:noFill/>
                    </a:lnL>
                    <a:lnR>
                      <a:noFill/>
                    </a:lnR>
                    <a:lnT>
                      <a:noFill/>
                    </a:lnT>
                    <a:lnB>
                      <a:noFill/>
                    </a:lnB>
                    <a:solidFill>
                      <a:srgbClr val="F8E4E4"/>
                    </a:solidFill>
                  </a:tcPr>
                </a:tc>
              </a:tr>
              <a:tr h="0">
                <a:tc>
                  <a:txBody>
                    <a:bodyPr/>
                    <a:lstStyle/>
                    <a:p>
                      <a:r>
                        <a:rPr lang="pt-BR"/>
                        <a:t>b, (c, d), e = 1, [2,3], 4</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dirty="0"/>
                        <a:t>b == 1,</a:t>
                      </a:r>
                    </a:p>
                  </a:txBody>
                  <a:tcPr marL="28575" marR="28575" marT="28575" marB="28575">
                    <a:lnL>
                      <a:noFill/>
                    </a:lnL>
                    <a:lnR>
                      <a:noFill/>
                    </a:lnR>
                    <a:lnT>
                      <a:noFill/>
                    </a:lnT>
                    <a:lnB>
                      <a:noFill/>
                    </a:lnB>
                    <a:solidFill>
                      <a:srgbClr val="F8E4E4"/>
                    </a:solidFill>
                  </a:tcPr>
                </a:tc>
                <a:tc>
                  <a:txBody>
                    <a:bodyPr/>
                    <a:lstStyle/>
                    <a:p>
                      <a:r>
                        <a:rPr lang="es-MX"/>
                        <a:t>c == 2,</a:t>
                      </a:r>
                    </a:p>
                  </a:txBody>
                  <a:tcPr marL="28575" marR="28575" marT="28575" marB="28575">
                    <a:lnL>
                      <a:noFill/>
                    </a:lnL>
                    <a:lnR>
                      <a:noFill/>
                    </a:lnR>
                    <a:lnT>
                      <a:noFill/>
                    </a:lnT>
                    <a:lnB>
                      <a:noFill/>
                    </a:lnB>
                    <a:solidFill>
                      <a:srgbClr val="F8E4E4"/>
                    </a:solidFill>
                  </a:tcPr>
                </a:tc>
                <a:tc>
                  <a:txBody>
                    <a:bodyPr/>
                    <a:lstStyle/>
                    <a:p>
                      <a:r>
                        <a:rPr lang="es-MX"/>
                        <a:t>d == 3,</a:t>
                      </a:r>
                    </a:p>
                  </a:txBody>
                  <a:tcPr marL="28575" marR="28575" marT="28575" marB="28575">
                    <a:lnL>
                      <a:noFill/>
                    </a:lnL>
                    <a:lnR>
                      <a:noFill/>
                    </a:lnR>
                    <a:lnT>
                      <a:noFill/>
                    </a:lnT>
                    <a:lnB>
                      <a:noFill/>
                    </a:lnB>
                    <a:solidFill>
                      <a:srgbClr val="F8E4E4"/>
                    </a:solidFill>
                  </a:tcPr>
                </a:tc>
                <a:tc>
                  <a:txBody>
                    <a:bodyPr/>
                    <a:lstStyle/>
                    <a:p>
                      <a:r>
                        <a:rPr lang="es-MX"/>
                        <a:t>e == 4</a:t>
                      </a:r>
                    </a:p>
                  </a:txBody>
                  <a:tcPr marL="28575" marR="28575" marT="28575" marB="28575">
                    <a:lnL>
                      <a:noFill/>
                    </a:lnL>
                    <a:lnR>
                      <a:noFill/>
                    </a:lnR>
                    <a:lnT>
                      <a:noFill/>
                    </a:lnT>
                    <a:lnB>
                      <a:noFill/>
                    </a:lnB>
                    <a:solidFill>
                      <a:srgbClr val="F8E4E4"/>
                    </a:solidFill>
                  </a:tcPr>
                </a:tc>
              </a:tr>
              <a:tr h="0">
                <a:tc>
                  <a:txBody>
                    <a:bodyPr/>
                    <a:lstStyle/>
                    <a:p>
                      <a:r>
                        <a:rPr lang="pt-BR"/>
                        <a:t>b, (c, d), e = 1, [2,3,4], 5</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a:t>b == 1,</a:t>
                      </a:r>
                    </a:p>
                  </a:txBody>
                  <a:tcPr marL="28575" marR="28575" marT="28575" marB="28575">
                    <a:lnL>
                      <a:noFill/>
                    </a:lnL>
                    <a:lnR>
                      <a:noFill/>
                    </a:lnR>
                    <a:lnT>
                      <a:noFill/>
                    </a:lnT>
                    <a:lnB>
                      <a:noFill/>
                    </a:lnB>
                    <a:solidFill>
                      <a:srgbClr val="F8E4E4"/>
                    </a:solidFill>
                  </a:tcPr>
                </a:tc>
                <a:tc>
                  <a:txBody>
                    <a:bodyPr/>
                    <a:lstStyle/>
                    <a:p>
                      <a:r>
                        <a:rPr lang="es-MX"/>
                        <a:t>c == 2,</a:t>
                      </a:r>
                    </a:p>
                  </a:txBody>
                  <a:tcPr marL="28575" marR="28575" marT="28575" marB="28575">
                    <a:lnL>
                      <a:noFill/>
                    </a:lnL>
                    <a:lnR>
                      <a:noFill/>
                    </a:lnR>
                    <a:lnT>
                      <a:noFill/>
                    </a:lnT>
                    <a:lnB>
                      <a:noFill/>
                    </a:lnB>
                    <a:solidFill>
                      <a:srgbClr val="F8E4E4"/>
                    </a:solidFill>
                  </a:tcPr>
                </a:tc>
                <a:tc>
                  <a:txBody>
                    <a:bodyPr/>
                    <a:lstStyle/>
                    <a:p>
                      <a:r>
                        <a:rPr lang="es-MX"/>
                        <a:t>d == 3,</a:t>
                      </a:r>
                    </a:p>
                  </a:txBody>
                  <a:tcPr marL="28575" marR="28575" marT="28575" marB="28575">
                    <a:lnL>
                      <a:noFill/>
                    </a:lnL>
                    <a:lnR>
                      <a:noFill/>
                    </a:lnR>
                    <a:lnT>
                      <a:noFill/>
                    </a:lnT>
                    <a:lnB>
                      <a:noFill/>
                    </a:lnB>
                    <a:solidFill>
                      <a:srgbClr val="F8E4E4"/>
                    </a:solidFill>
                  </a:tcPr>
                </a:tc>
                <a:tc>
                  <a:txBody>
                    <a:bodyPr/>
                    <a:lstStyle/>
                    <a:p>
                      <a:r>
                        <a:rPr lang="es-MX"/>
                        <a:t>e == 5</a:t>
                      </a:r>
                    </a:p>
                  </a:txBody>
                  <a:tcPr marL="28575" marR="28575" marT="28575" marB="28575">
                    <a:lnL>
                      <a:noFill/>
                    </a:lnL>
                    <a:lnR>
                      <a:noFill/>
                    </a:lnR>
                    <a:lnT>
                      <a:noFill/>
                    </a:lnT>
                    <a:lnB>
                      <a:noFill/>
                    </a:lnB>
                    <a:solidFill>
                      <a:srgbClr val="F8E4E4"/>
                    </a:solidFill>
                  </a:tcPr>
                </a:tc>
              </a:tr>
              <a:tr h="0">
                <a:tc>
                  <a:txBody>
                    <a:bodyPr/>
                    <a:lstStyle/>
                    <a:p>
                      <a:r>
                        <a:rPr lang="pt-BR"/>
                        <a:t>b, (c, d *), e = 1, [2,3,4], 5</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a:t>b == 1,</a:t>
                      </a:r>
                    </a:p>
                  </a:txBody>
                  <a:tcPr marL="28575" marR="28575" marT="28575" marB="28575">
                    <a:lnL>
                      <a:noFill/>
                    </a:lnL>
                    <a:lnR>
                      <a:noFill/>
                    </a:lnR>
                    <a:lnT>
                      <a:noFill/>
                    </a:lnT>
                    <a:lnB>
                      <a:noFill/>
                    </a:lnB>
                    <a:solidFill>
                      <a:srgbClr val="F8E4E4"/>
                    </a:solidFill>
                  </a:tcPr>
                </a:tc>
                <a:tc>
                  <a:txBody>
                    <a:bodyPr/>
                    <a:lstStyle/>
                    <a:p>
                      <a:r>
                        <a:rPr lang="es-MX"/>
                        <a:t>c == 2,</a:t>
                      </a:r>
                    </a:p>
                  </a:txBody>
                  <a:tcPr marL="28575" marR="28575" marT="28575" marB="28575">
                    <a:lnL>
                      <a:noFill/>
                    </a:lnL>
                    <a:lnR>
                      <a:noFill/>
                    </a:lnR>
                    <a:lnT>
                      <a:noFill/>
                    </a:lnT>
                    <a:lnB>
                      <a:noFill/>
                    </a:lnB>
                    <a:solidFill>
                      <a:srgbClr val="F8E4E4"/>
                    </a:solidFill>
                  </a:tcPr>
                </a:tc>
                <a:tc>
                  <a:txBody>
                    <a:bodyPr/>
                    <a:lstStyle/>
                    <a:p>
                      <a:r>
                        <a:rPr lang="es-MX"/>
                        <a:t>d == [3, 4],</a:t>
                      </a:r>
                    </a:p>
                  </a:txBody>
                  <a:tcPr marL="28575" marR="28575" marT="28575" marB="28575">
                    <a:lnL>
                      <a:noFill/>
                    </a:lnL>
                    <a:lnR>
                      <a:noFill/>
                    </a:lnR>
                    <a:lnT>
                      <a:noFill/>
                    </a:lnT>
                    <a:lnB>
                      <a:noFill/>
                    </a:lnB>
                    <a:solidFill>
                      <a:srgbClr val="F8E4E4"/>
                    </a:solidFill>
                  </a:tcPr>
                </a:tc>
                <a:tc>
                  <a:txBody>
                    <a:bodyPr/>
                    <a:lstStyle/>
                    <a:p>
                      <a:r>
                        <a:rPr lang="es-MX" dirty="0"/>
                        <a:t>e == 5</a:t>
                      </a:r>
                    </a:p>
                  </a:txBody>
                  <a:tcPr marL="28575" marR="28575" marT="28575" marB="28575">
                    <a:lnL>
                      <a:noFill/>
                    </a:lnL>
                    <a:lnR>
                      <a:noFill/>
                    </a:lnR>
                    <a:lnT>
                      <a:noFill/>
                    </a:lnT>
                    <a:lnB>
                      <a:noFill/>
                    </a:lnB>
                    <a:solidFill>
                      <a:srgbClr val="F8E4E4"/>
                    </a:solidFill>
                  </a:tcPr>
                </a:tc>
              </a:tr>
            </a:tbl>
          </a:graphicData>
        </a:graphic>
      </p:graphicFrame>
      <p:sp>
        <p:nvSpPr>
          <p:cNvPr id="5" name="Rectangle 1"/>
          <p:cNvSpPr>
            <a:spLocks noChangeArrowheads="1"/>
          </p:cNvSpPr>
          <p:nvPr/>
        </p:nvSpPr>
        <p:spPr bwMode="auto">
          <a:xfrm>
            <a:off x="539552" y="3789040"/>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strike="noStrike" cap="none" normalizeH="0" baseline="0" dirty="0" smtClean="0">
                <a:ln>
                  <a:noFill/>
                </a:ln>
                <a:solidFill>
                  <a:schemeClr val="tx1"/>
                </a:solidFill>
                <a:effectLst/>
                <a:latin typeface="Arial" pitchFamily="34" charset="0"/>
                <a:cs typeface="Arial" pitchFamily="34" charset="0"/>
              </a:rPr>
              <a:t>Ejec6.rb</a:t>
            </a:r>
          </a:p>
        </p:txBody>
      </p:sp>
    </p:spTree>
    <p:extLst>
      <p:ext uri="{BB962C8B-B14F-4D97-AF65-F5344CB8AC3E}">
        <p14:creationId xmlns:p14="http://schemas.microsoft.com/office/powerpoint/2010/main" val="242436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Otras formas de asignación</a:t>
            </a:r>
            <a:br>
              <a:rPr lang="es-MX" b="1" dirty="0"/>
            </a:br>
            <a:endParaRPr lang="es-MX" dirty="0"/>
          </a:p>
        </p:txBody>
      </p:sp>
      <p:sp>
        <p:nvSpPr>
          <p:cNvPr id="3" name="2 Marcador de contenido"/>
          <p:cNvSpPr>
            <a:spLocks noGrp="1"/>
          </p:cNvSpPr>
          <p:nvPr>
            <p:ph idx="1"/>
          </p:nvPr>
        </p:nvSpPr>
        <p:spPr/>
        <p:txBody>
          <a:bodyPr/>
          <a:lstStyle/>
          <a:p>
            <a:r>
              <a:rPr lang="es-MX" dirty="0"/>
              <a:t>Al igual que en muchos otros idiomas, Ruby tiene un atajo sintáctico: </a:t>
            </a:r>
            <a:r>
              <a:rPr lang="es-MX" dirty="0" smtClean="0"/>
              <a:t>a = a + 2</a:t>
            </a:r>
            <a:r>
              <a:rPr lang="es-MX" dirty="0"/>
              <a:t> se puede escribir como </a:t>
            </a:r>
            <a:r>
              <a:rPr lang="es-MX" dirty="0" smtClean="0"/>
              <a:t>a + = 2</a:t>
            </a:r>
            <a:r>
              <a:rPr lang="es-MX" dirty="0"/>
              <a:t> .</a:t>
            </a:r>
          </a:p>
          <a:p>
            <a:r>
              <a:rPr lang="es-MX" dirty="0"/>
              <a:t>La segunda forma se convierte internamente a la primera. Esto significa que los operadores que se han definido como métodos en sus propias clases funcionan como cabría esperar.</a:t>
            </a:r>
          </a:p>
        </p:txBody>
      </p:sp>
    </p:spTree>
    <p:extLst>
      <p:ext uri="{BB962C8B-B14F-4D97-AF65-F5344CB8AC3E}">
        <p14:creationId xmlns:p14="http://schemas.microsoft.com/office/powerpoint/2010/main" val="90265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Expresiones </a:t>
            </a:r>
            <a:r>
              <a:rPr lang="es-MX" b="1" dirty="0" smtClean="0"/>
              <a:t>booleanas</a:t>
            </a:r>
            <a:endParaRPr lang="es-MX" dirty="0"/>
          </a:p>
        </p:txBody>
      </p:sp>
      <p:sp>
        <p:nvSpPr>
          <p:cNvPr id="3" name="2 Marcador de contenido"/>
          <p:cNvSpPr>
            <a:spLocks noGrp="1"/>
          </p:cNvSpPr>
          <p:nvPr>
            <p:ph idx="1"/>
          </p:nvPr>
        </p:nvSpPr>
        <p:spPr>
          <a:xfrm>
            <a:off x="457200" y="1600201"/>
            <a:ext cx="8229600" cy="2548880"/>
          </a:xfrm>
        </p:spPr>
        <p:txBody>
          <a:bodyPr/>
          <a:lstStyle/>
          <a:p>
            <a:r>
              <a:rPr lang="es-MX" dirty="0"/>
              <a:t>Ruby tiene una definición sencilla de la </a:t>
            </a:r>
            <a:r>
              <a:rPr lang="es-MX" dirty="0" smtClean="0"/>
              <a:t>verdadero.</a:t>
            </a:r>
            <a:r>
              <a:rPr lang="es-MX" dirty="0"/>
              <a:t> Cualquier valor que no es </a:t>
            </a:r>
            <a:r>
              <a:rPr lang="es-MX" dirty="0" smtClean="0"/>
              <a:t>nula</a:t>
            </a:r>
            <a:r>
              <a:rPr lang="es-MX" dirty="0"/>
              <a:t> o la constante </a:t>
            </a:r>
            <a:r>
              <a:rPr lang="es-MX" dirty="0" smtClean="0"/>
              <a:t>falso</a:t>
            </a:r>
            <a:r>
              <a:rPr lang="es-MX" dirty="0"/>
              <a:t> es verdadero</a:t>
            </a:r>
          </a:p>
        </p:txBody>
      </p:sp>
    </p:spTree>
    <p:extLst>
      <p:ext uri="{BB962C8B-B14F-4D97-AF65-F5344CB8AC3E}">
        <p14:creationId xmlns:p14="http://schemas.microsoft.com/office/powerpoint/2010/main" val="1812729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a:t>Defined?, And, Or, and Not</a:t>
            </a:r>
          </a:p>
        </p:txBody>
      </p:sp>
      <p:sp>
        <p:nvSpPr>
          <p:cNvPr id="3" name="2 Marcador de contenido"/>
          <p:cNvSpPr>
            <a:spLocks noGrp="1"/>
          </p:cNvSpPr>
          <p:nvPr>
            <p:ph idx="1"/>
          </p:nvPr>
        </p:nvSpPr>
        <p:spPr>
          <a:xfrm>
            <a:off x="467544" y="1340769"/>
            <a:ext cx="8229600" cy="1656184"/>
          </a:xfrm>
        </p:spPr>
        <p:txBody>
          <a:bodyPr>
            <a:normAutofit fontScale="92500" lnSpcReduction="20000"/>
          </a:bodyPr>
          <a:lstStyle/>
          <a:p>
            <a:r>
              <a:rPr lang="es-MX" sz="2400" dirty="0"/>
              <a:t>Ruby soporta todos los operadores booleanos estándares e introduce el nuevo operador </a:t>
            </a:r>
            <a:r>
              <a:rPr lang="en-US" sz="2400" b="1" dirty="0" smtClean="0"/>
              <a:t> defined?</a:t>
            </a:r>
            <a:r>
              <a:rPr lang="es-MX" sz="2400" dirty="0"/>
              <a:t> </a:t>
            </a:r>
            <a:r>
              <a:rPr lang="es-MX" sz="2400" dirty="0" smtClean="0"/>
              <a:t>.</a:t>
            </a:r>
          </a:p>
          <a:p>
            <a:r>
              <a:rPr lang="es-MX" sz="2400" b="1" dirty="0" err="1" smtClean="0"/>
              <a:t>defined</a:t>
            </a:r>
            <a:r>
              <a:rPr lang="es-MX" sz="2400" b="1" dirty="0" smtClean="0"/>
              <a:t>?: </a:t>
            </a:r>
            <a:r>
              <a:rPr lang="es-MX" sz="2400" dirty="0"/>
              <a:t> devuelve </a:t>
            </a:r>
            <a:r>
              <a:rPr lang="es-MX" sz="2400" dirty="0" err="1" smtClean="0">
                <a:effectLst/>
              </a:rPr>
              <a:t>nil</a:t>
            </a:r>
            <a:r>
              <a:rPr lang="es-MX" sz="2400" dirty="0"/>
              <a:t> si su argumento (que puede ser una expresión arbitraria) no está definido, de lo contrario, devuelve una descripción de ese argumento.</a:t>
            </a:r>
            <a:endParaRPr lang="es-MX" sz="2400" b="1" dirty="0"/>
          </a:p>
        </p:txBody>
      </p:sp>
      <p:graphicFrame>
        <p:nvGraphicFramePr>
          <p:cNvPr id="6" name="5 Tabla"/>
          <p:cNvGraphicFramePr>
            <a:graphicFrameLocks noGrp="1"/>
          </p:cNvGraphicFramePr>
          <p:nvPr>
            <p:extLst>
              <p:ext uri="{D42A27DB-BD31-4B8C-83A1-F6EECF244321}">
                <p14:modId xmlns:p14="http://schemas.microsoft.com/office/powerpoint/2010/main" val="3140973442"/>
              </p:ext>
            </p:extLst>
          </p:nvPr>
        </p:nvGraphicFramePr>
        <p:xfrm>
          <a:off x="395536" y="3429000"/>
          <a:ext cx="8229600" cy="3291840"/>
        </p:xfrm>
        <a:graphic>
          <a:graphicData uri="http://schemas.openxmlformats.org/drawingml/2006/table">
            <a:tbl>
              <a:tblPr/>
              <a:tblGrid>
                <a:gridCol w="2743200"/>
                <a:gridCol w="2743200"/>
                <a:gridCol w="2743200"/>
              </a:tblGrid>
              <a:tr h="0">
                <a:tc>
                  <a:txBody>
                    <a:bodyPr/>
                    <a:lstStyle/>
                    <a:p>
                      <a:r>
                        <a:rPr lang="es-MX" dirty="0" err="1"/>
                        <a:t>defined</a:t>
                      </a:r>
                      <a:r>
                        <a:rPr lang="es-MX" dirty="0"/>
                        <a:t>? 1</a:t>
                      </a:r>
                    </a:p>
                  </a:txBody>
                  <a:tcPr>
                    <a:lnL>
                      <a:noFill/>
                    </a:lnL>
                    <a:lnR>
                      <a:noFill/>
                    </a:lnR>
                    <a:lnT>
                      <a:noFill/>
                    </a:lnT>
                    <a:lnB>
                      <a:noFill/>
                    </a:lnB>
                    <a:solidFill>
                      <a:srgbClr val="F8E4E4"/>
                    </a:solidFill>
                  </a:tcPr>
                </a:tc>
                <a:tc>
                  <a:txBody>
                    <a:bodyPr/>
                    <a:lstStyle/>
                    <a:p>
                      <a:r>
                        <a:rPr lang="es-MX"/>
                        <a:t>»</a:t>
                      </a:r>
                    </a:p>
                  </a:txBody>
                  <a:tcPr>
                    <a:lnL>
                      <a:noFill/>
                    </a:lnL>
                    <a:lnR>
                      <a:noFill/>
                    </a:lnR>
                    <a:lnT>
                      <a:noFill/>
                    </a:lnT>
                    <a:lnB>
                      <a:noFill/>
                    </a:lnB>
                    <a:solidFill>
                      <a:srgbClr val="F8E4E4"/>
                    </a:solidFill>
                  </a:tcPr>
                </a:tc>
                <a:tc>
                  <a:txBody>
                    <a:bodyPr/>
                    <a:lstStyle/>
                    <a:p>
                      <a:r>
                        <a:rPr lang="es-MX"/>
                        <a:t>"expression"</a:t>
                      </a:r>
                    </a:p>
                  </a:txBody>
                  <a:tcPr>
                    <a:lnL>
                      <a:noFill/>
                    </a:lnL>
                    <a:lnR>
                      <a:noFill/>
                    </a:lnR>
                    <a:lnT>
                      <a:noFill/>
                    </a:lnT>
                    <a:lnB>
                      <a:noFill/>
                    </a:lnB>
                    <a:solidFill>
                      <a:srgbClr val="F8E4E4"/>
                    </a:solidFill>
                  </a:tcPr>
                </a:tc>
              </a:tr>
              <a:tr h="0">
                <a:tc>
                  <a:txBody>
                    <a:bodyPr/>
                    <a:lstStyle/>
                    <a:p>
                      <a:r>
                        <a:rPr lang="es-MX" dirty="0" err="1"/>
                        <a:t>defined</a:t>
                      </a:r>
                      <a:r>
                        <a:rPr lang="es-MX" dirty="0"/>
                        <a:t>? </a:t>
                      </a:r>
                      <a:r>
                        <a:rPr lang="es-MX" dirty="0" err="1"/>
                        <a:t>dummy</a:t>
                      </a:r>
                      <a:endParaRPr lang="es-MX" dirty="0"/>
                    </a:p>
                  </a:txBody>
                  <a:tcPr>
                    <a:lnL>
                      <a:noFill/>
                    </a:lnL>
                    <a:lnR>
                      <a:noFill/>
                    </a:lnR>
                    <a:lnT>
                      <a:noFill/>
                    </a:lnT>
                    <a:lnB>
                      <a:noFill/>
                    </a:lnB>
                    <a:solidFill>
                      <a:srgbClr val="F8E4E4"/>
                    </a:solidFill>
                  </a:tcPr>
                </a:tc>
                <a:tc>
                  <a:txBody>
                    <a:bodyPr/>
                    <a:lstStyle/>
                    <a:p>
                      <a:r>
                        <a:rPr lang="es-MX"/>
                        <a:t>»</a:t>
                      </a:r>
                    </a:p>
                  </a:txBody>
                  <a:tcPr>
                    <a:lnL>
                      <a:noFill/>
                    </a:lnL>
                    <a:lnR>
                      <a:noFill/>
                    </a:lnR>
                    <a:lnT>
                      <a:noFill/>
                    </a:lnT>
                    <a:lnB>
                      <a:noFill/>
                    </a:lnB>
                    <a:solidFill>
                      <a:srgbClr val="F8E4E4"/>
                    </a:solidFill>
                  </a:tcPr>
                </a:tc>
                <a:tc>
                  <a:txBody>
                    <a:bodyPr/>
                    <a:lstStyle/>
                    <a:p>
                      <a:r>
                        <a:rPr lang="es-MX"/>
                        <a:t>nil</a:t>
                      </a:r>
                    </a:p>
                  </a:txBody>
                  <a:tcPr>
                    <a:lnL>
                      <a:noFill/>
                    </a:lnL>
                    <a:lnR>
                      <a:noFill/>
                    </a:lnR>
                    <a:lnT>
                      <a:noFill/>
                    </a:lnT>
                    <a:lnB>
                      <a:noFill/>
                    </a:lnB>
                    <a:solidFill>
                      <a:srgbClr val="F8E4E4"/>
                    </a:solidFill>
                  </a:tcPr>
                </a:tc>
              </a:tr>
              <a:tr h="0">
                <a:tc>
                  <a:txBody>
                    <a:bodyPr/>
                    <a:lstStyle/>
                    <a:p>
                      <a:r>
                        <a:rPr lang="es-MX" dirty="0" err="1"/>
                        <a:t>defined</a:t>
                      </a:r>
                      <a:r>
                        <a:rPr lang="es-MX" dirty="0"/>
                        <a:t>? </a:t>
                      </a:r>
                      <a:r>
                        <a:rPr lang="es-MX" dirty="0" err="1"/>
                        <a:t>printf</a:t>
                      </a:r>
                      <a:endParaRPr lang="es-MX" dirty="0"/>
                    </a:p>
                  </a:txBody>
                  <a:tcPr>
                    <a:lnL>
                      <a:noFill/>
                    </a:lnL>
                    <a:lnR>
                      <a:noFill/>
                    </a:lnR>
                    <a:lnT>
                      <a:noFill/>
                    </a:lnT>
                    <a:lnB>
                      <a:noFill/>
                    </a:lnB>
                    <a:solidFill>
                      <a:srgbClr val="F8E4E4"/>
                    </a:solidFill>
                  </a:tcPr>
                </a:tc>
                <a:tc>
                  <a:txBody>
                    <a:bodyPr/>
                    <a:lstStyle/>
                    <a:p>
                      <a:r>
                        <a:rPr lang="es-MX"/>
                        <a:t>»</a:t>
                      </a:r>
                    </a:p>
                  </a:txBody>
                  <a:tcPr>
                    <a:lnL>
                      <a:noFill/>
                    </a:lnL>
                    <a:lnR>
                      <a:noFill/>
                    </a:lnR>
                    <a:lnT>
                      <a:noFill/>
                    </a:lnT>
                    <a:lnB>
                      <a:noFill/>
                    </a:lnB>
                    <a:solidFill>
                      <a:srgbClr val="F8E4E4"/>
                    </a:solidFill>
                  </a:tcPr>
                </a:tc>
                <a:tc>
                  <a:txBody>
                    <a:bodyPr/>
                    <a:lstStyle/>
                    <a:p>
                      <a:r>
                        <a:rPr lang="es-MX"/>
                        <a:t>"method"</a:t>
                      </a:r>
                    </a:p>
                  </a:txBody>
                  <a:tcPr>
                    <a:lnL>
                      <a:noFill/>
                    </a:lnL>
                    <a:lnR>
                      <a:noFill/>
                    </a:lnR>
                    <a:lnT>
                      <a:noFill/>
                    </a:lnT>
                    <a:lnB>
                      <a:noFill/>
                    </a:lnB>
                    <a:solidFill>
                      <a:srgbClr val="F8E4E4"/>
                    </a:solidFill>
                  </a:tcPr>
                </a:tc>
              </a:tr>
              <a:tr h="0">
                <a:tc>
                  <a:txBody>
                    <a:bodyPr/>
                    <a:lstStyle/>
                    <a:p>
                      <a:r>
                        <a:rPr lang="es-MX" dirty="0" err="1"/>
                        <a:t>defined</a:t>
                      </a:r>
                      <a:r>
                        <a:rPr lang="es-MX" dirty="0"/>
                        <a:t>? </a:t>
                      </a:r>
                      <a:r>
                        <a:rPr lang="es-MX" dirty="0" err="1"/>
                        <a:t>String</a:t>
                      </a:r>
                      <a:endParaRPr lang="es-MX" dirty="0"/>
                    </a:p>
                  </a:txBody>
                  <a:tcPr>
                    <a:lnL>
                      <a:noFill/>
                    </a:lnL>
                    <a:lnR>
                      <a:noFill/>
                    </a:lnR>
                    <a:lnT>
                      <a:noFill/>
                    </a:lnT>
                    <a:lnB>
                      <a:noFill/>
                    </a:lnB>
                    <a:solidFill>
                      <a:srgbClr val="F8E4E4"/>
                    </a:solidFill>
                  </a:tcPr>
                </a:tc>
                <a:tc>
                  <a:txBody>
                    <a:bodyPr/>
                    <a:lstStyle/>
                    <a:p>
                      <a:r>
                        <a:rPr lang="es-MX"/>
                        <a:t>»</a:t>
                      </a:r>
                    </a:p>
                  </a:txBody>
                  <a:tcPr>
                    <a:lnL>
                      <a:noFill/>
                    </a:lnL>
                    <a:lnR>
                      <a:noFill/>
                    </a:lnR>
                    <a:lnT>
                      <a:noFill/>
                    </a:lnT>
                    <a:lnB>
                      <a:noFill/>
                    </a:lnB>
                    <a:solidFill>
                      <a:srgbClr val="F8E4E4"/>
                    </a:solidFill>
                  </a:tcPr>
                </a:tc>
                <a:tc>
                  <a:txBody>
                    <a:bodyPr/>
                    <a:lstStyle/>
                    <a:p>
                      <a:r>
                        <a:rPr lang="es-MX"/>
                        <a:t>"constant"</a:t>
                      </a:r>
                    </a:p>
                  </a:txBody>
                  <a:tcPr>
                    <a:lnL>
                      <a:noFill/>
                    </a:lnL>
                    <a:lnR>
                      <a:noFill/>
                    </a:lnR>
                    <a:lnT>
                      <a:noFill/>
                    </a:lnT>
                    <a:lnB>
                      <a:noFill/>
                    </a:lnB>
                    <a:solidFill>
                      <a:srgbClr val="F8E4E4"/>
                    </a:solidFill>
                  </a:tcPr>
                </a:tc>
              </a:tr>
              <a:tr h="0">
                <a:tc>
                  <a:txBody>
                    <a:bodyPr/>
                    <a:lstStyle/>
                    <a:p>
                      <a:r>
                        <a:rPr lang="es-MX" dirty="0" err="1"/>
                        <a:t>defined</a:t>
                      </a:r>
                      <a:r>
                        <a:rPr lang="es-MX" dirty="0"/>
                        <a:t>? $&amp;</a:t>
                      </a:r>
                    </a:p>
                  </a:txBody>
                  <a:tcPr>
                    <a:lnL>
                      <a:noFill/>
                    </a:lnL>
                    <a:lnR>
                      <a:noFill/>
                    </a:lnR>
                    <a:lnT>
                      <a:noFill/>
                    </a:lnT>
                    <a:lnB>
                      <a:noFill/>
                    </a:lnB>
                    <a:solidFill>
                      <a:srgbClr val="F8E4E4"/>
                    </a:solidFill>
                  </a:tcPr>
                </a:tc>
                <a:tc>
                  <a:txBody>
                    <a:bodyPr/>
                    <a:lstStyle/>
                    <a:p>
                      <a:r>
                        <a:rPr lang="es-MX"/>
                        <a:t>»</a:t>
                      </a:r>
                    </a:p>
                  </a:txBody>
                  <a:tcPr>
                    <a:lnL>
                      <a:noFill/>
                    </a:lnL>
                    <a:lnR>
                      <a:noFill/>
                    </a:lnR>
                    <a:lnT>
                      <a:noFill/>
                    </a:lnT>
                    <a:lnB>
                      <a:noFill/>
                    </a:lnB>
                    <a:solidFill>
                      <a:srgbClr val="F8E4E4"/>
                    </a:solidFill>
                  </a:tcPr>
                </a:tc>
                <a:tc>
                  <a:txBody>
                    <a:bodyPr/>
                    <a:lstStyle/>
                    <a:p>
                      <a:r>
                        <a:rPr lang="es-MX"/>
                        <a:t>nil</a:t>
                      </a:r>
                    </a:p>
                  </a:txBody>
                  <a:tcPr>
                    <a:lnL>
                      <a:noFill/>
                    </a:lnL>
                    <a:lnR>
                      <a:noFill/>
                    </a:lnR>
                    <a:lnT>
                      <a:noFill/>
                    </a:lnT>
                    <a:lnB>
                      <a:noFill/>
                    </a:lnB>
                    <a:solidFill>
                      <a:srgbClr val="F8E4E4"/>
                    </a:solidFill>
                  </a:tcPr>
                </a:tc>
              </a:tr>
              <a:tr h="0">
                <a:tc>
                  <a:txBody>
                    <a:bodyPr/>
                    <a:lstStyle/>
                    <a:p>
                      <a:r>
                        <a:rPr lang="es-MX" dirty="0" err="1"/>
                        <a:t>defined</a:t>
                      </a:r>
                      <a:r>
                        <a:rPr lang="es-MX" dirty="0"/>
                        <a:t>? $_</a:t>
                      </a:r>
                    </a:p>
                  </a:txBody>
                  <a:tcPr>
                    <a:lnL>
                      <a:noFill/>
                    </a:lnL>
                    <a:lnR>
                      <a:noFill/>
                    </a:lnR>
                    <a:lnT>
                      <a:noFill/>
                    </a:lnT>
                    <a:lnB>
                      <a:noFill/>
                    </a:lnB>
                    <a:solidFill>
                      <a:srgbClr val="F8E4E4"/>
                    </a:solidFill>
                  </a:tcPr>
                </a:tc>
                <a:tc>
                  <a:txBody>
                    <a:bodyPr/>
                    <a:lstStyle/>
                    <a:p>
                      <a:r>
                        <a:rPr lang="es-MX"/>
                        <a:t>»</a:t>
                      </a:r>
                    </a:p>
                  </a:txBody>
                  <a:tcPr>
                    <a:lnL>
                      <a:noFill/>
                    </a:lnL>
                    <a:lnR>
                      <a:noFill/>
                    </a:lnR>
                    <a:lnT>
                      <a:noFill/>
                    </a:lnT>
                    <a:lnB>
                      <a:noFill/>
                    </a:lnB>
                    <a:solidFill>
                      <a:srgbClr val="F8E4E4"/>
                    </a:solidFill>
                  </a:tcPr>
                </a:tc>
                <a:tc>
                  <a:txBody>
                    <a:bodyPr/>
                    <a:lstStyle/>
                    <a:p>
                      <a:r>
                        <a:rPr lang="es-MX"/>
                        <a:t>"global-variable"</a:t>
                      </a:r>
                    </a:p>
                  </a:txBody>
                  <a:tcPr>
                    <a:lnL>
                      <a:noFill/>
                    </a:lnL>
                    <a:lnR>
                      <a:noFill/>
                    </a:lnR>
                    <a:lnT>
                      <a:noFill/>
                    </a:lnT>
                    <a:lnB>
                      <a:noFill/>
                    </a:lnB>
                    <a:solidFill>
                      <a:srgbClr val="F8E4E4"/>
                    </a:solidFill>
                  </a:tcPr>
                </a:tc>
              </a:tr>
              <a:tr h="0">
                <a:tc>
                  <a:txBody>
                    <a:bodyPr/>
                    <a:lstStyle/>
                    <a:p>
                      <a:r>
                        <a:rPr lang="es-MX" dirty="0" err="1"/>
                        <a:t>defined</a:t>
                      </a:r>
                      <a:r>
                        <a:rPr lang="es-MX" dirty="0"/>
                        <a:t>? </a:t>
                      </a:r>
                      <a:r>
                        <a:rPr lang="es-MX" dirty="0" err="1"/>
                        <a:t>Math</a:t>
                      </a:r>
                      <a:r>
                        <a:rPr lang="es-MX" dirty="0"/>
                        <a:t>::PI</a:t>
                      </a:r>
                    </a:p>
                  </a:txBody>
                  <a:tcPr>
                    <a:lnL>
                      <a:noFill/>
                    </a:lnL>
                    <a:lnR>
                      <a:noFill/>
                    </a:lnR>
                    <a:lnT>
                      <a:noFill/>
                    </a:lnT>
                    <a:lnB>
                      <a:noFill/>
                    </a:lnB>
                    <a:solidFill>
                      <a:srgbClr val="F8E4E4"/>
                    </a:solidFill>
                  </a:tcPr>
                </a:tc>
                <a:tc>
                  <a:txBody>
                    <a:bodyPr/>
                    <a:lstStyle/>
                    <a:p>
                      <a:r>
                        <a:rPr lang="es-MX"/>
                        <a:t>»</a:t>
                      </a:r>
                    </a:p>
                  </a:txBody>
                  <a:tcPr>
                    <a:lnL>
                      <a:noFill/>
                    </a:lnL>
                    <a:lnR>
                      <a:noFill/>
                    </a:lnR>
                    <a:lnT>
                      <a:noFill/>
                    </a:lnT>
                    <a:lnB>
                      <a:noFill/>
                    </a:lnB>
                    <a:solidFill>
                      <a:srgbClr val="F8E4E4"/>
                    </a:solidFill>
                  </a:tcPr>
                </a:tc>
                <a:tc>
                  <a:txBody>
                    <a:bodyPr/>
                    <a:lstStyle/>
                    <a:p>
                      <a:r>
                        <a:rPr lang="es-MX"/>
                        <a:t>"constant"</a:t>
                      </a:r>
                    </a:p>
                  </a:txBody>
                  <a:tcPr>
                    <a:lnL>
                      <a:noFill/>
                    </a:lnL>
                    <a:lnR>
                      <a:noFill/>
                    </a:lnR>
                    <a:lnT>
                      <a:noFill/>
                    </a:lnT>
                    <a:lnB>
                      <a:noFill/>
                    </a:lnB>
                    <a:solidFill>
                      <a:srgbClr val="F8E4E4"/>
                    </a:solidFill>
                  </a:tcPr>
                </a:tc>
              </a:tr>
              <a:tr h="0">
                <a:tc>
                  <a:txBody>
                    <a:bodyPr/>
                    <a:lstStyle/>
                    <a:p>
                      <a:r>
                        <a:rPr lang="es-MX" dirty="0" err="1"/>
                        <a:t>defined</a:t>
                      </a:r>
                      <a:r>
                        <a:rPr lang="es-MX" dirty="0"/>
                        <a:t>? </a:t>
                      </a:r>
                      <a:r>
                        <a:rPr lang="es-MX" dirty="0" smtClean="0"/>
                        <a:t>(c=2)</a:t>
                      </a:r>
                      <a:endParaRPr lang="es-MX" dirty="0"/>
                    </a:p>
                  </a:txBody>
                  <a:tcPr>
                    <a:lnL>
                      <a:noFill/>
                    </a:lnL>
                    <a:lnR>
                      <a:noFill/>
                    </a:lnR>
                    <a:lnT>
                      <a:noFill/>
                    </a:lnT>
                    <a:lnB>
                      <a:noFill/>
                    </a:lnB>
                    <a:solidFill>
                      <a:srgbClr val="F8E4E4"/>
                    </a:solidFill>
                  </a:tcPr>
                </a:tc>
                <a:tc>
                  <a:txBody>
                    <a:bodyPr/>
                    <a:lstStyle/>
                    <a:p>
                      <a:r>
                        <a:rPr lang="es-MX"/>
                        <a:t>»</a:t>
                      </a:r>
                    </a:p>
                  </a:txBody>
                  <a:tcPr>
                    <a:lnL>
                      <a:noFill/>
                    </a:lnL>
                    <a:lnR>
                      <a:noFill/>
                    </a:lnR>
                    <a:lnT>
                      <a:noFill/>
                    </a:lnT>
                    <a:lnB>
                      <a:noFill/>
                    </a:lnB>
                    <a:solidFill>
                      <a:srgbClr val="F8E4E4"/>
                    </a:solidFill>
                  </a:tcPr>
                </a:tc>
                <a:tc>
                  <a:txBody>
                    <a:bodyPr/>
                    <a:lstStyle/>
                    <a:p>
                      <a:r>
                        <a:rPr lang="es-MX"/>
                        <a:t>"assignment"</a:t>
                      </a:r>
                    </a:p>
                  </a:txBody>
                  <a:tcPr>
                    <a:lnL>
                      <a:noFill/>
                    </a:lnL>
                    <a:lnR>
                      <a:noFill/>
                    </a:lnR>
                    <a:lnT>
                      <a:noFill/>
                    </a:lnT>
                    <a:lnB>
                      <a:noFill/>
                    </a:lnB>
                    <a:solidFill>
                      <a:srgbClr val="F8E4E4"/>
                    </a:solidFill>
                  </a:tcPr>
                </a:tc>
              </a:tr>
              <a:tr h="0">
                <a:tc>
                  <a:txBody>
                    <a:bodyPr/>
                    <a:lstStyle/>
                    <a:p>
                      <a:r>
                        <a:rPr lang="es-MX" dirty="0" err="1"/>
                        <a:t>defined</a:t>
                      </a:r>
                      <a:r>
                        <a:rPr lang="es-MX" dirty="0"/>
                        <a:t>? 42.abs</a:t>
                      </a:r>
                    </a:p>
                  </a:txBody>
                  <a:tcPr>
                    <a:lnL>
                      <a:noFill/>
                    </a:lnL>
                    <a:lnR>
                      <a:noFill/>
                    </a:lnR>
                    <a:lnT>
                      <a:noFill/>
                    </a:lnT>
                    <a:lnB>
                      <a:noFill/>
                    </a:lnB>
                    <a:solidFill>
                      <a:srgbClr val="F8E4E4"/>
                    </a:solidFill>
                  </a:tcPr>
                </a:tc>
                <a:tc>
                  <a:txBody>
                    <a:bodyPr/>
                    <a:lstStyle/>
                    <a:p>
                      <a:r>
                        <a:rPr lang="es-MX"/>
                        <a:t>»</a:t>
                      </a:r>
                    </a:p>
                  </a:txBody>
                  <a:tcPr>
                    <a:lnL>
                      <a:noFill/>
                    </a:lnL>
                    <a:lnR>
                      <a:noFill/>
                    </a:lnR>
                    <a:lnT>
                      <a:noFill/>
                    </a:lnT>
                    <a:lnB>
                      <a:noFill/>
                    </a:lnB>
                    <a:solidFill>
                      <a:srgbClr val="F8E4E4"/>
                    </a:solidFill>
                  </a:tcPr>
                </a:tc>
                <a:tc>
                  <a:txBody>
                    <a:bodyPr/>
                    <a:lstStyle/>
                    <a:p>
                      <a:r>
                        <a:rPr lang="es-MX" dirty="0"/>
                        <a:t>"</a:t>
                      </a:r>
                      <a:r>
                        <a:rPr lang="es-MX" dirty="0" err="1"/>
                        <a:t>method</a:t>
                      </a:r>
                      <a:r>
                        <a:rPr lang="es-MX" dirty="0"/>
                        <a:t>"</a:t>
                      </a:r>
                    </a:p>
                  </a:txBody>
                  <a:tcPr>
                    <a:lnL>
                      <a:noFill/>
                    </a:lnL>
                    <a:lnR>
                      <a:noFill/>
                    </a:lnR>
                    <a:lnT>
                      <a:noFill/>
                    </a:lnT>
                    <a:lnB>
                      <a:noFill/>
                    </a:lnB>
                    <a:solidFill>
                      <a:srgbClr val="F8E4E4"/>
                    </a:solidFill>
                  </a:tcPr>
                </a:tc>
              </a:tr>
            </a:tbl>
          </a:graphicData>
        </a:graphic>
      </p:graphicFrame>
      <p:sp>
        <p:nvSpPr>
          <p:cNvPr id="7" name="Rectangle 1"/>
          <p:cNvSpPr>
            <a:spLocks noChangeArrowheads="1"/>
          </p:cNvSpPr>
          <p:nvPr/>
        </p:nvSpPr>
        <p:spPr bwMode="auto">
          <a:xfrm>
            <a:off x="323528" y="2924944"/>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u="none" strike="noStrike" cap="none" normalizeH="0" baseline="0" dirty="0" smtClean="0">
                <a:ln>
                  <a:noFill/>
                </a:ln>
                <a:solidFill>
                  <a:schemeClr val="tx1"/>
                </a:solidFill>
                <a:effectLst/>
                <a:latin typeface="Arial" pitchFamily="34" charset="0"/>
                <a:cs typeface="Arial" pitchFamily="34" charset="0"/>
              </a:rPr>
              <a:t>Ejec7.rb</a:t>
            </a:r>
          </a:p>
        </p:txBody>
      </p:sp>
    </p:spTree>
    <p:extLst>
      <p:ext uri="{BB962C8B-B14F-4D97-AF65-F5344CB8AC3E}">
        <p14:creationId xmlns:p14="http://schemas.microsoft.com/office/powerpoint/2010/main" val="2165680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 </a:t>
            </a:r>
            <a:r>
              <a:rPr lang="es-MX" b="1" dirty="0" smtClean="0"/>
              <a:t>Operadores </a:t>
            </a:r>
            <a:r>
              <a:rPr lang="es-MX" b="1" dirty="0"/>
              <a:t>de comparación </a:t>
            </a:r>
            <a:endParaRPr lang="es-MX" dirty="0"/>
          </a:p>
        </p:txBody>
      </p:sp>
      <p:pic>
        <p:nvPicPr>
          <p:cNvPr id="12290" name="Picture 2" descr="http://www.rubycentral.com/pickaxe/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588" y="1690688"/>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6 Marcador de contenido"/>
          <p:cNvGraphicFramePr>
            <a:graphicFrameLocks noGrp="1"/>
          </p:cNvGraphicFramePr>
          <p:nvPr>
            <p:ph idx="1"/>
            <p:extLst>
              <p:ext uri="{D42A27DB-BD31-4B8C-83A1-F6EECF244321}">
                <p14:modId xmlns:p14="http://schemas.microsoft.com/office/powerpoint/2010/main" val="3620852183"/>
              </p:ext>
            </p:extLst>
          </p:nvPr>
        </p:nvGraphicFramePr>
        <p:xfrm>
          <a:off x="539551" y="1600201"/>
          <a:ext cx="7776865" cy="4538371"/>
        </p:xfrm>
        <a:graphic>
          <a:graphicData uri="http://schemas.openxmlformats.org/drawingml/2006/table">
            <a:tbl>
              <a:tblPr/>
              <a:tblGrid>
                <a:gridCol w="1872209"/>
                <a:gridCol w="5904656"/>
              </a:tblGrid>
              <a:tr h="354307">
                <a:tc>
                  <a:txBody>
                    <a:bodyPr/>
                    <a:lstStyle/>
                    <a:p>
                      <a:r>
                        <a:rPr lang="es-MX" sz="2400" b="1" dirty="0" err="1"/>
                        <a:t>Operator</a:t>
                      </a:r>
                      <a:endParaRPr lang="es-MX" sz="2400" dirty="0"/>
                    </a:p>
                  </a:txBody>
                  <a:tcPr marL="10249" marR="10249" marT="10249" marB="10249">
                    <a:lnL>
                      <a:noFill/>
                    </a:lnL>
                    <a:lnR>
                      <a:noFill/>
                    </a:lnR>
                    <a:lnT>
                      <a:noFill/>
                    </a:lnT>
                    <a:lnB>
                      <a:noFill/>
                    </a:lnB>
                    <a:solidFill>
                      <a:srgbClr val="FF9999"/>
                    </a:solidFill>
                  </a:tcPr>
                </a:tc>
                <a:tc>
                  <a:txBody>
                    <a:bodyPr/>
                    <a:lstStyle/>
                    <a:p>
                      <a:r>
                        <a:rPr lang="es-MX" sz="2400" b="1" dirty="0" err="1"/>
                        <a:t>Meaning</a:t>
                      </a:r>
                      <a:endParaRPr lang="es-MX" sz="2400" dirty="0"/>
                    </a:p>
                  </a:txBody>
                  <a:tcPr marL="10249" marR="10249" marT="10249" marB="10249">
                    <a:lnL>
                      <a:noFill/>
                    </a:lnL>
                    <a:lnR>
                      <a:noFill/>
                    </a:lnR>
                    <a:lnT>
                      <a:noFill/>
                    </a:lnT>
                    <a:lnB>
                      <a:noFill/>
                    </a:lnB>
                    <a:solidFill>
                      <a:srgbClr val="FF9999"/>
                    </a:solidFill>
                  </a:tcPr>
                </a:tc>
              </a:tr>
              <a:tr h="304051">
                <a:tc>
                  <a:txBody>
                    <a:bodyPr/>
                    <a:lstStyle/>
                    <a:p>
                      <a:r>
                        <a:rPr lang="es-MX"/>
                        <a:t>==</a:t>
                      </a:r>
                    </a:p>
                  </a:txBody>
                  <a:tcPr marL="28575" marR="28575" marT="28575" marB="28575">
                    <a:lnL>
                      <a:noFill/>
                    </a:lnL>
                    <a:lnR>
                      <a:noFill/>
                    </a:lnR>
                    <a:lnT>
                      <a:noFill/>
                    </a:lnT>
                    <a:lnB>
                      <a:noFill/>
                    </a:lnB>
                    <a:solidFill>
                      <a:srgbClr val="F8E4E4"/>
                    </a:solidFill>
                  </a:tcPr>
                </a:tc>
                <a:tc>
                  <a:txBody>
                    <a:bodyPr/>
                    <a:lstStyle/>
                    <a:p>
                      <a:r>
                        <a:rPr lang="es-MX"/>
                        <a:t>Prueba de igual valor.</a:t>
                      </a:r>
                    </a:p>
                  </a:txBody>
                  <a:tcPr marL="28575" marR="28575" marT="28575" marB="28575">
                    <a:lnL>
                      <a:noFill/>
                    </a:lnL>
                    <a:lnR>
                      <a:noFill/>
                    </a:lnR>
                    <a:lnT>
                      <a:noFill/>
                    </a:lnT>
                    <a:lnB>
                      <a:noFill/>
                    </a:lnB>
                    <a:solidFill>
                      <a:srgbClr val="F8E4E4"/>
                    </a:solidFill>
                  </a:tcPr>
                </a:tc>
              </a:tr>
              <a:tr h="390991">
                <a:tc>
                  <a:txBody>
                    <a:bodyPr/>
                    <a:lstStyle/>
                    <a:p>
                      <a:r>
                        <a:rPr lang="es-MX" dirty="0"/>
                        <a:t>===</a:t>
                      </a:r>
                    </a:p>
                  </a:txBody>
                  <a:tcPr marL="28575" marR="28575" marT="28575" marB="28575">
                    <a:lnL>
                      <a:noFill/>
                    </a:lnL>
                    <a:lnR>
                      <a:noFill/>
                    </a:lnR>
                    <a:lnT>
                      <a:noFill/>
                    </a:lnT>
                    <a:lnB>
                      <a:noFill/>
                    </a:lnB>
                    <a:solidFill>
                      <a:srgbClr val="F8E4E4"/>
                    </a:solidFill>
                  </a:tcPr>
                </a:tc>
                <a:tc>
                  <a:txBody>
                    <a:bodyPr/>
                    <a:lstStyle/>
                    <a:p>
                      <a:r>
                        <a:rPr lang="es-MX" dirty="0"/>
                        <a:t>Se utiliza </a:t>
                      </a:r>
                      <a:r>
                        <a:rPr lang="es-MX" dirty="0" smtClean="0"/>
                        <a:t>una clausula del </a:t>
                      </a:r>
                      <a:r>
                        <a:rPr lang="es-MX" b="1" dirty="0" err="1" smtClean="0"/>
                        <a:t>when</a:t>
                      </a:r>
                      <a:r>
                        <a:rPr lang="es-MX" dirty="0" smtClean="0"/>
                        <a:t> o un sentencias </a:t>
                      </a:r>
                      <a:r>
                        <a:rPr lang="es-MX" b="1" dirty="0" smtClean="0"/>
                        <a:t>case</a:t>
                      </a:r>
                      <a:endParaRPr lang="es-MX" dirty="0"/>
                    </a:p>
                  </a:txBody>
                  <a:tcPr marL="28575" marR="28575" marT="28575" marB="28575">
                    <a:lnL>
                      <a:noFill/>
                    </a:lnL>
                    <a:lnR>
                      <a:noFill/>
                    </a:lnR>
                    <a:lnT>
                      <a:noFill/>
                    </a:lnT>
                    <a:lnB>
                      <a:noFill/>
                    </a:lnB>
                    <a:solidFill>
                      <a:srgbClr val="F8E4E4"/>
                    </a:solidFill>
                  </a:tcPr>
                </a:tc>
              </a:tr>
              <a:tr h="648072">
                <a:tc>
                  <a:txBody>
                    <a:bodyPr/>
                    <a:lstStyle/>
                    <a:p>
                      <a:r>
                        <a:rPr lang="es-MX"/>
                        <a:t>&lt;=&gt;</a:t>
                      </a:r>
                    </a:p>
                  </a:txBody>
                  <a:tcPr marL="28575" marR="28575" marT="28575" marB="28575">
                    <a:lnL>
                      <a:noFill/>
                    </a:lnL>
                    <a:lnR>
                      <a:noFill/>
                    </a:lnR>
                    <a:lnT>
                      <a:noFill/>
                    </a:lnT>
                    <a:lnB>
                      <a:noFill/>
                    </a:lnB>
                    <a:solidFill>
                      <a:srgbClr val="F8E4E4"/>
                    </a:solidFill>
                  </a:tcPr>
                </a:tc>
                <a:tc>
                  <a:txBody>
                    <a:bodyPr/>
                    <a:lstStyle/>
                    <a:p>
                      <a:r>
                        <a:rPr lang="es-MX" dirty="0"/>
                        <a:t>Operador de comparación General. Devuelve -1, 0, o +1, dependiendo de si su receptor es menor que, igual a, o mayor que su argumento.</a:t>
                      </a:r>
                    </a:p>
                  </a:txBody>
                  <a:tcPr marL="28575" marR="28575" marT="28575" marB="28575">
                    <a:lnL>
                      <a:noFill/>
                    </a:lnL>
                    <a:lnR>
                      <a:noFill/>
                    </a:lnR>
                    <a:lnT>
                      <a:noFill/>
                    </a:lnT>
                    <a:lnB>
                      <a:noFill/>
                    </a:lnB>
                    <a:solidFill>
                      <a:srgbClr val="F8E4E4"/>
                    </a:solidFill>
                  </a:tcPr>
                </a:tc>
              </a:tr>
              <a:tr h="560050">
                <a:tc>
                  <a:txBody>
                    <a:bodyPr/>
                    <a:lstStyle/>
                    <a:p>
                      <a:r>
                        <a:rPr lang="es-MX"/>
                        <a:t>&lt; , &lt;= , &gt; =, &gt;</a:t>
                      </a:r>
                    </a:p>
                  </a:txBody>
                  <a:tcPr marL="28575" marR="28575" marT="28575" marB="28575">
                    <a:lnL>
                      <a:noFill/>
                    </a:lnL>
                    <a:lnR>
                      <a:noFill/>
                    </a:lnR>
                    <a:lnT>
                      <a:noFill/>
                    </a:lnT>
                    <a:lnB>
                      <a:noFill/>
                    </a:lnB>
                    <a:solidFill>
                      <a:srgbClr val="F8E4E4"/>
                    </a:solidFill>
                  </a:tcPr>
                </a:tc>
                <a:tc>
                  <a:txBody>
                    <a:bodyPr/>
                    <a:lstStyle/>
                    <a:p>
                      <a:r>
                        <a:rPr lang="es-MX"/>
                        <a:t>Los operadores de comparación para menor que, menor o igual, mayor o igual que y mayor que.</a:t>
                      </a:r>
                    </a:p>
                  </a:txBody>
                  <a:tcPr marL="28575" marR="28575" marT="28575" marB="28575">
                    <a:lnL>
                      <a:noFill/>
                    </a:lnL>
                    <a:lnR>
                      <a:noFill/>
                    </a:lnR>
                    <a:lnT>
                      <a:noFill/>
                    </a:lnT>
                    <a:lnB>
                      <a:noFill/>
                    </a:lnB>
                    <a:solidFill>
                      <a:srgbClr val="F8E4E4"/>
                    </a:solidFill>
                  </a:tcPr>
                </a:tc>
              </a:tr>
              <a:tr h="310001">
                <a:tc>
                  <a:txBody>
                    <a:bodyPr/>
                    <a:lstStyle/>
                    <a:p>
                      <a:r>
                        <a:rPr lang="es-MX"/>
                        <a:t>= ~</a:t>
                      </a:r>
                    </a:p>
                  </a:txBody>
                  <a:tcPr marL="28575" marR="28575" marT="28575" marB="28575">
                    <a:lnL>
                      <a:noFill/>
                    </a:lnL>
                    <a:lnR>
                      <a:noFill/>
                    </a:lnR>
                    <a:lnT>
                      <a:noFill/>
                    </a:lnT>
                    <a:lnB>
                      <a:noFill/>
                    </a:lnB>
                    <a:solidFill>
                      <a:srgbClr val="F8E4E4"/>
                    </a:solidFill>
                  </a:tcPr>
                </a:tc>
                <a:tc>
                  <a:txBody>
                    <a:bodyPr/>
                    <a:lstStyle/>
                    <a:p>
                      <a:r>
                        <a:rPr lang="es-MX"/>
                        <a:t>Expresión regular coincidencia de patrón.</a:t>
                      </a:r>
                    </a:p>
                  </a:txBody>
                  <a:tcPr marL="28575" marR="28575" marT="28575" marB="28575">
                    <a:lnL>
                      <a:noFill/>
                    </a:lnL>
                    <a:lnR>
                      <a:noFill/>
                    </a:lnR>
                    <a:lnT>
                      <a:noFill/>
                    </a:lnT>
                    <a:lnB>
                      <a:noFill/>
                    </a:lnB>
                    <a:solidFill>
                      <a:srgbClr val="F8E4E4"/>
                    </a:solidFill>
                  </a:tcPr>
                </a:tc>
              </a:tr>
              <a:tr h="889739">
                <a:tc>
                  <a:txBody>
                    <a:bodyPr/>
                    <a:lstStyle/>
                    <a:p>
                      <a:r>
                        <a:rPr lang="es-MX"/>
                        <a:t>eql?</a:t>
                      </a:r>
                    </a:p>
                  </a:txBody>
                  <a:tcPr marL="28575" marR="28575" marT="28575" marB="28575">
                    <a:lnL>
                      <a:noFill/>
                    </a:lnL>
                    <a:lnR>
                      <a:noFill/>
                    </a:lnR>
                    <a:lnT>
                      <a:noFill/>
                    </a:lnT>
                    <a:lnB>
                      <a:noFill/>
                    </a:lnB>
                    <a:solidFill>
                      <a:srgbClr val="F8E4E4"/>
                    </a:solidFill>
                  </a:tcPr>
                </a:tc>
                <a:tc>
                  <a:txBody>
                    <a:bodyPr/>
                    <a:lstStyle/>
                    <a:p>
                      <a:r>
                        <a:rPr lang="es-MX" dirty="0"/>
                        <a:t>Verdadero si el receptor y el argumento </a:t>
                      </a:r>
                      <a:r>
                        <a:rPr lang="es-MX" dirty="0" smtClean="0"/>
                        <a:t>tienen </a:t>
                      </a:r>
                      <a:r>
                        <a:rPr lang="es-MX" dirty="0"/>
                        <a:t>tanto el mismo tipo y valores iguales. 1 == 1,0 retornos cierto , pero 1.eql? (1,0) es falsa .</a:t>
                      </a:r>
                    </a:p>
                  </a:txBody>
                  <a:tcPr marL="28575" marR="28575" marT="28575" marB="28575">
                    <a:lnL>
                      <a:noFill/>
                    </a:lnL>
                    <a:lnR>
                      <a:noFill/>
                    </a:lnR>
                    <a:lnT>
                      <a:noFill/>
                    </a:lnT>
                    <a:lnB>
                      <a:noFill/>
                    </a:lnB>
                    <a:solidFill>
                      <a:srgbClr val="F8E4E4"/>
                    </a:solidFill>
                  </a:tcPr>
                </a:tc>
              </a:tr>
              <a:tr h="555680">
                <a:tc>
                  <a:txBody>
                    <a:bodyPr/>
                    <a:lstStyle/>
                    <a:p>
                      <a:r>
                        <a:rPr lang="es-MX" sz="1800" b="0" i="0" kern="1200" dirty="0" err="1" smtClean="0">
                          <a:solidFill>
                            <a:schemeClr val="tx1"/>
                          </a:solidFill>
                          <a:effectLst/>
                          <a:latin typeface="+mn-lt"/>
                          <a:ea typeface="+mn-ea"/>
                          <a:cs typeface="+mn-cs"/>
                        </a:rPr>
                        <a:t>equal</a:t>
                      </a:r>
                      <a:r>
                        <a:rPr lang="es-MX" dirty="0" smtClean="0"/>
                        <a:t>?</a:t>
                      </a:r>
                      <a:endParaRPr lang="es-MX" dirty="0"/>
                    </a:p>
                  </a:txBody>
                  <a:tcPr marL="28575" marR="28575" marT="28575" marB="28575">
                    <a:lnL>
                      <a:noFill/>
                    </a:lnL>
                    <a:lnR>
                      <a:noFill/>
                    </a:lnR>
                    <a:lnT>
                      <a:noFill/>
                    </a:lnT>
                    <a:lnB>
                      <a:noFill/>
                    </a:lnB>
                    <a:solidFill>
                      <a:srgbClr val="F8E4E4"/>
                    </a:solidFill>
                  </a:tcPr>
                </a:tc>
                <a:tc>
                  <a:txBody>
                    <a:bodyPr/>
                    <a:lstStyle/>
                    <a:p>
                      <a:r>
                        <a:rPr lang="es-MX" dirty="0"/>
                        <a:t>Verdadero si el receptor y el argumento tiene el mismo identificador de objeto.</a:t>
                      </a:r>
                    </a:p>
                  </a:txBody>
                  <a:tcPr marL="28575" marR="28575" marT="28575" marB="28575">
                    <a:lnL>
                      <a:noFill/>
                    </a:lnL>
                    <a:lnR>
                      <a:noFill/>
                    </a:lnR>
                    <a:lnT>
                      <a:noFill/>
                    </a:lnT>
                    <a:lnB>
                      <a:noFill/>
                    </a:lnB>
                    <a:solidFill>
                      <a:srgbClr val="F8E4E4"/>
                    </a:solidFill>
                  </a:tcPr>
                </a:tc>
              </a:tr>
              <a:tr h="116753">
                <a:tc gridSpan="2">
                  <a:txBody>
                    <a:bodyPr/>
                    <a:lstStyle/>
                    <a:p>
                      <a:endParaRPr lang="es-MX" sz="600" dirty="0"/>
                    </a:p>
                  </a:txBody>
                  <a:tcPr marL="10249" marR="10249" marT="10249" marB="10249" anchor="ctr">
                    <a:lnL>
                      <a:noFill/>
                    </a:lnL>
                    <a:lnR>
                      <a:noFill/>
                    </a:lnR>
                    <a:lnT>
                      <a:noFill/>
                    </a:lnT>
                    <a:lnB>
                      <a:noFill/>
                    </a:lnB>
                    <a:solidFill>
                      <a:srgbClr val="FF9999"/>
                    </a:solidFill>
                  </a:tcPr>
                </a:tc>
                <a:tc hMerge="1">
                  <a:txBody>
                    <a:bodyPr/>
                    <a:lstStyle/>
                    <a:p>
                      <a:endParaRPr lang="es-MX"/>
                    </a:p>
                  </a:txBody>
                  <a:tcPr/>
                </a:tc>
              </a:tr>
            </a:tbl>
          </a:graphicData>
        </a:graphic>
      </p:graphicFrame>
      <p:pic>
        <p:nvPicPr>
          <p:cNvPr id="12291" name="Picture 3" descr="http://www.rubycentral.com/pickaxe/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413" y="160020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09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Epreciones</a:t>
            </a:r>
            <a:r>
              <a:rPr lang="es-MX" dirty="0" smtClean="0"/>
              <a:t> </a:t>
            </a:r>
            <a:r>
              <a:rPr lang="es-MX" dirty="0" err="1" smtClean="0"/>
              <a:t>if</a:t>
            </a:r>
            <a:r>
              <a:rPr lang="es-MX" dirty="0" smtClean="0"/>
              <a:t> y </a:t>
            </a:r>
            <a:r>
              <a:rPr lang="es-MX" dirty="0" err="1" smtClean="0"/>
              <a:t>unless</a:t>
            </a:r>
            <a:endParaRPr lang="es-MX"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2867243474"/>
              </p:ext>
            </p:extLst>
          </p:nvPr>
        </p:nvGraphicFramePr>
        <p:xfrm>
          <a:off x="452736" y="1412776"/>
          <a:ext cx="8229600" cy="2011680"/>
        </p:xfrm>
        <a:graphic>
          <a:graphicData uri="http://schemas.openxmlformats.org/drawingml/2006/table">
            <a:tbl>
              <a:tblPr/>
              <a:tblGrid>
                <a:gridCol w="8229600"/>
              </a:tblGrid>
              <a:tr h="1939672">
                <a:tc>
                  <a:txBody>
                    <a:bodyPr/>
                    <a:lstStyle/>
                    <a:p>
                      <a:r>
                        <a:rPr lang="es-MX" dirty="0" err="1"/>
                        <a:t>if</a:t>
                      </a:r>
                      <a:r>
                        <a:rPr lang="es-MX" dirty="0"/>
                        <a:t> </a:t>
                      </a:r>
                      <a:r>
                        <a:rPr lang="es-MX" dirty="0" err="1"/>
                        <a:t>aSong.artist</a:t>
                      </a:r>
                      <a:r>
                        <a:rPr lang="es-MX" dirty="0"/>
                        <a:t> == "</a:t>
                      </a:r>
                      <a:r>
                        <a:rPr lang="es-MX" dirty="0" err="1"/>
                        <a:t>Gillespie</a:t>
                      </a:r>
                      <a:r>
                        <a:rPr lang="es-MX" dirty="0"/>
                        <a:t>" </a:t>
                      </a:r>
                      <a:r>
                        <a:rPr lang="es-MX" dirty="0" err="1"/>
                        <a:t>then</a:t>
                      </a:r>
                      <a:r>
                        <a:rPr lang="es-MX" dirty="0"/>
                        <a:t>  </a:t>
                      </a:r>
                      <a:endParaRPr lang="es-MX" dirty="0" smtClean="0"/>
                    </a:p>
                    <a:p>
                      <a:r>
                        <a:rPr lang="es-MX" dirty="0" smtClean="0"/>
                        <a:t>             </a:t>
                      </a:r>
                      <a:r>
                        <a:rPr lang="es-MX" dirty="0"/>
                        <a:t> </a:t>
                      </a:r>
                      <a:r>
                        <a:rPr lang="es-MX" dirty="0" err="1"/>
                        <a:t>handle</a:t>
                      </a:r>
                      <a:r>
                        <a:rPr lang="es-MX" dirty="0"/>
                        <a:t> = "</a:t>
                      </a:r>
                      <a:r>
                        <a:rPr lang="es-MX" dirty="0" err="1"/>
                        <a:t>Dizzy</a:t>
                      </a:r>
                      <a:r>
                        <a:rPr lang="es-MX" dirty="0"/>
                        <a:t>" </a:t>
                      </a:r>
                      <a:endParaRPr lang="es-MX" dirty="0" smtClean="0"/>
                    </a:p>
                    <a:p>
                      <a:r>
                        <a:rPr lang="es-MX" dirty="0" err="1" smtClean="0"/>
                        <a:t>elsif</a:t>
                      </a:r>
                      <a:r>
                        <a:rPr lang="es-MX" dirty="0"/>
                        <a:t> </a:t>
                      </a:r>
                      <a:r>
                        <a:rPr lang="es-MX" dirty="0" err="1"/>
                        <a:t>aSong.artist</a:t>
                      </a:r>
                      <a:r>
                        <a:rPr lang="es-MX" dirty="0"/>
                        <a:t> == "Parker" </a:t>
                      </a:r>
                      <a:r>
                        <a:rPr lang="es-MX" dirty="0" err="1"/>
                        <a:t>then</a:t>
                      </a:r>
                      <a:r>
                        <a:rPr lang="es-MX" dirty="0"/>
                        <a:t>   </a:t>
                      </a:r>
                      <a:endParaRPr lang="es-MX" dirty="0" smtClean="0"/>
                    </a:p>
                    <a:p>
                      <a:r>
                        <a:rPr lang="es-MX" dirty="0" smtClean="0"/>
                        <a:t>              </a:t>
                      </a:r>
                      <a:r>
                        <a:rPr lang="es-MX" dirty="0" err="1" smtClean="0"/>
                        <a:t>handle</a:t>
                      </a:r>
                      <a:r>
                        <a:rPr lang="es-MX" dirty="0"/>
                        <a:t> = "</a:t>
                      </a:r>
                      <a:r>
                        <a:rPr lang="es-MX" dirty="0" err="1"/>
                        <a:t>Bird</a:t>
                      </a:r>
                      <a:r>
                        <a:rPr lang="es-MX" dirty="0"/>
                        <a:t>" </a:t>
                      </a:r>
                      <a:endParaRPr lang="es-MX" dirty="0" smtClean="0"/>
                    </a:p>
                    <a:p>
                      <a:r>
                        <a:rPr lang="es-MX" dirty="0" err="1" smtClean="0"/>
                        <a:t>else</a:t>
                      </a:r>
                      <a:r>
                        <a:rPr lang="es-MX" dirty="0" smtClean="0"/>
                        <a:t> </a:t>
                      </a:r>
                      <a:r>
                        <a:rPr lang="es-MX" dirty="0"/>
                        <a:t>  </a:t>
                      </a:r>
                      <a:endParaRPr lang="es-MX" dirty="0" smtClean="0"/>
                    </a:p>
                    <a:p>
                      <a:r>
                        <a:rPr lang="es-MX" dirty="0" smtClean="0"/>
                        <a:t>              </a:t>
                      </a:r>
                      <a:r>
                        <a:rPr lang="es-MX" dirty="0" err="1" smtClean="0"/>
                        <a:t>handle</a:t>
                      </a:r>
                      <a:r>
                        <a:rPr lang="es-MX" dirty="0"/>
                        <a:t> = "</a:t>
                      </a:r>
                      <a:r>
                        <a:rPr lang="es-MX" dirty="0" err="1"/>
                        <a:t>unknown</a:t>
                      </a:r>
                      <a:r>
                        <a:rPr lang="es-MX" dirty="0"/>
                        <a:t>" </a:t>
                      </a:r>
                      <a:endParaRPr lang="es-MX" dirty="0" smtClean="0"/>
                    </a:p>
                    <a:p>
                      <a:r>
                        <a:rPr lang="es-MX" dirty="0" err="1" smtClean="0"/>
                        <a:t>end</a:t>
                      </a:r>
                      <a:r>
                        <a:rPr lang="es-MX" dirty="0" smtClean="0"/>
                        <a:t> </a:t>
                      </a:r>
                      <a:endParaRPr lang="es-MX" dirty="0"/>
                    </a:p>
                  </a:txBody>
                  <a:tcPr anchor="ctr">
                    <a:lnL>
                      <a:noFill/>
                    </a:lnL>
                    <a:lnR>
                      <a:noFill/>
                    </a:lnR>
                    <a:lnT>
                      <a:noFill/>
                    </a:lnT>
                    <a:lnB>
                      <a:noFill/>
                    </a:lnB>
                    <a:solidFill>
                      <a:srgbClr val="F8E4E4"/>
                    </a:solidFill>
                  </a:tcPr>
                </a:tc>
              </a:tr>
            </a:tbl>
          </a:graphicData>
        </a:graphic>
      </p:graphicFrame>
      <p:graphicFrame>
        <p:nvGraphicFramePr>
          <p:cNvPr id="8" name="4 Marcador de contenido"/>
          <p:cNvGraphicFramePr>
            <a:graphicFrameLocks/>
          </p:cNvGraphicFramePr>
          <p:nvPr>
            <p:extLst>
              <p:ext uri="{D42A27DB-BD31-4B8C-83A1-F6EECF244321}">
                <p14:modId xmlns:p14="http://schemas.microsoft.com/office/powerpoint/2010/main" val="3297820586"/>
              </p:ext>
            </p:extLst>
          </p:nvPr>
        </p:nvGraphicFramePr>
        <p:xfrm>
          <a:off x="458551" y="4653136"/>
          <a:ext cx="8229600" cy="1737360"/>
        </p:xfrm>
        <a:graphic>
          <a:graphicData uri="http://schemas.openxmlformats.org/drawingml/2006/table">
            <a:tbl>
              <a:tblPr/>
              <a:tblGrid>
                <a:gridCol w="8229600"/>
              </a:tblGrid>
              <a:tr h="0">
                <a:tc>
                  <a:txBody>
                    <a:bodyPr/>
                    <a:lstStyle/>
                    <a:p>
                      <a:r>
                        <a:rPr lang="es-MX" dirty="0" smtClean="0"/>
                        <a:t>x=1</a:t>
                      </a:r>
                    </a:p>
                    <a:p>
                      <a:r>
                        <a:rPr lang="es-MX" dirty="0" err="1" smtClean="0"/>
                        <a:t>unless</a:t>
                      </a:r>
                      <a:r>
                        <a:rPr lang="es-MX" dirty="0" smtClean="0"/>
                        <a:t> x&gt;2</a:t>
                      </a:r>
                    </a:p>
                    <a:p>
                      <a:r>
                        <a:rPr lang="es-MX" dirty="0" smtClean="0"/>
                        <a:t>   </a:t>
                      </a:r>
                      <a:r>
                        <a:rPr lang="es-MX" dirty="0" err="1" smtClean="0"/>
                        <a:t>puts</a:t>
                      </a:r>
                      <a:r>
                        <a:rPr lang="es-MX" dirty="0" smtClean="0"/>
                        <a:t> "x es menor que 2"</a:t>
                      </a:r>
                    </a:p>
                    <a:p>
                      <a:r>
                        <a:rPr lang="es-MX" dirty="0" smtClean="0"/>
                        <a:t> </a:t>
                      </a:r>
                      <a:r>
                        <a:rPr lang="es-MX" dirty="0" err="1" smtClean="0"/>
                        <a:t>else</a:t>
                      </a:r>
                      <a:endParaRPr lang="es-MX" dirty="0" smtClean="0"/>
                    </a:p>
                    <a:p>
                      <a:r>
                        <a:rPr lang="es-MX" dirty="0" smtClean="0"/>
                        <a:t>  </a:t>
                      </a:r>
                      <a:r>
                        <a:rPr lang="es-MX" dirty="0" err="1" smtClean="0"/>
                        <a:t>puts</a:t>
                      </a:r>
                      <a:r>
                        <a:rPr lang="es-MX" dirty="0" smtClean="0"/>
                        <a:t> "x es mayor que 2"</a:t>
                      </a:r>
                    </a:p>
                    <a:p>
                      <a:r>
                        <a:rPr lang="es-MX" dirty="0" err="1" smtClean="0"/>
                        <a:t>end</a:t>
                      </a:r>
                      <a:endParaRPr lang="en-US" dirty="0"/>
                    </a:p>
                  </a:txBody>
                  <a:tcPr anchor="ctr">
                    <a:lnL>
                      <a:noFill/>
                    </a:lnL>
                    <a:lnR>
                      <a:noFill/>
                    </a:lnR>
                    <a:lnT>
                      <a:noFill/>
                    </a:lnT>
                    <a:lnB>
                      <a:noFill/>
                    </a:lnB>
                    <a:solidFill>
                      <a:srgbClr val="F8E4E4"/>
                    </a:solidFill>
                  </a:tcPr>
                </a:tc>
              </a:tr>
            </a:tbl>
          </a:graphicData>
        </a:graphic>
      </p:graphicFrame>
      <p:sp>
        <p:nvSpPr>
          <p:cNvPr id="9" name="2 Marcador de contenido"/>
          <p:cNvSpPr txBox="1">
            <a:spLocks/>
          </p:cNvSpPr>
          <p:nvPr/>
        </p:nvSpPr>
        <p:spPr>
          <a:xfrm>
            <a:off x="490327" y="3551515"/>
            <a:ext cx="8229600" cy="6046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sz="2400" dirty="0" smtClean="0"/>
              <a:t>Ruby tiene su forma negada del </a:t>
            </a:r>
            <a:r>
              <a:rPr lang="es-MX" sz="2400" b="1" dirty="0" err="1" smtClean="0"/>
              <a:t>if</a:t>
            </a:r>
            <a:r>
              <a:rPr lang="es-MX" sz="2400" dirty="0" smtClean="0"/>
              <a:t> la cual es </a:t>
            </a:r>
            <a:r>
              <a:rPr lang="es-MX" sz="2400" b="1" dirty="0" err="1" smtClean="0"/>
              <a:t>unless</a:t>
            </a:r>
            <a:r>
              <a:rPr lang="es-MX" sz="2400" b="1" dirty="0" smtClean="0"/>
              <a:t> </a:t>
            </a:r>
            <a:endParaRPr lang="es-MX" sz="2400" b="1" dirty="0"/>
          </a:p>
        </p:txBody>
      </p:sp>
      <p:sp>
        <p:nvSpPr>
          <p:cNvPr id="10" name="Rectangle 1"/>
          <p:cNvSpPr>
            <a:spLocks noChangeArrowheads="1"/>
          </p:cNvSpPr>
          <p:nvPr/>
        </p:nvSpPr>
        <p:spPr bwMode="auto">
          <a:xfrm>
            <a:off x="499253" y="4149080"/>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u="none" strike="noStrike" cap="none" normalizeH="0" baseline="0" dirty="0" smtClean="0">
                <a:ln>
                  <a:noFill/>
                </a:ln>
                <a:solidFill>
                  <a:schemeClr val="tx1"/>
                </a:solidFill>
                <a:effectLst/>
                <a:latin typeface="Arial" pitchFamily="34" charset="0"/>
                <a:cs typeface="Arial" pitchFamily="34" charset="0"/>
              </a:rPr>
              <a:t>Ejec8.rb</a:t>
            </a:r>
          </a:p>
        </p:txBody>
      </p:sp>
    </p:spTree>
    <p:extLst>
      <p:ext uri="{BB962C8B-B14F-4D97-AF65-F5344CB8AC3E}">
        <p14:creationId xmlns:p14="http://schemas.microsoft.com/office/powerpoint/2010/main" val="3404745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Modificadores </a:t>
            </a:r>
            <a:r>
              <a:rPr lang="es-MX" b="1" dirty="0" err="1" smtClean="0"/>
              <a:t>If</a:t>
            </a:r>
            <a:r>
              <a:rPr lang="es-MX" b="1" dirty="0" smtClean="0"/>
              <a:t> </a:t>
            </a:r>
            <a:r>
              <a:rPr lang="es-MX" b="1" dirty="0"/>
              <a:t>and </a:t>
            </a:r>
            <a:r>
              <a:rPr lang="es-MX" b="1" dirty="0" err="1"/>
              <a:t>u</a:t>
            </a:r>
            <a:r>
              <a:rPr lang="es-MX" b="1" dirty="0" err="1" smtClean="0"/>
              <a:t>nless</a:t>
            </a:r>
            <a:endParaRPr lang="es-MX" dirty="0"/>
          </a:p>
        </p:txBody>
      </p:sp>
      <p:sp>
        <p:nvSpPr>
          <p:cNvPr id="3" name="2 Marcador de contenido"/>
          <p:cNvSpPr>
            <a:spLocks noGrp="1"/>
          </p:cNvSpPr>
          <p:nvPr>
            <p:ph idx="1"/>
          </p:nvPr>
        </p:nvSpPr>
        <p:spPr>
          <a:xfrm>
            <a:off x="457200" y="1600201"/>
            <a:ext cx="8229600" cy="1612775"/>
          </a:xfrm>
        </p:spPr>
        <p:txBody>
          <a:bodyPr>
            <a:normAutofit fontScale="92500" lnSpcReduction="20000"/>
          </a:bodyPr>
          <a:lstStyle/>
          <a:p>
            <a:r>
              <a:rPr lang="es-MX" dirty="0"/>
              <a:t>Rubí comparte una característica interesante con Perl. Declaración de modificadores permiten virar sentencias condicionales en el extremo de una declaración normal.</a:t>
            </a:r>
          </a:p>
        </p:txBody>
      </p:sp>
      <p:graphicFrame>
        <p:nvGraphicFramePr>
          <p:cNvPr id="4" name="4 Marcador de contenido"/>
          <p:cNvGraphicFramePr>
            <a:graphicFrameLocks/>
          </p:cNvGraphicFramePr>
          <p:nvPr>
            <p:extLst>
              <p:ext uri="{D42A27DB-BD31-4B8C-83A1-F6EECF244321}">
                <p14:modId xmlns:p14="http://schemas.microsoft.com/office/powerpoint/2010/main" val="1338201070"/>
              </p:ext>
            </p:extLst>
          </p:nvPr>
        </p:nvGraphicFramePr>
        <p:xfrm>
          <a:off x="395536" y="4077072"/>
          <a:ext cx="8229600" cy="1737360"/>
        </p:xfrm>
        <a:graphic>
          <a:graphicData uri="http://schemas.openxmlformats.org/drawingml/2006/table">
            <a:tbl>
              <a:tblPr/>
              <a:tblGrid>
                <a:gridCol w="8229600"/>
              </a:tblGrid>
              <a:tr h="0">
                <a:tc>
                  <a:txBody>
                    <a:bodyPr/>
                    <a:lstStyle/>
                    <a:p>
                      <a:r>
                        <a:rPr lang="pt-BR" dirty="0" smtClean="0"/>
                        <a:t>$var =  1</a:t>
                      </a:r>
                    </a:p>
                    <a:p>
                      <a:r>
                        <a:rPr lang="pt-BR" dirty="0" err="1" smtClean="0"/>
                        <a:t>print</a:t>
                      </a:r>
                      <a:r>
                        <a:rPr lang="pt-BR" dirty="0" smtClean="0"/>
                        <a:t> "1 -- Valor se agrego\n" </a:t>
                      </a:r>
                      <a:r>
                        <a:rPr lang="pt-BR" dirty="0" err="1" smtClean="0"/>
                        <a:t>if</a:t>
                      </a:r>
                      <a:r>
                        <a:rPr lang="pt-BR" dirty="0" smtClean="0"/>
                        <a:t> $var</a:t>
                      </a:r>
                    </a:p>
                    <a:p>
                      <a:r>
                        <a:rPr lang="pt-BR" dirty="0" err="1" smtClean="0"/>
                        <a:t>print</a:t>
                      </a:r>
                      <a:r>
                        <a:rPr lang="pt-BR" dirty="0" smtClean="0"/>
                        <a:t> "2 -- Valor se agrego\n" </a:t>
                      </a:r>
                      <a:r>
                        <a:rPr lang="pt-BR" dirty="0" err="1" smtClean="0"/>
                        <a:t>unless</a:t>
                      </a:r>
                      <a:r>
                        <a:rPr lang="pt-BR" dirty="0" smtClean="0"/>
                        <a:t> $var</a:t>
                      </a:r>
                    </a:p>
                    <a:p>
                      <a:endParaRPr lang="pt-BR" dirty="0" smtClean="0"/>
                    </a:p>
                    <a:p>
                      <a:r>
                        <a:rPr lang="pt-BR" dirty="0" smtClean="0"/>
                        <a:t>$var = false</a:t>
                      </a:r>
                    </a:p>
                    <a:p>
                      <a:r>
                        <a:rPr lang="pt-BR" dirty="0" err="1" smtClean="0"/>
                        <a:t>print</a:t>
                      </a:r>
                      <a:r>
                        <a:rPr lang="pt-BR" dirty="0" smtClean="0"/>
                        <a:t> "3 -- Valor se agrego\n" </a:t>
                      </a:r>
                      <a:r>
                        <a:rPr lang="pt-BR" dirty="0" err="1" smtClean="0"/>
                        <a:t>unless</a:t>
                      </a:r>
                      <a:r>
                        <a:rPr lang="pt-BR" dirty="0" smtClean="0"/>
                        <a:t> $var</a:t>
                      </a:r>
                      <a:endParaRPr lang="en-US" dirty="0"/>
                    </a:p>
                  </a:txBody>
                  <a:tcPr anchor="ctr">
                    <a:lnL>
                      <a:noFill/>
                    </a:lnL>
                    <a:lnR>
                      <a:noFill/>
                    </a:lnR>
                    <a:lnT>
                      <a:noFill/>
                    </a:lnT>
                    <a:lnB>
                      <a:noFill/>
                    </a:lnB>
                    <a:solidFill>
                      <a:srgbClr val="F8E4E4"/>
                    </a:solidFill>
                  </a:tcPr>
                </a:tc>
              </a:tr>
            </a:tbl>
          </a:graphicData>
        </a:graphic>
      </p:graphicFrame>
      <p:sp>
        <p:nvSpPr>
          <p:cNvPr id="5" name="Rectangle 1"/>
          <p:cNvSpPr>
            <a:spLocks noChangeArrowheads="1"/>
          </p:cNvSpPr>
          <p:nvPr/>
        </p:nvSpPr>
        <p:spPr bwMode="auto">
          <a:xfrm>
            <a:off x="458551" y="3640381"/>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u="none" strike="noStrike" cap="none" normalizeH="0" baseline="0" dirty="0" smtClean="0">
                <a:ln>
                  <a:noFill/>
                </a:ln>
                <a:solidFill>
                  <a:schemeClr val="tx1"/>
                </a:solidFill>
                <a:effectLst/>
                <a:latin typeface="Arial" pitchFamily="34" charset="0"/>
                <a:cs typeface="Arial" pitchFamily="34" charset="0"/>
              </a:rPr>
              <a:t>Ejec9.rb</a:t>
            </a:r>
          </a:p>
        </p:txBody>
      </p:sp>
    </p:spTree>
    <p:extLst>
      <p:ext uri="{BB962C8B-B14F-4D97-AF65-F5344CB8AC3E}">
        <p14:creationId xmlns:p14="http://schemas.microsoft.com/office/powerpoint/2010/main" val="117815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229600" cy="1143000"/>
          </a:xfrm>
        </p:spPr>
        <p:txBody>
          <a:bodyPr>
            <a:normAutofit/>
          </a:bodyPr>
          <a:lstStyle/>
          <a:p>
            <a:r>
              <a:rPr lang="es-MX" b="1" dirty="0" smtClean="0"/>
              <a:t>Expresión Case</a:t>
            </a:r>
            <a:endParaRPr lang="es-MX" dirty="0"/>
          </a:p>
        </p:txBody>
      </p:sp>
      <p:graphicFrame>
        <p:nvGraphicFramePr>
          <p:cNvPr id="5" name="4 Marcador de contenido"/>
          <p:cNvGraphicFramePr>
            <a:graphicFrameLocks/>
          </p:cNvGraphicFramePr>
          <p:nvPr>
            <p:extLst>
              <p:ext uri="{D42A27DB-BD31-4B8C-83A1-F6EECF244321}">
                <p14:modId xmlns:p14="http://schemas.microsoft.com/office/powerpoint/2010/main" val="482950583"/>
              </p:ext>
            </p:extLst>
          </p:nvPr>
        </p:nvGraphicFramePr>
        <p:xfrm>
          <a:off x="467544" y="3043412"/>
          <a:ext cx="8229600" cy="3657600"/>
        </p:xfrm>
        <a:graphic>
          <a:graphicData uri="http://schemas.openxmlformats.org/drawingml/2006/table">
            <a:tbl>
              <a:tblPr/>
              <a:tblGrid>
                <a:gridCol w="8229600"/>
              </a:tblGrid>
              <a:tr h="3312368">
                <a:tc>
                  <a:txBody>
                    <a:bodyPr/>
                    <a:lstStyle/>
                    <a:p>
                      <a:r>
                        <a:rPr lang="en-US" dirty="0" smtClean="0"/>
                        <a:t>$age =  5</a:t>
                      </a:r>
                    </a:p>
                    <a:p>
                      <a:r>
                        <a:rPr lang="en-US" dirty="0" smtClean="0"/>
                        <a:t>case $age</a:t>
                      </a:r>
                    </a:p>
                    <a:p>
                      <a:r>
                        <a:rPr lang="en-US" dirty="0" smtClean="0"/>
                        <a:t>when 0 .. 2</a:t>
                      </a:r>
                    </a:p>
                    <a:p>
                      <a:r>
                        <a:rPr lang="en-US" dirty="0" smtClean="0"/>
                        <a:t>    puts "baby"</a:t>
                      </a:r>
                    </a:p>
                    <a:p>
                      <a:r>
                        <a:rPr lang="en-US" dirty="0" smtClean="0"/>
                        <a:t>when 3 .. 6</a:t>
                      </a:r>
                    </a:p>
                    <a:p>
                      <a:r>
                        <a:rPr lang="en-US" dirty="0" smtClean="0"/>
                        <a:t>    puts "little child"</a:t>
                      </a:r>
                    </a:p>
                    <a:p>
                      <a:r>
                        <a:rPr lang="en-US" dirty="0" smtClean="0"/>
                        <a:t>when 7 .. 12</a:t>
                      </a:r>
                    </a:p>
                    <a:p>
                      <a:r>
                        <a:rPr lang="en-US" dirty="0" smtClean="0"/>
                        <a:t>    puts "child"</a:t>
                      </a:r>
                    </a:p>
                    <a:p>
                      <a:r>
                        <a:rPr lang="en-US" dirty="0" smtClean="0"/>
                        <a:t>when 13 .. 18</a:t>
                      </a:r>
                    </a:p>
                    <a:p>
                      <a:r>
                        <a:rPr lang="en-US" dirty="0" smtClean="0"/>
                        <a:t>    puts "youth"</a:t>
                      </a:r>
                    </a:p>
                    <a:p>
                      <a:r>
                        <a:rPr lang="en-US" dirty="0" smtClean="0"/>
                        <a:t>else</a:t>
                      </a:r>
                    </a:p>
                    <a:p>
                      <a:r>
                        <a:rPr lang="en-US" dirty="0" smtClean="0"/>
                        <a:t>    puts "adult"</a:t>
                      </a:r>
                    </a:p>
                    <a:p>
                      <a:r>
                        <a:rPr lang="en-US" dirty="0" smtClean="0"/>
                        <a:t>end</a:t>
                      </a:r>
                      <a:endParaRPr lang="en-US" dirty="0"/>
                    </a:p>
                  </a:txBody>
                  <a:tcPr anchor="ctr">
                    <a:lnL>
                      <a:noFill/>
                    </a:lnL>
                    <a:lnR>
                      <a:noFill/>
                    </a:lnR>
                    <a:lnT>
                      <a:noFill/>
                    </a:lnT>
                    <a:lnB>
                      <a:noFill/>
                    </a:lnB>
                    <a:solidFill>
                      <a:srgbClr val="F8E4E4"/>
                    </a:solidFill>
                  </a:tcPr>
                </a:tc>
              </a:tr>
            </a:tbl>
          </a:graphicData>
        </a:graphic>
      </p:graphicFrame>
      <p:sp>
        <p:nvSpPr>
          <p:cNvPr id="7" name="Rectangle 3"/>
          <p:cNvSpPr>
            <a:spLocks noChangeArrowheads="1"/>
          </p:cNvSpPr>
          <p:nvPr/>
        </p:nvSpPr>
        <p:spPr bwMode="auto">
          <a:xfrm>
            <a:off x="467544" y="1073642"/>
            <a:ext cx="81369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600" b="1" i="0" u="none" strike="noStrike" cap="none" normalizeH="0" baseline="0" dirty="0" smtClean="0">
                <a:ln>
                  <a:noFill/>
                </a:ln>
                <a:solidFill>
                  <a:schemeClr val="tx1"/>
                </a:solidFill>
                <a:effectLst/>
                <a:latin typeface="Arial Unicode MS" pitchFamily="34" charset="-128"/>
                <a:cs typeface="Arial" pitchFamily="34" charset="0"/>
              </a:rPr>
              <a:t>Sintaxis:</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case </a:t>
            </a:r>
            <a:r>
              <a:rPr kumimoji="0" lang="es-MX" sz="1600" b="0" i="0" u="none" strike="noStrike" cap="none" normalizeH="0" baseline="0" dirty="0" err="1" smtClean="0">
                <a:ln>
                  <a:noFill/>
                </a:ln>
                <a:solidFill>
                  <a:schemeClr val="tx1"/>
                </a:solidFill>
                <a:effectLst/>
                <a:latin typeface="Arial Unicode MS" pitchFamily="34" charset="-128"/>
                <a:cs typeface="Arial" pitchFamily="34" charset="0"/>
              </a:rPr>
              <a:t>expression</a:t>
            </a: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s-MX" sz="1600" b="0" i="0" u="none" strike="noStrike" cap="none" normalizeH="0" baseline="0" dirty="0" err="1" smtClean="0">
                <a:ln>
                  <a:noFill/>
                </a:ln>
                <a:solidFill>
                  <a:schemeClr val="tx1"/>
                </a:solidFill>
                <a:effectLst/>
                <a:latin typeface="Arial Unicode MS" pitchFamily="34" charset="-128"/>
                <a:cs typeface="Arial" pitchFamily="34" charset="0"/>
              </a:rPr>
              <a:t>when</a:t>
            </a: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s-MX" sz="1600" b="0" i="0" u="none" strike="noStrike" cap="none" normalizeH="0" baseline="0" dirty="0" err="1" smtClean="0">
                <a:ln>
                  <a:noFill/>
                </a:ln>
                <a:solidFill>
                  <a:schemeClr val="tx1"/>
                </a:solidFill>
                <a:effectLst/>
                <a:latin typeface="Arial Unicode MS" pitchFamily="34" charset="-128"/>
                <a:cs typeface="Arial" pitchFamily="34" charset="0"/>
              </a:rPr>
              <a:t>expression</a:t>
            </a: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 </a:t>
            </a:r>
            <a:r>
              <a:rPr kumimoji="0" lang="es-MX" sz="1600" b="0" i="0" u="none" strike="noStrike" cap="none" normalizeH="0" baseline="0" dirty="0" err="1" smtClean="0">
                <a:ln>
                  <a:noFill/>
                </a:ln>
                <a:solidFill>
                  <a:schemeClr val="tx1"/>
                </a:solidFill>
                <a:effectLst/>
                <a:latin typeface="Arial Unicode MS" pitchFamily="34" charset="-128"/>
                <a:cs typeface="Arial" pitchFamily="34" charset="0"/>
              </a:rPr>
              <a:t>expression</a:t>
            </a: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 [</a:t>
            </a:r>
            <a:r>
              <a:rPr kumimoji="0" lang="es-MX" sz="1600" b="0" i="0" u="none" strike="noStrike" cap="none" normalizeH="0" baseline="0" dirty="0" err="1" smtClean="0">
                <a:ln>
                  <a:noFill/>
                </a:ln>
                <a:solidFill>
                  <a:schemeClr val="tx1"/>
                </a:solidFill>
                <a:effectLst/>
                <a:latin typeface="Arial Unicode MS" pitchFamily="34" charset="-128"/>
                <a:cs typeface="Arial" pitchFamily="34" charset="0"/>
              </a:rPr>
              <a:t>then</a:t>
            </a: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s-MX" sz="1600" b="0" i="0" u="none" strike="noStrike" cap="none" normalizeH="0" baseline="0" dirty="0" err="1" smtClean="0">
                <a:ln>
                  <a:noFill/>
                </a:ln>
                <a:solidFill>
                  <a:schemeClr val="tx1"/>
                </a:solidFill>
                <a:effectLst/>
                <a:latin typeface="Arial Unicode MS" pitchFamily="34" charset="-128"/>
                <a:cs typeface="Arial" pitchFamily="34" charset="0"/>
              </a:rPr>
              <a:t>code</a:t>
            </a: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s-MX" sz="1600" b="0" i="0" u="none" strike="noStrike" cap="none" normalizeH="0" baseline="0" dirty="0" err="1" smtClean="0">
                <a:ln>
                  <a:noFill/>
                </a:ln>
                <a:solidFill>
                  <a:schemeClr val="tx1"/>
                </a:solidFill>
                <a:effectLst/>
                <a:latin typeface="Arial Unicode MS" pitchFamily="34" charset="-128"/>
                <a:cs typeface="Arial" pitchFamily="34" charset="0"/>
              </a:rPr>
              <a:t>else</a:t>
            </a: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s-MX" sz="1600" b="0" i="0" u="none" strike="noStrike" cap="none" normalizeH="0" baseline="0" dirty="0" err="1" smtClean="0">
                <a:ln>
                  <a:noFill/>
                </a:ln>
                <a:solidFill>
                  <a:schemeClr val="tx1"/>
                </a:solidFill>
                <a:effectLst/>
                <a:latin typeface="Arial Unicode MS" pitchFamily="34" charset="-128"/>
                <a:cs typeface="Arial" pitchFamily="34" charset="0"/>
              </a:rPr>
              <a:t>code</a:t>
            </a: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s-MX" sz="1600" b="0" i="0" u="none" strike="noStrike" cap="none" normalizeH="0" baseline="0" dirty="0" err="1" smtClean="0">
                <a:ln>
                  <a:noFill/>
                </a:ln>
                <a:solidFill>
                  <a:schemeClr val="tx1"/>
                </a:solidFill>
                <a:effectLst/>
                <a:latin typeface="Arial Unicode MS" pitchFamily="34" charset="-128"/>
                <a:cs typeface="Arial" pitchFamily="34" charset="0"/>
              </a:rPr>
              <a:t>end</a:t>
            </a:r>
            <a:r>
              <a:rPr kumimoji="0" lang="es-MX"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8" name="Rectangle 1"/>
          <p:cNvSpPr>
            <a:spLocks noChangeArrowheads="1"/>
          </p:cNvSpPr>
          <p:nvPr/>
        </p:nvSpPr>
        <p:spPr bwMode="auto">
          <a:xfrm>
            <a:off x="395536" y="2643302"/>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strike="noStrike" cap="none" normalizeH="0" baseline="0" dirty="0" smtClean="0">
                <a:ln>
                  <a:noFill/>
                </a:ln>
                <a:solidFill>
                  <a:schemeClr val="tx1"/>
                </a:solidFill>
                <a:effectLst/>
                <a:latin typeface="Arial" pitchFamily="34" charset="0"/>
                <a:cs typeface="Arial" pitchFamily="34" charset="0"/>
              </a:rPr>
              <a:t>Ejec10.rb</a:t>
            </a:r>
          </a:p>
        </p:txBody>
      </p:sp>
    </p:spTree>
    <p:extLst>
      <p:ext uri="{BB962C8B-B14F-4D97-AF65-F5344CB8AC3E}">
        <p14:creationId xmlns:p14="http://schemas.microsoft.com/office/powerpoint/2010/main" val="1245241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r>
              <a:rPr lang="es-MX" sz="4000" b="1" dirty="0" err="1" smtClean="0"/>
              <a:t>Loops</a:t>
            </a:r>
            <a:r>
              <a:rPr lang="es-MX" sz="4000" dirty="0" smtClean="0"/>
              <a:t/>
            </a:r>
            <a:br>
              <a:rPr lang="es-MX" sz="4000" dirty="0" smtClean="0"/>
            </a:br>
            <a:r>
              <a:rPr lang="es-MX" sz="4000" b="1" i="1" dirty="0" err="1" smtClean="0"/>
              <a:t>while</a:t>
            </a:r>
            <a:r>
              <a:rPr lang="es-MX" b="1" dirty="0" smtClean="0"/>
              <a:t/>
            </a:r>
            <a:br>
              <a:rPr lang="es-MX" b="1" dirty="0" smtClean="0"/>
            </a:br>
            <a:endParaRPr lang="es-MX" dirty="0"/>
          </a:p>
        </p:txBody>
      </p:sp>
      <p:sp>
        <p:nvSpPr>
          <p:cNvPr id="4" name="Rectangle 1"/>
          <p:cNvSpPr>
            <a:spLocks noChangeArrowheads="1"/>
          </p:cNvSpPr>
          <p:nvPr/>
        </p:nvSpPr>
        <p:spPr bwMode="auto">
          <a:xfrm>
            <a:off x="467544" y="1546920"/>
            <a:ext cx="388843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dirty="0" smtClean="0">
                <a:ln>
                  <a:noFill/>
                </a:ln>
                <a:solidFill>
                  <a:schemeClr val="tx1"/>
                </a:solidFill>
                <a:effectLst/>
                <a:latin typeface="Arial Unicode MS" pitchFamily="34" charset="-128"/>
                <a:cs typeface="Arial" pitchFamily="34" charset="0"/>
              </a:rPr>
              <a:t>Sintaxis:</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err="1" smtClean="0">
                <a:ln>
                  <a:noFill/>
                </a:ln>
                <a:solidFill>
                  <a:schemeClr val="tx1"/>
                </a:solidFill>
                <a:effectLst/>
                <a:latin typeface="Arial Unicode MS" pitchFamily="34" charset="-128"/>
                <a:cs typeface="Arial" pitchFamily="34" charset="0"/>
              </a:rPr>
              <a:t>while</a:t>
            </a:r>
            <a:r>
              <a:rPr kumimoji="0" lang="es-MX"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s-MX" sz="2000" b="0" i="0" u="none" strike="noStrike" cap="none" normalizeH="0" baseline="0" dirty="0" err="1" smtClean="0">
                <a:ln>
                  <a:noFill/>
                </a:ln>
                <a:solidFill>
                  <a:schemeClr val="tx1"/>
                </a:solidFill>
                <a:effectLst/>
                <a:latin typeface="Arial Unicode MS" pitchFamily="34" charset="-128"/>
                <a:cs typeface="Arial" pitchFamily="34" charset="0"/>
              </a:rPr>
              <a:t>conditional</a:t>
            </a:r>
            <a:r>
              <a:rPr kumimoji="0" lang="es-MX"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smtClean="0">
                <a:ln>
                  <a:noFill/>
                </a:ln>
                <a:solidFill>
                  <a:schemeClr val="tx1"/>
                </a:solidFill>
                <a:effectLst/>
                <a:latin typeface="Arial Unicode MS" pitchFamily="34" charset="-128"/>
                <a:cs typeface="Arial" pitchFamily="34" charset="0"/>
              </a:rPr>
              <a:t>   [do] </a:t>
            </a:r>
            <a:r>
              <a:rPr kumimoji="0" lang="es-MX" sz="2000" b="0" i="0" u="none" strike="noStrike" cap="none" normalizeH="0" baseline="0" dirty="0" err="1" smtClean="0">
                <a:ln>
                  <a:noFill/>
                </a:ln>
                <a:solidFill>
                  <a:schemeClr val="tx1"/>
                </a:solidFill>
                <a:effectLst/>
                <a:latin typeface="Arial Unicode MS" pitchFamily="34" charset="-128"/>
                <a:cs typeface="Arial" pitchFamily="34" charset="0"/>
              </a:rPr>
              <a:t>code</a:t>
            </a:r>
            <a:r>
              <a:rPr kumimoji="0" lang="es-MX"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err="1" smtClean="0">
                <a:ln>
                  <a:noFill/>
                </a:ln>
                <a:solidFill>
                  <a:schemeClr val="tx1"/>
                </a:solidFill>
                <a:effectLst/>
                <a:latin typeface="Arial Unicode MS" pitchFamily="34" charset="-128"/>
                <a:cs typeface="Arial" pitchFamily="34" charset="0"/>
              </a:rPr>
              <a:t>end</a:t>
            </a:r>
            <a:r>
              <a:rPr kumimoji="0" lang="es-MX" sz="2000" b="0" i="0" u="none" strike="noStrike" cap="none" normalizeH="0" baseline="0" dirty="0" smtClean="0">
                <a:ln>
                  <a:noFill/>
                </a:ln>
                <a:solidFill>
                  <a:schemeClr val="tx1"/>
                </a:solidFill>
                <a:effectLst/>
                <a:latin typeface="Arial" pitchFamily="34" charset="0"/>
                <a:cs typeface="Arial" pitchFamily="34" charset="0"/>
              </a:rPr>
              <a:t> </a:t>
            </a:r>
          </a:p>
        </p:txBody>
      </p:sp>
      <p:graphicFrame>
        <p:nvGraphicFramePr>
          <p:cNvPr id="5" name="4 Marcador de contenido"/>
          <p:cNvGraphicFramePr>
            <a:graphicFrameLocks/>
          </p:cNvGraphicFramePr>
          <p:nvPr>
            <p:extLst>
              <p:ext uri="{D42A27DB-BD31-4B8C-83A1-F6EECF244321}">
                <p14:modId xmlns:p14="http://schemas.microsoft.com/office/powerpoint/2010/main" val="3090971216"/>
              </p:ext>
            </p:extLst>
          </p:nvPr>
        </p:nvGraphicFramePr>
        <p:xfrm>
          <a:off x="467544" y="4077072"/>
          <a:ext cx="8229600" cy="2217440"/>
        </p:xfrm>
        <a:graphic>
          <a:graphicData uri="http://schemas.openxmlformats.org/drawingml/2006/table">
            <a:tbl>
              <a:tblPr/>
              <a:tblGrid>
                <a:gridCol w="8229600"/>
              </a:tblGrid>
              <a:tr h="2217440">
                <a:tc>
                  <a:txBody>
                    <a:bodyPr/>
                    <a:lstStyle/>
                    <a:p>
                      <a:r>
                        <a:rPr lang="es-MX" dirty="0" smtClean="0"/>
                        <a:t>$i = 0</a:t>
                      </a:r>
                    </a:p>
                    <a:p>
                      <a:r>
                        <a:rPr lang="es-MX" dirty="0" smtClean="0"/>
                        <a:t>$</a:t>
                      </a:r>
                      <a:r>
                        <a:rPr lang="es-MX" dirty="0" err="1" smtClean="0"/>
                        <a:t>num</a:t>
                      </a:r>
                      <a:r>
                        <a:rPr lang="es-MX" dirty="0" smtClean="0"/>
                        <a:t> = 5</a:t>
                      </a:r>
                    </a:p>
                    <a:p>
                      <a:endParaRPr lang="es-MX" dirty="0" smtClean="0"/>
                    </a:p>
                    <a:p>
                      <a:r>
                        <a:rPr lang="es-MX" dirty="0" err="1" smtClean="0"/>
                        <a:t>while</a:t>
                      </a:r>
                      <a:r>
                        <a:rPr lang="es-MX" dirty="0" smtClean="0"/>
                        <a:t> $i &lt; $</a:t>
                      </a:r>
                      <a:r>
                        <a:rPr lang="es-MX" dirty="0" err="1" smtClean="0"/>
                        <a:t>num</a:t>
                      </a:r>
                      <a:r>
                        <a:rPr lang="es-MX" dirty="0" smtClean="0"/>
                        <a:t>  do</a:t>
                      </a:r>
                    </a:p>
                    <a:p>
                      <a:r>
                        <a:rPr lang="es-MX" dirty="0" smtClean="0"/>
                        <a:t>   </a:t>
                      </a:r>
                      <a:r>
                        <a:rPr lang="es-MX" dirty="0" err="1" smtClean="0"/>
                        <a:t>puts</a:t>
                      </a:r>
                      <a:r>
                        <a:rPr lang="es-MX" dirty="0" smtClean="0"/>
                        <a:t>("</a:t>
                      </a:r>
                      <a:r>
                        <a:rPr lang="es-MX" dirty="0" err="1" smtClean="0"/>
                        <a:t>Inside</a:t>
                      </a:r>
                      <a:r>
                        <a:rPr lang="es-MX" dirty="0" smtClean="0"/>
                        <a:t> </a:t>
                      </a:r>
                      <a:r>
                        <a:rPr lang="es-MX" dirty="0" err="1" smtClean="0"/>
                        <a:t>the</a:t>
                      </a:r>
                      <a:r>
                        <a:rPr lang="es-MX" dirty="0" smtClean="0"/>
                        <a:t> </a:t>
                      </a:r>
                      <a:r>
                        <a:rPr lang="es-MX" dirty="0" err="1" smtClean="0"/>
                        <a:t>loop</a:t>
                      </a:r>
                      <a:r>
                        <a:rPr lang="es-MX" dirty="0" smtClean="0"/>
                        <a:t> i = #$i" )</a:t>
                      </a:r>
                    </a:p>
                    <a:p>
                      <a:r>
                        <a:rPr lang="es-MX" dirty="0" smtClean="0"/>
                        <a:t>   $i +=1</a:t>
                      </a:r>
                    </a:p>
                    <a:p>
                      <a:r>
                        <a:rPr lang="es-MX" dirty="0" err="1" smtClean="0"/>
                        <a:t>End</a:t>
                      </a:r>
                      <a:endParaRPr lang="en-US" dirty="0"/>
                    </a:p>
                  </a:txBody>
                  <a:tcPr anchor="ctr">
                    <a:lnL>
                      <a:noFill/>
                    </a:lnL>
                    <a:lnR>
                      <a:noFill/>
                    </a:lnR>
                    <a:lnT>
                      <a:noFill/>
                    </a:lnT>
                    <a:lnB>
                      <a:noFill/>
                    </a:lnB>
                    <a:solidFill>
                      <a:srgbClr val="F8E4E4"/>
                    </a:solidFill>
                  </a:tcPr>
                </a:tc>
              </a:tr>
            </a:tbl>
          </a:graphicData>
        </a:graphic>
      </p:graphicFrame>
      <p:sp>
        <p:nvSpPr>
          <p:cNvPr id="7" name="6 Rectángulo"/>
          <p:cNvSpPr/>
          <p:nvPr/>
        </p:nvSpPr>
        <p:spPr>
          <a:xfrm>
            <a:off x="4355976" y="1546920"/>
            <a:ext cx="4572000" cy="1631216"/>
          </a:xfrm>
          <a:prstGeom prst="rect">
            <a:avLst/>
          </a:prstGeom>
        </p:spPr>
        <p:txBody>
          <a:bodyPr>
            <a:spAutoFit/>
          </a:bodyPr>
          <a:lstStyle/>
          <a:p>
            <a:r>
              <a:rPr lang="en-US" sz="2000" dirty="0" smtClean="0"/>
              <a:t>code while condition</a:t>
            </a:r>
          </a:p>
          <a:p>
            <a:r>
              <a:rPr lang="en-US" sz="2000" dirty="0" smtClean="0"/>
              <a:t>OR</a:t>
            </a:r>
          </a:p>
          <a:p>
            <a:r>
              <a:rPr lang="en-US" sz="2000" dirty="0" smtClean="0"/>
              <a:t>begin </a:t>
            </a:r>
          </a:p>
          <a:p>
            <a:r>
              <a:rPr lang="en-US" sz="2000" dirty="0" smtClean="0"/>
              <a:t>  code </a:t>
            </a:r>
          </a:p>
          <a:p>
            <a:r>
              <a:rPr lang="en-US" sz="2000" dirty="0" smtClean="0"/>
              <a:t>end while conditional</a:t>
            </a:r>
            <a:endParaRPr lang="es-MX" sz="2000" dirty="0"/>
          </a:p>
        </p:txBody>
      </p:sp>
      <p:sp>
        <p:nvSpPr>
          <p:cNvPr id="8" name="Rectangle 1"/>
          <p:cNvSpPr>
            <a:spLocks noChangeArrowheads="1"/>
          </p:cNvSpPr>
          <p:nvPr/>
        </p:nvSpPr>
        <p:spPr bwMode="auto">
          <a:xfrm>
            <a:off x="458551" y="3240271"/>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u="none" strike="noStrike" cap="none" normalizeH="0" baseline="0" dirty="0" smtClean="0">
                <a:ln>
                  <a:noFill/>
                </a:ln>
                <a:solidFill>
                  <a:schemeClr val="tx1"/>
                </a:solidFill>
                <a:effectLst/>
                <a:latin typeface="Arial" pitchFamily="34" charset="0"/>
                <a:cs typeface="Arial" pitchFamily="34" charset="0"/>
              </a:rPr>
              <a:t>Ejec11.rb</a:t>
            </a:r>
          </a:p>
        </p:txBody>
      </p:sp>
    </p:spTree>
    <p:extLst>
      <p:ext uri="{BB962C8B-B14F-4D97-AF65-F5344CB8AC3E}">
        <p14:creationId xmlns:p14="http://schemas.microsoft.com/office/powerpoint/2010/main" val="5837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err="1" smtClean="0"/>
              <a:t>Iterators</a:t>
            </a:r>
            <a:endParaRPr lang="es-MX"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1549348929"/>
              </p:ext>
            </p:extLst>
          </p:nvPr>
        </p:nvGraphicFramePr>
        <p:xfrm>
          <a:off x="395536" y="2204864"/>
          <a:ext cx="8229600" cy="914400"/>
        </p:xfrm>
        <a:graphic>
          <a:graphicData uri="http://schemas.openxmlformats.org/drawingml/2006/table">
            <a:tbl>
              <a:tblPr/>
              <a:tblGrid>
                <a:gridCol w="8229600"/>
              </a:tblGrid>
              <a:tr h="0">
                <a:tc>
                  <a:txBody>
                    <a:bodyPr/>
                    <a:lstStyle/>
                    <a:p>
                      <a:r>
                        <a:rPr lang="es-MX" dirty="0"/>
                        <a:t>3.times do   </a:t>
                      </a:r>
                      <a:endParaRPr lang="es-MX" dirty="0" smtClean="0"/>
                    </a:p>
                    <a:p>
                      <a:r>
                        <a:rPr lang="es-MX" dirty="0" smtClean="0"/>
                        <a:t>        </a:t>
                      </a:r>
                      <a:r>
                        <a:rPr lang="es-MX" dirty="0" err="1" smtClean="0"/>
                        <a:t>print</a:t>
                      </a:r>
                      <a:r>
                        <a:rPr lang="es-MX" dirty="0"/>
                        <a:t> "Ho! " </a:t>
                      </a:r>
                      <a:endParaRPr lang="es-MX" dirty="0" smtClean="0"/>
                    </a:p>
                    <a:p>
                      <a:r>
                        <a:rPr lang="es-MX" dirty="0" err="1" smtClean="0"/>
                        <a:t>end</a:t>
                      </a:r>
                      <a:r>
                        <a:rPr lang="es-MX" dirty="0" smtClean="0"/>
                        <a:t> </a:t>
                      </a:r>
                      <a:endParaRPr lang="es-MX" dirty="0"/>
                    </a:p>
                  </a:txBody>
                  <a:tcPr anchor="ctr">
                    <a:lnL>
                      <a:noFill/>
                    </a:lnL>
                    <a:lnR>
                      <a:noFill/>
                    </a:lnR>
                    <a:lnT>
                      <a:noFill/>
                    </a:lnT>
                    <a:lnB>
                      <a:noFill/>
                    </a:lnB>
                    <a:solidFill>
                      <a:srgbClr val="F8E4E4"/>
                    </a:solidFill>
                  </a:tcPr>
                </a:tc>
              </a:tr>
            </a:tbl>
          </a:graphicData>
        </a:graphic>
      </p:graphicFrame>
      <p:sp>
        <p:nvSpPr>
          <p:cNvPr id="6" name="5 Rectángulo"/>
          <p:cNvSpPr/>
          <p:nvPr/>
        </p:nvSpPr>
        <p:spPr>
          <a:xfrm>
            <a:off x="323528" y="1548069"/>
            <a:ext cx="4572000" cy="400110"/>
          </a:xfrm>
          <a:prstGeom prst="rect">
            <a:avLst/>
          </a:prstGeom>
        </p:spPr>
        <p:txBody>
          <a:bodyPr>
            <a:spAutoFit/>
          </a:bodyPr>
          <a:lstStyle/>
          <a:p>
            <a:r>
              <a:rPr lang="en-US" sz="2000" dirty="0" err="1" smtClean="0"/>
              <a:t>Ejemplos</a:t>
            </a:r>
            <a:r>
              <a:rPr lang="en-US" sz="2000" dirty="0" smtClean="0"/>
              <a:t>:</a:t>
            </a:r>
            <a:endParaRPr lang="es-MX" sz="2000" dirty="0"/>
          </a:p>
        </p:txBody>
      </p:sp>
      <p:graphicFrame>
        <p:nvGraphicFramePr>
          <p:cNvPr id="7" name="6 Tabla"/>
          <p:cNvGraphicFramePr>
            <a:graphicFrameLocks noGrp="1"/>
          </p:cNvGraphicFramePr>
          <p:nvPr>
            <p:extLst>
              <p:ext uri="{D42A27DB-BD31-4B8C-83A1-F6EECF244321}">
                <p14:modId xmlns:p14="http://schemas.microsoft.com/office/powerpoint/2010/main" val="192340272"/>
              </p:ext>
            </p:extLst>
          </p:nvPr>
        </p:nvGraphicFramePr>
        <p:xfrm>
          <a:off x="395536" y="3356992"/>
          <a:ext cx="8208912" cy="880110"/>
        </p:xfrm>
        <a:graphic>
          <a:graphicData uri="http://schemas.openxmlformats.org/drawingml/2006/table">
            <a:tbl>
              <a:tblPr/>
              <a:tblGrid>
                <a:gridCol w="8208912"/>
              </a:tblGrid>
              <a:tr h="0">
                <a:tc>
                  <a:txBody>
                    <a:bodyPr/>
                    <a:lstStyle/>
                    <a:p>
                      <a:r>
                        <a:rPr lang="pt-BR" dirty="0"/>
                        <a:t>0.upto(9) do |x|  </a:t>
                      </a:r>
                      <a:endParaRPr lang="pt-BR" dirty="0" smtClean="0"/>
                    </a:p>
                    <a:p>
                      <a:r>
                        <a:rPr lang="pt-BR" dirty="0" smtClean="0"/>
                        <a:t>       </a:t>
                      </a:r>
                      <a:r>
                        <a:rPr lang="pt-BR" dirty="0"/>
                        <a:t> </a:t>
                      </a:r>
                      <a:r>
                        <a:rPr lang="pt-BR" dirty="0" err="1"/>
                        <a:t>print</a:t>
                      </a:r>
                      <a:r>
                        <a:rPr lang="pt-BR" dirty="0"/>
                        <a:t> x, " " </a:t>
                      </a:r>
                      <a:endParaRPr lang="pt-BR" dirty="0" smtClean="0"/>
                    </a:p>
                    <a:p>
                      <a:r>
                        <a:rPr lang="pt-BR" dirty="0" err="1" smtClean="0"/>
                        <a:t>end</a:t>
                      </a:r>
                      <a:endParaRPr lang="pt-BR" dirty="0"/>
                    </a:p>
                  </a:txBody>
                  <a:tcPr marL="28575" marR="28575" marT="28575" marB="28575" anchor="ctr">
                    <a:lnL>
                      <a:noFill/>
                    </a:lnL>
                    <a:lnR>
                      <a:noFill/>
                    </a:lnR>
                    <a:lnT>
                      <a:noFill/>
                    </a:lnT>
                    <a:lnB>
                      <a:noFill/>
                    </a:lnB>
                    <a:solidFill>
                      <a:srgbClr val="F8E4E4"/>
                    </a:solidFill>
                  </a:tcPr>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493587801"/>
              </p:ext>
            </p:extLst>
          </p:nvPr>
        </p:nvGraphicFramePr>
        <p:xfrm>
          <a:off x="342256" y="4509120"/>
          <a:ext cx="8262192" cy="331470"/>
        </p:xfrm>
        <a:graphic>
          <a:graphicData uri="http://schemas.openxmlformats.org/drawingml/2006/table">
            <a:tbl>
              <a:tblPr/>
              <a:tblGrid>
                <a:gridCol w="8262192"/>
              </a:tblGrid>
              <a:tr h="0">
                <a:tc>
                  <a:txBody>
                    <a:bodyPr/>
                    <a:lstStyle/>
                    <a:p>
                      <a:r>
                        <a:rPr lang="en-US" dirty="0" smtClean="0"/>
                        <a:t>0.step(12, 3) {|x| print x, " " }</a:t>
                      </a:r>
                      <a:endParaRPr lang="pt-BR" dirty="0"/>
                    </a:p>
                  </a:txBody>
                  <a:tcPr marL="28575" marR="28575" marT="28575" marB="28575" anchor="ctr">
                    <a:lnL>
                      <a:noFill/>
                    </a:lnL>
                    <a:lnR>
                      <a:noFill/>
                    </a:lnR>
                    <a:lnT>
                      <a:noFill/>
                    </a:lnT>
                    <a:lnB>
                      <a:noFill/>
                    </a:lnB>
                    <a:solidFill>
                      <a:srgbClr val="F8E4E4"/>
                    </a:solidFill>
                  </a:tcPr>
                </a:tc>
              </a:tr>
            </a:tbl>
          </a:graphicData>
        </a:graphic>
      </p:graphicFrame>
      <p:graphicFrame>
        <p:nvGraphicFramePr>
          <p:cNvPr id="9" name="8 Tabla"/>
          <p:cNvGraphicFramePr>
            <a:graphicFrameLocks noGrp="1"/>
          </p:cNvGraphicFramePr>
          <p:nvPr>
            <p:extLst>
              <p:ext uri="{D42A27DB-BD31-4B8C-83A1-F6EECF244321}">
                <p14:modId xmlns:p14="http://schemas.microsoft.com/office/powerpoint/2010/main" val="850711517"/>
              </p:ext>
            </p:extLst>
          </p:nvPr>
        </p:nvGraphicFramePr>
        <p:xfrm>
          <a:off x="323528" y="5157192"/>
          <a:ext cx="8229600" cy="365760"/>
        </p:xfrm>
        <a:graphic>
          <a:graphicData uri="http://schemas.openxmlformats.org/drawingml/2006/table">
            <a:tbl>
              <a:tblPr/>
              <a:tblGrid>
                <a:gridCol w="8229600"/>
              </a:tblGrid>
              <a:tr h="0">
                <a:tc>
                  <a:txBody>
                    <a:bodyPr/>
                    <a:lstStyle/>
                    <a:p>
                      <a:r>
                        <a:rPr lang="es-MX" dirty="0"/>
                        <a:t>[ 1, 1, 2, 3, 5 ].</a:t>
                      </a:r>
                      <a:r>
                        <a:rPr lang="es-MX" dirty="0" err="1"/>
                        <a:t>each</a:t>
                      </a:r>
                      <a:r>
                        <a:rPr lang="es-MX" dirty="0"/>
                        <a:t> {|val| </a:t>
                      </a:r>
                      <a:r>
                        <a:rPr lang="es-MX" dirty="0" err="1"/>
                        <a:t>print</a:t>
                      </a:r>
                      <a:r>
                        <a:rPr lang="es-MX" dirty="0"/>
                        <a:t> val, " " } </a:t>
                      </a:r>
                    </a:p>
                  </a:txBody>
                  <a:tcPr anchor="ctr">
                    <a:lnL>
                      <a:noFill/>
                    </a:lnL>
                    <a:lnR>
                      <a:noFill/>
                    </a:lnR>
                    <a:lnT>
                      <a:noFill/>
                    </a:lnT>
                    <a:lnB>
                      <a:noFill/>
                    </a:lnB>
                    <a:solidFill>
                      <a:srgbClr val="F8E4E4"/>
                    </a:solidFill>
                  </a:tcPr>
                </a:tc>
              </a:tr>
            </a:tbl>
          </a:graphicData>
        </a:graphic>
      </p:graphicFrame>
    </p:spTree>
    <p:extLst>
      <p:ext uri="{BB962C8B-B14F-4D97-AF65-F5344CB8AC3E}">
        <p14:creationId xmlns:p14="http://schemas.microsoft.com/office/powerpoint/2010/main" val="304713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err="1" smtClean="0"/>
              <a:t>Operator</a:t>
            </a:r>
            <a:r>
              <a:rPr lang="es-MX" b="1" dirty="0" smtClean="0"/>
              <a:t> </a:t>
            </a:r>
            <a:r>
              <a:rPr lang="es-MX" b="1" dirty="0" err="1" smtClean="0"/>
              <a:t>Expressions</a:t>
            </a:r>
            <a:endParaRPr lang="es-MX" b="1" dirty="0"/>
          </a:p>
        </p:txBody>
      </p:sp>
      <p:sp>
        <p:nvSpPr>
          <p:cNvPr id="3" name="2 Marcador de contenido"/>
          <p:cNvSpPr>
            <a:spLocks noGrp="1"/>
          </p:cNvSpPr>
          <p:nvPr>
            <p:ph idx="1"/>
          </p:nvPr>
        </p:nvSpPr>
        <p:spPr/>
        <p:txBody>
          <a:bodyPr>
            <a:normAutofit/>
          </a:bodyPr>
          <a:lstStyle/>
          <a:p>
            <a:r>
              <a:rPr lang="es-MX" dirty="0"/>
              <a:t>Ruby tiene el conjunto básico de operadores (+, -, *, /, </a:t>
            </a:r>
            <a:r>
              <a:rPr lang="es-MX" dirty="0" err="1"/>
              <a:t>etc</a:t>
            </a:r>
            <a:r>
              <a:rPr lang="es-MX" dirty="0"/>
              <a:t>), </a:t>
            </a:r>
            <a:r>
              <a:rPr lang="es-MX" dirty="0" smtClean="0"/>
              <a:t>así como unos cuanto mas que se verán posteriormente.</a:t>
            </a:r>
          </a:p>
          <a:p>
            <a:r>
              <a:rPr lang="es-MX" dirty="0"/>
              <a:t>En Ruby, muchos operadores son en realidad llamadas a métodos</a:t>
            </a:r>
            <a:r>
              <a:rPr lang="es-MX" dirty="0" smtClean="0"/>
              <a:t>.</a:t>
            </a:r>
          </a:p>
          <a:p>
            <a:pPr lvl="1">
              <a:buFont typeface="Arial" pitchFamily="34" charset="0"/>
              <a:buChar char="•"/>
            </a:pPr>
            <a:r>
              <a:rPr lang="es-MX" dirty="0" smtClean="0"/>
              <a:t>a * b + c</a:t>
            </a:r>
            <a:r>
              <a:rPr lang="es-MX" dirty="0"/>
              <a:t> </a:t>
            </a:r>
            <a:endParaRPr lang="es-MX" dirty="0" smtClean="0"/>
          </a:p>
          <a:p>
            <a:pPr lvl="1">
              <a:buFont typeface="Arial" pitchFamily="34" charset="0"/>
              <a:buChar char="•"/>
            </a:pPr>
            <a:r>
              <a:rPr lang="es-MX" dirty="0" smtClean="0">
                <a:effectLst/>
              </a:rPr>
              <a:t>(a. * (b)). + (c)</a:t>
            </a:r>
            <a:endParaRPr lang="es-MX" dirty="0"/>
          </a:p>
        </p:txBody>
      </p:sp>
    </p:spTree>
    <p:extLst>
      <p:ext uri="{BB962C8B-B14F-4D97-AF65-F5344CB8AC3E}">
        <p14:creationId xmlns:p14="http://schemas.microsoft.com/office/powerpoint/2010/main" val="272629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err="1"/>
              <a:t>For</a:t>
            </a:r>
            <a:r>
              <a:rPr lang="es-MX" b="1" dirty="0"/>
              <a:t> ... </a:t>
            </a:r>
            <a:r>
              <a:rPr lang="es-MX" b="1" dirty="0" smtClean="0"/>
              <a:t>In</a:t>
            </a:r>
            <a:endParaRPr lang="es-MX" dirty="0"/>
          </a:p>
        </p:txBody>
      </p:sp>
      <p:sp>
        <p:nvSpPr>
          <p:cNvPr id="5" name="Rectangle 1"/>
          <p:cNvSpPr>
            <a:spLocks noChangeArrowheads="1"/>
          </p:cNvSpPr>
          <p:nvPr/>
        </p:nvSpPr>
        <p:spPr bwMode="auto">
          <a:xfrm>
            <a:off x="467544" y="1484784"/>
            <a:ext cx="820891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dirty="0" smtClean="0">
                <a:ln>
                  <a:noFill/>
                </a:ln>
                <a:solidFill>
                  <a:schemeClr val="tx1"/>
                </a:solidFill>
                <a:effectLst/>
                <a:latin typeface="Arial Unicode MS" pitchFamily="34" charset="-128"/>
                <a:cs typeface="Arial" pitchFamily="34" charset="0"/>
              </a:rPr>
              <a:t>Sintaxis:</a:t>
            </a:r>
          </a:p>
          <a:p>
            <a:pPr lvl="0" fontAlgn="base">
              <a:spcBef>
                <a:spcPct val="0"/>
              </a:spcBef>
              <a:spcAft>
                <a:spcPct val="0"/>
              </a:spcAft>
            </a:pPr>
            <a:r>
              <a:rPr lang="en-US" sz="2000" dirty="0" smtClean="0"/>
              <a:t>for variable [, variable ...] in expression [do] </a:t>
            </a:r>
          </a:p>
          <a:p>
            <a:pPr lvl="0" fontAlgn="base">
              <a:spcBef>
                <a:spcPct val="0"/>
              </a:spcBef>
              <a:spcAft>
                <a:spcPct val="0"/>
              </a:spcAft>
            </a:pPr>
            <a:r>
              <a:rPr lang="en-US" sz="2000" dirty="0"/>
              <a:t> </a:t>
            </a:r>
            <a:r>
              <a:rPr lang="en-US" sz="2000" dirty="0" smtClean="0"/>
              <a:t>      code </a:t>
            </a:r>
          </a:p>
          <a:p>
            <a:pPr lvl="0" fontAlgn="base">
              <a:spcBef>
                <a:spcPct val="0"/>
              </a:spcBef>
              <a:spcAft>
                <a:spcPct val="0"/>
              </a:spcAft>
            </a:pPr>
            <a:r>
              <a:rPr lang="en-US" sz="2000" dirty="0" smtClean="0"/>
              <a:t>end</a:t>
            </a:r>
            <a:endParaRPr kumimoji="0" lang="es-MX"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4 Marcador de contenido"/>
          <p:cNvGraphicFramePr>
            <a:graphicFrameLocks/>
          </p:cNvGraphicFramePr>
          <p:nvPr>
            <p:extLst>
              <p:ext uri="{D42A27DB-BD31-4B8C-83A1-F6EECF244321}">
                <p14:modId xmlns:p14="http://schemas.microsoft.com/office/powerpoint/2010/main" val="2687449901"/>
              </p:ext>
            </p:extLst>
          </p:nvPr>
        </p:nvGraphicFramePr>
        <p:xfrm>
          <a:off x="467544" y="3645024"/>
          <a:ext cx="8229600" cy="2286000"/>
        </p:xfrm>
        <a:graphic>
          <a:graphicData uri="http://schemas.openxmlformats.org/drawingml/2006/table">
            <a:tbl>
              <a:tblPr/>
              <a:tblGrid>
                <a:gridCol w="8229600"/>
              </a:tblGrid>
              <a:tr h="1296144">
                <a:tc>
                  <a:txBody>
                    <a:bodyPr/>
                    <a:lstStyle/>
                    <a:p>
                      <a:r>
                        <a:rPr lang="en-US" dirty="0" smtClean="0"/>
                        <a:t>for i in 0..5</a:t>
                      </a:r>
                    </a:p>
                    <a:p>
                      <a:r>
                        <a:rPr lang="en-US" dirty="0" smtClean="0"/>
                        <a:t>   puts "Value of local variable is #{i}"</a:t>
                      </a:r>
                    </a:p>
                    <a:p>
                      <a:r>
                        <a:rPr lang="en-US" dirty="0" smtClean="0"/>
                        <a:t>end</a:t>
                      </a:r>
                    </a:p>
                    <a:p>
                      <a:endParaRPr lang="en-US" dirty="0" smtClean="0"/>
                    </a:p>
                    <a:p>
                      <a:endParaRPr lang="en-US" dirty="0" smtClean="0"/>
                    </a:p>
                    <a:p>
                      <a:r>
                        <a:rPr lang="en-US" dirty="0" smtClean="0"/>
                        <a:t>(0..5).each do |i|</a:t>
                      </a:r>
                    </a:p>
                    <a:p>
                      <a:r>
                        <a:rPr lang="en-US" dirty="0" smtClean="0"/>
                        <a:t>   puts "Value of local variable is #{i}"</a:t>
                      </a:r>
                    </a:p>
                    <a:p>
                      <a:r>
                        <a:rPr lang="en-US" dirty="0" smtClean="0"/>
                        <a:t>end</a:t>
                      </a:r>
                      <a:endParaRPr lang="en-US" dirty="0"/>
                    </a:p>
                  </a:txBody>
                  <a:tcPr anchor="ctr">
                    <a:lnL>
                      <a:noFill/>
                    </a:lnL>
                    <a:lnR>
                      <a:noFill/>
                    </a:lnR>
                    <a:lnT>
                      <a:noFill/>
                    </a:lnT>
                    <a:lnB>
                      <a:noFill/>
                    </a:lnB>
                    <a:solidFill>
                      <a:srgbClr val="F8E4E4"/>
                    </a:solidFill>
                  </a:tcPr>
                </a:tc>
              </a:tr>
            </a:tbl>
          </a:graphicData>
        </a:graphic>
      </p:graphicFrame>
      <p:sp>
        <p:nvSpPr>
          <p:cNvPr id="7" name="Rectangle 1"/>
          <p:cNvSpPr>
            <a:spLocks noChangeArrowheads="1"/>
          </p:cNvSpPr>
          <p:nvPr/>
        </p:nvSpPr>
        <p:spPr bwMode="auto">
          <a:xfrm>
            <a:off x="458551" y="3240271"/>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u="none" strike="noStrike" cap="none" normalizeH="0" baseline="0" dirty="0" smtClean="0">
                <a:ln>
                  <a:noFill/>
                </a:ln>
                <a:solidFill>
                  <a:schemeClr val="tx1"/>
                </a:solidFill>
                <a:effectLst/>
                <a:latin typeface="Arial" pitchFamily="34" charset="0"/>
                <a:cs typeface="Arial" pitchFamily="34" charset="0"/>
              </a:rPr>
              <a:t>Ejec12.rb</a:t>
            </a:r>
          </a:p>
        </p:txBody>
      </p:sp>
    </p:spTree>
    <p:extLst>
      <p:ext uri="{BB962C8B-B14F-4D97-AF65-F5344CB8AC3E}">
        <p14:creationId xmlns:p14="http://schemas.microsoft.com/office/powerpoint/2010/main" val="262955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Break, Redo, and </a:t>
            </a:r>
            <a:r>
              <a:rPr lang="es-MX" b="1" dirty="0" err="1" smtClean="0"/>
              <a:t>Next</a:t>
            </a:r>
            <a:endParaRPr lang="es-MX"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50680939"/>
              </p:ext>
            </p:extLst>
          </p:nvPr>
        </p:nvGraphicFramePr>
        <p:xfrm>
          <a:off x="539552" y="2636912"/>
          <a:ext cx="8229600" cy="3931920"/>
        </p:xfrm>
        <a:graphic>
          <a:graphicData uri="http://schemas.openxmlformats.org/drawingml/2006/table">
            <a:tbl>
              <a:tblPr/>
              <a:tblGrid>
                <a:gridCol w="8229600"/>
              </a:tblGrid>
              <a:tr h="0">
                <a:tc>
                  <a:txBody>
                    <a:bodyPr/>
                    <a:lstStyle/>
                    <a:p>
                      <a:r>
                        <a:rPr lang="en-US" dirty="0" smtClean="0"/>
                        <a:t>i=0</a:t>
                      </a:r>
                    </a:p>
                    <a:p>
                      <a:r>
                        <a:rPr lang="en-US" dirty="0" smtClean="0"/>
                        <a:t>loop do</a:t>
                      </a:r>
                    </a:p>
                    <a:p>
                      <a:r>
                        <a:rPr lang="en-US" dirty="0" smtClean="0"/>
                        <a:t>  i += 1  </a:t>
                      </a:r>
                    </a:p>
                    <a:p>
                      <a:r>
                        <a:rPr lang="en-US" dirty="0" smtClean="0"/>
                        <a:t>  next if i &lt; 3</a:t>
                      </a:r>
                    </a:p>
                    <a:p>
                      <a:r>
                        <a:rPr lang="en-US" dirty="0" smtClean="0"/>
                        <a:t>  print i</a:t>
                      </a:r>
                    </a:p>
                    <a:p>
                      <a:r>
                        <a:rPr lang="en-US" dirty="0" smtClean="0"/>
                        <a:t>  break if i &gt; 4  </a:t>
                      </a:r>
                    </a:p>
                    <a:p>
                      <a:r>
                        <a:rPr lang="en-US" dirty="0" smtClean="0"/>
                        <a:t>end</a:t>
                      </a:r>
                    </a:p>
                    <a:p>
                      <a:endParaRPr lang="en-US" dirty="0" smtClean="0"/>
                    </a:p>
                    <a:p>
                      <a:r>
                        <a:rPr lang="en-US" dirty="0" smtClean="0"/>
                        <a:t>for i in 0..5</a:t>
                      </a:r>
                    </a:p>
                    <a:p>
                      <a:r>
                        <a:rPr lang="en-US" dirty="0" smtClean="0"/>
                        <a:t>   if i &lt; 2 then</a:t>
                      </a:r>
                    </a:p>
                    <a:p>
                      <a:r>
                        <a:rPr lang="en-US" dirty="0" smtClean="0"/>
                        <a:t>      puts "Value of local variable is #{i}"</a:t>
                      </a:r>
                    </a:p>
                    <a:p>
                      <a:r>
                        <a:rPr lang="en-US" dirty="0" smtClean="0"/>
                        <a:t>      redo</a:t>
                      </a:r>
                    </a:p>
                    <a:p>
                      <a:r>
                        <a:rPr lang="en-US" dirty="0" smtClean="0"/>
                        <a:t>   end</a:t>
                      </a:r>
                    </a:p>
                    <a:p>
                      <a:r>
                        <a:rPr lang="en-US" dirty="0" smtClean="0"/>
                        <a:t>end</a:t>
                      </a:r>
                      <a:endParaRPr lang="en-US" dirty="0"/>
                    </a:p>
                  </a:txBody>
                  <a:tcPr anchor="ctr">
                    <a:lnL>
                      <a:noFill/>
                    </a:lnL>
                    <a:lnR>
                      <a:noFill/>
                    </a:lnR>
                    <a:lnT>
                      <a:noFill/>
                    </a:lnT>
                    <a:lnB>
                      <a:noFill/>
                    </a:lnB>
                    <a:solidFill>
                      <a:srgbClr val="F8E4E4"/>
                    </a:solidFill>
                  </a:tcPr>
                </a:tc>
              </a:tr>
            </a:tbl>
          </a:graphicData>
        </a:graphic>
      </p:graphicFrame>
      <p:sp>
        <p:nvSpPr>
          <p:cNvPr id="5" name="Rectangle 1"/>
          <p:cNvSpPr>
            <a:spLocks noChangeArrowheads="1"/>
          </p:cNvSpPr>
          <p:nvPr/>
        </p:nvSpPr>
        <p:spPr bwMode="auto">
          <a:xfrm>
            <a:off x="467544" y="2060848"/>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u="none" strike="noStrike" cap="none" normalizeH="0" baseline="0" dirty="0" smtClean="0">
                <a:ln>
                  <a:noFill/>
                </a:ln>
                <a:solidFill>
                  <a:schemeClr val="tx1"/>
                </a:solidFill>
                <a:effectLst/>
                <a:latin typeface="Arial" pitchFamily="34" charset="0"/>
                <a:cs typeface="Arial" pitchFamily="34" charset="0"/>
              </a:rPr>
              <a:t>Ejec13.rb</a:t>
            </a:r>
          </a:p>
        </p:txBody>
      </p:sp>
    </p:spTree>
    <p:extLst>
      <p:ext uri="{BB962C8B-B14F-4D97-AF65-F5344CB8AC3E}">
        <p14:creationId xmlns:p14="http://schemas.microsoft.com/office/powerpoint/2010/main" val="271698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err="1" smtClean="0"/>
              <a:t>Retry</a:t>
            </a:r>
            <a:endParaRPr lang="es-MX" dirty="0"/>
          </a:p>
        </p:txBody>
      </p:sp>
      <p:graphicFrame>
        <p:nvGraphicFramePr>
          <p:cNvPr id="4" name="3 Marcador de contenido"/>
          <p:cNvGraphicFramePr>
            <a:graphicFrameLocks/>
          </p:cNvGraphicFramePr>
          <p:nvPr>
            <p:extLst>
              <p:ext uri="{D42A27DB-BD31-4B8C-83A1-F6EECF244321}">
                <p14:modId xmlns:p14="http://schemas.microsoft.com/office/powerpoint/2010/main" val="3510556686"/>
              </p:ext>
            </p:extLst>
          </p:nvPr>
        </p:nvGraphicFramePr>
        <p:xfrm>
          <a:off x="539552" y="3645024"/>
          <a:ext cx="8229600" cy="1188720"/>
        </p:xfrm>
        <a:graphic>
          <a:graphicData uri="http://schemas.openxmlformats.org/drawingml/2006/table">
            <a:tbl>
              <a:tblPr/>
              <a:tblGrid>
                <a:gridCol w="8229600"/>
              </a:tblGrid>
              <a:tr h="0">
                <a:tc>
                  <a:txBody>
                    <a:bodyPr/>
                    <a:lstStyle/>
                    <a:p>
                      <a:r>
                        <a:rPr lang="en-US" dirty="0" smtClean="0"/>
                        <a:t>for i in 1..5</a:t>
                      </a:r>
                    </a:p>
                    <a:p>
                      <a:r>
                        <a:rPr lang="en-US" dirty="0" smtClean="0"/>
                        <a:t>   retry if  i &gt; 2</a:t>
                      </a:r>
                    </a:p>
                    <a:p>
                      <a:r>
                        <a:rPr lang="en-US" dirty="0" smtClean="0"/>
                        <a:t>   puts "Value of local variable is #{i}"</a:t>
                      </a:r>
                    </a:p>
                    <a:p>
                      <a:r>
                        <a:rPr lang="en-US" dirty="0" smtClean="0"/>
                        <a:t>end</a:t>
                      </a:r>
                      <a:endParaRPr lang="en-US" dirty="0"/>
                    </a:p>
                  </a:txBody>
                  <a:tcPr anchor="ctr">
                    <a:lnL>
                      <a:noFill/>
                    </a:lnL>
                    <a:lnR>
                      <a:noFill/>
                    </a:lnR>
                    <a:lnT>
                      <a:noFill/>
                    </a:lnT>
                    <a:lnB>
                      <a:noFill/>
                    </a:lnB>
                    <a:solidFill>
                      <a:srgbClr val="F8E4E4"/>
                    </a:solidFill>
                  </a:tcPr>
                </a:tc>
              </a:tr>
            </a:tbl>
          </a:graphicData>
        </a:graphic>
      </p:graphicFrame>
      <p:sp>
        <p:nvSpPr>
          <p:cNvPr id="5" name="Rectangle 1"/>
          <p:cNvSpPr>
            <a:spLocks noChangeArrowheads="1"/>
          </p:cNvSpPr>
          <p:nvPr/>
        </p:nvSpPr>
        <p:spPr bwMode="auto">
          <a:xfrm>
            <a:off x="467544" y="2378496"/>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strike="noStrike" cap="none" normalizeH="0" baseline="0" dirty="0" smtClean="0">
                <a:ln>
                  <a:noFill/>
                </a:ln>
                <a:solidFill>
                  <a:schemeClr val="tx1"/>
                </a:solidFill>
                <a:effectLst/>
                <a:latin typeface="Arial" pitchFamily="34" charset="0"/>
                <a:cs typeface="Arial" pitchFamily="34" charset="0"/>
              </a:rPr>
              <a:t>Ejec14.rb</a:t>
            </a:r>
          </a:p>
        </p:txBody>
      </p:sp>
    </p:spTree>
    <p:extLst>
      <p:ext uri="{BB962C8B-B14F-4D97-AF65-F5344CB8AC3E}">
        <p14:creationId xmlns:p14="http://schemas.microsoft.com/office/powerpoint/2010/main" val="263391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Variable </a:t>
            </a:r>
            <a:r>
              <a:rPr lang="es-MX" b="1" dirty="0" err="1" smtClean="0"/>
              <a:t>scope</a:t>
            </a:r>
            <a:r>
              <a:rPr lang="es-MX" b="1" dirty="0" smtClean="0"/>
              <a:t>, </a:t>
            </a:r>
            <a:r>
              <a:rPr lang="es-MX" b="1" dirty="0" err="1" smtClean="0"/>
              <a:t>loops</a:t>
            </a:r>
            <a:r>
              <a:rPr lang="es-MX" b="1" dirty="0" smtClean="0"/>
              <a:t> y blocks</a:t>
            </a:r>
            <a:endParaRPr lang="es-MX" dirty="0"/>
          </a:p>
        </p:txBody>
      </p:sp>
      <p:graphicFrame>
        <p:nvGraphicFramePr>
          <p:cNvPr id="4" name="3 Marcador de contenido"/>
          <p:cNvGraphicFramePr>
            <a:graphicFrameLocks/>
          </p:cNvGraphicFramePr>
          <p:nvPr>
            <p:extLst>
              <p:ext uri="{D42A27DB-BD31-4B8C-83A1-F6EECF244321}">
                <p14:modId xmlns:p14="http://schemas.microsoft.com/office/powerpoint/2010/main" val="2379966407"/>
              </p:ext>
            </p:extLst>
          </p:nvPr>
        </p:nvGraphicFramePr>
        <p:xfrm>
          <a:off x="472752" y="3717032"/>
          <a:ext cx="8229600" cy="1737360"/>
        </p:xfrm>
        <a:graphic>
          <a:graphicData uri="http://schemas.openxmlformats.org/drawingml/2006/table">
            <a:tbl>
              <a:tblPr/>
              <a:tblGrid>
                <a:gridCol w="8229600"/>
              </a:tblGrid>
              <a:tr h="0">
                <a:tc>
                  <a:txBody>
                    <a:bodyPr/>
                    <a:lstStyle/>
                    <a:p>
                      <a:r>
                        <a:rPr lang="en-US" dirty="0" smtClean="0"/>
                        <a:t>x = 10  </a:t>
                      </a:r>
                    </a:p>
                    <a:p>
                      <a:r>
                        <a:rPr lang="en-US" dirty="0" smtClean="0"/>
                        <a:t>5.times do |x|  </a:t>
                      </a:r>
                    </a:p>
                    <a:p>
                      <a:r>
                        <a:rPr lang="en-US" dirty="0" smtClean="0"/>
                        <a:t>  puts "x inside the block: #{x}"  </a:t>
                      </a:r>
                    </a:p>
                    <a:p>
                      <a:r>
                        <a:rPr lang="en-US" dirty="0" smtClean="0"/>
                        <a:t>end  </a:t>
                      </a:r>
                    </a:p>
                    <a:p>
                      <a:r>
                        <a:rPr lang="en-US" dirty="0" smtClean="0"/>
                        <a:t>  </a:t>
                      </a:r>
                    </a:p>
                    <a:p>
                      <a:r>
                        <a:rPr lang="en-US" dirty="0" smtClean="0"/>
                        <a:t>puts "x outside the block: #{x}" </a:t>
                      </a:r>
                      <a:endParaRPr lang="en-US" dirty="0"/>
                    </a:p>
                  </a:txBody>
                  <a:tcPr anchor="ctr">
                    <a:lnL>
                      <a:noFill/>
                    </a:lnL>
                    <a:lnR>
                      <a:noFill/>
                    </a:lnR>
                    <a:lnT>
                      <a:noFill/>
                    </a:lnT>
                    <a:lnB>
                      <a:noFill/>
                    </a:lnB>
                    <a:solidFill>
                      <a:srgbClr val="F8E4E4"/>
                    </a:solidFill>
                  </a:tcPr>
                </a:tc>
              </a:tr>
            </a:tbl>
          </a:graphicData>
        </a:graphic>
      </p:graphicFrame>
      <p:sp>
        <p:nvSpPr>
          <p:cNvPr id="5" name="Rectangle 1"/>
          <p:cNvSpPr>
            <a:spLocks noChangeArrowheads="1"/>
          </p:cNvSpPr>
          <p:nvPr/>
        </p:nvSpPr>
        <p:spPr bwMode="auto">
          <a:xfrm>
            <a:off x="467544" y="2378496"/>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u="none" strike="noStrike" cap="none" normalizeH="0" baseline="0" dirty="0" smtClean="0">
                <a:ln>
                  <a:noFill/>
                </a:ln>
                <a:solidFill>
                  <a:schemeClr val="tx1"/>
                </a:solidFill>
                <a:effectLst/>
                <a:latin typeface="Arial" pitchFamily="34" charset="0"/>
                <a:cs typeface="Arial" pitchFamily="34" charset="0"/>
              </a:rPr>
              <a:t>Ejec15.rb</a:t>
            </a:r>
          </a:p>
        </p:txBody>
      </p:sp>
    </p:spTree>
    <p:extLst>
      <p:ext uri="{BB962C8B-B14F-4D97-AF65-F5344CB8AC3E}">
        <p14:creationId xmlns:p14="http://schemas.microsoft.com/office/powerpoint/2010/main" val="267329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ext uri="{D42A27DB-BD31-4B8C-83A1-F6EECF244321}">
                <p14:modId xmlns:p14="http://schemas.microsoft.com/office/powerpoint/2010/main" val="4043848114"/>
              </p:ext>
            </p:extLst>
          </p:nvPr>
        </p:nvGraphicFramePr>
        <p:xfrm>
          <a:off x="1043607" y="1988840"/>
          <a:ext cx="7344816" cy="4039651"/>
        </p:xfrm>
        <a:graphic>
          <a:graphicData uri="http://schemas.openxmlformats.org/drawingml/2006/table">
            <a:tbl>
              <a:tblPr/>
              <a:tblGrid>
                <a:gridCol w="2448272"/>
                <a:gridCol w="2448272"/>
                <a:gridCol w="2448272"/>
              </a:tblGrid>
              <a:tr h="367241">
                <a:tc gridSpan="3">
                  <a:txBody>
                    <a:bodyPr/>
                    <a:lstStyle/>
                    <a:p>
                      <a:r>
                        <a:rPr lang="es-MX" dirty="0" err="1"/>
                        <a:t>class</a:t>
                      </a:r>
                      <a:r>
                        <a:rPr lang="es-MX" dirty="0"/>
                        <a:t> </a:t>
                      </a:r>
                      <a:r>
                        <a:rPr lang="es-MX" dirty="0" err="1"/>
                        <a:t>Fixnum</a:t>
                      </a:r>
                      <a:endParaRPr lang="es-MX" dirty="0"/>
                    </a:p>
                  </a:txBody>
                  <a:tcPr>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367241">
                <a:tc gridSpan="3">
                  <a:txBody>
                    <a:bodyPr/>
                    <a:lstStyle/>
                    <a:p>
                      <a:r>
                        <a:rPr lang="es-MX" dirty="0"/>
                        <a:t>  alias </a:t>
                      </a:r>
                      <a:r>
                        <a:rPr lang="es-MX" dirty="0" err="1"/>
                        <a:t>oldPlus</a:t>
                      </a:r>
                      <a:r>
                        <a:rPr lang="es-MX" dirty="0"/>
                        <a:t> +</a:t>
                      </a:r>
                    </a:p>
                  </a:txBody>
                  <a:tcPr>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367241">
                <a:tc gridSpan="3">
                  <a:txBody>
                    <a:bodyPr/>
                    <a:lstStyle/>
                    <a:p>
                      <a:r>
                        <a:rPr lang="es-MX" dirty="0"/>
                        <a:t>  </a:t>
                      </a:r>
                      <a:r>
                        <a:rPr lang="es-MX" dirty="0" err="1"/>
                        <a:t>def</a:t>
                      </a:r>
                      <a:r>
                        <a:rPr lang="es-MX" dirty="0"/>
                        <a:t> +(</a:t>
                      </a:r>
                      <a:r>
                        <a:rPr lang="es-MX" dirty="0" err="1"/>
                        <a:t>other</a:t>
                      </a:r>
                      <a:r>
                        <a:rPr lang="es-MX" dirty="0"/>
                        <a:t>)</a:t>
                      </a:r>
                    </a:p>
                  </a:txBody>
                  <a:tcPr>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367241">
                <a:tc gridSpan="3">
                  <a:txBody>
                    <a:bodyPr/>
                    <a:lstStyle/>
                    <a:p>
                      <a:r>
                        <a:rPr lang="es-MX" dirty="0"/>
                        <a:t>    </a:t>
                      </a:r>
                      <a:r>
                        <a:rPr lang="es-MX" dirty="0" err="1"/>
                        <a:t>oldPlus</a:t>
                      </a:r>
                      <a:r>
                        <a:rPr lang="es-MX" dirty="0"/>
                        <a:t>(</a:t>
                      </a:r>
                      <a:r>
                        <a:rPr lang="es-MX" dirty="0" err="1"/>
                        <a:t>other</a:t>
                      </a:r>
                      <a:r>
                        <a:rPr lang="es-MX" dirty="0"/>
                        <a:t>).</a:t>
                      </a:r>
                      <a:r>
                        <a:rPr lang="es-MX" dirty="0" err="1"/>
                        <a:t>succ</a:t>
                      </a:r>
                      <a:endParaRPr lang="es-MX" dirty="0"/>
                    </a:p>
                  </a:txBody>
                  <a:tcPr>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367241">
                <a:tc gridSpan="3">
                  <a:txBody>
                    <a:bodyPr/>
                    <a:lstStyle/>
                    <a:p>
                      <a:r>
                        <a:rPr lang="es-MX" dirty="0"/>
                        <a:t>  </a:t>
                      </a:r>
                      <a:r>
                        <a:rPr lang="es-MX" dirty="0" err="1"/>
                        <a:t>end</a:t>
                      </a:r>
                      <a:endParaRPr lang="es-MX" dirty="0"/>
                    </a:p>
                  </a:txBody>
                  <a:tcPr>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367241">
                <a:tc gridSpan="3">
                  <a:txBody>
                    <a:bodyPr/>
                    <a:lstStyle/>
                    <a:p>
                      <a:r>
                        <a:rPr lang="es-MX" dirty="0" err="1"/>
                        <a:t>end</a:t>
                      </a:r>
                      <a:endParaRPr lang="es-MX" dirty="0"/>
                    </a:p>
                  </a:txBody>
                  <a:tcPr>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367241">
                <a:tc gridSpan="3">
                  <a:txBody>
                    <a:bodyPr/>
                    <a:lstStyle/>
                    <a:p>
                      <a:endParaRPr lang="es-MX"/>
                    </a:p>
                  </a:txBody>
                  <a:tcPr>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367241">
                <a:tc>
                  <a:txBody>
                    <a:bodyPr/>
                    <a:lstStyle/>
                    <a:p>
                      <a:r>
                        <a:rPr lang="es-MX" dirty="0"/>
                        <a:t>1 + 2</a:t>
                      </a:r>
                    </a:p>
                  </a:txBody>
                  <a:tcPr>
                    <a:lnL>
                      <a:noFill/>
                    </a:lnL>
                    <a:lnR>
                      <a:noFill/>
                    </a:lnR>
                    <a:lnT>
                      <a:noFill/>
                    </a:lnT>
                    <a:lnB>
                      <a:noFill/>
                    </a:lnB>
                    <a:solidFill>
                      <a:srgbClr val="F8E4E4"/>
                    </a:solidFill>
                  </a:tcPr>
                </a:tc>
                <a:tc>
                  <a:txBody>
                    <a:bodyPr/>
                    <a:lstStyle/>
                    <a:p>
                      <a:r>
                        <a:rPr lang="es-MX" dirty="0" smtClean="0"/>
                        <a:t># =&gt;</a:t>
                      </a:r>
                      <a:endParaRPr lang="es-MX" dirty="0"/>
                    </a:p>
                  </a:txBody>
                  <a:tcPr>
                    <a:lnL>
                      <a:noFill/>
                    </a:lnL>
                    <a:lnR>
                      <a:noFill/>
                    </a:lnR>
                    <a:lnT>
                      <a:noFill/>
                    </a:lnT>
                    <a:lnB>
                      <a:noFill/>
                    </a:lnB>
                    <a:solidFill>
                      <a:srgbClr val="F8E4E4"/>
                    </a:solidFill>
                  </a:tcPr>
                </a:tc>
                <a:tc>
                  <a:txBody>
                    <a:bodyPr/>
                    <a:lstStyle/>
                    <a:p>
                      <a:r>
                        <a:rPr lang="es-MX"/>
                        <a:t>4</a:t>
                      </a:r>
                    </a:p>
                  </a:txBody>
                  <a:tcPr>
                    <a:lnL>
                      <a:noFill/>
                    </a:lnL>
                    <a:lnR>
                      <a:noFill/>
                    </a:lnR>
                    <a:lnT>
                      <a:noFill/>
                    </a:lnT>
                    <a:lnB>
                      <a:noFill/>
                    </a:lnB>
                    <a:solidFill>
                      <a:srgbClr val="F8E4E4"/>
                    </a:solidFill>
                  </a:tcPr>
                </a:tc>
              </a:tr>
              <a:tr h="367241">
                <a:tc gridSpan="3">
                  <a:txBody>
                    <a:bodyPr/>
                    <a:lstStyle/>
                    <a:p>
                      <a:r>
                        <a:rPr lang="es-MX" dirty="0"/>
                        <a:t>a = 3</a:t>
                      </a:r>
                    </a:p>
                  </a:txBody>
                  <a:tcPr>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367241">
                <a:tc>
                  <a:txBody>
                    <a:bodyPr/>
                    <a:lstStyle/>
                    <a:p>
                      <a:r>
                        <a:rPr lang="es-MX" dirty="0"/>
                        <a:t>a += 4</a:t>
                      </a:r>
                    </a:p>
                  </a:txBody>
                  <a:tcPr>
                    <a:lnL>
                      <a:noFill/>
                    </a:lnL>
                    <a:lnR>
                      <a:noFill/>
                    </a:lnR>
                    <a:lnT>
                      <a:noFill/>
                    </a:lnT>
                    <a:lnB>
                      <a:noFill/>
                    </a:lnB>
                    <a:solidFill>
                      <a:srgbClr val="F8E4E4"/>
                    </a:solidFill>
                  </a:tcPr>
                </a:tc>
                <a:tc>
                  <a:txBody>
                    <a:bodyPr/>
                    <a:lstStyle/>
                    <a:p>
                      <a:r>
                        <a:rPr lang="es-MX" dirty="0" smtClean="0"/>
                        <a:t># =&gt;</a:t>
                      </a:r>
                      <a:endParaRPr lang="es-MX" dirty="0"/>
                    </a:p>
                  </a:txBody>
                  <a:tcPr>
                    <a:lnL>
                      <a:noFill/>
                    </a:lnL>
                    <a:lnR>
                      <a:noFill/>
                    </a:lnR>
                    <a:lnT>
                      <a:noFill/>
                    </a:lnT>
                    <a:lnB>
                      <a:noFill/>
                    </a:lnB>
                    <a:solidFill>
                      <a:srgbClr val="F8E4E4"/>
                    </a:solidFill>
                  </a:tcPr>
                </a:tc>
                <a:tc>
                  <a:txBody>
                    <a:bodyPr/>
                    <a:lstStyle/>
                    <a:p>
                      <a:r>
                        <a:rPr lang="es-MX" dirty="0" smtClean="0"/>
                        <a:t>8</a:t>
                      </a:r>
                      <a:endParaRPr lang="es-MX" dirty="0"/>
                    </a:p>
                  </a:txBody>
                  <a:tcPr>
                    <a:lnL>
                      <a:noFill/>
                    </a:lnL>
                    <a:lnR>
                      <a:noFill/>
                    </a:lnR>
                    <a:lnT>
                      <a:noFill/>
                    </a:lnT>
                    <a:lnB>
                      <a:noFill/>
                    </a:lnB>
                    <a:solidFill>
                      <a:srgbClr val="F8E4E4"/>
                    </a:solidFill>
                  </a:tcPr>
                </a:tc>
              </a:tr>
              <a:tr h="367241">
                <a:tc>
                  <a:txBody>
                    <a:bodyPr/>
                    <a:lstStyle/>
                    <a:p>
                      <a:r>
                        <a:rPr lang="es-MX" dirty="0" smtClean="0"/>
                        <a:t>a + a + a</a:t>
                      </a:r>
                      <a:endParaRPr lang="es-MX" dirty="0"/>
                    </a:p>
                  </a:txBody>
                  <a:tcPr>
                    <a:lnL>
                      <a:noFill/>
                    </a:lnL>
                    <a:lnR>
                      <a:noFill/>
                    </a:lnR>
                    <a:lnT>
                      <a:noFill/>
                    </a:lnT>
                    <a:lnB>
                      <a:noFill/>
                    </a:lnB>
                    <a:solidFill>
                      <a:srgbClr val="F8E4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 =&gt;</a:t>
                      </a:r>
                    </a:p>
                  </a:txBody>
                  <a:tcPr>
                    <a:lnL>
                      <a:noFill/>
                    </a:lnL>
                    <a:lnR>
                      <a:noFill/>
                    </a:lnR>
                    <a:lnT>
                      <a:noFill/>
                    </a:lnT>
                    <a:lnB>
                      <a:noFill/>
                    </a:lnB>
                    <a:solidFill>
                      <a:srgbClr val="F8E4E4"/>
                    </a:solidFill>
                  </a:tcPr>
                </a:tc>
                <a:tc>
                  <a:txBody>
                    <a:bodyPr/>
                    <a:lstStyle/>
                    <a:p>
                      <a:r>
                        <a:rPr lang="es-MX" dirty="0" smtClean="0"/>
                        <a:t>26</a:t>
                      </a:r>
                      <a:endParaRPr lang="es-MX" dirty="0"/>
                    </a:p>
                  </a:txBody>
                  <a:tcPr>
                    <a:lnL>
                      <a:noFill/>
                    </a:lnL>
                    <a:lnR>
                      <a:noFill/>
                    </a:lnR>
                    <a:lnT>
                      <a:noFill/>
                    </a:lnT>
                    <a:lnB>
                      <a:noFill/>
                    </a:lnB>
                    <a:solidFill>
                      <a:srgbClr val="F8E4E4"/>
                    </a:solidFill>
                  </a:tcPr>
                </a:tc>
              </a:tr>
            </a:tbl>
          </a:graphicData>
        </a:graphic>
      </p:graphicFrame>
      <p:sp>
        <p:nvSpPr>
          <p:cNvPr id="7" name="1 Título"/>
          <p:cNvSpPr>
            <a:spLocks noGrp="1"/>
          </p:cNvSpPr>
          <p:nvPr>
            <p:ph type="title"/>
          </p:nvPr>
        </p:nvSpPr>
        <p:spPr>
          <a:xfrm>
            <a:off x="457200" y="274638"/>
            <a:ext cx="8229600" cy="1143000"/>
          </a:xfrm>
        </p:spPr>
        <p:txBody>
          <a:bodyPr/>
          <a:lstStyle/>
          <a:p>
            <a:r>
              <a:rPr lang="es-MX" dirty="0" err="1" smtClean="0"/>
              <a:t>Operator</a:t>
            </a:r>
            <a:r>
              <a:rPr lang="es-MX" dirty="0" smtClean="0"/>
              <a:t> </a:t>
            </a:r>
            <a:r>
              <a:rPr lang="es-MX" dirty="0" err="1" smtClean="0"/>
              <a:t>Expressions</a:t>
            </a:r>
            <a:endParaRPr lang="es-MX" dirty="0"/>
          </a:p>
        </p:txBody>
      </p:sp>
      <p:sp>
        <p:nvSpPr>
          <p:cNvPr id="8" name="Rectangle 1"/>
          <p:cNvSpPr>
            <a:spLocks noChangeArrowheads="1"/>
          </p:cNvSpPr>
          <p:nvPr/>
        </p:nvSpPr>
        <p:spPr bwMode="auto">
          <a:xfrm>
            <a:off x="1115616" y="1484784"/>
            <a:ext cx="6501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strike="noStrike" cap="none" normalizeH="0" baseline="0" dirty="0" smtClean="0">
                <a:ln>
                  <a:noFill/>
                </a:ln>
                <a:solidFill>
                  <a:schemeClr val="tx1"/>
                </a:solidFill>
                <a:effectLst/>
                <a:latin typeface="Arial" pitchFamily="34" charset="0"/>
                <a:cs typeface="Arial" pitchFamily="34" charset="0"/>
              </a:rPr>
              <a:t>Ejec1.rb</a:t>
            </a:r>
          </a:p>
        </p:txBody>
      </p:sp>
    </p:spTree>
    <p:extLst>
      <p:ext uri="{BB962C8B-B14F-4D97-AF65-F5344CB8AC3E}">
        <p14:creationId xmlns:p14="http://schemas.microsoft.com/office/powerpoint/2010/main" val="67598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err="1" smtClean="0"/>
              <a:t>Miscellaneous</a:t>
            </a:r>
            <a:r>
              <a:rPr lang="es-MX" b="1" dirty="0" smtClean="0"/>
              <a:t> </a:t>
            </a:r>
            <a:r>
              <a:rPr lang="es-MX" b="1" dirty="0" err="1" smtClean="0"/>
              <a:t>Expressions</a:t>
            </a:r>
            <a:r>
              <a:rPr lang="es-MX" b="1" dirty="0" smtClean="0"/>
              <a:t/>
            </a:r>
            <a:br>
              <a:rPr lang="es-MX" b="1" dirty="0" smtClean="0"/>
            </a:br>
            <a:r>
              <a:rPr lang="es-MX" dirty="0" err="1"/>
              <a:t>Command</a:t>
            </a:r>
            <a:r>
              <a:rPr lang="es-MX" dirty="0"/>
              <a:t> </a:t>
            </a:r>
            <a:r>
              <a:rPr lang="es-MX" dirty="0" err="1" smtClean="0"/>
              <a:t>Expansion</a:t>
            </a:r>
            <a:endParaRPr lang="es-MX" dirty="0"/>
          </a:p>
        </p:txBody>
      </p:sp>
      <p:sp>
        <p:nvSpPr>
          <p:cNvPr id="5" name="2 Marcador de contenido"/>
          <p:cNvSpPr txBox="1">
            <a:spLocks/>
          </p:cNvSpPr>
          <p:nvPr/>
        </p:nvSpPr>
        <p:spPr>
          <a:xfrm>
            <a:off x="457200" y="1600201"/>
            <a:ext cx="8147248" cy="21168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escribe una cadena en comillas inversas, o utilice el formulario delimitado el prefijo </a:t>
            </a:r>
            <a:r>
              <a:rPr lang="es-MX" dirty="0" smtClean="0">
                <a:effectLst/>
              </a:rPr>
              <a:t>x%</a:t>
            </a:r>
            <a:r>
              <a:rPr lang="es-MX" dirty="0"/>
              <a:t> , será (por defecto) se ejecuta como un comando del sistema operativo subyacente. </a:t>
            </a:r>
          </a:p>
        </p:txBody>
      </p:sp>
      <p:graphicFrame>
        <p:nvGraphicFramePr>
          <p:cNvPr id="8" name="7 Tabla"/>
          <p:cNvGraphicFramePr>
            <a:graphicFrameLocks noGrp="1"/>
          </p:cNvGraphicFramePr>
          <p:nvPr>
            <p:extLst>
              <p:ext uri="{D42A27DB-BD31-4B8C-83A1-F6EECF244321}">
                <p14:modId xmlns:p14="http://schemas.microsoft.com/office/powerpoint/2010/main" val="1357150858"/>
              </p:ext>
            </p:extLst>
          </p:nvPr>
        </p:nvGraphicFramePr>
        <p:xfrm>
          <a:off x="899592" y="4522822"/>
          <a:ext cx="7704855" cy="994410"/>
        </p:xfrm>
        <a:graphic>
          <a:graphicData uri="http://schemas.openxmlformats.org/drawingml/2006/table">
            <a:tbl>
              <a:tblPr/>
              <a:tblGrid>
                <a:gridCol w="3528392"/>
                <a:gridCol w="720080"/>
                <a:gridCol w="3456383"/>
              </a:tblGrid>
              <a:tr h="0">
                <a:tc>
                  <a:txBody>
                    <a:bodyPr/>
                    <a:lstStyle/>
                    <a:p>
                      <a:r>
                        <a:rPr lang="es-MX" dirty="0" err="1" smtClean="0"/>
                        <a:t>puts</a:t>
                      </a:r>
                      <a:r>
                        <a:rPr lang="es-MX" dirty="0" smtClean="0"/>
                        <a:t> `date</a:t>
                      </a:r>
                      <a:r>
                        <a:rPr lang="es-MX" dirty="0"/>
                        <a:t>`</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dirty="0" smtClean="0"/>
                        <a:t>"La fecha actual es: 04/12/2012"</a:t>
                      </a:r>
                      <a:endParaRPr lang="pt-BR" dirty="0"/>
                    </a:p>
                  </a:txBody>
                  <a:tcPr marL="28575" marR="28575" marT="28575" marB="28575">
                    <a:lnL>
                      <a:noFill/>
                    </a:lnL>
                    <a:lnR>
                      <a:noFill/>
                    </a:lnR>
                    <a:lnT>
                      <a:noFill/>
                    </a:lnT>
                    <a:lnB>
                      <a:noFill/>
                    </a:lnB>
                    <a:solidFill>
                      <a:srgbClr val="F8E4E4"/>
                    </a:solidFill>
                  </a:tcPr>
                </a:tc>
              </a:tr>
              <a:tr h="0">
                <a:tc>
                  <a:txBody>
                    <a:bodyPr/>
                    <a:lstStyle/>
                    <a:p>
                      <a:r>
                        <a:rPr lang="es-MX" dirty="0" err="1" smtClean="0"/>
                        <a:t>puts</a:t>
                      </a:r>
                      <a:r>
                        <a:rPr lang="es-MX" dirty="0" smtClean="0"/>
                        <a:t> `</a:t>
                      </a:r>
                      <a:r>
                        <a:rPr lang="es-MX" dirty="0" err="1" smtClean="0"/>
                        <a:t>dir</a:t>
                      </a:r>
                      <a:r>
                        <a:rPr lang="es-MX" dirty="0"/>
                        <a:t>`.</a:t>
                      </a:r>
                      <a:r>
                        <a:rPr lang="es-MX" dirty="0" err="1"/>
                        <a:t>split</a:t>
                      </a:r>
                      <a:r>
                        <a:rPr lang="es-MX" dirty="0"/>
                        <a:t>[34]</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a:t>"lib_singleton.tip"</a:t>
                      </a:r>
                    </a:p>
                  </a:txBody>
                  <a:tcPr marL="28575" marR="28575" marT="28575" marB="28575">
                    <a:lnL>
                      <a:noFill/>
                    </a:lnL>
                    <a:lnR>
                      <a:noFill/>
                    </a:lnR>
                    <a:lnT>
                      <a:noFill/>
                    </a:lnT>
                    <a:lnB>
                      <a:noFill/>
                    </a:lnB>
                    <a:solidFill>
                      <a:srgbClr val="F8E4E4"/>
                    </a:solidFill>
                  </a:tcPr>
                </a:tc>
              </a:tr>
              <a:tr h="0">
                <a:tc>
                  <a:txBody>
                    <a:bodyPr/>
                    <a:lstStyle/>
                    <a:p>
                      <a:r>
                        <a:rPr lang="es-MX" dirty="0" err="1" smtClean="0"/>
                        <a:t>puts</a:t>
                      </a:r>
                      <a:r>
                        <a:rPr lang="es-MX" dirty="0" smtClean="0"/>
                        <a:t> %x{echo "Hola mundo loco"}</a:t>
                      </a:r>
                      <a:endParaRPr lang="es-MX" dirty="0"/>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dirty="0"/>
                        <a:t>"</a:t>
                      </a:r>
                      <a:r>
                        <a:rPr lang="es-MX" dirty="0" smtClean="0"/>
                        <a:t>Hola mundo loco"</a:t>
                      </a:r>
                      <a:endParaRPr lang="es-MX" dirty="0"/>
                    </a:p>
                  </a:txBody>
                  <a:tcPr marL="28575" marR="28575" marT="28575" marB="28575">
                    <a:lnL>
                      <a:noFill/>
                    </a:lnL>
                    <a:lnR>
                      <a:noFill/>
                    </a:lnR>
                    <a:lnT>
                      <a:noFill/>
                    </a:lnT>
                    <a:lnB>
                      <a:noFill/>
                    </a:lnB>
                    <a:solidFill>
                      <a:srgbClr val="F8E4E4"/>
                    </a:solidFill>
                  </a:tcPr>
                </a:tc>
              </a:tr>
            </a:tbl>
          </a:graphicData>
        </a:graphic>
      </p:graphicFrame>
      <p:sp>
        <p:nvSpPr>
          <p:cNvPr id="9" name="Rectangle 1"/>
          <p:cNvSpPr>
            <a:spLocks noChangeArrowheads="1"/>
          </p:cNvSpPr>
          <p:nvPr/>
        </p:nvSpPr>
        <p:spPr bwMode="auto">
          <a:xfrm>
            <a:off x="899592" y="4018766"/>
            <a:ext cx="6501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strike="noStrike" cap="none" normalizeH="0" baseline="0" dirty="0" smtClean="0">
                <a:ln>
                  <a:noFill/>
                </a:ln>
                <a:solidFill>
                  <a:schemeClr val="tx1"/>
                </a:solidFill>
                <a:effectLst/>
                <a:latin typeface="Arial" pitchFamily="34" charset="0"/>
                <a:cs typeface="Arial" pitchFamily="34" charset="0"/>
              </a:rPr>
              <a:t>Ejec2.rb</a:t>
            </a:r>
          </a:p>
        </p:txBody>
      </p:sp>
    </p:spTree>
    <p:extLst>
      <p:ext uri="{BB962C8B-B14F-4D97-AF65-F5344CB8AC3E}">
        <p14:creationId xmlns:p14="http://schemas.microsoft.com/office/powerpoint/2010/main" val="18475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Redefiniendo </a:t>
            </a:r>
            <a:r>
              <a:rPr lang="es-MX" dirty="0" err="1" smtClean="0"/>
              <a:t>Backquotes</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1200592134"/>
              </p:ext>
            </p:extLst>
          </p:nvPr>
        </p:nvGraphicFramePr>
        <p:xfrm>
          <a:off x="539552" y="1844824"/>
          <a:ext cx="7704855" cy="4706134"/>
        </p:xfrm>
        <a:graphic>
          <a:graphicData uri="http://schemas.openxmlformats.org/drawingml/2006/table">
            <a:tbl>
              <a:tblPr/>
              <a:tblGrid>
                <a:gridCol w="7704855"/>
              </a:tblGrid>
              <a:tr h="2486705">
                <a:tc>
                  <a:txBody>
                    <a:bodyPr/>
                    <a:lstStyle/>
                    <a:p>
                      <a:r>
                        <a:rPr lang="es-MX" dirty="0" smtClean="0"/>
                        <a:t>alias </a:t>
                      </a:r>
                      <a:r>
                        <a:rPr lang="es-MX" dirty="0" err="1" smtClean="0"/>
                        <a:t>old_Backquote</a:t>
                      </a:r>
                      <a:r>
                        <a:rPr lang="es-MX" dirty="0" smtClean="0"/>
                        <a:t> `</a:t>
                      </a:r>
                    </a:p>
                    <a:p>
                      <a:r>
                        <a:rPr lang="es-MX" dirty="0" err="1" smtClean="0"/>
                        <a:t>def</a:t>
                      </a:r>
                      <a:r>
                        <a:rPr lang="es-MX" dirty="0" smtClean="0"/>
                        <a:t> `(</a:t>
                      </a:r>
                      <a:r>
                        <a:rPr lang="es-MX" dirty="0" err="1" smtClean="0"/>
                        <a:t>cmd</a:t>
                      </a:r>
                      <a:r>
                        <a:rPr lang="es-MX" dirty="0" smtClean="0"/>
                        <a:t>)</a:t>
                      </a:r>
                    </a:p>
                    <a:p>
                      <a:pPr lvl="1"/>
                      <a:r>
                        <a:rPr lang="es-MX" dirty="0" err="1" smtClean="0"/>
                        <a:t>result</a:t>
                      </a:r>
                      <a:r>
                        <a:rPr lang="es-MX" dirty="0" smtClean="0"/>
                        <a:t> = </a:t>
                      </a:r>
                      <a:r>
                        <a:rPr lang="es-MX" dirty="0" err="1" smtClean="0"/>
                        <a:t>old_Backquote</a:t>
                      </a:r>
                      <a:r>
                        <a:rPr lang="es-MX" dirty="0" smtClean="0"/>
                        <a:t>(</a:t>
                      </a:r>
                      <a:r>
                        <a:rPr lang="es-MX" dirty="0" err="1" smtClean="0"/>
                        <a:t>cmd</a:t>
                      </a:r>
                      <a:r>
                        <a:rPr lang="es-MX" dirty="0" smtClean="0"/>
                        <a:t>)</a:t>
                      </a:r>
                    </a:p>
                    <a:p>
                      <a:pPr lvl="1"/>
                      <a:r>
                        <a:rPr lang="es-MX" dirty="0" err="1" smtClean="0"/>
                        <a:t>if</a:t>
                      </a:r>
                      <a:r>
                        <a:rPr lang="es-MX" dirty="0" smtClean="0"/>
                        <a:t> $? != 0</a:t>
                      </a:r>
                    </a:p>
                    <a:p>
                      <a:pPr lvl="2"/>
                      <a:r>
                        <a:rPr lang="es-MX" dirty="0" err="1" smtClean="0"/>
                        <a:t>puts</a:t>
                      </a:r>
                      <a:r>
                        <a:rPr lang="es-MX" dirty="0" smtClean="0"/>
                        <a:t> "*** </a:t>
                      </a:r>
                      <a:r>
                        <a:rPr lang="es-MX" dirty="0" err="1" smtClean="0"/>
                        <a:t>Command</a:t>
                      </a:r>
                      <a:r>
                        <a:rPr lang="es-MX" dirty="0" smtClean="0"/>
                        <a:t> #{</a:t>
                      </a:r>
                      <a:r>
                        <a:rPr lang="es-MX" dirty="0" err="1" smtClean="0"/>
                        <a:t>cmd</a:t>
                      </a:r>
                      <a:r>
                        <a:rPr lang="es-MX" dirty="0" smtClean="0"/>
                        <a:t>} </a:t>
                      </a:r>
                      <a:r>
                        <a:rPr lang="es-MX" dirty="0" err="1" smtClean="0"/>
                        <a:t>failed</a:t>
                      </a:r>
                      <a:r>
                        <a:rPr lang="es-MX" dirty="0" smtClean="0"/>
                        <a:t>: status = #{$?.</a:t>
                      </a:r>
                      <a:r>
                        <a:rPr lang="es-MX" dirty="0" err="1" smtClean="0"/>
                        <a:t>exitstatus</a:t>
                      </a:r>
                      <a:r>
                        <a:rPr lang="es-MX" dirty="0" smtClean="0"/>
                        <a:t>}"</a:t>
                      </a:r>
                    </a:p>
                    <a:p>
                      <a:pPr lvl="1"/>
                      <a:r>
                        <a:rPr lang="es-MX" dirty="0" err="1" smtClean="0"/>
                        <a:t>end</a:t>
                      </a:r>
                      <a:endParaRPr lang="es-MX" dirty="0" smtClean="0"/>
                    </a:p>
                    <a:p>
                      <a:pPr lvl="1"/>
                      <a:r>
                        <a:rPr lang="es-MX" dirty="0" err="1" smtClean="0"/>
                        <a:t>result</a:t>
                      </a:r>
                      <a:endParaRPr lang="es-MX" dirty="0" smtClean="0"/>
                    </a:p>
                    <a:p>
                      <a:r>
                        <a:rPr lang="es-MX" dirty="0" err="1" smtClean="0"/>
                        <a:t>end</a:t>
                      </a:r>
                      <a:endParaRPr lang="es-MX" dirty="0" smtClean="0"/>
                    </a:p>
                    <a:p>
                      <a:r>
                        <a:rPr lang="es-MX" dirty="0" err="1" smtClean="0"/>
                        <a:t>print</a:t>
                      </a:r>
                      <a:r>
                        <a:rPr lang="es-MX" dirty="0" smtClean="0"/>
                        <a:t> `</a:t>
                      </a:r>
                      <a:r>
                        <a:rPr lang="es-MX" dirty="0" err="1" smtClean="0"/>
                        <a:t>ls</a:t>
                      </a:r>
                      <a:r>
                        <a:rPr lang="es-MX" dirty="0" smtClean="0"/>
                        <a:t> -l /c/</a:t>
                      </a:r>
                      <a:r>
                        <a:rPr lang="es-MX" dirty="0" err="1" smtClean="0"/>
                        <a:t>PracticasExpressions</a:t>
                      </a:r>
                      <a:r>
                        <a:rPr lang="es-MX" dirty="0" smtClean="0"/>
                        <a:t>`</a:t>
                      </a:r>
                    </a:p>
                    <a:p>
                      <a:r>
                        <a:rPr lang="es-MX" dirty="0" err="1" smtClean="0"/>
                        <a:t>print</a:t>
                      </a:r>
                      <a:r>
                        <a:rPr lang="es-MX" dirty="0" smtClean="0"/>
                        <a:t> `</a:t>
                      </a:r>
                      <a:r>
                        <a:rPr lang="es-MX" dirty="0" err="1" smtClean="0"/>
                        <a:t>ls</a:t>
                      </a:r>
                      <a:r>
                        <a:rPr lang="es-MX" dirty="0" smtClean="0"/>
                        <a:t> -l /</a:t>
                      </a:r>
                      <a:r>
                        <a:rPr lang="es-MX" dirty="0" err="1" smtClean="0"/>
                        <a:t>etc</a:t>
                      </a:r>
                      <a:r>
                        <a:rPr lang="es-MX" dirty="0" smtClean="0"/>
                        <a:t>/</a:t>
                      </a:r>
                      <a:r>
                        <a:rPr lang="es-MX" dirty="0" err="1" smtClean="0"/>
                        <a:t>wibble</a:t>
                      </a:r>
                      <a:r>
                        <a:rPr lang="es-MX" dirty="0" smtClean="0"/>
                        <a:t>`</a:t>
                      </a:r>
                      <a:endParaRPr lang="es-MX" dirty="0"/>
                    </a:p>
                  </a:txBody>
                  <a:tcPr marL="28575" marR="28575" marT="28575" marB="28575">
                    <a:lnL>
                      <a:noFill/>
                    </a:lnL>
                    <a:lnR>
                      <a:noFill/>
                    </a:lnR>
                    <a:lnT>
                      <a:noFill/>
                    </a:lnT>
                    <a:lnB>
                      <a:noFill/>
                    </a:lnB>
                    <a:solidFill>
                      <a:srgbClr val="F8E4E4"/>
                    </a:solidFill>
                  </a:tcPr>
                </a:tc>
              </a:tr>
              <a:tr h="273603">
                <a:tc>
                  <a:txBody>
                    <a:bodyPr/>
                    <a:lstStyle/>
                    <a:p>
                      <a:r>
                        <a:rPr lang="es-MX" sz="1000" dirty="0" smtClean="0"/>
                        <a:t>Resultado</a:t>
                      </a:r>
                      <a:endParaRPr lang="es-MX" sz="1000" dirty="0"/>
                    </a:p>
                  </a:txBody>
                  <a:tcPr marL="28575" marR="28575" marT="28575" marB="28575">
                    <a:lnL>
                      <a:noFill/>
                    </a:lnL>
                    <a:lnR>
                      <a:noFill/>
                    </a:lnR>
                    <a:lnT>
                      <a:noFill/>
                    </a:lnT>
                    <a:lnB>
                      <a:noFill/>
                    </a:lnB>
                    <a:solidFill>
                      <a:srgbClr val="F8E4E4"/>
                    </a:solidFill>
                  </a:tcPr>
                </a:tc>
              </a:tr>
              <a:tr h="1632181">
                <a:tc>
                  <a:txBody>
                    <a:bodyPr/>
                    <a:lstStyle/>
                    <a:p>
                      <a:r>
                        <a:rPr lang="es-MX" sz="1000" dirty="0" smtClean="0"/>
                        <a:t>total 2</a:t>
                      </a:r>
                    </a:p>
                    <a:p>
                      <a:r>
                        <a:rPr lang="es-MX" sz="1000" dirty="0" smtClean="0"/>
                        <a:t>-</a:t>
                      </a:r>
                      <a:r>
                        <a:rPr lang="es-MX" sz="1000" dirty="0" err="1" smtClean="0"/>
                        <a:t>rw</a:t>
                      </a:r>
                      <a:r>
                        <a:rPr lang="es-MX" sz="1000" dirty="0" smtClean="0"/>
                        <a:t>-r--r--    1 </a:t>
                      </a:r>
                      <a:r>
                        <a:rPr lang="es-MX" sz="1000" dirty="0" err="1" smtClean="0"/>
                        <a:t>victormc</a:t>
                      </a:r>
                      <a:r>
                        <a:rPr lang="es-MX" sz="1000" dirty="0" smtClean="0"/>
                        <a:t> </a:t>
                      </a:r>
                      <a:r>
                        <a:rPr lang="es-MX" sz="1000" dirty="0" err="1" smtClean="0"/>
                        <a:t>Administ</a:t>
                      </a:r>
                      <a:r>
                        <a:rPr lang="es-MX" sz="1000" dirty="0" smtClean="0"/>
                        <a:t>      171 </a:t>
                      </a:r>
                      <a:r>
                        <a:rPr lang="es-MX" sz="1000" dirty="0" err="1" smtClean="0"/>
                        <a:t>Dec</a:t>
                      </a:r>
                      <a:r>
                        <a:rPr lang="es-MX" sz="1000" dirty="0" smtClean="0"/>
                        <a:t>  4 22:17 Ejec1.rb</a:t>
                      </a:r>
                    </a:p>
                    <a:p>
                      <a:r>
                        <a:rPr lang="es-MX" sz="1000" dirty="0" smtClean="0"/>
                        <a:t>-</a:t>
                      </a:r>
                      <a:r>
                        <a:rPr lang="es-MX" sz="1000" dirty="0" err="1" smtClean="0"/>
                        <a:t>rw</a:t>
                      </a:r>
                      <a:r>
                        <a:rPr lang="es-MX" sz="1000" dirty="0" smtClean="0"/>
                        <a:t>-r--r--    1 </a:t>
                      </a:r>
                      <a:r>
                        <a:rPr lang="es-MX" sz="1000" dirty="0" err="1" smtClean="0"/>
                        <a:t>victormc</a:t>
                      </a:r>
                      <a:r>
                        <a:rPr lang="es-MX" sz="1000" dirty="0" smtClean="0"/>
                        <a:t> </a:t>
                      </a:r>
                      <a:r>
                        <a:rPr lang="es-MX" sz="1000" dirty="0" err="1" smtClean="0"/>
                        <a:t>Administ</a:t>
                      </a:r>
                      <a:r>
                        <a:rPr lang="es-MX" sz="1000" dirty="0" smtClean="0"/>
                        <a:t>      234 </a:t>
                      </a:r>
                      <a:r>
                        <a:rPr lang="es-MX" sz="1000" dirty="0" err="1" smtClean="0"/>
                        <a:t>Dec</a:t>
                      </a:r>
                      <a:r>
                        <a:rPr lang="es-MX" sz="1000" dirty="0" smtClean="0"/>
                        <a:t>  4 23:36 Ejec2.rb</a:t>
                      </a:r>
                    </a:p>
                    <a:p>
                      <a:r>
                        <a:rPr lang="es-MX" sz="1000" dirty="0" smtClean="0"/>
                        <a:t>-</a:t>
                      </a:r>
                      <a:r>
                        <a:rPr lang="es-MX" sz="1000" dirty="0" err="1" smtClean="0"/>
                        <a:t>rw</a:t>
                      </a:r>
                      <a:r>
                        <a:rPr lang="es-MX" sz="1000" dirty="0" smtClean="0"/>
                        <a:t>-r--r--    1 </a:t>
                      </a:r>
                      <a:r>
                        <a:rPr lang="es-MX" sz="1000" dirty="0" err="1" smtClean="0"/>
                        <a:t>victormc</a:t>
                      </a:r>
                      <a:r>
                        <a:rPr lang="es-MX" sz="1000" dirty="0" smtClean="0"/>
                        <a:t> </a:t>
                      </a:r>
                      <a:r>
                        <a:rPr lang="es-MX" sz="1000" dirty="0" err="1" smtClean="0"/>
                        <a:t>Administ</a:t>
                      </a:r>
                      <a:r>
                        <a:rPr lang="es-MX" sz="1000" dirty="0" smtClean="0"/>
                        <a:t>      234 </a:t>
                      </a:r>
                      <a:r>
                        <a:rPr lang="es-MX" sz="1000" dirty="0" err="1" smtClean="0"/>
                        <a:t>Dec</a:t>
                      </a:r>
                      <a:r>
                        <a:rPr lang="es-MX" sz="1000" dirty="0" smtClean="0"/>
                        <a:t>  5 02:23 Ejec3.rb</a:t>
                      </a:r>
                    </a:p>
                    <a:p>
                      <a:r>
                        <a:rPr lang="es-MX" sz="1000" dirty="0" err="1" smtClean="0"/>
                        <a:t>ls</a:t>
                      </a:r>
                      <a:r>
                        <a:rPr lang="es-MX" sz="1000" dirty="0" smtClean="0"/>
                        <a:t>: /</a:t>
                      </a:r>
                      <a:r>
                        <a:rPr lang="es-MX" sz="1000" dirty="0" err="1" smtClean="0"/>
                        <a:t>etc</a:t>
                      </a:r>
                      <a:r>
                        <a:rPr lang="es-MX" sz="1000" dirty="0" smtClean="0"/>
                        <a:t>/</a:t>
                      </a:r>
                      <a:r>
                        <a:rPr lang="es-MX" sz="1000" dirty="0" err="1" smtClean="0"/>
                        <a:t>wibble</a:t>
                      </a:r>
                      <a:r>
                        <a:rPr lang="es-MX" sz="1000" dirty="0" smtClean="0"/>
                        <a:t>: No </a:t>
                      </a:r>
                      <a:r>
                        <a:rPr lang="es-MX" sz="1000" dirty="0" err="1" smtClean="0"/>
                        <a:t>such</a:t>
                      </a:r>
                      <a:r>
                        <a:rPr lang="es-MX" sz="1000" dirty="0" smtClean="0"/>
                        <a:t> file </a:t>
                      </a:r>
                      <a:r>
                        <a:rPr lang="es-MX" sz="1000" dirty="0" err="1" smtClean="0"/>
                        <a:t>or</a:t>
                      </a:r>
                      <a:r>
                        <a:rPr lang="es-MX" sz="1000" dirty="0" smtClean="0"/>
                        <a:t> </a:t>
                      </a:r>
                      <a:r>
                        <a:rPr lang="es-MX" sz="1000" dirty="0" err="1" smtClean="0"/>
                        <a:t>directory</a:t>
                      </a:r>
                      <a:endParaRPr lang="es-MX" sz="1000" dirty="0" smtClean="0"/>
                    </a:p>
                    <a:p>
                      <a:r>
                        <a:rPr lang="es-MX" sz="1000" dirty="0" smtClean="0"/>
                        <a:t>Ejec3.rb:6:in ``': *** </a:t>
                      </a:r>
                      <a:r>
                        <a:rPr lang="es-MX" sz="1000" dirty="0" err="1" smtClean="0"/>
                        <a:t>Command</a:t>
                      </a:r>
                      <a:r>
                        <a:rPr lang="es-MX" sz="1000" dirty="0" smtClean="0"/>
                        <a:t> </a:t>
                      </a:r>
                      <a:r>
                        <a:rPr lang="es-MX" sz="1000" dirty="0" err="1" smtClean="0"/>
                        <a:t>ls</a:t>
                      </a:r>
                      <a:r>
                        <a:rPr lang="es-MX" sz="1000" dirty="0" smtClean="0"/>
                        <a:t> -l /</a:t>
                      </a:r>
                      <a:r>
                        <a:rPr lang="es-MX" sz="1000" dirty="0" err="1" smtClean="0"/>
                        <a:t>etc</a:t>
                      </a:r>
                      <a:r>
                        <a:rPr lang="es-MX" sz="1000" dirty="0" smtClean="0"/>
                        <a:t>/</a:t>
                      </a:r>
                      <a:r>
                        <a:rPr lang="es-MX" sz="1000" dirty="0" err="1" smtClean="0"/>
                        <a:t>wibble</a:t>
                      </a:r>
                      <a:r>
                        <a:rPr lang="es-MX" sz="1000" dirty="0" smtClean="0"/>
                        <a:t> </a:t>
                      </a:r>
                      <a:r>
                        <a:rPr lang="es-MX" sz="1000" dirty="0" err="1" smtClean="0"/>
                        <a:t>failed</a:t>
                      </a:r>
                      <a:r>
                        <a:rPr lang="es-MX" sz="1000" dirty="0" smtClean="0"/>
                        <a:t>: status = 1 (</a:t>
                      </a:r>
                      <a:r>
                        <a:rPr lang="es-MX" sz="1000" dirty="0" err="1" smtClean="0"/>
                        <a:t>RuntimeError</a:t>
                      </a:r>
                      <a:r>
                        <a:rPr lang="es-MX" sz="1000" dirty="0" smtClean="0"/>
                        <a:t>)</a:t>
                      </a:r>
                    </a:p>
                    <a:p>
                      <a:r>
                        <a:rPr lang="es-MX" sz="1000" dirty="0" smtClean="0"/>
                        <a:t>        </a:t>
                      </a:r>
                      <a:r>
                        <a:rPr lang="es-MX" sz="1000" dirty="0" err="1" smtClean="0"/>
                        <a:t>from</a:t>
                      </a:r>
                      <a:r>
                        <a:rPr lang="es-MX" sz="1000" dirty="0" smtClean="0"/>
                        <a:t> Ejec3.rb:11:in `&lt;</a:t>
                      </a:r>
                      <a:r>
                        <a:rPr lang="es-MX" sz="1000" dirty="0" err="1" smtClean="0"/>
                        <a:t>main</a:t>
                      </a:r>
                      <a:r>
                        <a:rPr lang="es-MX" sz="1000" dirty="0" smtClean="0"/>
                        <a:t>&gt;'</a:t>
                      </a:r>
                      <a:endParaRPr lang="es-MX" sz="1000" dirty="0"/>
                    </a:p>
                  </a:txBody>
                  <a:tcPr marL="28575" marR="28575" marT="28575" marB="28575">
                    <a:lnL>
                      <a:noFill/>
                    </a:lnL>
                    <a:lnR>
                      <a:noFill/>
                    </a:lnR>
                    <a:lnT>
                      <a:noFill/>
                    </a:lnT>
                    <a:lnB>
                      <a:noFill/>
                    </a:lnB>
                    <a:solidFill>
                      <a:srgbClr val="F8E4E4"/>
                    </a:solidFill>
                  </a:tcPr>
                </a:tc>
              </a:tr>
            </a:tbl>
          </a:graphicData>
        </a:graphic>
      </p:graphicFrame>
      <p:sp>
        <p:nvSpPr>
          <p:cNvPr id="5" name="Rectangle 1"/>
          <p:cNvSpPr>
            <a:spLocks noChangeArrowheads="1"/>
          </p:cNvSpPr>
          <p:nvPr/>
        </p:nvSpPr>
        <p:spPr bwMode="auto">
          <a:xfrm>
            <a:off x="539552" y="1228690"/>
            <a:ext cx="6501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strike="noStrike" cap="none" normalizeH="0" baseline="0" dirty="0" smtClean="0">
                <a:ln>
                  <a:noFill/>
                </a:ln>
                <a:solidFill>
                  <a:schemeClr val="tx1"/>
                </a:solidFill>
                <a:effectLst/>
                <a:latin typeface="Arial" pitchFamily="34" charset="0"/>
                <a:cs typeface="Arial" pitchFamily="34" charset="0"/>
              </a:rPr>
              <a:t>Ejec3.rb</a:t>
            </a:r>
          </a:p>
        </p:txBody>
      </p:sp>
    </p:spTree>
    <p:extLst>
      <p:ext uri="{BB962C8B-B14F-4D97-AF65-F5344CB8AC3E}">
        <p14:creationId xmlns:p14="http://schemas.microsoft.com/office/powerpoint/2010/main" val="171877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Asignación</a:t>
            </a:r>
            <a:endParaRPr lang="es-MX" dirty="0"/>
          </a:p>
        </p:txBody>
      </p:sp>
      <p:sp>
        <p:nvSpPr>
          <p:cNvPr id="3" name="2 Marcador de contenido"/>
          <p:cNvSpPr>
            <a:spLocks noGrp="1"/>
          </p:cNvSpPr>
          <p:nvPr>
            <p:ph idx="1"/>
          </p:nvPr>
        </p:nvSpPr>
        <p:spPr>
          <a:xfrm>
            <a:off x="395536" y="1412777"/>
            <a:ext cx="8229600" cy="1872207"/>
          </a:xfrm>
        </p:spPr>
        <p:txBody>
          <a:bodyPr>
            <a:normAutofit/>
          </a:bodyPr>
          <a:lstStyle/>
          <a:p>
            <a:r>
              <a:rPr lang="es-MX" sz="2800" dirty="0"/>
              <a:t>Una instrucción de asignación establece la variable o atributo en su lado izquierdo (el </a:t>
            </a:r>
            <a:r>
              <a:rPr lang="es-MX" sz="2800" i="1" dirty="0"/>
              <a:t>valor-I</a:t>
            </a:r>
            <a:r>
              <a:rPr lang="es-MX" sz="2800" dirty="0"/>
              <a:t> ) para referirse al valor de la derecha (el </a:t>
            </a:r>
            <a:r>
              <a:rPr lang="es-MX" sz="2800" i="1" dirty="0"/>
              <a:t>valor p</a:t>
            </a:r>
            <a:r>
              <a:rPr lang="es-MX" sz="2800" dirty="0"/>
              <a:t> ).  Esto significa que usted puede asignaciones de </a:t>
            </a:r>
            <a:r>
              <a:rPr lang="es-MX" sz="2800" dirty="0" smtClean="0"/>
              <a:t>cadena.</a:t>
            </a:r>
            <a:endParaRPr lang="es-MX" sz="2800" dirty="0"/>
          </a:p>
        </p:txBody>
      </p:sp>
      <p:graphicFrame>
        <p:nvGraphicFramePr>
          <p:cNvPr id="5" name="4 Tabla"/>
          <p:cNvGraphicFramePr>
            <a:graphicFrameLocks noGrp="1"/>
          </p:cNvGraphicFramePr>
          <p:nvPr>
            <p:extLst>
              <p:ext uri="{D42A27DB-BD31-4B8C-83A1-F6EECF244321}">
                <p14:modId xmlns:p14="http://schemas.microsoft.com/office/powerpoint/2010/main" val="3993551955"/>
              </p:ext>
            </p:extLst>
          </p:nvPr>
        </p:nvGraphicFramePr>
        <p:xfrm>
          <a:off x="755576" y="3501008"/>
          <a:ext cx="7416825" cy="2320290"/>
        </p:xfrm>
        <a:graphic>
          <a:graphicData uri="http://schemas.openxmlformats.org/drawingml/2006/table">
            <a:tbl>
              <a:tblPr/>
              <a:tblGrid>
                <a:gridCol w="2472275"/>
                <a:gridCol w="2472275"/>
                <a:gridCol w="2472275"/>
              </a:tblGrid>
              <a:tr h="0">
                <a:tc gridSpan="3">
                  <a:txBody>
                    <a:bodyPr/>
                    <a:lstStyle/>
                    <a:p>
                      <a:r>
                        <a:rPr lang="pt-BR"/>
                        <a:t>a = b = 1 + 2 + 3</a:t>
                      </a:r>
                    </a:p>
                  </a:txBody>
                  <a:tcPr marL="28575" marR="28575" marT="28575" marB="28575">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0">
                <a:tc>
                  <a:txBody>
                    <a:bodyPr/>
                    <a:lstStyle/>
                    <a:p>
                      <a:r>
                        <a:rPr lang="es-MX"/>
                        <a:t>a</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a:t>6</a:t>
                      </a:r>
                    </a:p>
                  </a:txBody>
                  <a:tcPr marL="28575" marR="28575" marT="28575" marB="28575">
                    <a:lnL>
                      <a:noFill/>
                    </a:lnL>
                    <a:lnR>
                      <a:noFill/>
                    </a:lnR>
                    <a:lnT>
                      <a:noFill/>
                    </a:lnT>
                    <a:lnB>
                      <a:noFill/>
                    </a:lnB>
                    <a:solidFill>
                      <a:srgbClr val="F8E4E4"/>
                    </a:solidFill>
                  </a:tcPr>
                </a:tc>
              </a:tr>
              <a:tr h="0">
                <a:tc>
                  <a:txBody>
                    <a:bodyPr/>
                    <a:lstStyle/>
                    <a:p>
                      <a:r>
                        <a:rPr lang="es-MX"/>
                        <a:t>b</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a:t>6</a:t>
                      </a:r>
                    </a:p>
                  </a:txBody>
                  <a:tcPr marL="28575" marR="28575" marT="28575" marB="28575">
                    <a:lnL>
                      <a:noFill/>
                    </a:lnL>
                    <a:lnR>
                      <a:noFill/>
                    </a:lnR>
                    <a:lnT>
                      <a:noFill/>
                    </a:lnT>
                    <a:lnB>
                      <a:noFill/>
                    </a:lnB>
                    <a:solidFill>
                      <a:srgbClr val="F8E4E4"/>
                    </a:solidFill>
                  </a:tcPr>
                </a:tc>
              </a:tr>
              <a:tr h="0">
                <a:tc gridSpan="3">
                  <a:txBody>
                    <a:bodyPr/>
                    <a:lstStyle/>
                    <a:p>
                      <a:r>
                        <a:rPr lang="pt-BR" dirty="0"/>
                        <a:t>a = (b = 1 + 2) + 3</a:t>
                      </a:r>
                    </a:p>
                  </a:txBody>
                  <a:tcPr marL="28575" marR="28575" marT="28575" marB="28575">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r h="0">
                <a:tc>
                  <a:txBody>
                    <a:bodyPr/>
                    <a:lstStyle/>
                    <a:p>
                      <a:r>
                        <a:rPr lang="es-MX"/>
                        <a:t>a</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a:t>6</a:t>
                      </a:r>
                    </a:p>
                  </a:txBody>
                  <a:tcPr marL="28575" marR="28575" marT="28575" marB="28575">
                    <a:lnL>
                      <a:noFill/>
                    </a:lnL>
                    <a:lnR>
                      <a:noFill/>
                    </a:lnR>
                    <a:lnT>
                      <a:noFill/>
                    </a:lnT>
                    <a:lnB>
                      <a:noFill/>
                    </a:lnB>
                    <a:solidFill>
                      <a:srgbClr val="F8E4E4"/>
                    </a:solidFill>
                  </a:tcPr>
                </a:tc>
              </a:tr>
              <a:tr h="0">
                <a:tc>
                  <a:txBody>
                    <a:bodyPr/>
                    <a:lstStyle/>
                    <a:p>
                      <a:r>
                        <a:rPr lang="es-MX"/>
                        <a:t>b</a:t>
                      </a:r>
                    </a:p>
                  </a:txBody>
                  <a:tcPr marL="28575" marR="28575" marT="28575" marB="28575">
                    <a:lnL>
                      <a:noFill/>
                    </a:lnL>
                    <a:lnR>
                      <a:noFill/>
                    </a:lnR>
                    <a:lnT>
                      <a:noFill/>
                    </a:lnT>
                    <a:lnB>
                      <a:noFill/>
                    </a:lnB>
                    <a:solidFill>
                      <a:srgbClr val="F8E4E4"/>
                    </a:solidFill>
                  </a:tcPr>
                </a:tc>
                <a:tc>
                  <a:txBody>
                    <a:bodyPr/>
                    <a:lstStyle/>
                    <a:p>
                      <a:r>
                        <a:rPr lang="es-MX" dirty="0" smtClean="0"/>
                        <a:t>=&gt;</a:t>
                      </a:r>
                      <a:endParaRPr lang="es-MX" dirty="0"/>
                    </a:p>
                  </a:txBody>
                  <a:tcPr marL="28575" marR="28575" marT="28575" marB="28575">
                    <a:lnL>
                      <a:noFill/>
                    </a:lnL>
                    <a:lnR>
                      <a:noFill/>
                    </a:lnR>
                    <a:lnT>
                      <a:noFill/>
                    </a:lnT>
                    <a:lnB>
                      <a:noFill/>
                    </a:lnB>
                    <a:solidFill>
                      <a:srgbClr val="F8E4E4"/>
                    </a:solidFill>
                  </a:tcPr>
                </a:tc>
                <a:tc>
                  <a:txBody>
                    <a:bodyPr/>
                    <a:lstStyle/>
                    <a:p>
                      <a:r>
                        <a:rPr lang="es-MX"/>
                        <a:t>3</a:t>
                      </a:r>
                    </a:p>
                  </a:txBody>
                  <a:tcPr marL="28575" marR="28575" marT="28575" marB="28575">
                    <a:lnL>
                      <a:noFill/>
                    </a:lnL>
                    <a:lnR>
                      <a:noFill/>
                    </a:lnR>
                    <a:lnT>
                      <a:noFill/>
                    </a:lnT>
                    <a:lnB>
                      <a:noFill/>
                    </a:lnB>
                    <a:solidFill>
                      <a:srgbClr val="F8E4E4"/>
                    </a:solidFill>
                  </a:tcPr>
                </a:tc>
              </a:tr>
              <a:tr h="0">
                <a:tc gridSpan="3">
                  <a:txBody>
                    <a:bodyPr/>
                    <a:lstStyle/>
                    <a:p>
                      <a:r>
                        <a:rPr lang="es-MX" dirty="0" err="1"/>
                        <a:t>File.open</a:t>
                      </a:r>
                      <a:r>
                        <a:rPr lang="es-MX" dirty="0"/>
                        <a:t>(</a:t>
                      </a:r>
                      <a:r>
                        <a:rPr lang="es-MX" dirty="0" err="1"/>
                        <a:t>name</a:t>
                      </a:r>
                      <a:r>
                        <a:rPr lang="es-MX" dirty="0"/>
                        <a:t> = </a:t>
                      </a:r>
                      <a:r>
                        <a:rPr lang="es-MX" dirty="0" err="1"/>
                        <a:t>gets.chomp</a:t>
                      </a:r>
                      <a:r>
                        <a:rPr lang="es-MX" dirty="0"/>
                        <a:t>)</a:t>
                      </a:r>
                    </a:p>
                  </a:txBody>
                  <a:tcPr marL="28575" marR="28575" marT="28575" marB="28575">
                    <a:lnL>
                      <a:noFill/>
                    </a:lnL>
                    <a:lnR>
                      <a:noFill/>
                    </a:lnR>
                    <a:lnT>
                      <a:noFill/>
                    </a:lnT>
                    <a:lnB>
                      <a:noFill/>
                    </a:lnB>
                    <a:solidFill>
                      <a:srgbClr val="F8E4E4"/>
                    </a:solidFill>
                  </a:tcPr>
                </a:tc>
                <a:tc hMerge="1">
                  <a:txBody>
                    <a:bodyPr/>
                    <a:lstStyle/>
                    <a:p>
                      <a:endParaRPr lang="es-MX"/>
                    </a:p>
                  </a:txBody>
                  <a:tcPr/>
                </a:tc>
                <a:tc hMerge="1">
                  <a:txBody>
                    <a:bodyPr/>
                    <a:lstStyle/>
                    <a:p>
                      <a:endParaRPr lang="es-MX"/>
                    </a:p>
                  </a:txBody>
                  <a:tcPr/>
                </a:tc>
              </a:tr>
            </a:tbl>
          </a:graphicData>
        </a:graphic>
      </p:graphicFrame>
    </p:spTree>
    <p:extLst>
      <p:ext uri="{BB962C8B-B14F-4D97-AF65-F5344CB8AC3E}">
        <p14:creationId xmlns:p14="http://schemas.microsoft.com/office/powerpoint/2010/main" val="307510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Asignación</a:t>
            </a:r>
            <a:endParaRPr lang="es-MX" dirty="0"/>
          </a:p>
        </p:txBody>
      </p:sp>
      <p:sp>
        <p:nvSpPr>
          <p:cNvPr id="3" name="2 Marcador de contenido"/>
          <p:cNvSpPr>
            <a:spLocks noGrp="1"/>
          </p:cNvSpPr>
          <p:nvPr>
            <p:ph idx="1"/>
          </p:nvPr>
        </p:nvSpPr>
        <p:spPr>
          <a:xfrm>
            <a:off x="457200" y="1600201"/>
            <a:ext cx="8229600" cy="1180728"/>
          </a:xfrm>
        </p:spPr>
        <p:txBody>
          <a:bodyPr/>
          <a:lstStyle/>
          <a:p>
            <a:r>
              <a:rPr lang="es-MX" dirty="0"/>
              <a:t>La primera asigna una referencia de objeto a una variable o </a:t>
            </a:r>
            <a:r>
              <a:rPr lang="es-MX" dirty="0" smtClean="0"/>
              <a:t>constante</a:t>
            </a:r>
            <a:endParaRPr lang="es-MX" dirty="0"/>
          </a:p>
        </p:txBody>
      </p:sp>
      <p:sp>
        <p:nvSpPr>
          <p:cNvPr id="6" name="Rectangle 3"/>
          <p:cNvSpPr>
            <a:spLocks noChangeArrowheads="1"/>
          </p:cNvSpPr>
          <p:nvPr/>
        </p:nvSpPr>
        <p:spPr bwMode="auto">
          <a:xfrm>
            <a:off x="667814" y="2690528"/>
            <a:ext cx="7488832" cy="646331"/>
          </a:xfrm>
          <a:prstGeom prst="rect">
            <a:avLst/>
          </a:prstGeom>
          <a:solidFill>
            <a:srgbClr val="F8E4E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b="0" i="0" u="none" strike="noStrike" cap="none" normalizeH="0" baseline="0" dirty="0" err="1" smtClean="0">
                <a:ln>
                  <a:noFill/>
                </a:ln>
                <a:solidFill>
                  <a:srgbClr val="000000"/>
                </a:solidFill>
                <a:effectLst/>
                <a:cs typeface="Arial" pitchFamily="34" charset="0"/>
              </a:rPr>
              <a:t>instrument</a:t>
            </a:r>
            <a:r>
              <a:rPr kumimoji="0" lang="es-MX" b="0" i="0" u="none" strike="noStrike" cap="none" normalizeH="0" baseline="0" dirty="0" smtClean="0">
                <a:ln>
                  <a:noFill/>
                </a:ln>
                <a:solidFill>
                  <a:srgbClr val="000000"/>
                </a:solidFill>
                <a:effectLst/>
                <a:cs typeface="Arial" pitchFamily="34" charset="0"/>
              </a:rPr>
              <a:t> = "piano"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b="0" i="0" u="none" strike="noStrike" cap="none" normalizeH="0" baseline="0" dirty="0" smtClean="0">
                <a:ln>
                  <a:noFill/>
                </a:ln>
                <a:solidFill>
                  <a:srgbClr val="000000"/>
                </a:solidFill>
                <a:effectLst/>
                <a:cs typeface="Arial" pitchFamily="34" charset="0"/>
              </a:rPr>
              <a:t>MIDDLE_A   = 440</a:t>
            </a:r>
            <a:r>
              <a:rPr kumimoji="0" lang="es-MX" b="0" i="0" u="none" strike="noStrike" cap="none" normalizeH="0" baseline="0" dirty="0" smtClean="0">
                <a:ln>
                  <a:noFill/>
                </a:ln>
                <a:solidFill>
                  <a:schemeClr val="tx1"/>
                </a:solidFill>
                <a:effectLst/>
                <a:cs typeface="Arial" pitchFamily="34" charset="0"/>
              </a:rPr>
              <a:t> </a:t>
            </a:r>
          </a:p>
        </p:txBody>
      </p:sp>
      <p:sp>
        <p:nvSpPr>
          <p:cNvPr id="8" name="2 Marcador de contenido"/>
          <p:cNvSpPr txBox="1">
            <a:spLocks/>
          </p:cNvSpPr>
          <p:nvPr/>
        </p:nvSpPr>
        <p:spPr>
          <a:xfrm>
            <a:off x="539552" y="3717032"/>
            <a:ext cx="8229600" cy="118072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La segunda forma de asignación implica tener un atributo de objeto o elemento de referencia en el lado izquierdo.</a:t>
            </a:r>
          </a:p>
        </p:txBody>
      </p:sp>
      <p:graphicFrame>
        <p:nvGraphicFramePr>
          <p:cNvPr id="9" name="8 Tabla"/>
          <p:cNvGraphicFramePr>
            <a:graphicFrameLocks noGrp="1"/>
          </p:cNvGraphicFramePr>
          <p:nvPr>
            <p:extLst>
              <p:ext uri="{D42A27DB-BD31-4B8C-83A1-F6EECF244321}">
                <p14:modId xmlns:p14="http://schemas.microsoft.com/office/powerpoint/2010/main" val="3481568642"/>
              </p:ext>
            </p:extLst>
          </p:nvPr>
        </p:nvGraphicFramePr>
        <p:xfrm>
          <a:off x="683568" y="5157192"/>
          <a:ext cx="7632848" cy="605790"/>
        </p:xfrm>
        <a:graphic>
          <a:graphicData uri="http://schemas.openxmlformats.org/drawingml/2006/table">
            <a:tbl>
              <a:tblPr/>
              <a:tblGrid>
                <a:gridCol w="7632848"/>
              </a:tblGrid>
              <a:tr h="576064">
                <a:tc>
                  <a:txBody>
                    <a:bodyPr/>
                    <a:lstStyle/>
                    <a:p>
                      <a:r>
                        <a:rPr lang="fr-FR" dirty="0" err="1"/>
                        <a:t>aSong.duration</a:t>
                      </a:r>
                      <a:r>
                        <a:rPr lang="fr-FR" dirty="0"/>
                        <a:t>    = 234 </a:t>
                      </a:r>
                      <a:endParaRPr lang="fr-FR" dirty="0" smtClean="0"/>
                    </a:p>
                    <a:p>
                      <a:r>
                        <a:rPr lang="fr-FR" dirty="0" smtClean="0"/>
                        <a:t>instrument</a:t>
                      </a:r>
                      <a:r>
                        <a:rPr lang="fr-FR" dirty="0"/>
                        <a:t>["</a:t>
                      </a:r>
                      <a:r>
                        <a:rPr lang="fr-FR" dirty="0" err="1"/>
                        <a:t>ano</a:t>
                      </a:r>
                      <a:r>
                        <a:rPr lang="fr-FR" dirty="0"/>
                        <a:t>"] = "</a:t>
                      </a:r>
                      <a:r>
                        <a:rPr lang="fr-FR" dirty="0" err="1"/>
                        <a:t>ccolo</a:t>
                      </a:r>
                      <a:r>
                        <a:rPr lang="fr-FR" dirty="0"/>
                        <a:t>"</a:t>
                      </a:r>
                    </a:p>
                  </a:txBody>
                  <a:tcPr marL="28575" marR="28575" marT="28575" marB="28575" anchor="ctr">
                    <a:lnL>
                      <a:noFill/>
                    </a:lnL>
                    <a:lnR>
                      <a:noFill/>
                    </a:lnR>
                    <a:lnT>
                      <a:noFill/>
                    </a:lnT>
                    <a:lnB>
                      <a:noFill/>
                    </a:lnB>
                    <a:solidFill>
                      <a:srgbClr val="F8E4E4"/>
                    </a:solidFill>
                  </a:tcPr>
                </a:tc>
              </a:tr>
            </a:tbl>
          </a:graphicData>
        </a:graphic>
      </p:graphicFrame>
    </p:spTree>
    <p:extLst>
      <p:ext uri="{BB962C8B-B14F-4D97-AF65-F5344CB8AC3E}">
        <p14:creationId xmlns:p14="http://schemas.microsoft.com/office/powerpoint/2010/main" val="252366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Asignación Paralela</a:t>
            </a:r>
          </a:p>
        </p:txBody>
      </p:sp>
      <p:graphicFrame>
        <p:nvGraphicFramePr>
          <p:cNvPr id="10" name="9 Marcador de contenido"/>
          <p:cNvGraphicFramePr>
            <a:graphicFrameLocks noGrp="1"/>
          </p:cNvGraphicFramePr>
          <p:nvPr>
            <p:ph idx="1"/>
            <p:extLst>
              <p:ext uri="{D42A27DB-BD31-4B8C-83A1-F6EECF244321}">
                <p14:modId xmlns:p14="http://schemas.microsoft.com/office/powerpoint/2010/main" val="1664116345"/>
              </p:ext>
            </p:extLst>
          </p:nvPr>
        </p:nvGraphicFramePr>
        <p:xfrm>
          <a:off x="395536" y="1849368"/>
          <a:ext cx="8229600" cy="2011680"/>
        </p:xfrm>
        <a:graphic>
          <a:graphicData uri="http://schemas.openxmlformats.org/drawingml/2006/table">
            <a:tbl>
              <a:tblPr/>
              <a:tblGrid>
                <a:gridCol w="8229600"/>
              </a:tblGrid>
              <a:tr h="1651640">
                <a:tc>
                  <a:txBody>
                    <a:bodyPr/>
                    <a:lstStyle/>
                    <a:p>
                      <a:r>
                        <a:rPr lang="es-MX" dirty="0" err="1"/>
                        <a:t>int</a:t>
                      </a:r>
                      <a:r>
                        <a:rPr lang="es-MX" dirty="0"/>
                        <a:t> a = 1; </a:t>
                      </a:r>
                      <a:endParaRPr lang="es-MX" dirty="0" smtClean="0"/>
                    </a:p>
                    <a:p>
                      <a:r>
                        <a:rPr lang="es-MX" dirty="0" err="1" smtClean="0"/>
                        <a:t>int</a:t>
                      </a:r>
                      <a:r>
                        <a:rPr lang="es-MX" dirty="0"/>
                        <a:t> b = 2; </a:t>
                      </a:r>
                      <a:endParaRPr lang="es-MX" dirty="0" smtClean="0"/>
                    </a:p>
                    <a:p>
                      <a:r>
                        <a:rPr lang="es-MX" dirty="0" err="1" smtClean="0"/>
                        <a:t>int</a:t>
                      </a:r>
                      <a:r>
                        <a:rPr lang="es-MX" dirty="0"/>
                        <a:t> </a:t>
                      </a:r>
                      <a:r>
                        <a:rPr lang="es-MX" dirty="0" err="1"/>
                        <a:t>temp</a:t>
                      </a:r>
                      <a:r>
                        <a:rPr lang="es-MX" dirty="0"/>
                        <a:t>; </a:t>
                      </a:r>
                    </a:p>
                    <a:p>
                      <a:endParaRPr lang="es-MX" dirty="0" smtClean="0"/>
                    </a:p>
                    <a:p>
                      <a:r>
                        <a:rPr lang="es-MX" dirty="0" err="1" smtClean="0"/>
                        <a:t>temp</a:t>
                      </a:r>
                      <a:r>
                        <a:rPr lang="es-MX" dirty="0"/>
                        <a:t> = a; </a:t>
                      </a:r>
                      <a:endParaRPr lang="es-MX" dirty="0" smtClean="0"/>
                    </a:p>
                    <a:p>
                      <a:r>
                        <a:rPr lang="es-MX" dirty="0" smtClean="0"/>
                        <a:t>a</a:t>
                      </a:r>
                      <a:r>
                        <a:rPr lang="es-MX" dirty="0"/>
                        <a:t> = b; </a:t>
                      </a:r>
                      <a:endParaRPr lang="es-MX" dirty="0" smtClean="0"/>
                    </a:p>
                    <a:p>
                      <a:r>
                        <a:rPr lang="es-MX" dirty="0" smtClean="0"/>
                        <a:t>b</a:t>
                      </a:r>
                      <a:r>
                        <a:rPr lang="es-MX" dirty="0"/>
                        <a:t> = </a:t>
                      </a:r>
                      <a:r>
                        <a:rPr lang="es-MX" dirty="0" err="1"/>
                        <a:t>temp</a:t>
                      </a:r>
                      <a:r>
                        <a:rPr lang="es-MX" dirty="0"/>
                        <a:t>; </a:t>
                      </a:r>
                    </a:p>
                  </a:txBody>
                  <a:tcPr anchor="ctr">
                    <a:lnL>
                      <a:noFill/>
                    </a:lnL>
                    <a:lnR>
                      <a:noFill/>
                    </a:lnR>
                    <a:lnT>
                      <a:noFill/>
                    </a:lnT>
                    <a:lnB>
                      <a:noFill/>
                    </a:lnB>
                    <a:solidFill>
                      <a:srgbClr val="F8E4E4"/>
                    </a:solidFill>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1419815252"/>
              </p:ext>
            </p:extLst>
          </p:nvPr>
        </p:nvGraphicFramePr>
        <p:xfrm>
          <a:off x="410816" y="4293096"/>
          <a:ext cx="8229600" cy="2286000"/>
        </p:xfrm>
        <a:graphic>
          <a:graphicData uri="http://schemas.openxmlformats.org/drawingml/2006/table">
            <a:tbl>
              <a:tblPr/>
              <a:tblGrid>
                <a:gridCol w="8229600"/>
              </a:tblGrid>
              <a:tr h="0">
                <a:tc>
                  <a:txBody>
                    <a:bodyPr/>
                    <a:lstStyle/>
                    <a:p>
                      <a:r>
                        <a:rPr lang="es-MX" dirty="0"/>
                        <a:t>a, b = b, a </a:t>
                      </a:r>
                      <a:endParaRPr lang="es-MX" dirty="0" smtClean="0"/>
                    </a:p>
                    <a:p>
                      <a:endParaRPr lang="es-MX" dirty="0" smtClean="0"/>
                    </a:p>
                    <a:p>
                      <a:r>
                        <a:rPr lang="es-MX" dirty="0" smtClean="0"/>
                        <a:t>Ejemplo:</a:t>
                      </a:r>
                    </a:p>
                    <a:p>
                      <a:r>
                        <a:rPr lang="en-US" dirty="0" smtClean="0"/>
                        <a:t>a, b = 1, 2, 3, 4</a:t>
                      </a:r>
                    </a:p>
                    <a:p>
                      <a:r>
                        <a:rPr lang="en-US" dirty="0" smtClean="0"/>
                        <a:t>c, = 1, 2, 3, 4</a:t>
                      </a:r>
                    </a:p>
                    <a:p>
                      <a:r>
                        <a:rPr lang="en-US" dirty="0" smtClean="0"/>
                        <a:t>puts a</a:t>
                      </a:r>
                    </a:p>
                    <a:p>
                      <a:r>
                        <a:rPr lang="en-US" dirty="0" smtClean="0"/>
                        <a:t>puts b</a:t>
                      </a:r>
                    </a:p>
                    <a:p>
                      <a:r>
                        <a:rPr lang="en-US" dirty="0" smtClean="0"/>
                        <a:t>puts c</a:t>
                      </a:r>
                      <a:endParaRPr lang="es-MX" dirty="0"/>
                    </a:p>
                  </a:txBody>
                  <a:tcPr anchor="ctr">
                    <a:lnL>
                      <a:noFill/>
                    </a:lnL>
                    <a:lnR>
                      <a:noFill/>
                    </a:lnR>
                    <a:lnT>
                      <a:noFill/>
                    </a:lnT>
                    <a:lnB>
                      <a:noFill/>
                    </a:lnB>
                    <a:solidFill>
                      <a:srgbClr val="F8E4E4"/>
                    </a:solidFill>
                  </a:tcPr>
                </a:tc>
              </a:tr>
            </a:tbl>
          </a:graphicData>
        </a:graphic>
      </p:graphicFrame>
      <p:sp>
        <p:nvSpPr>
          <p:cNvPr id="12" name="2 Marcador de contenido"/>
          <p:cNvSpPr txBox="1">
            <a:spLocks/>
          </p:cNvSpPr>
          <p:nvPr/>
        </p:nvSpPr>
        <p:spPr>
          <a:xfrm>
            <a:off x="410816" y="3933056"/>
            <a:ext cx="8229600" cy="36004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smtClean="0"/>
              <a:t>Ruby</a:t>
            </a:r>
            <a:endParaRPr lang="es-MX" dirty="0"/>
          </a:p>
        </p:txBody>
      </p:sp>
      <p:sp>
        <p:nvSpPr>
          <p:cNvPr id="13" name="2 Marcador de contenido"/>
          <p:cNvSpPr txBox="1">
            <a:spLocks/>
          </p:cNvSpPr>
          <p:nvPr/>
        </p:nvSpPr>
        <p:spPr>
          <a:xfrm>
            <a:off x="395536" y="1412776"/>
            <a:ext cx="8229600" cy="36004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smtClean="0"/>
              <a:t>Otro lenguaje</a:t>
            </a:r>
            <a:endParaRPr lang="es-MX" dirty="0"/>
          </a:p>
        </p:txBody>
      </p:sp>
      <p:sp>
        <p:nvSpPr>
          <p:cNvPr id="14" name="Rectangle 1"/>
          <p:cNvSpPr>
            <a:spLocks noChangeArrowheads="1"/>
          </p:cNvSpPr>
          <p:nvPr/>
        </p:nvSpPr>
        <p:spPr bwMode="auto">
          <a:xfrm>
            <a:off x="2123728" y="3892986"/>
            <a:ext cx="6501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strike="noStrike" cap="none" normalizeH="0" baseline="0" dirty="0" smtClean="0">
                <a:ln>
                  <a:noFill/>
                </a:ln>
                <a:solidFill>
                  <a:schemeClr val="tx1"/>
                </a:solidFill>
                <a:effectLst/>
                <a:latin typeface="Arial" pitchFamily="34" charset="0"/>
                <a:cs typeface="Arial" pitchFamily="34" charset="0"/>
              </a:rPr>
              <a:t>Ejec4.rb</a:t>
            </a:r>
          </a:p>
        </p:txBody>
      </p:sp>
    </p:spTree>
    <p:extLst>
      <p:ext uri="{BB962C8B-B14F-4D97-AF65-F5344CB8AC3E}">
        <p14:creationId xmlns:p14="http://schemas.microsoft.com/office/powerpoint/2010/main" val="37681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Splats</a:t>
            </a:r>
            <a:r>
              <a:rPr lang="es-MX" dirty="0" smtClean="0"/>
              <a:t> and </a:t>
            </a:r>
            <a:r>
              <a:rPr lang="es-MX" dirty="0" err="1" smtClean="0"/>
              <a:t>Assignment</a:t>
            </a:r>
            <a:endParaRPr lang="es-MX" dirty="0"/>
          </a:p>
        </p:txBody>
      </p:sp>
      <p:sp>
        <p:nvSpPr>
          <p:cNvPr id="3" name="2 Marcador de contenido"/>
          <p:cNvSpPr>
            <a:spLocks noGrp="1"/>
          </p:cNvSpPr>
          <p:nvPr>
            <p:ph idx="1"/>
          </p:nvPr>
        </p:nvSpPr>
        <p:spPr>
          <a:xfrm>
            <a:off x="457200" y="1600201"/>
            <a:ext cx="8229600" cy="1540767"/>
          </a:xfrm>
        </p:spPr>
        <p:txBody>
          <a:bodyPr>
            <a:normAutofit lnSpcReduction="10000"/>
          </a:bodyPr>
          <a:lstStyle/>
          <a:p>
            <a:r>
              <a:rPr lang="es-MX" dirty="0" smtClean="0"/>
              <a:t>inicio,*,ultimo = 1,2,3,4,5,6</a:t>
            </a:r>
          </a:p>
          <a:p>
            <a:pPr lvl="1"/>
            <a:r>
              <a:rPr lang="es-MX" dirty="0" smtClean="0"/>
              <a:t>inicio = 1</a:t>
            </a:r>
          </a:p>
          <a:p>
            <a:pPr lvl="1"/>
            <a:r>
              <a:rPr lang="es-MX" dirty="0" err="1" smtClean="0"/>
              <a:t>Last</a:t>
            </a:r>
            <a:r>
              <a:rPr lang="es-MX" dirty="0" smtClean="0"/>
              <a:t> = 6</a:t>
            </a:r>
          </a:p>
          <a:p>
            <a:pPr lvl="1"/>
            <a:endParaRPr lang="es-MX" dirty="0" smtClean="0"/>
          </a:p>
          <a:p>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164914249"/>
              </p:ext>
            </p:extLst>
          </p:nvPr>
        </p:nvGraphicFramePr>
        <p:xfrm>
          <a:off x="539552" y="4437112"/>
          <a:ext cx="8229600" cy="1463040"/>
        </p:xfrm>
        <a:graphic>
          <a:graphicData uri="http://schemas.openxmlformats.org/drawingml/2006/table">
            <a:tbl>
              <a:tblPr/>
              <a:tblGrid>
                <a:gridCol w="8229600"/>
              </a:tblGrid>
              <a:tr h="0">
                <a:tc>
                  <a:txBody>
                    <a:bodyPr/>
                    <a:lstStyle/>
                    <a:p>
                      <a:r>
                        <a:rPr lang="es-MX" dirty="0" smtClean="0"/>
                        <a:t>c, *d, e = 1,2,3,4        </a:t>
                      </a:r>
                    </a:p>
                    <a:p>
                      <a:endParaRPr lang="es-MX" dirty="0" smtClean="0"/>
                    </a:p>
                    <a:p>
                      <a:r>
                        <a:rPr lang="es-MX" dirty="0" err="1" smtClean="0"/>
                        <a:t>puts</a:t>
                      </a:r>
                      <a:r>
                        <a:rPr lang="es-MX" dirty="0" smtClean="0"/>
                        <a:t> "Esto es el valor de c #{c}"  </a:t>
                      </a:r>
                    </a:p>
                    <a:p>
                      <a:r>
                        <a:rPr lang="es-MX" dirty="0" err="1" smtClean="0"/>
                        <a:t>puts</a:t>
                      </a:r>
                      <a:r>
                        <a:rPr lang="es-MX" dirty="0" smtClean="0"/>
                        <a:t> "Esto es el valor de d #{d}"  </a:t>
                      </a:r>
                    </a:p>
                    <a:p>
                      <a:r>
                        <a:rPr lang="es-MX" dirty="0" err="1" smtClean="0"/>
                        <a:t>puts</a:t>
                      </a:r>
                      <a:r>
                        <a:rPr lang="es-MX" dirty="0" smtClean="0"/>
                        <a:t> "Esto es el valor de e #{e}" </a:t>
                      </a:r>
                      <a:endParaRPr lang="es-MX" dirty="0"/>
                    </a:p>
                  </a:txBody>
                  <a:tcPr anchor="ctr">
                    <a:lnL>
                      <a:noFill/>
                    </a:lnL>
                    <a:lnR>
                      <a:noFill/>
                    </a:lnR>
                    <a:lnT>
                      <a:noFill/>
                    </a:lnT>
                    <a:lnB>
                      <a:noFill/>
                    </a:lnB>
                    <a:solidFill>
                      <a:srgbClr val="F8E4E4"/>
                    </a:solidFill>
                  </a:tcPr>
                </a:tc>
              </a:tr>
            </a:tbl>
          </a:graphicData>
        </a:graphic>
      </p:graphicFrame>
      <p:sp>
        <p:nvSpPr>
          <p:cNvPr id="5" name="Rectangle 1"/>
          <p:cNvSpPr>
            <a:spLocks noChangeArrowheads="1"/>
          </p:cNvSpPr>
          <p:nvPr/>
        </p:nvSpPr>
        <p:spPr bwMode="auto">
          <a:xfrm>
            <a:off x="539552" y="3789040"/>
            <a:ext cx="820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000" b="0" i="0" strike="noStrike" cap="none" normalizeH="0" baseline="0" dirty="0" smtClean="0">
                <a:ln>
                  <a:noFill/>
                </a:ln>
                <a:solidFill>
                  <a:schemeClr val="tx1"/>
                </a:solidFill>
                <a:effectLst/>
                <a:latin typeface="Arial" pitchFamily="34" charset="0"/>
                <a:cs typeface="Arial" pitchFamily="34" charset="0"/>
              </a:rPr>
              <a:t>Ejec5.rb</a:t>
            </a:r>
          </a:p>
        </p:txBody>
      </p:sp>
    </p:spTree>
    <p:extLst>
      <p:ext uri="{BB962C8B-B14F-4D97-AF65-F5344CB8AC3E}">
        <p14:creationId xmlns:p14="http://schemas.microsoft.com/office/powerpoint/2010/main" val="18139140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1152</Words>
  <Application>Microsoft Office PowerPoint</Application>
  <PresentationFormat>Presentación en pantalla (4:3)</PresentationFormat>
  <Paragraphs>314</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Ruby</vt:lpstr>
      <vt:lpstr>Operator Expressions</vt:lpstr>
      <vt:lpstr>Operator Expressions</vt:lpstr>
      <vt:lpstr>Miscellaneous Expressions Command Expansion</vt:lpstr>
      <vt:lpstr>Redefiniendo Backquotes</vt:lpstr>
      <vt:lpstr>Asignación</vt:lpstr>
      <vt:lpstr>Asignación</vt:lpstr>
      <vt:lpstr>Asignación Paralela</vt:lpstr>
      <vt:lpstr>Splats and Assignment</vt:lpstr>
      <vt:lpstr>Asignaciones anidadas</vt:lpstr>
      <vt:lpstr>Otras formas de asignación </vt:lpstr>
      <vt:lpstr>Expresiones booleanas</vt:lpstr>
      <vt:lpstr>Defined?, And, Or, and Not</vt:lpstr>
      <vt:lpstr> Operadores de comparación </vt:lpstr>
      <vt:lpstr>Epreciones if y unless</vt:lpstr>
      <vt:lpstr>Modificadores If and unless</vt:lpstr>
      <vt:lpstr>Expresión Case</vt:lpstr>
      <vt:lpstr> Loops while </vt:lpstr>
      <vt:lpstr>Iterators</vt:lpstr>
      <vt:lpstr>For ... In</vt:lpstr>
      <vt:lpstr>Break, Redo, and Next</vt:lpstr>
      <vt:lpstr>Retry</vt:lpstr>
      <vt:lpstr>Variable scope, loops y blocks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dc:title>
  <dc:creator>Víctor Ilich Mendoza Celis</dc:creator>
  <cp:lastModifiedBy>Víctor Ilich Mendoza Celis</cp:lastModifiedBy>
  <cp:revision>45</cp:revision>
  <dcterms:created xsi:type="dcterms:W3CDTF">2012-12-04T21:10:28Z</dcterms:created>
  <dcterms:modified xsi:type="dcterms:W3CDTF">2012-12-05T19:56:49Z</dcterms:modified>
</cp:coreProperties>
</file>