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84" r:id="rId5"/>
    <p:sldId id="385" r:id="rId6"/>
    <p:sldId id="380" r:id="rId7"/>
    <p:sldId id="386" r:id="rId8"/>
    <p:sldId id="376" r:id="rId9"/>
    <p:sldId id="373" r:id="rId10"/>
    <p:sldId id="379" r:id="rId11"/>
    <p:sldId id="378" r:id="rId12"/>
    <p:sldId id="382" r:id="rId13"/>
    <p:sldId id="372" r:id="rId14"/>
    <p:sldId id="374" r:id="rId15"/>
    <p:sldId id="383" r:id="rId16"/>
  </p:sldIdLst>
  <p:sldSz cx="9144000" cy="6858000" type="screen4x3"/>
  <p:notesSz cx="9236075" cy="69738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00"/>
    <a:srgbClr val="19316B"/>
    <a:srgbClr val="0C233C"/>
    <a:srgbClr val="A1B5C0"/>
    <a:srgbClr val="17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2927" autoAdjust="0"/>
  </p:normalViewPr>
  <p:slideViewPr>
    <p:cSldViewPr>
      <p:cViewPr varScale="1">
        <p:scale>
          <a:sx n="104" d="100"/>
          <a:sy n="104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50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r">
              <a:defRPr sz="1200"/>
            </a:lvl1pPr>
          </a:lstStyle>
          <a:p>
            <a:pPr>
              <a:defRPr/>
            </a:pPr>
            <a:fld id="{152DF761-11E1-480D-9B6A-01AE9714C13F}" type="datetimeFigureOut">
              <a:rPr lang="en-US"/>
              <a:pPr>
                <a:defRPr/>
              </a:pPr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50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r">
              <a:defRPr sz="1200"/>
            </a:lvl1pPr>
          </a:lstStyle>
          <a:p>
            <a:pPr>
              <a:defRPr/>
            </a:pPr>
            <a:fld id="{12FA34C1-21CD-4884-93FE-1EA6A1E162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0850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r">
              <a:defRPr sz="1200"/>
            </a:lvl1pPr>
          </a:lstStyle>
          <a:p>
            <a:fld id="{CFC7D33C-0D8E-8641-ABBC-4AF543856DDA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4963" y="522288"/>
            <a:ext cx="3486150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1" tIns="45446" rIns="90891" bIns="454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444" y="3313076"/>
            <a:ext cx="7387187" cy="3138012"/>
          </a:xfrm>
          <a:prstGeom prst="rect">
            <a:avLst/>
          </a:prstGeom>
        </p:spPr>
        <p:txBody>
          <a:bodyPr vert="horz" lIns="90891" tIns="45446" rIns="90891" bIns="454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850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r">
              <a:defRPr sz="1200"/>
            </a:lvl1pPr>
          </a:lstStyle>
          <a:p>
            <a:fld id="{AA7134EE-9E99-2949-A251-68FCE50B88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7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4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0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1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3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8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5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850" y="4337050"/>
            <a:ext cx="9074150" cy="2520950"/>
            <a:chOff x="0" y="2640"/>
            <a:chExt cx="5760" cy="1680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rgbClr val="A1B5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solidFill>
              <a:srgbClr val="A1B5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solidFill>
            <a:srgbClr val="19316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8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3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916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76488"/>
            <a:ext cx="89916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457200" y="5334000"/>
            <a:ext cx="8534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endParaRPr lang="en-US" sz="2800" dirty="0">
              <a:solidFill>
                <a:srgbClr val="0C233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81000" y="4495800"/>
            <a:ext cx="8610600" cy="838200"/>
          </a:xfrm>
        </p:spPr>
        <p:txBody>
          <a:bodyPr/>
          <a:lstStyle>
            <a:lvl1pPr algn="r">
              <a:defRPr sz="4400">
                <a:solidFill>
                  <a:srgbClr val="0C23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C50D-6C7F-4500-ADEF-2B28131E2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C67B2-8092-49F7-894B-FD92EA7F2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5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5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9AFC7-6CC5-44E2-BA7E-14E081D92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6294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98913"/>
            <a:ext cx="8229600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CF36-9B38-45DA-A633-F5080A1FE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2400"/>
            <a:ext cx="8229600" cy="624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AA27B-620A-4988-9B00-BFD9AFF69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2E1D9-C43C-4031-801A-2B54F58F9A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4A046-BFBF-45AF-BDB0-01CD8FC51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6507-3E90-4704-B8BD-B638CF981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0A8E1-6E76-41A6-83BC-2D1D63640F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D8FD-9D23-46C3-8803-FF6B19826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7A650-E5EA-4C7E-AE42-2FAEADD9A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9FCF-CF73-4CCE-975D-A7E9B271C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2686E-CFB1-4C1A-A472-E2386CF16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5588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0450"/>
            <a:ext cx="91455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152400"/>
            <a:ext cx="66294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9EC9D0-0B73-455F-AB82-F83EEC46F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286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ge.ltdcommodities.com/browse/Christmas-Gifts-2017/_/N-1z0t35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ge2.ltdcommodities.com/browse/Christmas-Gifts-2017/_/N-1z0t35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Site Optimization – Book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1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mPulse</a:t>
            </a:r>
            <a:r>
              <a:rPr lang="en-US" sz="2000" b="1" dirty="0"/>
              <a:t> </a:t>
            </a:r>
            <a:r>
              <a:rPr lang="en-US" sz="2000" b="1" dirty="0" smtClean="0"/>
              <a:t>– Day 1</a:t>
            </a:r>
            <a:endParaRPr lang="en-US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84259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0618"/>
            <a:ext cx="3900055" cy="2383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3" y="2624028"/>
            <a:ext cx="3771900" cy="23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mPulse</a:t>
            </a:r>
            <a:r>
              <a:rPr lang="en-US" sz="2000" b="1" dirty="0"/>
              <a:t> </a:t>
            </a:r>
            <a:r>
              <a:rPr lang="en-US" sz="2000" b="1" dirty="0" smtClean="0"/>
              <a:t>– Day 2 (LTD)</a:t>
            </a:r>
            <a:endParaRPr lang="en-US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3848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2600618"/>
            <a:ext cx="3983182" cy="2592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218" y="2591415"/>
            <a:ext cx="3983182" cy="24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mPulse</a:t>
            </a:r>
            <a:r>
              <a:rPr lang="en-US" sz="2000" b="1" dirty="0"/>
              <a:t> </a:t>
            </a:r>
            <a:r>
              <a:rPr lang="en-US" sz="2000" b="1" dirty="0" smtClean="0"/>
              <a:t>– Day 2 (Lakeside)</a:t>
            </a:r>
            <a:endParaRPr lang="en-US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3848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45783"/>
            <a:ext cx="4038600" cy="2549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22" y="2587771"/>
            <a:ext cx="4000500" cy="25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/>
              <a:t>Lighthouse audit</a:t>
            </a:r>
          </a:p>
          <a:p>
            <a:r>
              <a:rPr lang="en-US" dirty="0" err="1"/>
              <a:t>PageSpeed</a:t>
            </a:r>
            <a:r>
              <a:rPr lang="en-US" dirty="0"/>
              <a:t> Insights </a:t>
            </a:r>
            <a:r>
              <a:rPr lang="en-US" dirty="0" smtClean="0"/>
              <a:t>audit</a:t>
            </a:r>
          </a:p>
          <a:p>
            <a:r>
              <a:rPr lang="en-US" dirty="0" smtClean="0"/>
              <a:t>Chrome Performance Tab</a:t>
            </a:r>
            <a:endParaRPr lang="en-US" dirty="0"/>
          </a:p>
          <a:p>
            <a:r>
              <a:rPr lang="en-US" dirty="0"/>
              <a:t>Akamai </a:t>
            </a:r>
            <a:r>
              <a:rPr lang="en-US" dirty="0" err="1"/>
              <a:t>WebSpeed</a:t>
            </a:r>
            <a:r>
              <a:rPr lang="en-US" dirty="0"/>
              <a:t> Test Audit</a:t>
            </a:r>
          </a:p>
          <a:p>
            <a:r>
              <a:rPr lang="en-US" dirty="0" err="1"/>
              <a:t>mPulse</a:t>
            </a:r>
            <a:r>
              <a:rPr lang="en-US" dirty="0"/>
              <a:t> </a:t>
            </a:r>
            <a:r>
              <a:rPr lang="en-US" dirty="0" smtClean="0"/>
              <a:t>Verification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/>
              <a:t>Book Optimization Introduction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5052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Objective:</a:t>
            </a:r>
            <a:r>
              <a:rPr lang="en-US" sz="2400" dirty="0"/>
              <a:t>  Render </a:t>
            </a:r>
            <a:r>
              <a:rPr lang="en-US" sz="2400" dirty="0" smtClean="0"/>
              <a:t>the high traffic pages </a:t>
            </a:r>
            <a:r>
              <a:rPr lang="en-US" sz="2400" dirty="0"/>
              <a:t>without blocking CSS/JS so that the page is perceived as being near </a:t>
            </a:r>
            <a:r>
              <a:rPr lang="en-US" sz="2400" dirty="0" smtClean="0"/>
              <a:t>instantaneous, positively impacting </a:t>
            </a:r>
            <a:r>
              <a:rPr lang="en-US" sz="2400" dirty="0"/>
              <a:t>bounce rates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page was divided into distinct reusable components then each component was recreated from scratch utilizing new / native technologies.  This micro-optimization includes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Replace </a:t>
            </a:r>
            <a:r>
              <a:rPr lang="en-US" sz="2400" dirty="0"/>
              <a:t>existing Foundation layout and functionality with capabilities that are native to browsers</a:t>
            </a:r>
          </a:p>
          <a:p>
            <a:r>
              <a:rPr lang="en-US" sz="2400" dirty="0" smtClean="0"/>
              <a:t>Replace </a:t>
            </a:r>
            <a:r>
              <a:rPr lang="en-US" sz="2400" dirty="0"/>
              <a:t>existing interactive JQuery with performant native JavaScript</a:t>
            </a:r>
          </a:p>
          <a:p>
            <a:r>
              <a:rPr lang="en-US" sz="2400" dirty="0" smtClean="0"/>
              <a:t>Replace </a:t>
            </a:r>
            <a:r>
              <a:rPr lang="en-US" sz="2400" dirty="0"/>
              <a:t>conduit images (icons) with inline CSS / SVG </a:t>
            </a:r>
            <a:endParaRPr lang="en-US" sz="2400" dirty="0" smtClean="0"/>
          </a:p>
          <a:p>
            <a:r>
              <a:rPr lang="en-US" sz="2400" dirty="0" smtClean="0"/>
              <a:t>The pages accessibility was enhanced</a:t>
            </a:r>
          </a:p>
          <a:p>
            <a:r>
              <a:rPr lang="en-US" sz="2400" dirty="0" smtClean="0"/>
              <a:t>The pages was made semantic to enhance SEO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/>
              <a:t>Book Optimization Test Plan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505202"/>
          </a:xfrm>
        </p:spPr>
        <p:txBody>
          <a:bodyPr>
            <a:normAutofit fontScale="92500" lnSpcReduction="20000"/>
          </a:bodyPr>
          <a:lstStyle/>
          <a:p>
            <a:endParaRPr lang="en-US" sz="2400" b="1" dirty="0"/>
          </a:p>
          <a:p>
            <a:r>
              <a:rPr lang="en-US" sz="2400" dirty="0" smtClean="0"/>
              <a:t>Compare </a:t>
            </a:r>
            <a:r>
              <a:rPr lang="en-US" sz="2400" dirty="0"/>
              <a:t>the same book page on both Stage and Stage2.</a:t>
            </a:r>
          </a:p>
          <a:p>
            <a:r>
              <a:rPr lang="en-US" sz="2400" dirty="0"/>
              <a:t>The new optimized book page is on Stage2 and the legacy book in on Stage.</a:t>
            </a:r>
          </a:p>
          <a:p>
            <a:r>
              <a:rPr lang="en-US" sz="2400" dirty="0"/>
              <a:t>Use all major performance measuring tools,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Lighthouse, </a:t>
            </a:r>
            <a:r>
              <a:rPr lang="en-US" sz="2400" dirty="0" err="1"/>
              <a:t>PageSpeed</a:t>
            </a:r>
            <a:r>
              <a:rPr lang="en-US" sz="2400" dirty="0"/>
              <a:t>, and Chrome Performance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Akamai </a:t>
            </a:r>
            <a:r>
              <a:rPr lang="en-US" sz="2400" dirty="0" err="1"/>
              <a:t>WebPageTest</a:t>
            </a:r>
            <a:r>
              <a:rPr lang="en-US" sz="2400" dirty="0"/>
              <a:t> and </a:t>
            </a:r>
            <a:r>
              <a:rPr lang="en-US" sz="2400" dirty="0" err="1"/>
              <a:t>mPulse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Book Legacy URL: </a:t>
            </a:r>
            <a:r>
              <a:rPr lang="en-US" sz="1200" dirty="0">
                <a:hlinkClick r:id="rId3"/>
              </a:rPr>
              <a:t>https://stage.ltdcommodities.com/browse/Christmas-Gifts-2017/_/N-1z0t35d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Book Optimized URL: </a:t>
            </a:r>
            <a:r>
              <a:rPr lang="en-US" sz="1200" dirty="0">
                <a:hlinkClick r:id="rId4"/>
              </a:rPr>
              <a:t>https://stage2.ltdcommodities.com/browse/Christmas-Gifts-2017/_/N-1z0t35d</a:t>
            </a:r>
            <a:endParaRPr lang="en-US" sz="1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 smtClean="0"/>
              <a:t>Google </a:t>
            </a:r>
            <a:r>
              <a:rPr lang="en-US" sz="2200" b="1" dirty="0"/>
              <a:t>Chrome Lighthouse audit:  Performance</a:t>
            </a:r>
            <a:br>
              <a:rPr lang="en-US" sz="2200" b="1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4691" y="1128271"/>
            <a:ext cx="8610600" cy="762000"/>
          </a:xfrm>
        </p:spPr>
        <p:txBody>
          <a:bodyPr>
            <a:normAutofit fontScale="8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457200" lvl="1" indent="0">
              <a:buNone/>
            </a:pPr>
            <a:r>
              <a:rPr lang="en-US" sz="2000" dirty="0" smtClean="0"/>
              <a:t>Google Lighthouse is Google’s new tool to measure performance, accessibility, and best practices.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60406"/>
              </p:ext>
            </p:extLst>
          </p:nvPr>
        </p:nvGraphicFramePr>
        <p:xfrm>
          <a:off x="457200" y="210414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716402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11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 Legacy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Optimized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5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</a:t>
                      </a:r>
                      <a:r>
                        <a:rPr lang="en-US" baseline="30000" dirty="0" smtClean="0">
                          <a:effectLst/>
                        </a:rPr>
                        <a:t>1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="1" baseline="0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Score – </a:t>
                      </a:r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0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b="1" baseline="0" dirty="0" smtClean="0"/>
                        <a:t>12850ms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 – </a:t>
                      </a:r>
                      <a:r>
                        <a:rPr lang="en-US" sz="1400" b="1" baseline="0" dirty="0" smtClean="0"/>
                        <a:t>950ms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Interactive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16280ms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First Interactive – </a:t>
                      </a:r>
                      <a:r>
                        <a:rPr lang="en-US" sz="1400" b="1" dirty="0" smtClean="0"/>
                        <a:t>11290ms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8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Perceptual Speed Index</a:t>
                      </a:r>
                      <a:r>
                        <a:rPr lang="en-US" sz="1400" baseline="30000" dirty="0" smtClean="0"/>
                        <a:t>4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Perceptual Speed Index –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94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403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00940"/>
              </p:ext>
            </p:extLst>
          </p:nvPr>
        </p:nvGraphicFramePr>
        <p:xfrm>
          <a:off x="443345" y="4172211"/>
          <a:ext cx="802870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2737276"/>
                    </a:ext>
                  </a:extLst>
                </a:gridCol>
                <a:gridCol w="3011230">
                  <a:extLst>
                    <a:ext uri="{9D8B030D-6E8A-4147-A177-3AD203B41FA5}">
                      <a16:colId xmlns:a16="http://schemas.microsoft.com/office/drawing/2014/main" val="627524130"/>
                    </a:ext>
                  </a:extLst>
                </a:gridCol>
                <a:gridCol w="4255479">
                  <a:extLst>
                    <a:ext uri="{9D8B030D-6E8A-4147-A177-3AD203B41FA5}">
                      <a16:colId xmlns:a16="http://schemas.microsoft.com/office/drawing/2014/main" val="353022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2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Score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These encapsulate the app’s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performance.</a:t>
                      </a:r>
                      <a:r>
                        <a:rPr lang="en-US" sz="1200" baseline="0" dirty="0" smtClean="0"/>
                        <a:t> Higher is better.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9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First meaningful paint measures when the primary content of a page is visible.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Interactive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first point at which necessary scripts of the page have loaded and the CPU is idle enough to handle most user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0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Perceptual Speed Index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 Index shows how quickly the contents of a page are visibly populated.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Google </a:t>
            </a:r>
            <a:r>
              <a:rPr lang="en-US" sz="2200" b="1" dirty="0"/>
              <a:t>Chrome Lighthouse audit:  Accessibility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2043"/>
              </p:ext>
            </p:extLst>
          </p:nvPr>
        </p:nvGraphicFramePr>
        <p:xfrm>
          <a:off x="429491" y="2307771"/>
          <a:ext cx="78763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909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83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9490" y="1328839"/>
            <a:ext cx="795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checks highlight opportunities to improve the accessibility of </a:t>
            </a:r>
            <a:r>
              <a:rPr lang="en-US" dirty="0" smtClean="0"/>
              <a:t>the page </a:t>
            </a:r>
            <a:r>
              <a:rPr lang="en-US" dirty="0"/>
              <a:t>for screen readers and other assistive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9287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>Google </a:t>
            </a:r>
            <a:r>
              <a:rPr lang="en-US" sz="2200" b="1" dirty="0" err="1"/>
              <a:t>PageSpeed</a:t>
            </a:r>
            <a:r>
              <a:rPr lang="en-US" sz="2200" b="1" dirty="0"/>
              <a:t> Insights audit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7531"/>
              </p:ext>
            </p:extLst>
          </p:nvPr>
        </p:nvGraphicFramePr>
        <p:xfrm>
          <a:off x="228598" y="2539663"/>
          <a:ext cx="85126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315">
                  <a:extLst>
                    <a:ext uri="{9D8B030D-6E8A-4147-A177-3AD203B41FA5}">
                      <a16:colId xmlns:a16="http://schemas.microsoft.com/office/drawing/2014/main" val="467271517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011116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 Legacy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Optimized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Score </a:t>
                      </a:r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940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829" y="4724400"/>
            <a:ext cx="446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Industry Reference </a:t>
            </a:r>
            <a:r>
              <a:rPr lang="en-US" dirty="0"/>
              <a:t>c</a:t>
            </a:r>
            <a:r>
              <a:rPr lang="en-US" dirty="0" smtClean="0"/>
              <a:t>ategory page scores: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Wayfair:  </a:t>
            </a:r>
            <a:r>
              <a:rPr lang="en-US" b="1" dirty="0" smtClean="0"/>
              <a:t>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Mileskimball</a:t>
            </a:r>
            <a:r>
              <a:rPr lang="en-US" dirty="0" smtClean="0"/>
              <a:t>: </a:t>
            </a:r>
            <a:r>
              <a:rPr lang="en-US" b="1" dirty="0" smtClean="0"/>
              <a:t>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Collectionsetc</a:t>
            </a:r>
            <a:r>
              <a:rPr lang="en-US" dirty="0" smtClean="0"/>
              <a:t>: </a:t>
            </a:r>
            <a:r>
              <a:rPr lang="en-US" b="1" dirty="0" smtClean="0"/>
              <a:t>44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829" y="1295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PageSpeed</a:t>
            </a:r>
            <a:r>
              <a:rPr lang="en-US" sz="1200" dirty="0"/>
              <a:t> Insights measures the performance of a page for mobile and desktop devices. It fetches the </a:t>
            </a:r>
            <a:r>
              <a:rPr lang="en-US" sz="1200" dirty="0" err="1"/>
              <a:t>url</a:t>
            </a:r>
            <a:r>
              <a:rPr lang="en-US" sz="1200" dirty="0"/>
              <a:t> twice, once with a mobile user-agent, and once with a desktop user-agent.</a:t>
            </a:r>
          </a:p>
          <a:p>
            <a:endParaRPr lang="en-US" sz="1200" dirty="0"/>
          </a:p>
          <a:p>
            <a:r>
              <a:rPr lang="en-US" sz="1200" dirty="0" err="1"/>
              <a:t>PageSpeed</a:t>
            </a:r>
            <a:r>
              <a:rPr lang="en-US" sz="1200" dirty="0"/>
              <a:t> Insights checks to see if a page has applied common performance best practices and provides a score, which ranges from 0 to 100 </a:t>
            </a:r>
            <a:r>
              <a:rPr lang="en-US" sz="1200" dirty="0" smtClean="0"/>
              <a:t>points.  Higher is better.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91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>Google </a:t>
            </a:r>
            <a:r>
              <a:rPr lang="en-US" sz="2200" b="1" dirty="0" smtClean="0"/>
              <a:t>Chrome Performance Tab Audit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43840"/>
              </p:ext>
            </p:extLst>
          </p:nvPr>
        </p:nvGraphicFramePr>
        <p:xfrm>
          <a:off x="304800" y="1689100"/>
          <a:ext cx="76962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Optimized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517" y="2146299"/>
            <a:ext cx="3652083" cy="211366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05050"/>
              </p:ext>
            </p:extLst>
          </p:nvPr>
        </p:nvGraphicFramePr>
        <p:xfrm>
          <a:off x="529680" y="2133599"/>
          <a:ext cx="3519055" cy="210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Bitmap Image" r:id="rId5" imgW="2553056" imgH="1523810" progId="Paint.Picture">
                  <p:embed/>
                </p:oleObj>
              </mc:Choice>
              <mc:Fallback>
                <p:oleObj name="Bitmap Image" r:id="rId5" imgW="2553056" imgH="1523810" progId="Paint.Picture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80" y="2133599"/>
                        <a:ext cx="3519055" cy="21009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5088764"/>
            <a:ext cx="819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idle time is significant because it confirms that the legacy design is waiting</a:t>
            </a:r>
          </a:p>
          <a:p>
            <a:r>
              <a:rPr lang="en-US" dirty="0" smtClean="0"/>
              <a:t>for Foundation to load before rendering the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Akamai </a:t>
            </a:r>
            <a:r>
              <a:rPr lang="en-US" sz="2200" b="1" dirty="0" err="1" smtClean="0"/>
              <a:t>WebSpeed</a:t>
            </a:r>
            <a:r>
              <a:rPr lang="en-US" sz="2200" b="1" dirty="0" smtClean="0"/>
              <a:t> Test Audit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238870"/>
            <a:ext cx="5562599" cy="2017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59371"/>
            <a:ext cx="5562600" cy="2186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1" y="121920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Legacy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1" y="378167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DCorporate">
  <a:themeElements>
    <a:clrScheme name="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7F9FA7"/>
      </a:accent2>
      <a:accent3>
        <a:srgbClr val="FFFFFF"/>
      </a:accent3>
      <a:accent4>
        <a:srgbClr val="174578"/>
      </a:accent4>
      <a:accent5>
        <a:srgbClr val="AACAE2"/>
      </a:accent5>
      <a:accent6>
        <a:srgbClr val="729097"/>
      </a:accent6>
      <a:hlink>
        <a:srgbClr val="6E81E0"/>
      </a:hlink>
      <a:folHlink>
        <a:srgbClr val="009999"/>
      </a:folHlink>
    </a:clrScheme>
    <a:fontScheme name="LTDCorpor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DCorporate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DCorporate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DCorporate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B8F40BB5E1644A16E87C2343531B6" ma:contentTypeVersion="0" ma:contentTypeDescription="Create a new document." ma:contentTypeScope="" ma:versionID="43ba296139c4d0e79986ebe4c26163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933a681cea16bc1ec859d6935a155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List 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0F429-A681-49E7-8E47-87BA3A06509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8C7262-9123-4D5D-B053-B2B5506F7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09CC44-A3DA-464D-89DC-1661D64B2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7660</TotalTime>
  <Words>415</Words>
  <Application>Microsoft Office PowerPoint</Application>
  <PresentationFormat>On-screen Show (4:3)</PresentationFormat>
  <Paragraphs>170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LTDCorporate</vt:lpstr>
      <vt:lpstr>Bitmap Image</vt:lpstr>
      <vt:lpstr>Site Optimization – Book Page</vt:lpstr>
      <vt:lpstr>Agenda</vt:lpstr>
      <vt:lpstr>  Book Optimization Introduction  </vt:lpstr>
      <vt:lpstr>  Book Optimization Test Plan  </vt:lpstr>
      <vt:lpstr>  Google Chrome Lighthouse audit:  Performance  </vt:lpstr>
      <vt:lpstr>  Google Chrome Lighthouse audit:  Accessibility  </vt:lpstr>
      <vt:lpstr>  Google PageSpeed Insights audit  </vt:lpstr>
      <vt:lpstr>  Google Chrome Performance Tab Audit  </vt:lpstr>
      <vt:lpstr>  Akamai WebSpeed Test Audit  </vt:lpstr>
      <vt:lpstr>mPulse – Day 1</vt:lpstr>
      <vt:lpstr>mPulse – Day 2 (LTD)</vt:lpstr>
      <vt:lpstr>mPulse – Day 2 (Lakeside)</vt:lpstr>
    </vt:vector>
  </TitlesOfParts>
  <Company>LTD Commodities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Rebecca Ullrich</dc:creator>
  <cp:lastModifiedBy>Scott Krause</cp:lastModifiedBy>
  <cp:revision>611</cp:revision>
  <cp:lastPrinted>2017-04-27T17:52:17Z</cp:lastPrinted>
  <dcterms:created xsi:type="dcterms:W3CDTF">2010-04-20T18:32:34Z</dcterms:created>
  <dcterms:modified xsi:type="dcterms:W3CDTF">2017-10-25T15:26:33Z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  <property fmtid="{D5CDD505-2E9C-101B-9397-08002B2CF9AE}" pid="3" name="ContentTypeId">
    <vt:lpwstr>0x01010055BB8F40BB5E1644A16E87C2343531B6</vt:lpwstr>
  </property>
</Properties>
</file>