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75" r:id="rId5"/>
    <p:sldId id="373" r:id="rId6"/>
    <p:sldId id="371" r:id="rId7"/>
    <p:sldId id="372" r:id="rId8"/>
    <p:sldId id="374" r:id="rId9"/>
    <p:sldId id="346" r:id="rId10"/>
  </p:sldIdLst>
  <p:sldSz cx="9144000" cy="6858000" type="screen4x3"/>
  <p:notesSz cx="9236075" cy="69738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000000"/>
    <a:srgbClr val="19316B"/>
    <a:srgbClr val="0C233C"/>
    <a:srgbClr val="A1B5C0"/>
    <a:srgbClr val="17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2927" autoAdjust="0"/>
  </p:normalViewPr>
  <p:slideViewPr>
    <p:cSldViewPr>
      <p:cViewPr varScale="1">
        <p:scale>
          <a:sx n="104" d="100"/>
          <a:sy n="104" d="100"/>
        </p:scale>
        <p:origin x="12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50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r">
              <a:defRPr sz="1200"/>
            </a:lvl1pPr>
          </a:lstStyle>
          <a:p>
            <a:pPr>
              <a:defRPr/>
            </a:pPr>
            <a:fld id="{152DF761-11E1-480D-9B6A-01AE9714C13F}" type="datetimeFigureOut">
              <a:rPr lang="en-US"/>
              <a:pPr>
                <a:defRPr/>
              </a:pPr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50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r">
              <a:defRPr sz="1200"/>
            </a:lvl1pPr>
          </a:lstStyle>
          <a:p>
            <a:pPr>
              <a:defRPr/>
            </a:pPr>
            <a:fld id="{12FA34C1-21CD-4884-93FE-1EA6A1E162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1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0850" y="0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/>
          <a:lstStyle>
            <a:lvl1pPr algn="r">
              <a:defRPr sz="1200"/>
            </a:lvl1pPr>
          </a:lstStyle>
          <a:p>
            <a:fld id="{CFC7D33C-0D8E-8641-ABBC-4AF543856DDA}" type="datetimeFigureOut">
              <a:rPr lang="en-US" smtClean="0"/>
              <a:pPr/>
              <a:t>10/24/2017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4963" y="522288"/>
            <a:ext cx="3486150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91" tIns="45446" rIns="90891" bIns="454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4444" y="3313076"/>
            <a:ext cx="7387187" cy="3138012"/>
          </a:xfrm>
          <a:prstGeom prst="rect">
            <a:avLst/>
          </a:prstGeom>
        </p:spPr>
        <p:txBody>
          <a:bodyPr vert="horz" lIns="90891" tIns="45446" rIns="90891" bIns="454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0850" y="6623764"/>
            <a:ext cx="4003136" cy="348933"/>
          </a:xfrm>
          <a:prstGeom prst="rect">
            <a:avLst/>
          </a:prstGeom>
        </p:spPr>
        <p:txBody>
          <a:bodyPr vert="horz" lIns="90891" tIns="45446" rIns="90891" bIns="45446" rtlCol="0" anchor="b"/>
          <a:lstStyle>
            <a:lvl1pPr algn="r">
              <a:defRPr sz="1200"/>
            </a:lvl1pPr>
          </a:lstStyle>
          <a:p>
            <a:fld id="{AA7134EE-9E99-2949-A251-68FCE50B88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5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3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1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5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9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5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34EE-9E99-2949-A251-68FCE50B88C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7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9850" y="4337050"/>
            <a:ext cx="9074150" cy="2520950"/>
            <a:chOff x="0" y="2640"/>
            <a:chExt cx="5760" cy="1680"/>
          </a:xfrm>
        </p:grpSpPr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1680"/>
            </a:xfrm>
            <a:prstGeom prst="rect">
              <a:avLst/>
            </a:prstGeom>
            <a:solidFill>
              <a:srgbClr val="A1B5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96"/>
            </a:xfrm>
            <a:prstGeom prst="rect">
              <a:avLst/>
            </a:prstGeom>
            <a:solidFill>
              <a:srgbClr val="A1B5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34925" y="44450"/>
            <a:ext cx="9074150" cy="2282825"/>
          </a:xfrm>
          <a:prstGeom prst="rect">
            <a:avLst/>
          </a:prstGeom>
          <a:solidFill>
            <a:srgbClr val="19316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-4763" y="0"/>
            <a:ext cx="9148763" cy="6856413"/>
            <a:chOff x="-3" y="0"/>
            <a:chExt cx="5763" cy="4319"/>
          </a:xfrm>
        </p:grpSpPr>
        <p:sp>
          <p:nvSpPr>
            <p:cNvPr id="8" name="AutoShape 21"/>
            <p:cNvSpPr>
              <a:spLocks noChangeArrowheads="1"/>
            </p:cNvSpPr>
            <p:nvPr userDrawn="1"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 userDrawn="1"/>
          </p:nvSpPr>
          <p:spPr bwMode="gray">
            <a:xfrm>
              <a:off x="0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Freeform 23"/>
            <p:cNvSpPr>
              <a:spLocks/>
            </p:cNvSpPr>
            <p:nvPr userDrawn="1"/>
          </p:nvSpPr>
          <p:spPr bwMode="gray">
            <a:xfrm rot="-5408600">
              <a:off x="-50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Freeform 24"/>
            <p:cNvSpPr>
              <a:spLocks/>
            </p:cNvSpPr>
            <p:nvPr userDrawn="1"/>
          </p:nvSpPr>
          <p:spPr bwMode="gray">
            <a:xfrm rot="10769190">
              <a:off x="5519" y="4031"/>
              <a:ext cx="232" cy="28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gray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pic>
        <p:nvPicPr>
          <p:cNvPr id="13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9916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76488"/>
            <a:ext cx="89916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457200" y="5334000"/>
            <a:ext cx="85344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endParaRPr lang="en-US" sz="2800" dirty="0">
              <a:solidFill>
                <a:srgbClr val="0C233C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81000" y="4495800"/>
            <a:ext cx="8610600" cy="838200"/>
          </a:xfrm>
        </p:spPr>
        <p:txBody>
          <a:bodyPr/>
          <a:lstStyle>
            <a:lvl1pPr algn="r">
              <a:defRPr sz="4400">
                <a:solidFill>
                  <a:srgbClr val="0C233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CC50D-6C7F-4500-ADEF-2B28131E2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C67B2-8092-49F7-894B-FD92EA7F28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5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5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9AFC7-6CC5-44E2-BA7E-14E081D92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6294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398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98913"/>
            <a:ext cx="8229600" cy="2398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6CF36-9B38-45DA-A633-F5080A1FE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52400"/>
            <a:ext cx="8229600" cy="624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AA27B-620A-4988-9B00-BFD9AFF699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2E1D9-C43C-4031-801A-2B54F58F9A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4A046-BFBF-45AF-BDB0-01CD8FC514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6507-3E90-4704-B8BD-B638CF9812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0A8E1-6E76-41A6-83BC-2D1D63640F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9D8FD-9D23-46C3-8803-FF6B198261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7A650-E5EA-4C7E-AE42-2FAEADD9AF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9FCF-CF73-4CCE-975D-A7E9B271CF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2686E-CFB1-4C1A-A472-E2386CF16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0"/>
            <a:ext cx="9145588" cy="2413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0450"/>
            <a:ext cx="9145588" cy="158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76400" y="152400"/>
            <a:ext cx="66294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89EC9D0-0B73-455F-AB82-F83EEC46F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3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286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Book Page Optimization Metrics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7925"/>
            <a:ext cx="8610600" cy="7620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About Google Lighthouse Metrics</a:t>
            </a:r>
            <a:endParaRPr lang="en-US" sz="16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endParaRPr lang="en-US" sz="24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1D528D"/>
              </a:solidFill>
            </a:endParaRPr>
          </a:p>
          <a:p>
            <a:endParaRPr lang="en-US" sz="2800" dirty="0">
              <a:solidFill>
                <a:srgbClr val="1D528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6541"/>
              </p:ext>
            </p:extLst>
          </p:nvPr>
        </p:nvGraphicFramePr>
        <p:xfrm>
          <a:off x="429489" y="2129657"/>
          <a:ext cx="802871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111">
                  <a:extLst>
                    <a:ext uri="{9D8B030D-6E8A-4147-A177-3AD203B41FA5}">
                      <a16:colId xmlns:a16="http://schemas.microsoft.com/office/drawing/2014/main" val="467271517"/>
                    </a:ext>
                  </a:extLst>
                </a:gridCol>
                <a:gridCol w="5562599">
                  <a:extLst>
                    <a:ext uri="{9D8B030D-6E8A-4147-A177-3AD203B41FA5}">
                      <a16:colId xmlns:a16="http://schemas.microsoft.com/office/drawing/2014/main" val="401111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4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Overall Score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These encapsulate the app’s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performance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9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r>
                        <a:rPr lang="en-US" sz="1400" baseline="0" dirty="0" smtClean="0"/>
                        <a:t> Meaningful Paint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First meaningful paint measures when the primary content of a page is visible.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6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 Interactive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first point at which necessary scripts of the page have loaded and the CPU is idle enough to handle most user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7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Perceptual Speed Index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 Index shows how quickly the contents of a page are visibly populated.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4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1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Book Page Optimization Metrics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7925"/>
            <a:ext cx="8610600" cy="7620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Google Chrome Lighthouse audit:  Performance</a:t>
            </a:r>
            <a:endParaRPr lang="en-US" sz="16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endParaRPr lang="en-US" sz="24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1D528D"/>
              </a:solidFill>
            </a:endParaRPr>
          </a:p>
          <a:p>
            <a:endParaRPr lang="en-US" sz="2800" dirty="0">
              <a:solidFill>
                <a:srgbClr val="1D528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26246"/>
              </p:ext>
            </p:extLst>
          </p:nvPr>
        </p:nvGraphicFramePr>
        <p:xfrm>
          <a:off x="429491" y="212965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6727151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111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 Optimized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Legacy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4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Score </a:t>
                      </a:r>
                      <a:r>
                        <a:rPr lang="en-US" b="1" baseline="0" dirty="0" smtClean="0"/>
                        <a:t>58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 Score </a:t>
                      </a:r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9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r>
                        <a:rPr lang="en-US" sz="1400" baseline="0" dirty="0" smtClean="0"/>
                        <a:t> Meaningful Paint </a:t>
                      </a:r>
                      <a:r>
                        <a:rPr lang="en-US" sz="1400" b="1" baseline="0" dirty="0" smtClean="0"/>
                        <a:t>950 </a:t>
                      </a:r>
                      <a:r>
                        <a:rPr lang="en-US" sz="1400" b="1" baseline="0" dirty="0" err="1" smtClean="0"/>
                        <a:t>ms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</a:t>
                      </a:r>
                      <a:r>
                        <a:rPr lang="en-US" sz="1400" baseline="0" dirty="0" smtClean="0"/>
                        <a:t> Meaningful Paint </a:t>
                      </a:r>
                      <a:r>
                        <a:rPr lang="en-US" sz="1400" b="1" baseline="0" dirty="0" smtClean="0"/>
                        <a:t>12850 </a:t>
                      </a:r>
                      <a:r>
                        <a:rPr lang="en-US" sz="1400" b="1" baseline="0" dirty="0" err="1" smtClean="0"/>
                        <a:t>ms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6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First Interactive </a:t>
                      </a:r>
                      <a:r>
                        <a:rPr lang="en-US" sz="1400" b="1" dirty="0" smtClean="0"/>
                        <a:t>11290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ms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First Interactive </a:t>
                      </a:r>
                      <a:r>
                        <a:rPr lang="en-US" sz="1400" b="1" dirty="0" smtClean="0"/>
                        <a:t>16280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baseline="0" dirty="0" err="1" smtClean="0"/>
                        <a:t>ms</a:t>
                      </a:r>
                      <a:endParaRPr 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7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Perceptual Speed Index </a:t>
                      </a:r>
                      <a:r>
                        <a:rPr lang="en-US" sz="1400" b="1" dirty="0" smtClean="0"/>
                        <a:t>94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Perceptual Speed Index </a:t>
                      </a:r>
                      <a:r>
                        <a:rPr lang="en-US" sz="1400" b="1" dirty="0" smtClean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4669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4187519"/>
            <a:ext cx="8610600" cy="62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600" kern="0" dirty="0" smtClean="0"/>
          </a:p>
          <a:p>
            <a:pPr marL="0" indent="0">
              <a:buFontTx/>
              <a:buNone/>
            </a:pPr>
            <a:r>
              <a:rPr lang="en-US" sz="1600" kern="0" dirty="0" smtClean="0"/>
              <a:t>Google Chrome Lighthouse audit:  Accessibility</a:t>
            </a:r>
          </a:p>
          <a:p>
            <a:pPr lvl="1"/>
            <a:endParaRPr lang="en-US" sz="2000" kern="0" dirty="0" smtClean="0"/>
          </a:p>
          <a:p>
            <a:pPr lvl="1"/>
            <a:endParaRPr lang="en-US" sz="2000" kern="0" dirty="0" smtClean="0"/>
          </a:p>
          <a:p>
            <a:pPr lvl="1"/>
            <a:endParaRPr lang="en-US" sz="2000" kern="0" dirty="0" smtClean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pPr marL="0" indent="0">
              <a:buFontTx/>
              <a:buNone/>
            </a:pPr>
            <a:endParaRPr lang="en-US" sz="2400" kern="0" dirty="0" smtClean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pPr marL="0" indent="0">
              <a:buFontTx/>
              <a:buNone/>
            </a:pPr>
            <a:endParaRPr lang="en-US" sz="1600" kern="0" dirty="0" smtClean="0"/>
          </a:p>
          <a:p>
            <a:pPr marL="0" indent="0">
              <a:buFontTx/>
              <a:buNone/>
            </a:pPr>
            <a:endParaRPr lang="en-US" sz="1600" kern="0" dirty="0" smtClean="0"/>
          </a:p>
          <a:p>
            <a:pPr marL="57150" indent="0">
              <a:buFontTx/>
              <a:buNone/>
            </a:pPr>
            <a:endParaRPr lang="en-US" sz="1600" kern="0" dirty="0" smtClean="0"/>
          </a:p>
          <a:p>
            <a:pPr>
              <a:buFontTx/>
              <a:buNone/>
            </a:pPr>
            <a:endParaRPr lang="en-US" sz="1800" kern="0" dirty="0" smtClean="0"/>
          </a:p>
          <a:p>
            <a:pPr marL="0" indent="0">
              <a:buFontTx/>
              <a:buNone/>
            </a:pPr>
            <a:endParaRPr lang="en-US" sz="2400" kern="0" dirty="0" smtClean="0">
              <a:solidFill>
                <a:srgbClr val="1D528D"/>
              </a:solidFill>
            </a:endParaRPr>
          </a:p>
          <a:p>
            <a:endParaRPr lang="en-US" sz="2400" kern="0" dirty="0" smtClean="0">
              <a:solidFill>
                <a:srgbClr val="1D528D"/>
              </a:solidFill>
            </a:endParaRPr>
          </a:p>
          <a:p>
            <a:pPr lvl="1">
              <a:buFontTx/>
              <a:buNone/>
            </a:pPr>
            <a:endParaRPr lang="en-US" sz="2000" kern="0" dirty="0" smtClean="0">
              <a:solidFill>
                <a:srgbClr val="1D528D"/>
              </a:solidFill>
            </a:endParaRPr>
          </a:p>
          <a:p>
            <a:pPr lvl="1">
              <a:buFontTx/>
              <a:buNone/>
            </a:pPr>
            <a:endParaRPr lang="en-US" sz="2000" kern="0" dirty="0" smtClean="0">
              <a:solidFill>
                <a:srgbClr val="1D528D"/>
              </a:solidFill>
            </a:endParaRPr>
          </a:p>
          <a:p>
            <a:pPr>
              <a:buFontTx/>
              <a:buNone/>
            </a:pPr>
            <a:endParaRPr lang="en-US" sz="2800" kern="0" dirty="0" smtClean="0">
              <a:solidFill>
                <a:srgbClr val="1D528D"/>
              </a:solidFill>
            </a:endParaRPr>
          </a:p>
          <a:p>
            <a:endParaRPr lang="en-US" sz="2800" kern="0" dirty="0">
              <a:solidFill>
                <a:srgbClr val="1D528D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95869"/>
              </p:ext>
            </p:extLst>
          </p:nvPr>
        </p:nvGraphicFramePr>
        <p:xfrm>
          <a:off x="429491" y="4998931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Legacy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Score </a:t>
                      </a:r>
                      <a:r>
                        <a:rPr lang="en-US" b="1" baseline="0" dirty="0" smtClean="0"/>
                        <a:t>94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Score </a:t>
                      </a:r>
                      <a:r>
                        <a:rPr lang="en-US" b="1" baseline="0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7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Book Page Optimization Metrics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7925"/>
            <a:ext cx="8610600" cy="7620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Google </a:t>
            </a:r>
            <a:r>
              <a:rPr lang="en-US" sz="1600" dirty="0" err="1" smtClean="0"/>
              <a:t>PageSpeed</a:t>
            </a:r>
            <a:r>
              <a:rPr lang="en-US" sz="1600" dirty="0" smtClean="0"/>
              <a:t> Insights audit</a:t>
            </a:r>
            <a:endParaRPr lang="en-US" sz="16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endParaRPr lang="en-US" sz="24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1D528D"/>
              </a:solidFill>
            </a:endParaRPr>
          </a:p>
          <a:p>
            <a:endParaRPr lang="en-US" sz="2800" dirty="0">
              <a:solidFill>
                <a:srgbClr val="1D528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52342"/>
              </p:ext>
            </p:extLst>
          </p:nvPr>
        </p:nvGraphicFramePr>
        <p:xfrm>
          <a:off x="429491" y="21296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6727151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111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 Optimized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Legacy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4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Score </a:t>
                      </a:r>
                      <a:r>
                        <a:rPr lang="en-US" b="1" baseline="0" smtClean="0"/>
                        <a:t>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Overall Score </a:t>
                      </a:r>
                      <a:r>
                        <a:rPr lang="en-US" b="1" dirty="0" smtClean="0"/>
                        <a:t>49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94023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16345" y="3538832"/>
            <a:ext cx="8610600" cy="62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600" kern="0" dirty="0" smtClean="0"/>
          </a:p>
          <a:p>
            <a:pPr marL="0" indent="0">
              <a:buFontTx/>
              <a:buNone/>
            </a:pPr>
            <a:r>
              <a:rPr lang="en-US" sz="1600" kern="0" dirty="0" smtClean="0"/>
              <a:t>Google Chrome Performance Tab audit</a:t>
            </a:r>
          </a:p>
          <a:p>
            <a:pPr lvl="1"/>
            <a:endParaRPr lang="en-US" sz="2000" kern="0" dirty="0" smtClean="0"/>
          </a:p>
          <a:p>
            <a:pPr lvl="1"/>
            <a:endParaRPr lang="en-US" sz="2000" kern="0" dirty="0" smtClean="0"/>
          </a:p>
          <a:p>
            <a:pPr lvl="1"/>
            <a:endParaRPr lang="en-US" sz="2000" kern="0" dirty="0" smtClean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pPr marL="0" indent="0">
              <a:buFontTx/>
              <a:buNone/>
            </a:pPr>
            <a:endParaRPr lang="en-US" sz="2400" kern="0" dirty="0" smtClean="0"/>
          </a:p>
          <a:p>
            <a:endParaRPr lang="en-US" sz="2400" kern="0" dirty="0" smtClean="0"/>
          </a:p>
          <a:p>
            <a:endParaRPr lang="en-US" sz="2400" kern="0" dirty="0" smtClean="0"/>
          </a:p>
          <a:p>
            <a:pPr marL="0" indent="0">
              <a:buFontTx/>
              <a:buNone/>
            </a:pPr>
            <a:endParaRPr lang="en-US" sz="1600" kern="0" dirty="0" smtClean="0"/>
          </a:p>
          <a:p>
            <a:pPr marL="0" indent="0">
              <a:buFontTx/>
              <a:buNone/>
            </a:pPr>
            <a:endParaRPr lang="en-US" sz="1600" kern="0" dirty="0" smtClean="0"/>
          </a:p>
          <a:p>
            <a:pPr marL="57150" indent="0">
              <a:buFontTx/>
              <a:buNone/>
            </a:pPr>
            <a:endParaRPr lang="en-US" sz="1600" kern="0" dirty="0" smtClean="0"/>
          </a:p>
          <a:p>
            <a:pPr>
              <a:buFontTx/>
              <a:buNone/>
            </a:pPr>
            <a:endParaRPr lang="en-US" sz="1800" kern="0" dirty="0" smtClean="0"/>
          </a:p>
          <a:p>
            <a:pPr marL="0" indent="0">
              <a:buFontTx/>
              <a:buNone/>
            </a:pPr>
            <a:endParaRPr lang="en-US" sz="2400" kern="0" dirty="0" smtClean="0">
              <a:solidFill>
                <a:srgbClr val="1D528D"/>
              </a:solidFill>
            </a:endParaRPr>
          </a:p>
          <a:p>
            <a:endParaRPr lang="en-US" sz="2400" kern="0" dirty="0" smtClean="0">
              <a:solidFill>
                <a:srgbClr val="1D528D"/>
              </a:solidFill>
            </a:endParaRPr>
          </a:p>
          <a:p>
            <a:pPr lvl="1">
              <a:buFontTx/>
              <a:buNone/>
            </a:pPr>
            <a:endParaRPr lang="en-US" sz="2000" kern="0" dirty="0" smtClean="0">
              <a:solidFill>
                <a:srgbClr val="1D528D"/>
              </a:solidFill>
            </a:endParaRPr>
          </a:p>
          <a:p>
            <a:pPr lvl="1">
              <a:buFontTx/>
              <a:buNone/>
            </a:pPr>
            <a:endParaRPr lang="en-US" sz="2000" kern="0" dirty="0" smtClean="0">
              <a:solidFill>
                <a:srgbClr val="1D528D"/>
              </a:solidFill>
            </a:endParaRPr>
          </a:p>
          <a:p>
            <a:pPr>
              <a:buFontTx/>
              <a:buNone/>
            </a:pPr>
            <a:endParaRPr lang="en-US" sz="2800" kern="0" dirty="0" smtClean="0">
              <a:solidFill>
                <a:srgbClr val="1D528D"/>
              </a:solidFill>
            </a:endParaRPr>
          </a:p>
          <a:p>
            <a:endParaRPr lang="en-US" sz="2800" kern="0" dirty="0">
              <a:solidFill>
                <a:srgbClr val="1D528D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32508"/>
              </p:ext>
            </p:extLst>
          </p:nvPr>
        </p:nvGraphicFramePr>
        <p:xfrm>
          <a:off x="394855" y="4403988"/>
          <a:ext cx="6096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Legacy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895110"/>
            <a:ext cx="2600000" cy="150476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7600" y="4861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605146"/>
              </p:ext>
            </p:extLst>
          </p:nvPr>
        </p:nvGraphicFramePr>
        <p:xfrm>
          <a:off x="3657600" y="4861220"/>
          <a:ext cx="2552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Bitmap Image" r:id="rId5" imgW="2553056" imgH="1523810" progId="Paint.Picture">
                  <p:embed/>
                </p:oleObj>
              </mc:Choice>
              <mc:Fallback>
                <p:oleObj name="Bitmap Image" r:id="rId5" imgW="2553056" imgH="152381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61220"/>
                        <a:ext cx="25527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9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Book Page Optimization Metrics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7925"/>
            <a:ext cx="8610600" cy="7620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mPulse</a:t>
            </a:r>
            <a:r>
              <a:rPr lang="en-US" sz="1600" dirty="0" smtClean="0"/>
              <a:t> - LTD</a:t>
            </a:r>
            <a:endParaRPr lang="en-US" sz="16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endParaRPr lang="en-US" sz="24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1D528D"/>
              </a:solidFill>
            </a:endParaRPr>
          </a:p>
          <a:p>
            <a:endParaRPr lang="en-US" sz="2800" dirty="0">
              <a:solidFill>
                <a:srgbClr val="1D528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96959"/>
              </p:ext>
            </p:extLst>
          </p:nvPr>
        </p:nvGraphicFramePr>
        <p:xfrm>
          <a:off x="304800" y="2143419"/>
          <a:ext cx="829194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145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Legacy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7600" y="4861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" y="2590800"/>
            <a:ext cx="3900055" cy="2383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140" y="2614210"/>
            <a:ext cx="3771900" cy="23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Book Page Optimization Metrics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7925"/>
            <a:ext cx="8610600" cy="76200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mPulse</a:t>
            </a:r>
            <a:r>
              <a:rPr lang="en-US" sz="1600" dirty="0" smtClean="0"/>
              <a:t> - Lakeside</a:t>
            </a:r>
            <a:endParaRPr lang="en-US" sz="16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57150" indent="0">
              <a:buNone/>
            </a:pPr>
            <a:endParaRPr lang="en-US" sz="1600" dirty="0"/>
          </a:p>
          <a:p>
            <a:pPr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>
              <a:solidFill>
                <a:srgbClr val="1D528D"/>
              </a:solidFill>
            </a:endParaRPr>
          </a:p>
          <a:p>
            <a:endParaRPr lang="en-US" sz="24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1D528D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1D528D"/>
              </a:solidFill>
            </a:endParaRPr>
          </a:p>
          <a:p>
            <a:endParaRPr lang="en-US" sz="2800" dirty="0">
              <a:solidFill>
                <a:srgbClr val="1D528D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50684"/>
              </p:ext>
            </p:extLst>
          </p:nvPr>
        </p:nvGraphicFramePr>
        <p:xfrm>
          <a:off x="304800" y="2143419"/>
          <a:ext cx="829194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145">
                  <a:extLst>
                    <a:ext uri="{9D8B030D-6E8A-4147-A177-3AD203B41FA5}">
                      <a16:colId xmlns:a16="http://schemas.microsoft.com/office/drawing/2014/main" val="276673492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613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 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Book</a:t>
                      </a:r>
                      <a:r>
                        <a:rPr lang="en-US" baseline="0" dirty="0" smtClean="0"/>
                        <a:t> Legacy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154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57600" y="48612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5" y="2607283"/>
            <a:ext cx="4034641" cy="2343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541" y="2604193"/>
            <a:ext cx="3833589" cy="23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98437"/>
            <a:ext cx="67818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Book Page Optimization Metrics	</a:t>
            </a:r>
            <a:endParaRPr lang="en-US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5260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" y="1600201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“Alice: How long is </a:t>
            </a:r>
            <a:r>
              <a:rPr lang="en-US" sz="2400" i="1" dirty="0" smtClean="0"/>
              <a:t>forever?</a:t>
            </a:r>
          </a:p>
          <a:p>
            <a:pPr marL="0" indent="0">
              <a:buNone/>
            </a:pPr>
            <a:r>
              <a:rPr lang="en-US" sz="2400" i="1" dirty="0" smtClean="0"/>
              <a:t>White </a:t>
            </a:r>
            <a:r>
              <a:rPr lang="en-US" sz="2400" i="1" dirty="0"/>
              <a:t>Rabbit: Sometimes, just one second.” </a:t>
            </a:r>
            <a:r>
              <a:rPr lang="en-US" sz="2400" i="1" dirty="0" smtClean="0"/>
              <a:t>—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bg2">
                    <a:lumMod val="50000"/>
                  </a:schemeClr>
                </a:solidFill>
              </a:rPr>
              <a:t>Lewis 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</a:rPr>
              <a:t>Carroll. “Alice’s Adventures in Wonderland.”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TDCorporate">
  <a:themeElements>
    <a:clrScheme name="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7F9FA7"/>
      </a:accent2>
      <a:accent3>
        <a:srgbClr val="FFFFFF"/>
      </a:accent3>
      <a:accent4>
        <a:srgbClr val="174578"/>
      </a:accent4>
      <a:accent5>
        <a:srgbClr val="AACAE2"/>
      </a:accent5>
      <a:accent6>
        <a:srgbClr val="729097"/>
      </a:accent6>
      <a:hlink>
        <a:srgbClr val="6E81E0"/>
      </a:hlink>
      <a:folHlink>
        <a:srgbClr val="009999"/>
      </a:folHlink>
    </a:clrScheme>
    <a:fontScheme name="LTDCorpor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TDCorporate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DCorporate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DCorporate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B8F40BB5E1644A16E87C2343531B6" ma:contentTypeVersion="0" ma:contentTypeDescription="Create a new document." ma:contentTypeScope="" ma:versionID="43ba296139c4d0e79986ebe4c26163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933a681cea16bc1ec859d6935a155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List Item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09CC44-A3DA-464D-89DC-1661D64B2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E0F429-A681-49E7-8E47-87BA3A06509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8C7262-9123-4D5D-B053-B2B5506F79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7405</TotalTime>
  <Words>225</Words>
  <Application>Microsoft Office PowerPoint</Application>
  <PresentationFormat>On-screen Show (4:3)</PresentationFormat>
  <Paragraphs>195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LTDCorporate</vt:lpstr>
      <vt:lpstr>Bitmap Image</vt:lpstr>
      <vt:lpstr>Book Page Optimization Metrics </vt:lpstr>
      <vt:lpstr>Book Page Optimization Metrics </vt:lpstr>
      <vt:lpstr>Book Page Optimization Metrics </vt:lpstr>
      <vt:lpstr>Book Page Optimization Metrics </vt:lpstr>
      <vt:lpstr>Book Page Optimization Metrics </vt:lpstr>
      <vt:lpstr>Book Page Optimization Metrics </vt:lpstr>
    </vt:vector>
  </TitlesOfParts>
  <Company>LTD Commodities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Rebecca Ullrich</dc:creator>
  <cp:lastModifiedBy>Scott Krause</cp:lastModifiedBy>
  <cp:revision>571</cp:revision>
  <cp:lastPrinted>2017-04-27T17:52:17Z</cp:lastPrinted>
  <dcterms:created xsi:type="dcterms:W3CDTF">2010-04-20T18:32:34Z</dcterms:created>
  <dcterms:modified xsi:type="dcterms:W3CDTF">2017-10-24T17:44:59Z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TC011367961033</vt:lpwstr>
  </property>
  <property fmtid="{D5CDD505-2E9C-101B-9397-08002B2CF9AE}" pid="3" name="ContentTypeId">
    <vt:lpwstr>0x01010055BB8F40BB5E1644A16E87C2343531B6</vt:lpwstr>
  </property>
</Properties>
</file>