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  <p:sldMasterId id="2147483939" r:id="rId5"/>
    <p:sldMasterId id="2147483891" r:id="rId6"/>
  </p:sldMasterIdLst>
  <p:notesMasterIdLst>
    <p:notesMasterId r:id="rId12"/>
  </p:notesMasterIdLst>
  <p:handoutMasterIdLst>
    <p:handoutMasterId r:id="rId13"/>
  </p:handoutMasterIdLst>
  <p:sldIdLst>
    <p:sldId id="256" r:id="rId7"/>
    <p:sldId id="263" r:id="rId8"/>
    <p:sldId id="344" r:id="rId9"/>
    <p:sldId id="268" r:id="rId10"/>
    <p:sldId id="33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C88F3-E09E-4655-AAE0-EA9246E0965D}" v="12" dt="2021-03-11T08:15:18.45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57883" autoAdjust="0"/>
  </p:normalViewPr>
  <p:slideViewPr>
    <p:cSldViewPr showGuides="1">
      <p:cViewPr varScale="1">
        <p:scale>
          <a:sx n="67" d="100"/>
          <a:sy n="67" d="100"/>
        </p:scale>
        <p:origin x="21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 коллеги</a:t>
            </a:r>
          </a:p>
          <a:p>
            <a:r>
              <a:rPr lang="ru-RU" dirty="0"/>
              <a:t>Меня зовут Суворова Анна, я </a:t>
            </a:r>
            <a:r>
              <a:rPr lang="ru-RU" dirty="0" smtClean="0"/>
              <a:t>ведущий разработчик </a:t>
            </a:r>
            <a:r>
              <a:rPr lang="en-US" baseline="0" dirty="0" smtClean="0"/>
              <a:t>Datagram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Я разрабатываю серию лабораторных работ по </a:t>
            </a:r>
            <a:r>
              <a:rPr lang="en-US" baseline="0" dirty="0" smtClean="0"/>
              <a:t>Datagram</a:t>
            </a:r>
            <a:r>
              <a:rPr lang="ru-RU" baseline="0" dirty="0" smtClean="0"/>
              <a:t>, которые вы можете найти на </a:t>
            </a:r>
            <a:r>
              <a:rPr lang="en-US" baseline="0" dirty="0" smtClean="0"/>
              <a:t>GitHub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Сегодня я хочу продемонстрировать вам одну из них.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4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качестве источника данных в </a:t>
            </a:r>
            <a:r>
              <a:rPr lang="ru-RU" baseline="0" dirty="0" err="1" smtClean="0"/>
              <a:t>лабораторках</a:t>
            </a:r>
            <a:r>
              <a:rPr lang="ru-RU" baseline="0" dirty="0" smtClean="0"/>
              <a:t>, я использую БД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</a:t>
            </a:r>
            <a:r>
              <a:rPr lang="en-US" baseline="0" dirty="0" err="1" smtClean="0"/>
              <a:t>AdventureWorks</a:t>
            </a:r>
            <a:endParaRPr lang="en-US" baseline="0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звучит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следующим образом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Руководитель ставит задачу отделу кадров: провести максимальное увеличение зарплат сотрудникам с учетом бизнес правил в декабре 2013 года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также хочет видеть факты повышения заработной платы за предыдущий год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Бизнес правила: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ЗП максимум 1 раз в год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Максимальное повышение ЗП за год - 20%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правил 1 или 2, необходимо согласование руководителя компании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40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выходе нужно</a:t>
            </a:r>
            <a:r>
              <a:rPr lang="ru-RU" baseline="0" dirty="0" smtClean="0"/>
              <a:t> получить три </a:t>
            </a:r>
            <a:r>
              <a:rPr lang="ru-RU" baseline="0" dirty="0" smtClean="0"/>
              <a:t>таблицы по бизнесу: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Повышение за предыдущий год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Плана повышений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И </a:t>
            </a:r>
            <a:r>
              <a:rPr lang="ru-RU" baseline="0" dirty="0" smtClean="0"/>
              <a:t>план повышений </a:t>
            </a:r>
            <a:r>
              <a:rPr lang="ru-RU" baseline="0" dirty="0" smtClean="0"/>
              <a:t>для согласования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И Артефакты: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Две трансформации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Workflow</a:t>
            </a:r>
            <a:endParaRPr lang="ru-RU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cs typeface="Segoe UI"/>
              </a:rPr>
              <a:t>Трансформация – это процесс, который извлекает данные из источников, </a:t>
            </a:r>
            <a:r>
              <a:rPr lang="ru-RU" sz="1200" dirty="0" smtClean="0">
                <a:cs typeface="Segoe UI"/>
              </a:rPr>
              <a:t>обрабатывает </a:t>
            </a:r>
            <a:r>
              <a:rPr lang="ru-RU" sz="1200" dirty="0" smtClean="0">
                <a:cs typeface="Segoe UI"/>
              </a:rPr>
              <a:t>их и загружает в цели данных (например, в хранилище данных). </a:t>
            </a:r>
            <a:endParaRPr lang="en-US" sz="1200" dirty="0" smtClean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cs typeface="Segoe UI"/>
              </a:rPr>
              <a:t>Workflow </a:t>
            </a:r>
            <a:r>
              <a:rPr lang="ru-RU" sz="1200" dirty="0" smtClean="0">
                <a:cs typeface="Segoe UI"/>
              </a:rPr>
              <a:t>- это последовательность задач по обработке данных, выполняемых последовательно или параллельно. 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arenR"/>
            </a:pPr>
            <a:r>
              <a:rPr lang="ru-RU" dirty="0" smtClean="0"/>
              <a:t>В </a:t>
            </a:r>
            <a:r>
              <a:rPr lang="en-US" dirty="0" smtClean="0"/>
              <a:t>1 </a:t>
            </a:r>
            <a:r>
              <a:rPr lang="ru-RU" dirty="0" smtClean="0"/>
              <a:t>трансформации получаем</a:t>
            </a:r>
            <a:r>
              <a:rPr lang="ru-RU" baseline="0" dirty="0" smtClean="0"/>
              <a:t>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аблицу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фактов повышения ЗП за предыдущий год</a:t>
            </a: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2 трансформации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аблицы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плановыми повышениями ЗП в следующем году с конфликтами и без</a:t>
            </a: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объединяет две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трансформации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один шаг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5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так, приступим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33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 flipH="1">
            <a:off x="0" y="2664000"/>
            <a:ext cx="12192000" cy="4226832"/>
          </a:xfrm>
          <a:prstGeom prst="round1Rect">
            <a:avLst>
              <a:gd name="adj" fmla="val 1225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25210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488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36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с одним скругленным углом 25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877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0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498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 rot="10800000" flipH="1">
            <a:off x="0" y="0"/>
            <a:ext cx="12192000" cy="2349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2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©2021 </a:t>
            </a:r>
            <a:r>
              <a:rPr lang="ru-RU" dirty="0" err="1"/>
              <a:t>Неофлекс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958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6923"/>
            <a:ext cx="2293125" cy="7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8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3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3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763425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63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2" y="381000"/>
            <a:ext cx="6858003" cy="6096001"/>
          </a:xfrm>
          <a:prstGeom prst="round1Rect">
            <a:avLst>
              <a:gd name="adj" fmla="val 9328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334264" y="-549009"/>
            <a:ext cx="5759453" cy="7956020"/>
          </a:xfrm>
          <a:prstGeom prst="round1Rect">
            <a:avLst>
              <a:gd name="adj" fmla="val 1045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30706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0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57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4" y="1618499"/>
            <a:ext cx="6858000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200045" y="1311012"/>
            <a:ext cx="5759452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96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6200000" flipH="1" flipV="1">
            <a:off x="-831000" y="831000"/>
            <a:ext cx="6858000" cy="5196000"/>
          </a:xfrm>
          <a:prstGeom prst="round1Rect">
            <a:avLst>
              <a:gd name="adj" fmla="val 117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43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3" y="819147"/>
            <a:ext cx="5399085" cy="5580061"/>
          </a:xfrm>
          <a:prstGeom prst="round2DiagRect">
            <a:avLst>
              <a:gd name="adj1" fmla="val 11075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876300" y="2124000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7" name="Прямоугольник 36"/>
          <p:cNvSpPr/>
          <p:nvPr userDrawn="1"/>
        </p:nvSpPr>
        <p:spPr>
          <a:xfrm>
            <a:off x="6500999" y="2124000"/>
            <a:ext cx="4814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</a:pPr>
            <a:r>
              <a:rPr lang="ru-RU" b="1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  <a:endParaRPr lang="en-US" sz="1600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0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одним скругленным углом 2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616758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90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с одним скругленным углом 29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404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19"/>
          <p:cNvSpPr/>
          <p:nvPr userDrawn="1"/>
        </p:nvSpPr>
        <p:spPr>
          <a:xfrm>
            <a:off x="0" y="49698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с одним скругленным углом 18"/>
          <p:cNvSpPr/>
          <p:nvPr userDrawn="1"/>
        </p:nvSpPr>
        <p:spPr>
          <a:xfrm>
            <a:off x="0" y="20927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7431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37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>
            <a:off x="0" y="4779000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>
            <a:off x="0" y="2285179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2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4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с одним скругленным углом 21"/>
          <p:cNvSpPr/>
          <p:nvPr userDrawn="1"/>
        </p:nvSpPr>
        <p:spPr>
          <a:xfrm rot="5400000" flipH="1" flipV="1">
            <a:off x="8424001" y="2540724"/>
            <a:ext cx="1440000" cy="6095999"/>
          </a:xfrm>
          <a:prstGeom prst="round1Rect">
            <a:avLst>
              <a:gd name="adj" fmla="val 3377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74338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174338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521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521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819795"/>
            <a:ext cx="521596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618501" y="1618501"/>
            <a:ext cx="6858002" cy="3621000"/>
          </a:xfrm>
          <a:prstGeom prst="round1Rect">
            <a:avLst>
              <a:gd name="adj" fmla="val 13486"/>
            </a:avLst>
          </a:prstGeom>
          <a:noFill/>
          <a:ln w="19050">
            <a:gradFill>
              <a:gsLst>
                <a:gs pos="100000">
                  <a:srgbClr val="EE5E2A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58637" y="-2578643"/>
            <a:ext cx="6074725" cy="11700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Прямоугольник с одним скругленным углом 33"/>
          <p:cNvSpPr/>
          <p:nvPr userDrawn="1"/>
        </p:nvSpPr>
        <p:spPr>
          <a:xfrm rot="16200000" flipH="1">
            <a:off x="7374467" y="1151606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60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835839" y="835839"/>
            <a:ext cx="6867677" cy="5196000"/>
          </a:xfrm>
          <a:prstGeom prst="round1Rect">
            <a:avLst>
              <a:gd name="adj" fmla="val 10323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24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2" y="819147"/>
            <a:ext cx="5399085" cy="5580058"/>
          </a:xfrm>
          <a:prstGeom prst="round2DiagRect">
            <a:avLst>
              <a:gd name="adj1" fmla="val 11075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876300" y="2124000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ru-RU" b="1" dirty="0">
                <a:solidFill>
                  <a:schemeClr val="accent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  <a:endParaRPr lang="en-US" sz="1600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7" name="Прямоугольник 36"/>
          <p:cNvSpPr/>
          <p:nvPr userDrawn="1"/>
        </p:nvSpPr>
        <p:spPr>
          <a:xfrm>
            <a:off x="6500999" y="2124000"/>
            <a:ext cx="4814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  <a:endParaRPr lang="en-US" sz="1600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75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428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099116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2340000"/>
            <a:ext cx="12192000" cy="2529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3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3" y="380999"/>
            <a:ext cx="6857999" cy="6096001"/>
          </a:xfrm>
          <a:prstGeom prst="round1Rect">
            <a:avLst>
              <a:gd name="adj" fmla="val 9484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82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59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0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3" y="1618500"/>
            <a:ext cx="6858002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831002" y="831001"/>
            <a:ext cx="6858003" cy="5196000"/>
          </a:xfrm>
          <a:prstGeom prst="round1Rect">
            <a:avLst>
              <a:gd name="adj" fmla="val 1032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0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843534" y="-1523802"/>
            <a:ext cx="4504933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549275"/>
            <a:ext cx="5436210" cy="12545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456364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73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©2021 </a:t>
            </a:r>
            <a:r>
              <a:rPr lang="ru-RU" dirty="0" err="1"/>
              <a:t>Неофлекс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57" r:id="rId15"/>
    <p:sldLayoutId id="2147483960" r:id="rId16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5" r:id="rId14"/>
    <p:sldLayoutId id="2147483956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4" r:id="rId2"/>
    <p:sldLayoutId id="2147483893" r:id="rId3"/>
    <p:sldLayoutId id="2147483895" r:id="rId4"/>
    <p:sldLayoutId id="2147483896" r:id="rId5"/>
    <p:sldLayoutId id="2147483911" r:id="rId6"/>
    <p:sldLayoutId id="2147483919" r:id="rId7"/>
    <p:sldLayoutId id="2147483920" r:id="rId8"/>
    <p:sldLayoutId id="2147483958" r:id="rId9"/>
    <p:sldLayoutId id="2147483954" r:id="rId10"/>
    <p:sldLayoutId id="2147483923" r:id="rId11"/>
    <p:sldLayoutId id="2147483894" r:id="rId12"/>
    <p:sldLayoutId id="2147483922" r:id="rId13"/>
    <p:sldLayoutId id="2147483899" r:id="rId14"/>
    <p:sldLayoutId id="2147483918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s://www.flaticon.com/search?word=covi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Прямоугольник с одним скругленным углом 14"/>
          <p:cNvSpPr/>
          <p:nvPr/>
        </p:nvSpPr>
        <p:spPr>
          <a:xfrm rot="10800000" flipV="1">
            <a:off x="6816000" y="5273998"/>
            <a:ext cx="5376000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58;p19"/>
          <p:cNvSpPr txBox="1">
            <a:spLocks/>
          </p:cNvSpPr>
          <p:nvPr/>
        </p:nvSpPr>
        <p:spPr>
          <a:xfrm>
            <a:off x="876300" y="3449226"/>
            <a:ext cx="8324700" cy="1419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Инструкция по применению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009501"/>
            <a:ext cx="8099700" cy="14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8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Neoflex</a:t>
            </a:r>
            <a:r>
              <a:rPr lang="en-US" sz="4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Datagram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7806000" y="5273998"/>
            <a:ext cx="3870064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800" b="1" dirty="0">
                <a:ea typeface="Segoe UI Black" panose="020B0A02040204020203" pitchFamily="34" charset="0"/>
                <a:cs typeface="Segoe UI" panose="020B0502040204020203" pitchFamily="34" charset="0"/>
              </a:rPr>
              <a:t>Суворова Анна Александровна</a:t>
            </a:r>
          </a:p>
        </p:txBody>
      </p:sp>
      <p:sp>
        <p:nvSpPr>
          <p:cNvPr id="18" name="Google Shape;158;p19"/>
          <p:cNvSpPr txBox="1">
            <a:spLocks/>
          </p:cNvSpPr>
          <p:nvPr/>
        </p:nvSpPr>
        <p:spPr>
          <a:xfrm>
            <a:off x="7536000" y="5724000"/>
            <a:ext cx="4140064" cy="58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400" dirty="0" smtClean="0">
                <a:ea typeface="Segoe UI Black" panose="020B0A02040204020203" pitchFamily="34" charset="0"/>
                <a:cs typeface="Segoe UI" panose="020B0502040204020203" pitchFamily="34" charset="0"/>
              </a:rPr>
              <a:t>Ведущий разработчик </a:t>
            </a:r>
            <a:r>
              <a:rPr lang="en-US" sz="1400" dirty="0" smtClean="0">
                <a:ea typeface="Segoe UI Black" panose="020B0A02040204020203" pitchFamily="34" charset="0"/>
                <a:cs typeface="Segoe UI" panose="020B0502040204020203" pitchFamily="34" charset="0"/>
              </a:rPr>
              <a:t>Datagram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ea typeface="Segoe UI Black" panose="020B0A02040204020203" pitchFamily="34" charset="0"/>
                <a:cs typeface="Segoe UI" panose="020B0502040204020203" pitchFamily="34" charset="0"/>
              </a:rPr>
              <a:t>asuvorova@neoflex.tu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6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24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40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1" y="-17223"/>
            <a:ext cx="12371662" cy="6956223"/>
          </a:xfrm>
          <a:prstGeom prst="rect">
            <a:avLst/>
          </a:prstGeom>
        </p:spPr>
      </p:pic>
      <p:sp>
        <p:nvSpPr>
          <p:cNvPr id="12" name="Google Shape;158;p19"/>
          <p:cNvSpPr txBox="1">
            <a:spLocks/>
          </p:cNvSpPr>
          <p:nvPr/>
        </p:nvSpPr>
        <p:spPr>
          <a:xfrm>
            <a:off x="1710000" y="2553605"/>
            <a:ext cx="4680000" cy="45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018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oogle Shape;158;p19"/>
          <p:cNvSpPr txBox="1">
            <a:spLocks/>
          </p:cNvSpPr>
          <p:nvPr/>
        </p:nvSpPr>
        <p:spPr>
          <a:xfrm>
            <a:off x="860133" y="1988564"/>
            <a:ext cx="4680000" cy="38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2"/>
              </a:solidFill>
              <a:cs typeface="Segoe UI" panose="020B0502040204020203" pitchFamily="34" charset="0"/>
            </a:endParaRPr>
          </a:p>
        </p:txBody>
      </p:sp>
      <p:sp>
        <p:nvSpPr>
          <p:cNvPr id="43" name="Google Shape;158;p19"/>
          <p:cNvSpPr txBox="1">
            <a:spLocks/>
          </p:cNvSpPr>
          <p:nvPr/>
        </p:nvSpPr>
        <p:spPr>
          <a:xfrm>
            <a:off x="1710000" y="3980732"/>
            <a:ext cx="4680000" cy="45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45" name="Google Shape;158;p19"/>
          <p:cNvSpPr txBox="1">
            <a:spLocks/>
          </p:cNvSpPr>
          <p:nvPr/>
        </p:nvSpPr>
        <p:spPr>
          <a:xfrm>
            <a:off x="1710000" y="5257352"/>
            <a:ext cx="4680000" cy="45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26" name="Прямоугольник с одним скругленным углом 25"/>
          <p:cNvSpPr/>
          <p:nvPr/>
        </p:nvSpPr>
        <p:spPr>
          <a:xfrm flipV="1">
            <a:off x="509164" y="-2547"/>
            <a:ext cx="5586835" cy="1694131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81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1102110" y="77961"/>
            <a:ext cx="4946281" cy="1412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Задача</a:t>
            </a:r>
            <a:endParaRPr lang="en-US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tx1"/>
                </a:solidFill>
              </a:rPr>
              <a:t>©2021 </a:t>
            </a:r>
            <a:r>
              <a:rPr lang="ru-RU" sz="1000" dirty="0" err="1">
                <a:solidFill>
                  <a:schemeClr val="tx1"/>
                </a:solidFill>
              </a:rPr>
              <a:t>Неофлекс</a:t>
            </a:r>
            <a:r>
              <a:rPr lang="ru-RU" sz="1000" dirty="0">
                <a:solidFill>
                  <a:schemeClr val="tx1"/>
                </a:solidFill>
              </a:rPr>
              <a:t>. Все права защищены</a:t>
            </a:r>
          </a:p>
        </p:txBody>
      </p:sp>
      <p:sp>
        <p:nvSpPr>
          <p:cNvPr id="37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Google Shape;158;p19"/>
          <p:cNvSpPr txBox="1">
            <a:spLocks/>
          </p:cNvSpPr>
          <p:nvPr/>
        </p:nvSpPr>
        <p:spPr>
          <a:xfrm>
            <a:off x="804140" y="2155527"/>
            <a:ext cx="4230424" cy="82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 smtClean="0">
                <a:cs typeface="Segoe UI"/>
              </a:rPr>
              <a:t>Провести </a:t>
            </a:r>
            <a:r>
              <a:rPr lang="ru-RU" sz="1400" dirty="0">
                <a:cs typeface="Segoe UI"/>
              </a:rPr>
              <a:t>максимальное повышение ЗП всем сотрудникам с учетом бизнес-правил в декабре 2013 </a:t>
            </a:r>
            <a:r>
              <a:rPr lang="ru-RU" sz="1400" dirty="0" smtClean="0">
                <a:cs typeface="Segoe UI"/>
              </a:rPr>
              <a:t>года</a:t>
            </a:r>
            <a:endParaRPr lang="ru-RU" sz="1400" dirty="0">
              <a:cs typeface="Segoe UI"/>
            </a:endParaRPr>
          </a:p>
        </p:txBody>
      </p:sp>
      <p:sp>
        <p:nvSpPr>
          <p:cNvPr id="25" name="Google Shape;158;p19"/>
          <p:cNvSpPr txBox="1">
            <a:spLocks/>
          </p:cNvSpPr>
          <p:nvPr/>
        </p:nvSpPr>
        <p:spPr>
          <a:xfrm>
            <a:off x="804140" y="3475194"/>
            <a:ext cx="5731079" cy="1956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chemeClr val="accent3"/>
                </a:solidFill>
                <a:cs typeface="Segoe UI" panose="020B0502040204020203" pitchFamily="34" charset="0"/>
              </a:rPr>
              <a:t>Бизнес правила: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Повышение ЗП максимум 1 раз в </a:t>
            </a:r>
            <a:r>
              <a:rPr lang="ru-RU" sz="1400" dirty="0" smtClean="0">
                <a:cs typeface="Segoe UI"/>
              </a:rPr>
              <a:t>год</a:t>
            </a: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Максимальное повышение ЗП за год - 20%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В случае несоблюдения правил 1 или 2, необходимо согласование руководителя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2163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3433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80" y="-81000"/>
            <a:ext cx="12192000" cy="694649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018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одним скругленным углом 15"/>
          <p:cNvSpPr/>
          <p:nvPr/>
        </p:nvSpPr>
        <p:spPr>
          <a:xfrm rot="10800000" flipH="1">
            <a:off x="4476001" y="-28914"/>
            <a:ext cx="6300000" cy="1701210"/>
          </a:xfrm>
          <a:prstGeom prst="round1Rect">
            <a:avLst>
              <a:gd name="adj" fmla="val 36769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81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4867227" y="188912"/>
            <a:ext cx="5908773" cy="1483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Анализ задачи</a:t>
            </a:r>
            <a:endParaRPr lang="en-US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26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Google Shape;158;p19"/>
          <p:cNvSpPr txBox="1">
            <a:spLocks/>
          </p:cNvSpPr>
          <p:nvPr/>
        </p:nvSpPr>
        <p:spPr>
          <a:xfrm>
            <a:off x="4959489" y="2122572"/>
            <a:ext cx="4963773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chemeClr val="accent3"/>
                </a:solidFill>
                <a:cs typeface="Segoe UI" panose="020B0502040204020203" pitchFamily="34" charset="0"/>
              </a:rPr>
              <a:t>На выходе нужны таблицы</a:t>
            </a:r>
            <a:r>
              <a:rPr lang="ru-RU" sz="1800" b="1" dirty="0" smtClean="0">
                <a:solidFill>
                  <a:schemeClr val="accent3"/>
                </a:solidFill>
                <a:cs typeface="Segoe UI" panose="020B0502040204020203" pitchFamily="34" charset="0"/>
              </a:rPr>
              <a:t>:</a:t>
            </a:r>
            <a:endParaRPr lang="ru-RU" sz="1800" b="1" dirty="0">
              <a:solidFill>
                <a:schemeClr val="accent3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 smtClean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>
                <a:cs typeface="Segoe UI"/>
              </a:rPr>
              <a:t>Таблица </a:t>
            </a:r>
            <a:r>
              <a:rPr lang="ru-RU" sz="1400" dirty="0">
                <a:cs typeface="Segoe UI"/>
              </a:rPr>
              <a:t>фактов повышения ЗП за предыдущий </a:t>
            </a:r>
            <a:r>
              <a:rPr lang="ru-RU" sz="1400" dirty="0" smtClean="0">
                <a:cs typeface="Segoe UI"/>
              </a:rPr>
              <a:t>год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Таблица плана повышения </a:t>
            </a:r>
            <a:r>
              <a:rPr lang="ru-RU" sz="1400" dirty="0" smtClean="0">
                <a:cs typeface="Segoe UI"/>
              </a:rPr>
              <a:t>ЗП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Таблица плана повышения ЗП с </a:t>
            </a:r>
            <a:r>
              <a:rPr lang="ru-RU" sz="1400" dirty="0" smtClean="0">
                <a:cs typeface="Segoe UI"/>
              </a:rPr>
              <a:t>конфликтами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</p:txBody>
      </p:sp>
      <p:sp>
        <p:nvSpPr>
          <p:cNvPr id="11" name="Google Shape;158;p19"/>
          <p:cNvSpPr txBox="1">
            <a:spLocks/>
          </p:cNvSpPr>
          <p:nvPr/>
        </p:nvSpPr>
        <p:spPr>
          <a:xfrm>
            <a:off x="5115998" y="4283886"/>
            <a:ext cx="4963773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accent3"/>
                </a:solidFill>
                <a:cs typeface="Segoe UI" panose="020B0502040204020203" pitchFamily="34" charset="0"/>
              </a:rPr>
              <a:t>Артефакты:</a:t>
            </a:r>
            <a:endParaRPr lang="ru-RU" sz="1800" b="1" dirty="0">
              <a:solidFill>
                <a:schemeClr val="accent3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 smtClean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>
                <a:cs typeface="Segoe UI"/>
              </a:rPr>
              <a:t>Две </a:t>
            </a:r>
            <a:r>
              <a:rPr lang="en-US" sz="1400" dirty="0" smtClean="0">
                <a:cs typeface="Segoe UI"/>
              </a:rPr>
              <a:t>Transformation</a:t>
            </a:r>
            <a:endParaRPr lang="ru-RU" sz="1400" dirty="0" smtClean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cs typeface="Segoe UI"/>
              </a:rPr>
              <a:t>Workflow</a:t>
            </a:r>
            <a:endParaRPr lang="ru-RU" sz="1400" dirty="0" smtClean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182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Прямоугольник с одним скругленным углом 14"/>
          <p:cNvSpPr/>
          <p:nvPr/>
        </p:nvSpPr>
        <p:spPr>
          <a:xfrm rot="10800000" flipV="1">
            <a:off x="6816000" y="5273998"/>
            <a:ext cx="5376000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>
            <a:hlinkClick r:id="rId4"/>
          </p:cNvPr>
          <p:cNvSpPr txBox="1">
            <a:spLocks/>
          </p:cNvSpPr>
          <p:nvPr/>
        </p:nvSpPr>
        <p:spPr>
          <a:xfrm>
            <a:off x="876300" y="2009501"/>
            <a:ext cx="8099700" cy="2904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Приступим</a:t>
            </a:r>
            <a:endParaRPr lang="en-US"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7356000" y="5273998"/>
            <a:ext cx="4320064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800" b="1" dirty="0">
                <a:ea typeface="Segoe UI Black" panose="020B0A02040204020203" pitchFamily="34" charset="0"/>
                <a:cs typeface="Segoe UI" panose="020B0502040204020203" pitchFamily="34" charset="0"/>
              </a:rPr>
              <a:t>Суворова Анна Александровна</a:t>
            </a:r>
          </a:p>
        </p:txBody>
      </p:sp>
      <p:sp>
        <p:nvSpPr>
          <p:cNvPr id="18" name="Google Shape;158;p19"/>
          <p:cNvSpPr txBox="1">
            <a:spLocks/>
          </p:cNvSpPr>
          <p:nvPr/>
        </p:nvSpPr>
        <p:spPr>
          <a:xfrm>
            <a:off x="7536000" y="5724000"/>
            <a:ext cx="4140064" cy="58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400" dirty="0" smtClean="0">
                <a:ea typeface="Segoe UI Black" panose="020B0A02040204020203" pitchFamily="34" charset="0"/>
                <a:cs typeface="Segoe UI" panose="020B0502040204020203" pitchFamily="34" charset="0"/>
              </a:rPr>
              <a:t>Ведущий разработчик </a:t>
            </a:r>
            <a:r>
              <a:rPr lang="en-US" sz="1400" dirty="0" smtClean="0">
                <a:ea typeface="Segoe UI Black" panose="020B0A02040204020203" pitchFamily="34" charset="0"/>
                <a:cs typeface="Segoe UI" panose="020B0502040204020203" pitchFamily="34" charset="0"/>
              </a:rPr>
              <a:t>Datagram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sz="1400" dirty="0">
                <a:ea typeface="Segoe UI Black" panose="020B0A02040204020203" pitchFamily="34" charset="0"/>
                <a:cs typeface="Segoe UI" panose="020B0502040204020203" pitchFamily="34" charset="0"/>
              </a:rPr>
              <a:t>asuvorova@neoflex.tu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2" name="Номер слайда 14">
            <a:extLst>
              <a:ext uri="{FF2B5EF4-FFF2-40B4-BE49-F238E27FC236}">
                <a16:creationId xmlns="" xmlns:a16="http://schemas.microsoft.com/office/drawing/2014/main" id="{FB8388CA-0185-4829-9834-67042A51649B}"/>
              </a:ext>
            </a:extLst>
          </p:cNvPr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4452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210BB930-ADA3-4BAF-832E-2A1DB38D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84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889000"/>
            <a:ext cx="5219700" cy="15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logger Sans" charset="0"/>
              </a:rPr>
              <a:t>КОНТАКТЫ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grpSp>
        <p:nvGrpSpPr>
          <p:cNvPr id="13" name="Группа 1">
            <a:extLst>
              <a:ext uri="{FF2B5EF4-FFF2-40B4-BE49-F238E27FC236}">
                <a16:creationId xmlns="" xmlns:a16="http://schemas.microsoft.com/office/drawing/2014/main" id="{A537713B-AECA-4961-9325-6FAD0BAB1323}"/>
              </a:ext>
            </a:extLst>
          </p:cNvPr>
          <p:cNvGrpSpPr/>
          <p:nvPr/>
        </p:nvGrpSpPr>
        <p:grpSpPr>
          <a:xfrm>
            <a:off x="6096000" y="2590953"/>
            <a:ext cx="4262510" cy="1682628"/>
            <a:chOff x="3884578" y="2875260"/>
            <a:chExt cx="4262510" cy="1682628"/>
          </a:xfrm>
        </p:grpSpPr>
        <p:sp>
          <p:nvSpPr>
            <p:cNvPr id="16" name="TextBox 22">
              <a:extLst>
                <a:ext uri="{FF2B5EF4-FFF2-40B4-BE49-F238E27FC236}">
                  <a16:creationId xmlns="" xmlns:a16="http://schemas.microsoft.com/office/drawing/2014/main" id="{F08ED5E3-7CEF-4F53-8AD5-61EB44974AE6}"/>
                </a:ext>
              </a:extLst>
            </p:cNvPr>
            <p:cNvSpPr txBox="1"/>
            <p:nvPr/>
          </p:nvSpPr>
          <p:spPr>
            <a:xfrm>
              <a:off x="4647126" y="2875260"/>
              <a:ext cx="3499962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 smtClean="0">
                  <a:solidFill>
                    <a:schemeClr val="bg1"/>
                  </a:solidFill>
                  <a:ea typeface="Blogger Sans" pitchFamily="50" charset="0"/>
                </a:rPr>
                <a:t>+7 (</a:t>
              </a:r>
              <a:r>
                <a:rPr lang="ru-RU" sz="2400" b="1" dirty="0" smtClean="0">
                  <a:solidFill>
                    <a:schemeClr val="bg1"/>
                  </a:solidFill>
                  <a:ea typeface="Blogger Sans" pitchFamily="50" charset="0"/>
                </a:rPr>
                <a:t>495</a:t>
              </a:r>
              <a:r>
                <a:rPr lang="pt-BR" sz="2400" b="1" dirty="0" smtClean="0">
                  <a:solidFill>
                    <a:schemeClr val="bg1"/>
                  </a:solidFill>
                  <a:ea typeface="Blogger Sans" pitchFamily="50" charset="0"/>
                </a:rPr>
                <a:t>) </a:t>
              </a:r>
              <a:r>
                <a:rPr lang="ru-RU" sz="2400" b="1" dirty="0" smtClean="0">
                  <a:solidFill>
                    <a:schemeClr val="bg1"/>
                  </a:solidFill>
                  <a:ea typeface="Blogger Sans" pitchFamily="50" charset="0"/>
                </a:rPr>
                <a:t>984-27-90</a:t>
              </a:r>
              <a:endParaRPr lang="pt-BR" sz="2400" b="1" dirty="0" smtClean="0">
                <a:solidFill>
                  <a:schemeClr val="bg1"/>
                </a:solidFill>
                <a:ea typeface="Blogger Sans" pitchFamily="50" charset="0"/>
              </a:endParaRPr>
            </a:p>
            <a:p>
              <a:pPr>
                <a:spcAft>
                  <a:spcPts val="1800"/>
                </a:spcAft>
              </a:pPr>
              <a:r>
                <a:rPr lang="en-US" sz="2400" b="1" dirty="0" err="1" smtClean="0">
                  <a:solidFill>
                    <a:schemeClr val="bg1"/>
                  </a:solidFill>
                  <a:ea typeface="Blogger Sans" pitchFamily="50" charset="0"/>
                </a:rPr>
                <a:t>asuvorova</a:t>
              </a:r>
              <a:r>
                <a:rPr lang="pt-BR" sz="2400" b="1" dirty="0" smtClean="0">
                  <a:solidFill>
                    <a:schemeClr val="bg1"/>
                  </a:solidFill>
                  <a:ea typeface="Blogger Sans" pitchFamily="50" charset="0"/>
                </a:rPr>
                <a:t>@neoflex.ru  </a:t>
              </a:r>
            </a:p>
            <a:p>
              <a:pPr>
                <a:spcAft>
                  <a:spcPts val="1800"/>
                </a:spcAft>
              </a:pPr>
              <a:r>
                <a:rPr lang="pt-BR" sz="2400" b="1" dirty="0" smtClean="0">
                  <a:solidFill>
                    <a:schemeClr val="bg1"/>
                  </a:solidFill>
                  <a:ea typeface="Blogger Sans" pitchFamily="50" charset="0"/>
                </a:rPr>
                <a:t>www.neoflex.ru</a:t>
              </a:r>
              <a:endParaRPr lang="pt-BR" sz="2400" b="1" dirty="0">
                <a:solidFill>
                  <a:schemeClr val="bg1"/>
                </a:solidFill>
                <a:ea typeface="Blogger Sans" pitchFamily="50" charset="0"/>
              </a:endParaRPr>
            </a:p>
          </p:txBody>
        </p:sp>
        <p:sp>
          <p:nvSpPr>
            <p:cNvPr id="31" name="Прямоугольник с двумя скругленными противолежащими углами 30">
              <a:extLst>
                <a:ext uri="{FF2B5EF4-FFF2-40B4-BE49-F238E27FC236}">
                  <a16:creationId xmlns="" xmlns:a16="http://schemas.microsoft.com/office/drawing/2014/main" id="{849F72A5-0532-4976-BE44-8A057F8A1CEB}"/>
                </a:ext>
              </a:extLst>
            </p:cNvPr>
            <p:cNvSpPr/>
            <p:nvPr/>
          </p:nvSpPr>
          <p:spPr>
            <a:xfrm>
              <a:off x="3884578" y="2904793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с двумя скругленными противолежащими углами 28">
              <a:extLst>
                <a:ext uri="{FF2B5EF4-FFF2-40B4-BE49-F238E27FC236}">
                  <a16:creationId xmlns="" xmlns:a16="http://schemas.microsoft.com/office/drawing/2014/main" id="{A4FC387E-EE81-4469-A3FE-8D790A551407}"/>
                </a:ext>
              </a:extLst>
            </p:cNvPr>
            <p:cNvSpPr/>
            <p:nvPr/>
          </p:nvSpPr>
          <p:spPr>
            <a:xfrm>
              <a:off x="3884578" y="3484661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с двумя скругленными противолежащими углами 26">
              <a:extLst>
                <a:ext uri="{FF2B5EF4-FFF2-40B4-BE49-F238E27FC236}">
                  <a16:creationId xmlns="" xmlns:a16="http://schemas.microsoft.com/office/drawing/2014/main" id="{3832AB06-161E-4CEC-AE8B-7ECC1DD6A7E0}"/>
                </a:ext>
              </a:extLst>
            </p:cNvPr>
            <p:cNvSpPr/>
            <p:nvPr/>
          </p:nvSpPr>
          <p:spPr>
            <a:xfrm>
              <a:off x="3884578" y="4067576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Google Shape;6306;p50">
            <a:extLst>
              <a:ext uri="{FF2B5EF4-FFF2-40B4-BE49-F238E27FC236}">
                <a16:creationId xmlns="" xmlns:a16="http://schemas.microsoft.com/office/drawing/2014/main" id="{740FBE88-1A94-46E7-B07B-FB4FE92FFB91}"/>
              </a:ext>
            </a:extLst>
          </p:cNvPr>
          <p:cNvSpPr/>
          <p:nvPr/>
        </p:nvSpPr>
        <p:spPr>
          <a:xfrm>
            <a:off x="6172779" y="2704159"/>
            <a:ext cx="335836" cy="334031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408;p50">
            <a:extLst>
              <a:ext uri="{FF2B5EF4-FFF2-40B4-BE49-F238E27FC236}">
                <a16:creationId xmlns="" xmlns:a16="http://schemas.microsoft.com/office/drawing/2014/main" id="{4A147203-DB62-4FB7-B55F-CACBD0B92F3F}"/>
              </a:ext>
            </a:extLst>
          </p:cNvPr>
          <p:cNvGrpSpPr/>
          <p:nvPr/>
        </p:nvGrpSpPr>
        <p:grpSpPr>
          <a:xfrm>
            <a:off x="6173696" y="3285346"/>
            <a:ext cx="334919" cy="333630"/>
            <a:chOff x="-35123050" y="3561225"/>
            <a:chExt cx="292225" cy="291100"/>
          </a:xfrm>
          <a:solidFill>
            <a:schemeClr val="accent3"/>
          </a:solidFill>
        </p:grpSpPr>
        <p:sp>
          <p:nvSpPr>
            <p:cNvPr id="34" name="Google Shape;6409;p50">
              <a:extLst>
                <a:ext uri="{FF2B5EF4-FFF2-40B4-BE49-F238E27FC236}">
                  <a16:creationId xmlns="" xmlns:a16="http://schemas.microsoft.com/office/drawing/2014/main" id="{93B7D37C-F4D8-4D81-AB64-0DC3C137730B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10;p50">
              <a:extLst>
                <a:ext uri="{FF2B5EF4-FFF2-40B4-BE49-F238E27FC236}">
                  <a16:creationId xmlns="" xmlns:a16="http://schemas.microsoft.com/office/drawing/2014/main" id="{7A8BBEFA-CB8B-434E-AF7A-0E4D0A9F3A27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368;p50">
            <a:extLst>
              <a:ext uri="{FF2B5EF4-FFF2-40B4-BE49-F238E27FC236}">
                <a16:creationId xmlns="" xmlns:a16="http://schemas.microsoft.com/office/drawing/2014/main" id="{0A7F8CB4-AD65-47B2-947E-5F577B5711CC}"/>
              </a:ext>
            </a:extLst>
          </p:cNvPr>
          <p:cNvGrpSpPr/>
          <p:nvPr/>
        </p:nvGrpSpPr>
        <p:grpSpPr>
          <a:xfrm>
            <a:off x="6170743" y="3860507"/>
            <a:ext cx="334919" cy="335836"/>
            <a:chOff x="-33645475" y="3944800"/>
            <a:chExt cx="292225" cy="293025"/>
          </a:xfrm>
          <a:solidFill>
            <a:schemeClr val="accent3"/>
          </a:solidFill>
        </p:grpSpPr>
        <p:sp>
          <p:nvSpPr>
            <p:cNvPr id="44" name="Google Shape;6369;p50">
              <a:extLst>
                <a:ext uri="{FF2B5EF4-FFF2-40B4-BE49-F238E27FC236}">
                  <a16:creationId xmlns="" xmlns:a16="http://schemas.microsoft.com/office/drawing/2014/main" id="{421B6E65-AB52-4878-8468-786B378468B6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70;p50">
              <a:extLst>
                <a:ext uri="{FF2B5EF4-FFF2-40B4-BE49-F238E27FC236}">
                  <a16:creationId xmlns="" xmlns:a16="http://schemas.microsoft.com/office/drawing/2014/main" id="{E8A119B5-7A99-465A-9ACF-5CC4C23C9672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71;p50">
              <a:extLst>
                <a:ext uri="{FF2B5EF4-FFF2-40B4-BE49-F238E27FC236}">
                  <a16:creationId xmlns="" xmlns:a16="http://schemas.microsoft.com/office/drawing/2014/main" id="{E5BC7355-4119-403F-85A0-FB71D77ABCE2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72;p50">
              <a:extLst>
                <a:ext uri="{FF2B5EF4-FFF2-40B4-BE49-F238E27FC236}">
                  <a16:creationId xmlns="" xmlns:a16="http://schemas.microsoft.com/office/drawing/2014/main" id="{DDA2F833-7E9F-4DFD-B1D6-062E2A8B57AA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73;p50">
              <a:extLst>
                <a:ext uri="{FF2B5EF4-FFF2-40B4-BE49-F238E27FC236}">
                  <a16:creationId xmlns="" xmlns:a16="http://schemas.microsoft.com/office/drawing/2014/main" id="{CCE7D58B-8952-4986-A283-1D3A2D3A0133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74;p50">
              <a:extLst>
                <a:ext uri="{FF2B5EF4-FFF2-40B4-BE49-F238E27FC236}">
                  <a16:creationId xmlns="" xmlns:a16="http://schemas.microsoft.com/office/drawing/2014/main" id="{3336D366-C1D0-42CE-A135-FBFA34722560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75;p50">
              <a:extLst>
                <a:ext uri="{FF2B5EF4-FFF2-40B4-BE49-F238E27FC236}">
                  <a16:creationId xmlns="" xmlns:a16="http://schemas.microsoft.com/office/drawing/2014/main" id="{68AE10B0-FDED-4A25-99E2-4B4DF4E260D7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76;p50">
              <a:extLst>
                <a:ext uri="{FF2B5EF4-FFF2-40B4-BE49-F238E27FC236}">
                  <a16:creationId xmlns="" xmlns:a16="http://schemas.microsoft.com/office/drawing/2014/main" id="{0CC44807-2BFC-4151-9C1A-B8951690A869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77;p50">
              <a:extLst>
                <a:ext uri="{FF2B5EF4-FFF2-40B4-BE49-F238E27FC236}">
                  <a16:creationId xmlns="" xmlns:a16="http://schemas.microsoft.com/office/drawing/2014/main" id="{C606C128-4543-408B-976D-1D2EA5BD9915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78;p50">
              <a:extLst>
                <a:ext uri="{FF2B5EF4-FFF2-40B4-BE49-F238E27FC236}">
                  <a16:creationId xmlns="" xmlns:a16="http://schemas.microsoft.com/office/drawing/2014/main" id="{C3C8D7A7-8869-47D5-8E4C-BE22EB636EF8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2E8D35E2-18E0-4219-8A94-E64CD0D3B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2" name="Нижний колонтитул 13">
            <a:extLst>
              <a:ext uri="{FF2B5EF4-FFF2-40B4-BE49-F238E27FC236}">
                <a16:creationId xmlns="" xmlns:a16="http://schemas.microsoft.com/office/drawing/2014/main" id="{65F1260C-EF3F-430D-93A0-C0F94E5BFFB1}"/>
              </a:ext>
            </a:extLst>
          </p:cNvPr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33" name="Номер слайда 14">
            <a:extLst>
              <a:ext uri="{FF2B5EF4-FFF2-40B4-BE49-F238E27FC236}">
                <a16:creationId xmlns="" xmlns:a16="http://schemas.microsoft.com/office/drawing/2014/main" id="{36CA1656-50F1-4399-A3DA-3CC9CE3288CC}"/>
              </a:ext>
            </a:extLst>
          </p:cNvPr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8347763"/>
      </p:ext>
    </p:extLst>
  </p:cSld>
  <p:clrMapOvr>
    <a:masterClrMapping/>
  </p:clrMapOvr>
</p:sld>
</file>

<file path=ppt/theme/theme1.xml><?xml version="1.0" encoding="utf-8"?>
<a:theme xmlns:a="http://schemas.openxmlformats.org/drawingml/2006/main" name="4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5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2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1EC30C56B0A49BF00AC2A14A951F6" ma:contentTypeVersion="2" ma:contentTypeDescription="Create a new document." ma:contentTypeScope="" ma:versionID="1fae37d8c53f8d9bd66438f622d15ec4">
  <xsd:schema xmlns:xsd="http://www.w3.org/2001/XMLSchema" xmlns:xs="http://www.w3.org/2001/XMLSchema" xmlns:p="http://schemas.microsoft.com/office/2006/metadata/properties" xmlns:ns2="d6561073-d0d0-4208-a669-7e30b98e4e4c" targetNamespace="http://schemas.microsoft.com/office/2006/metadata/properties" ma:root="true" ma:fieldsID="5c3d36cf58fbbc210f05558feb859a77" ns2:_="">
    <xsd:import namespace="d6561073-d0d0-4208-a669-7e30b98e4e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61073-d0d0-4208-a669-7e30b98e4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49520B-91BA-4718-B541-40801E1B0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561073-d0d0-4208-a669-7e30b98e4e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CD8FD0-FB11-4490-AE3C-4EC834CC3C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2D670E-6E33-4ECF-975D-3B9443EE81D0}">
  <ds:schemaRefs>
    <ds:schemaRef ds:uri="http://www.w3.org/XML/1998/namespace"/>
    <ds:schemaRef ds:uri="http://schemas.microsoft.com/office/2006/metadata/properties"/>
    <ds:schemaRef ds:uri="http://purl.org/dc/elements/1.1/"/>
    <ds:schemaRef ds:uri="d6561073-d0d0-4208-a669-7e30b98e4e4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4690</TotalTime>
  <Words>308</Words>
  <Application>Microsoft Office PowerPoint</Application>
  <PresentationFormat>Широкоэкранный</PresentationFormat>
  <Paragraphs>81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Blogger Sans</vt:lpstr>
      <vt:lpstr>Calibri</vt:lpstr>
      <vt:lpstr>Franklin Gothic Book</vt:lpstr>
      <vt:lpstr>Segoe UI</vt:lpstr>
      <vt:lpstr>Segoe UI Black</vt:lpstr>
      <vt:lpstr>4_Crop</vt:lpstr>
      <vt:lpstr>5_Crop</vt:lpstr>
      <vt:lpstr>2_Crop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Suvorova, Anna</cp:lastModifiedBy>
  <cp:revision>256</cp:revision>
  <dcterms:created xsi:type="dcterms:W3CDTF">2019-11-25T13:05:53Z</dcterms:created>
  <dcterms:modified xsi:type="dcterms:W3CDTF">2021-05-11T14:55:31Z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0x01010039F1EC30C56B0A49BF00AC2A14A951F6</vt:lpwstr>
  </property>
</Properties>
</file>