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A64A43-A8F6-44C6-8693-7EAB2B5C579B}" type="datetimeFigureOut">
              <a:rPr lang="ru-RU" smtClean="0"/>
              <a:t>01.02.2019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9F32F6-E041-41DE-861F-AC4FC98B80B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43718" cy="1894362"/>
          </a:xfrm>
        </p:spPr>
        <p:txBody>
          <a:bodyPr/>
          <a:lstStyle/>
          <a:p>
            <a:r>
              <a:rPr lang="en-US" dirty="0" smtClean="0"/>
              <a:t>Opening Restaurant in London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Coursera Capstone Project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Cluster #4.</a:t>
            </a:r>
          </a:p>
          <a:p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000504"/>
            <a:ext cx="7467600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common restaurant: Indian Restaurant.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200" baseline="0" dirty="0" smtClean="0"/>
              <a:t>The 10</a:t>
            </a:r>
            <a:r>
              <a:rPr lang="en-US" sz="2200" baseline="30000" dirty="0" smtClean="0"/>
              <a:t>th</a:t>
            </a:r>
            <a:r>
              <a:rPr lang="en-US" sz="2200" baseline="0" dirty="0" smtClean="0"/>
              <a:t> most common restaurant:</a:t>
            </a:r>
            <a:r>
              <a:rPr lang="en-US" sz="2200" dirty="0" smtClean="0"/>
              <a:t> </a:t>
            </a:r>
            <a:r>
              <a:rPr lang="en-US" sz="2200" dirty="0" smtClean="0"/>
              <a:t>Eastern European</a:t>
            </a:r>
            <a:r>
              <a:rPr lang="en-US" sz="2200" dirty="0" smtClean="0"/>
              <a:t> Restaurant.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000240"/>
            <a:ext cx="850112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Cluster #5</a:t>
            </a:r>
          </a:p>
          <a:p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000504"/>
            <a:ext cx="7467600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common restaurant: Café.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200" baseline="0" dirty="0" smtClean="0"/>
              <a:t>The 10</a:t>
            </a:r>
            <a:r>
              <a:rPr lang="en-US" sz="2200" baseline="30000" dirty="0" smtClean="0"/>
              <a:t>th</a:t>
            </a:r>
            <a:r>
              <a:rPr lang="en-US" sz="2200" baseline="0" dirty="0" smtClean="0"/>
              <a:t> most common restaurant:</a:t>
            </a:r>
            <a:r>
              <a:rPr lang="en-US" sz="2200" dirty="0" smtClean="0"/>
              <a:t> </a:t>
            </a:r>
            <a:r>
              <a:rPr lang="en-US" sz="2200" dirty="0" smtClean="0"/>
              <a:t>Eastern European</a:t>
            </a:r>
            <a:r>
              <a:rPr lang="en-US" sz="2200" dirty="0" smtClean="0"/>
              <a:t> Restaurant.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857256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Visualizing Clusters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5748348" cy="441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15140" y="2214554"/>
            <a:ext cx="1928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Cluster 1 - red</a:t>
            </a:r>
          </a:p>
          <a:p>
            <a:r>
              <a:rPr lang="en-US" sz="1600" dirty="0" smtClean="0"/>
              <a:t>Cluster 2 - purple</a:t>
            </a:r>
          </a:p>
          <a:p>
            <a:r>
              <a:rPr lang="en-US" sz="1600" dirty="0" smtClean="0"/>
              <a:t>Cluster 3 - blue</a:t>
            </a:r>
          </a:p>
          <a:p>
            <a:r>
              <a:rPr lang="en-US" sz="1600" dirty="0" smtClean="0"/>
              <a:t>Cluster 4 - green</a:t>
            </a:r>
          </a:p>
          <a:p>
            <a:r>
              <a:rPr lang="en-US" sz="1600" dirty="0" smtClean="0"/>
              <a:t>Cluster 5 - orange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Discussion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Analyzing the most popular restaurants in each cluster, the stakeholder should prefer the </a:t>
            </a:r>
            <a:r>
              <a:rPr lang="en-US" sz="1800" dirty="0" smtClean="0"/>
              <a:t>least </a:t>
            </a:r>
            <a:r>
              <a:rPr lang="en-US" sz="1800" dirty="0" smtClean="0"/>
              <a:t>popular types as a safe choice. </a:t>
            </a:r>
            <a:r>
              <a:rPr lang="en-US" sz="1800" dirty="0" smtClean="0"/>
              <a:t>That </a:t>
            </a:r>
            <a:r>
              <a:rPr lang="en-US" sz="1800" dirty="0" smtClean="0"/>
              <a:t>is why in our recommendations we offer to </a:t>
            </a:r>
            <a:r>
              <a:rPr lang="en-US" sz="1800" dirty="0" smtClean="0"/>
              <a:t>select 10th or </a:t>
            </a:r>
            <a:r>
              <a:rPr lang="en-US" sz="1800" dirty="0" smtClean="0"/>
              <a:t>9th positions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Recommendations</a:t>
            </a:r>
            <a:r>
              <a:rPr lang="en-US" sz="1800" dirty="0" smtClean="0"/>
              <a:t>, based on description of each cluster:  </a:t>
            </a:r>
          </a:p>
          <a:p>
            <a:pPr>
              <a:buNone/>
            </a:pPr>
            <a:r>
              <a:rPr lang="en-US" sz="1800" dirty="0" smtClean="0"/>
              <a:t>     Cluster </a:t>
            </a:r>
            <a:r>
              <a:rPr lang="en-US" sz="1800" dirty="0" smtClean="0"/>
              <a:t>1 Locations</a:t>
            </a:r>
            <a:r>
              <a:rPr lang="en-US" sz="1800" dirty="0" smtClean="0"/>
              <a:t>: </a:t>
            </a:r>
            <a:r>
              <a:rPr lang="en-US" sz="1800" dirty="0" smtClean="0"/>
              <a:t>Eastern European or </a:t>
            </a:r>
            <a:r>
              <a:rPr lang="en-US" sz="1800" dirty="0" smtClean="0"/>
              <a:t>Dumpling Restaurant 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Cluster </a:t>
            </a:r>
            <a:r>
              <a:rPr lang="en-US" sz="1800" dirty="0" smtClean="0"/>
              <a:t>2 Locations</a:t>
            </a:r>
            <a:r>
              <a:rPr lang="en-US" sz="1800" dirty="0" smtClean="0"/>
              <a:t>: </a:t>
            </a:r>
            <a:r>
              <a:rPr lang="en-US" sz="1800" dirty="0" smtClean="0"/>
              <a:t>Empanada or Ethiopian Restaurant  </a:t>
            </a:r>
          </a:p>
          <a:p>
            <a:pPr>
              <a:buNone/>
            </a:pPr>
            <a:r>
              <a:rPr lang="en-US" sz="1800" dirty="0" smtClean="0"/>
              <a:t>     Cluster </a:t>
            </a:r>
            <a:r>
              <a:rPr lang="en-US" sz="1800" dirty="0" smtClean="0"/>
              <a:t>3 Locations</a:t>
            </a:r>
            <a:r>
              <a:rPr lang="en-US" sz="1800" dirty="0" smtClean="0"/>
              <a:t>: </a:t>
            </a:r>
            <a:r>
              <a:rPr lang="en-US" sz="1800" dirty="0" smtClean="0"/>
              <a:t>Eastern European or Ethiopian Restaurant  </a:t>
            </a:r>
          </a:p>
          <a:p>
            <a:pPr>
              <a:buNone/>
            </a:pPr>
            <a:r>
              <a:rPr lang="en-US" sz="1800" dirty="0" smtClean="0"/>
              <a:t>     Cluster </a:t>
            </a:r>
            <a:r>
              <a:rPr lang="en-US" sz="1800" dirty="0" smtClean="0"/>
              <a:t>4 Locations</a:t>
            </a:r>
            <a:r>
              <a:rPr lang="en-US" sz="1800" dirty="0" smtClean="0"/>
              <a:t>: </a:t>
            </a:r>
            <a:r>
              <a:rPr lang="en-US" sz="1800" dirty="0" smtClean="0"/>
              <a:t>Eastern European or Dumpling Restaurant  </a:t>
            </a:r>
          </a:p>
          <a:p>
            <a:pPr>
              <a:buNone/>
            </a:pPr>
            <a:r>
              <a:rPr lang="en-US" sz="1800" dirty="0" smtClean="0"/>
              <a:t>     Cluster </a:t>
            </a:r>
            <a:r>
              <a:rPr lang="en-US" sz="1800" dirty="0" smtClean="0"/>
              <a:t>5 </a:t>
            </a:r>
            <a:r>
              <a:rPr lang="en-US" sz="1800" dirty="0" smtClean="0"/>
              <a:t>Locations: </a:t>
            </a:r>
            <a:r>
              <a:rPr lang="en-US" sz="1800" dirty="0" smtClean="0"/>
              <a:t>Eastern European or Dumpling </a:t>
            </a:r>
            <a:r>
              <a:rPr lang="en-US" sz="1800" dirty="0" smtClean="0"/>
              <a:t>Restaurant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After the type of restaurant is chosen, it is time to select a right place. Using the </a:t>
            </a:r>
            <a:r>
              <a:rPr lang="en-US" sz="1800" dirty="0" smtClean="0"/>
              <a:t>final map its </a:t>
            </a:r>
            <a:r>
              <a:rPr lang="en-US" sz="1800" dirty="0" smtClean="0"/>
              <a:t>legend the solution is quite obvious.</a:t>
            </a:r>
            <a:endParaRPr lang="ru-RU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report we worked out a methodology to determine what the most promising type of restaurant is and where it should be opened.</a:t>
            </a:r>
          </a:p>
          <a:p>
            <a:r>
              <a:rPr lang="en-US" dirty="0" smtClean="0"/>
              <a:t>This type of analysis can be applied to any city of your choice that has available geospatial information.</a:t>
            </a:r>
          </a:p>
          <a:p>
            <a:r>
              <a:rPr lang="en-US" dirty="0" smtClean="0"/>
              <a:t>This type of analysis can be applied to any type of venue (shopping, clubs, etc.) that is available in Foursquare database.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Business Problem</a:t>
            </a:r>
          </a:p>
          <a:p>
            <a:pPr marL="457200" indent="-457200">
              <a:buAutoNum type="arabicPeriod"/>
            </a:pPr>
            <a:r>
              <a:rPr lang="en-US" dirty="0" smtClean="0"/>
              <a:t>Methodology and 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Exploring London Neighborhoods</a:t>
            </a:r>
          </a:p>
          <a:p>
            <a:pPr marL="457200" indent="-457200">
              <a:buAutoNum type="arabicPeriod"/>
            </a:pPr>
            <a:r>
              <a:rPr lang="en-US" dirty="0" smtClean="0"/>
              <a:t>Exploring London Restaurants</a:t>
            </a:r>
          </a:p>
          <a:p>
            <a:pPr marL="457200" indent="-457200">
              <a:buAutoNum type="arabicPeriod"/>
            </a:pPr>
            <a:r>
              <a:rPr lang="en-US" dirty="0" smtClean="0"/>
              <a:t>Results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Business Problem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According</a:t>
            </a:r>
            <a:r>
              <a:rPr lang="en-US" dirty="0" smtClean="0"/>
              <a:t> to www.food.gov.uk, there are more than 14,000 restaurants in London and about 9 million people. That is why opening a new restaurant there can be an extremely challenging task. </a:t>
            </a:r>
            <a:r>
              <a:rPr lang="en-US" dirty="0" smtClean="0"/>
              <a:t>According </a:t>
            </a:r>
            <a:r>
              <a:rPr lang="en-US" dirty="0" smtClean="0"/>
              <a:t>to several surveys, up to 40% of such start-ups fail in the very first year. Let's suppose, an investor has enough time and money, as well as a passion to open the best eating spot in London. What type of restaurant would it be? What would be the best place for it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Target </a:t>
            </a:r>
            <a:r>
              <a:rPr lang="en-US" b="1" dirty="0" smtClean="0"/>
              <a:t>audience</a:t>
            </a:r>
            <a:r>
              <a:rPr lang="en-US" dirty="0" smtClean="0"/>
              <a:t>: investors, entrepreneurs, and chefs interested in opening a </a:t>
            </a:r>
            <a:r>
              <a:rPr lang="en-US" dirty="0" smtClean="0"/>
              <a:t>restaurant </a:t>
            </a:r>
            <a:r>
              <a:rPr lang="en-US" dirty="0" smtClean="0"/>
              <a:t>in London, who may need a piece of objective advice of what type of restaurant would be more successful and where exactly it should be opened.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Methodology and Data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</a:t>
            </a:r>
            <a:r>
              <a:rPr lang="en-US" b="1" dirty="0" smtClean="0"/>
              <a:t>1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Using a table on https://en.wikipedia.org/wiki/List_of_areas_of_London, collect information about London boroughs and locations, excluding records whose "Post Town" is not London.  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2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Geopy</a:t>
            </a:r>
            <a:r>
              <a:rPr lang="en-US" dirty="0" smtClean="0"/>
              <a:t> and Folium library to get the coordinates of every locations and map geospatial data on a London map.  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3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Using Foursquare API, collect the top 100 restaurants and their categories for each location within a radius 500 meters.  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4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Group collected restaurants by location and by taking the mean of the frequency of occurrence of each type, preparing them for clustering.   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5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Cluster restaurants by k-means algorithm and </a:t>
            </a:r>
            <a:r>
              <a:rPr lang="en-US" dirty="0" smtClean="0"/>
              <a:t>analyze </a:t>
            </a:r>
            <a:r>
              <a:rPr lang="en-US" dirty="0" smtClean="0"/>
              <a:t>the top 10 most common restaurants in each cluster.    </a:t>
            </a:r>
          </a:p>
          <a:p>
            <a:r>
              <a:rPr lang="en-US" b="1" dirty="0" smtClean="0"/>
              <a:t>Step </a:t>
            </a:r>
            <a:r>
              <a:rPr lang="en-US" b="1" dirty="0" smtClean="0"/>
              <a:t>6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Visualize clusters on the map, thus showing the best locations for opening the chosen restaurant.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Exploring London Neighborhoods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716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Wikipedia we collected all London neighborhoods.</a:t>
            </a:r>
          </a:p>
          <a:p>
            <a:r>
              <a:rPr lang="en-US" dirty="0" smtClean="0"/>
              <a:t>Using geospatial libraries we add geographical coordinates.</a:t>
            </a:r>
          </a:p>
          <a:p>
            <a:r>
              <a:rPr lang="en-US" dirty="0" smtClean="0"/>
              <a:t>We had made some cleaning and wrangling, thus we obtained 288 locations in London.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071810"/>
            <a:ext cx="4124327" cy="352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Exploring London Restaurants</a:t>
            </a:r>
            <a:endParaRPr lang="ru-RU" dirty="0"/>
          </a:p>
        </p:txBody>
      </p:sp>
      <p:sp>
        <p:nvSpPr>
          <p:cNvPr id="5" name="Содержимое 5"/>
          <p:cNvSpPr txBox="1">
            <a:spLocks/>
          </p:cNvSpPr>
          <p:nvPr/>
        </p:nvSpPr>
        <p:spPr>
          <a:xfrm>
            <a:off x="457200" y="1600200"/>
            <a:ext cx="7467600" cy="197167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We utilized </a:t>
            </a:r>
            <a:r>
              <a:rPr lang="en-US" sz="2400" dirty="0"/>
              <a:t>the Foursquare API to </a:t>
            </a:r>
            <a:r>
              <a:rPr lang="en-US" sz="2400" dirty="0" smtClean="0"/>
              <a:t>get the top 100 restaurants in each neighborhood.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obtained 6273 restaurants of 126 unique types.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baseline="0" dirty="0" smtClean="0"/>
              <a:t>We</a:t>
            </a:r>
            <a:r>
              <a:rPr lang="en-US" sz="2400" dirty="0" smtClean="0"/>
              <a:t> had applied one-hot encoding and </a:t>
            </a:r>
            <a:r>
              <a:rPr lang="en-US" sz="2400" dirty="0" smtClean="0"/>
              <a:t>grouped them using by taking the mean of the frequency of occurrence of each type</a:t>
            </a:r>
            <a:r>
              <a:rPr lang="en-US" sz="2400" dirty="0" smtClean="0"/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smtClean="0"/>
              <a:t>Then we clustered restaurants using the k-means algorithm.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Cluster #1.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35824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000504"/>
            <a:ext cx="7467600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common restaurant: Café.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200" baseline="0" dirty="0" smtClean="0"/>
              <a:t>The 10</a:t>
            </a:r>
            <a:r>
              <a:rPr lang="en-US" sz="2200" baseline="30000" dirty="0" smtClean="0"/>
              <a:t>th</a:t>
            </a:r>
            <a:r>
              <a:rPr lang="en-US" sz="2200" baseline="0" dirty="0" smtClean="0"/>
              <a:t> most common restaurant:</a:t>
            </a:r>
            <a:r>
              <a:rPr lang="en-US" sz="2200" dirty="0" smtClean="0"/>
              <a:t> Eastern European Restaurant.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Cluster #2.</a:t>
            </a:r>
          </a:p>
          <a:p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000504"/>
            <a:ext cx="7467600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common restaurant: Café.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200" baseline="0" dirty="0" smtClean="0"/>
              <a:t>The 10</a:t>
            </a:r>
            <a:r>
              <a:rPr lang="en-US" sz="2200" baseline="30000" dirty="0" smtClean="0"/>
              <a:t>th</a:t>
            </a:r>
            <a:r>
              <a:rPr lang="en-US" sz="2200" baseline="0" dirty="0" smtClean="0"/>
              <a:t> most common restaurant:</a:t>
            </a:r>
            <a:r>
              <a:rPr lang="en-US" sz="2200" dirty="0" smtClean="0"/>
              <a:t> Empanada Restaurant.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00240"/>
            <a:ext cx="850112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Cluster #3.</a:t>
            </a:r>
          </a:p>
          <a:p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28596" y="4000504"/>
            <a:ext cx="7467600" cy="1285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most common restaurant: Café.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200" baseline="0" dirty="0" smtClean="0"/>
              <a:t>The 10</a:t>
            </a:r>
            <a:r>
              <a:rPr lang="en-US" sz="2200" baseline="30000" dirty="0" smtClean="0"/>
              <a:t>th</a:t>
            </a:r>
            <a:r>
              <a:rPr lang="en-US" sz="2200" baseline="0" dirty="0" smtClean="0"/>
              <a:t> most common restaurant:</a:t>
            </a:r>
            <a:r>
              <a:rPr lang="en-US" sz="2200" dirty="0" smtClean="0"/>
              <a:t> </a:t>
            </a:r>
            <a:r>
              <a:rPr lang="en-US" sz="2200" dirty="0" smtClean="0"/>
              <a:t>Eastern European</a:t>
            </a:r>
            <a:r>
              <a:rPr lang="en-US" sz="2200" dirty="0" smtClean="0"/>
              <a:t> Restaurant.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071678"/>
            <a:ext cx="84296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</TotalTime>
  <Words>757</Words>
  <Application>Microsoft Office PowerPoint</Application>
  <PresentationFormat>Экран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Эркер</vt:lpstr>
      <vt:lpstr>Opening Restaurant in London</vt:lpstr>
      <vt:lpstr>Table of Content</vt:lpstr>
      <vt:lpstr>1. Business Problem</vt:lpstr>
      <vt:lpstr>2. Methodology and Data</vt:lpstr>
      <vt:lpstr>3. Exploring London Neighborhoods</vt:lpstr>
      <vt:lpstr>4. Exploring London Restaurants</vt:lpstr>
      <vt:lpstr>5. Results</vt:lpstr>
      <vt:lpstr>5. Results</vt:lpstr>
      <vt:lpstr>5. Results</vt:lpstr>
      <vt:lpstr>5. Results</vt:lpstr>
      <vt:lpstr>5. Results</vt:lpstr>
      <vt:lpstr>5. Results</vt:lpstr>
      <vt:lpstr>6. Discussion</vt:lpstr>
      <vt:lpstr>7. Conclusion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Restaurant in London</dc:title>
  <dc:creator>Asus</dc:creator>
  <cp:lastModifiedBy>Asus</cp:lastModifiedBy>
  <cp:revision>11</cp:revision>
  <dcterms:created xsi:type="dcterms:W3CDTF">2019-02-01T09:03:23Z</dcterms:created>
  <dcterms:modified xsi:type="dcterms:W3CDTF">2019-02-01T10:02:17Z</dcterms:modified>
</cp:coreProperties>
</file>