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7" r:id="rId1"/>
    <p:sldMasterId id="2147483888" r:id="rId2"/>
  </p:sldMasterIdLst>
  <p:notesMasterIdLst>
    <p:notesMasterId r:id="rId31"/>
  </p:notesMasterIdLst>
  <p:handoutMasterIdLst>
    <p:handoutMasterId r:id="rId32"/>
  </p:handoutMasterIdLst>
  <p:sldIdLst>
    <p:sldId id="356" r:id="rId3"/>
    <p:sldId id="259" r:id="rId4"/>
    <p:sldId id="1188" r:id="rId5"/>
    <p:sldId id="1206" r:id="rId6"/>
    <p:sldId id="1144" r:id="rId7"/>
    <p:sldId id="1182" r:id="rId8"/>
    <p:sldId id="1183" r:id="rId9"/>
    <p:sldId id="1181" r:id="rId10"/>
    <p:sldId id="1184" r:id="rId11"/>
    <p:sldId id="1123" r:id="rId12"/>
    <p:sldId id="1186" r:id="rId13"/>
    <p:sldId id="1204" r:id="rId14"/>
    <p:sldId id="1185" r:id="rId15"/>
    <p:sldId id="1193" r:id="rId16"/>
    <p:sldId id="1209" r:id="rId17"/>
    <p:sldId id="1192" r:id="rId18"/>
    <p:sldId id="1202" r:id="rId19"/>
    <p:sldId id="1208" r:id="rId20"/>
    <p:sldId id="1191" r:id="rId21"/>
    <p:sldId id="1194" r:id="rId22"/>
    <p:sldId id="1195" r:id="rId23"/>
    <p:sldId id="1196" r:id="rId24"/>
    <p:sldId id="1199" r:id="rId25"/>
    <p:sldId id="1200" r:id="rId26"/>
    <p:sldId id="1201" r:id="rId27"/>
    <p:sldId id="1207" r:id="rId28"/>
    <p:sldId id="1205" r:id="rId29"/>
    <p:sldId id="353" r:id="rId30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6153" userDrawn="1">
          <p15:clr>
            <a:srgbClr val="A4A3A4"/>
          </p15:clr>
        </p15:guide>
        <p15:guide id="10" pos="3120" userDrawn="1">
          <p15:clr>
            <a:srgbClr val="A4A3A4"/>
          </p15:clr>
        </p15:guide>
        <p15:guide id="12" pos="6068" userDrawn="1">
          <p15:clr>
            <a:srgbClr val="A4A3A4"/>
          </p15:clr>
        </p15:guide>
        <p15:guide id="13" pos="6239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38" pos="172" userDrawn="1">
          <p15:clr>
            <a:srgbClr val="A4A3A4"/>
          </p15:clr>
        </p15:guide>
        <p15:guide id="41" pos="6238">
          <p15:clr>
            <a:srgbClr val="A4A3A4"/>
          </p15:clr>
        </p15:guide>
        <p15:guide id="42" orient="horz" pos="1011" userDrawn="1">
          <p15:clr>
            <a:srgbClr val="A4A3A4"/>
          </p15:clr>
        </p15:guide>
        <p15:guide id="43" orient="horz" pos="4088" userDrawn="1">
          <p15:clr>
            <a:srgbClr val="A4A3A4"/>
          </p15:clr>
        </p15:guide>
        <p15:guide id="44" orient="horz" pos="4159" userDrawn="1">
          <p15:clr>
            <a:srgbClr val="A4A3A4"/>
          </p15:clr>
        </p15:guide>
        <p15:guide id="45" pos="87" userDrawn="1">
          <p15:clr>
            <a:srgbClr val="A4A3A4"/>
          </p15:clr>
        </p15:guide>
        <p15:guide id="46" pos="4367">
          <p15:clr>
            <a:srgbClr val="A4A3A4"/>
          </p15:clr>
        </p15:guide>
        <p15:guide id="47" pos="5388">
          <p15:clr>
            <a:srgbClr val="A4A3A4"/>
          </p15:clr>
        </p15:guide>
        <p15:guide id="48" pos="1306" userDrawn="1">
          <p15:clr>
            <a:srgbClr val="A4A3A4"/>
          </p15:clr>
        </p15:guide>
        <p15:guide id="49" orient="horz" pos="563" userDrawn="1">
          <p15:clr>
            <a:srgbClr val="A4A3A4"/>
          </p15:clr>
        </p15:guide>
        <p15:guide id="50" pos="2184" userDrawn="1">
          <p15:clr>
            <a:srgbClr val="A4A3A4"/>
          </p15:clr>
        </p15:guide>
        <p15:guide id="51" orient="horz" pos="1026">
          <p15:clr>
            <a:srgbClr val="A4A3A4"/>
          </p15:clr>
        </p15:guide>
        <p15:guide id="52" pos="4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B"/>
    <a:srgbClr val="93CDDD"/>
    <a:srgbClr val="0000FF"/>
    <a:srgbClr val="0066FF"/>
    <a:srgbClr val="FF00FF"/>
    <a:srgbClr val="FF33CC"/>
    <a:srgbClr val="0000CC"/>
    <a:srgbClr val="438FFF"/>
    <a:srgbClr val="3366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5617" autoAdjust="0"/>
  </p:normalViewPr>
  <p:slideViewPr>
    <p:cSldViewPr showGuides="1">
      <p:cViewPr varScale="1">
        <p:scale>
          <a:sx n="109" d="100"/>
          <a:sy n="109" d="100"/>
        </p:scale>
        <p:origin x="1926" y="102"/>
      </p:cViewPr>
      <p:guideLst>
        <p:guide pos="6153"/>
        <p:guide pos="3120"/>
        <p:guide pos="6068"/>
        <p:guide pos="6239"/>
        <p:guide orient="horz" pos="2160"/>
        <p:guide pos="172"/>
        <p:guide pos="6238"/>
        <p:guide orient="horz" pos="1011"/>
        <p:guide orient="horz" pos="4088"/>
        <p:guide orient="horz" pos="4159"/>
        <p:guide pos="87"/>
        <p:guide pos="4367"/>
        <p:guide pos="5388"/>
        <p:guide pos="1306"/>
        <p:guide orient="horz" pos="563"/>
        <p:guide pos="2184"/>
        <p:guide orient="horz" pos="1026"/>
        <p:guide pos="434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-990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EC6DA-1383-4DED-834B-A831AF7E2C0E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2021-06-02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E576C-D552-4D1A-9952-77E99DC16499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058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202169B-0DF7-462C-8E66-B9BDDBB5D682}" type="datetimeFigureOut">
              <a:rPr lang="ko-KR" altLang="en-US" smtClean="0"/>
              <a:pPr/>
              <a:t>2021-06-02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048AA0D-56B6-45D3-A8C3-8F48828436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1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A67DB-3FB7-4922-897D-92B53D266473}" type="slidenum">
              <a:rPr lang="en-US" altLang="ko-KR">
                <a:solidFill>
                  <a:srgbClr val="800080"/>
                </a:solidFill>
              </a:rPr>
              <a:pPr/>
              <a:t>0</a:t>
            </a:fld>
            <a:endParaRPr lang="en-US" altLang="ko-KR" dirty="0">
              <a:solidFill>
                <a:srgbClr val="80008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5716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A67DB-3FB7-4922-897D-92B53D26647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488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A67DB-3FB7-4922-897D-92B53D26647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288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A67DB-3FB7-4922-897D-92B53D26647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488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A67DB-3FB7-4922-897D-92B53D266473}" type="slidenum">
              <a:rPr lang="en-US" altLang="ko-KR">
                <a:solidFill>
                  <a:srgbClr val="800080"/>
                </a:solidFill>
              </a:rPr>
              <a:pPr/>
              <a:t>27</a:t>
            </a:fld>
            <a:endParaRPr lang="en-US" altLang="ko-KR" dirty="0">
              <a:solidFill>
                <a:srgbClr val="80008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3261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2245011" y="6489340"/>
            <a:ext cx="5417814" cy="232575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2">
                  <a:lumMod val="10000"/>
                </a:schemeClr>
              </a:contourClr>
            </a:sp3d>
          </a:bodyPr>
          <a:lstStyle/>
          <a:p>
            <a:pPr algn="ctr"/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서울시 영등포구 여의대방로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67</a:t>
            </a:r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길 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22 5</a:t>
            </a:r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층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(</a:t>
            </a:r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여의도동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, </a:t>
            </a:r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태양빌딩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). </a:t>
            </a:r>
            <a:r>
              <a:rPr lang="ko-KR" altLang="en-US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대표전화 </a:t>
            </a:r>
            <a:r>
              <a:rPr lang="en-US" altLang="ko-KR" sz="1000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: 579-0679</a:t>
            </a:r>
          </a:p>
        </p:txBody>
      </p:sp>
      <p:pic>
        <p:nvPicPr>
          <p:cNvPr id="8" name="Google Shape;16;p2" descr="blockchain.jpg">
            <a:extLst>
              <a:ext uri="{FF2B5EF4-FFF2-40B4-BE49-F238E27FC236}">
                <a16:creationId xmlns:a16="http://schemas.microsoft.com/office/drawing/2014/main" id="{5537817A-8AD2-46B1-AD41-7FEBC6DC8E3C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1"/>
            <a:ext cx="9906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793524E-970D-4B20-B717-68C240C83A0D}"/>
              </a:ext>
            </a:extLst>
          </p:cNvPr>
          <p:cNvGrpSpPr/>
          <p:nvPr userDrawn="1"/>
        </p:nvGrpSpPr>
        <p:grpSpPr>
          <a:xfrm>
            <a:off x="3422830" y="5319210"/>
            <a:ext cx="4293617" cy="959023"/>
            <a:chOff x="6843210" y="5710337"/>
            <a:chExt cx="3084673" cy="688993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7928798" y="6001351"/>
              <a:ext cx="199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43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</a:t>
              </a:r>
              <a:r>
                <a:rPr lang="ko-KR" altLang="en-US" b="1" dirty="0">
                  <a:solidFill>
                    <a:srgbClr val="0043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주</a:t>
              </a:r>
              <a:r>
                <a:rPr lang="en-US" altLang="ko-KR" b="1" dirty="0">
                  <a:solidFill>
                    <a:srgbClr val="0043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)</a:t>
              </a:r>
              <a:r>
                <a:rPr lang="ko-KR" altLang="en-US" b="1" dirty="0">
                  <a:solidFill>
                    <a:srgbClr val="00438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네오프레임</a:t>
              </a:r>
            </a:p>
          </p:txBody>
        </p:sp>
        <p:pic>
          <p:nvPicPr>
            <p:cNvPr id="6" name="Google Shape;109;p15">
              <a:extLst>
                <a:ext uri="{FF2B5EF4-FFF2-40B4-BE49-F238E27FC236}">
                  <a16:creationId xmlns:a16="http://schemas.microsoft.com/office/drawing/2014/main" id="{2F0CBC2B-0E5C-4C72-A56F-9315EF0387CD}"/>
                </a:ext>
              </a:extLst>
            </p:cNvPr>
            <p:cNvPicPr preferRelativeResize="0"/>
            <p:nvPr userDrawn="1"/>
          </p:nvPicPr>
          <p:blipFill rotWithShape="1">
            <a:blip r:embed="rId3" cstate="print">
              <a:alphaModFix/>
            </a:blip>
            <a:srcRect b="40713"/>
            <a:stretch/>
          </p:blipFill>
          <p:spPr>
            <a:xfrm>
              <a:off x="6843210" y="5710337"/>
              <a:ext cx="1198131" cy="6889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22_00000.jpg">
            <a:extLst>
              <a:ext uri="{FF2B5EF4-FFF2-40B4-BE49-F238E27FC236}">
                <a16:creationId xmlns:a16="http://schemas.microsoft.com/office/drawing/2014/main" id="{2CA9D30F-7F44-4EE1-A3B4-34AFA9F52D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10398"/>
          <a:stretch/>
        </p:blipFill>
        <p:spPr>
          <a:xfrm>
            <a:off x="-9525" y="-42332"/>
            <a:ext cx="9925050" cy="69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1212_00000.jpg">
            <a:extLst>
              <a:ext uri="{FF2B5EF4-FFF2-40B4-BE49-F238E27FC236}">
                <a16:creationId xmlns:a16="http://schemas.microsoft.com/office/drawing/2014/main" id="{38F89B16-F960-4BCF-BAE3-05050FE0A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8285FE45-1ADD-48F0-95AD-0F1B8C6EB2ED}"/>
              </a:ext>
            </a:extLst>
          </p:cNvPr>
          <p:cNvSpPr/>
          <p:nvPr userDrawn="1"/>
        </p:nvSpPr>
        <p:spPr>
          <a:xfrm>
            <a:off x="147637" y="118583"/>
            <a:ext cx="9610725" cy="6470788"/>
          </a:xfrm>
          <a:prstGeom prst="roundRect">
            <a:avLst>
              <a:gd name="adj" fmla="val 3439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B9D14D3F-3308-4F5F-8452-6AF4B782D1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8867" y="6643583"/>
            <a:ext cx="948266" cy="169277"/>
          </a:xfrm>
          <a:prstGeom prst="rect">
            <a:avLst/>
          </a:prstGeom>
          <a:gradFill flip="none" rotWithShape="1">
            <a:gsLst>
              <a:gs pos="14000">
                <a:sysClr val="window" lastClr="FFFFFF">
                  <a:lumMod val="9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77925" tIns="0" rIns="77925" bIns="0" anchor="b">
            <a:spAutoFit/>
          </a:bodyPr>
          <a:lstStyle/>
          <a:p>
            <a:pPr algn="ctr" latinLnBrk="0">
              <a:defRPr/>
            </a:pPr>
            <a:fld id="{C04C09E9-B1A9-42C9-8B0D-D6A06633C0DC}" type="slidenum">
              <a:rPr lang="en-US" altLang="ko-KR" sz="1100" b="1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pPr algn="ctr" latinLnBrk="0">
                <a:defRPr/>
              </a:pPr>
              <a:t>‹#›</a:t>
            </a:fld>
            <a:endParaRPr lang="en-US" altLang="ko-KR" sz="1100" b="1" kern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C0B74D-6E31-4B7D-9E44-66AD6A74DFF9}"/>
              </a:ext>
            </a:extLst>
          </p:cNvPr>
          <p:cNvGrpSpPr/>
          <p:nvPr userDrawn="1"/>
        </p:nvGrpSpPr>
        <p:grpSpPr>
          <a:xfrm>
            <a:off x="35036" y="6609459"/>
            <a:ext cx="2874505" cy="244347"/>
            <a:chOff x="51814" y="5942765"/>
            <a:chExt cx="2874505" cy="244347"/>
          </a:xfrm>
        </p:grpSpPr>
        <p:pic>
          <p:nvPicPr>
            <p:cNvPr id="14" name="그림 13" descr="네오프레임CI_기본투명.JPG">
              <a:extLst>
                <a:ext uri="{FF2B5EF4-FFF2-40B4-BE49-F238E27FC236}">
                  <a16:creationId xmlns:a16="http://schemas.microsoft.com/office/drawing/2014/main" id="{5D05C5DA-4CF4-4049-8774-08D82A5052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2732" y="5942765"/>
              <a:ext cx="536805" cy="244347"/>
            </a:xfrm>
            <a:prstGeom prst="rect">
              <a:avLst/>
            </a:prstGeom>
          </p:spPr>
        </p:pic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9CFF4FA3-5ECE-459D-A2DB-2FEF90C7E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814" y="5955773"/>
              <a:ext cx="2874505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Copyright ◎ 2020                , Inc. All Rights reserved</a:t>
              </a:r>
            </a:p>
          </p:txBody>
        </p:sp>
      </p:grpSp>
      <p:pic>
        <p:nvPicPr>
          <p:cNvPr id="16" name="Google Shape;22;p3" descr="blockchain.jpg">
            <a:extLst>
              <a:ext uri="{FF2B5EF4-FFF2-40B4-BE49-F238E27FC236}">
                <a16:creationId xmlns:a16="http://schemas.microsoft.com/office/drawing/2014/main" id="{91CC1917-A163-48E6-818F-CD49D2564BFC}"/>
              </a:ext>
            </a:extLst>
          </p:cNvPr>
          <p:cNvPicPr preferRelativeResize="0"/>
          <p:nvPr userDrawn="1"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2450" y="2"/>
            <a:ext cx="9906000" cy="72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499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153">
          <p15:clr>
            <a:srgbClr val="FBAE40"/>
          </p15:clr>
        </p15:guide>
        <p15:guide id="4" pos="60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2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5552" y="-27384"/>
            <a:ext cx="9921552" cy="688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22_00000.jpg">
            <a:extLst>
              <a:ext uri="{FF2B5EF4-FFF2-40B4-BE49-F238E27FC236}">
                <a16:creationId xmlns:a16="http://schemas.microsoft.com/office/drawing/2014/main" id="{C79A5C2A-BC4E-442D-AF0C-53F53BA48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10398"/>
          <a:stretch/>
        </p:blipFill>
        <p:spPr>
          <a:xfrm>
            <a:off x="-9525" y="-42332"/>
            <a:ext cx="9925050" cy="69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1212_00000.jpg">
            <a:extLst>
              <a:ext uri="{FF2B5EF4-FFF2-40B4-BE49-F238E27FC236}">
                <a16:creationId xmlns:a16="http://schemas.microsoft.com/office/drawing/2014/main" id="{38F89B16-F960-4BCF-BAE3-05050FE0A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8285FE45-1ADD-48F0-95AD-0F1B8C6EB2ED}"/>
              </a:ext>
            </a:extLst>
          </p:cNvPr>
          <p:cNvSpPr/>
          <p:nvPr userDrawn="1"/>
        </p:nvSpPr>
        <p:spPr>
          <a:xfrm>
            <a:off x="147637" y="118583"/>
            <a:ext cx="9610725" cy="6470788"/>
          </a:xfrm>
          <a:prstGeom prst="roundRect">
            <a:avLst>
              <a:gd name="adj" fmla="val 3439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B9D14D3F-3308-4F5F-8452-6AF4B782D1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8867" y="6643583"/>
            <a:ext cx="948266" cy="169277"/>
          </a:xfrm>
          <a:prstGeom prst="rect">
            <a:avLst/>
          </a:prstGeom>
          <a:gradFill flip="none" rotWithShape="1">
            <a:gsLst>
              <a:gs pos="14000">
                <a:sysClr val="window" lastClr="FFFFFF">
                  <a:lumMod val="95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77925" tIns="0" rIns="77925" bIns="0" anchor="b">
            <a:spAutoFit/>
          </a:bodyPr>
          <a:lstStyle/>
          <a:p>
            <a:pPr algn="ctr" latinLnBrk="0">
              <a:defRPr/>
            </a:pPr>
            <a:fld id="{C04C09E9-B1A9-42C9-8B0D-D6A06633C0DC}" type="slidenum">
              <a:rPr lang="en-US" altLang="ko-KR" sz="1100" b="1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pPr algn="ctr" latinLnBrk="0">
                <a:defRPr/>
              </a:pPr>
              <a:t>‹#›</a:t>
            </a:fld>
            <a:endParaRPr lang="en-US" altLang="ko-KR" sz="1100" b="1" kern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C0B74D-6E31-4B7D-9E44-66AD6A74DFF9}"/>
              </a:ext>
            </a:extLst>
          </p:cNvPr>
          <p:cNvGrpSpPr/>
          <p:nvPr userDrawn="1"/>
        </p:nvGrpSpPr>
        <p:grpSpPr>
          <a:xfrm>
            <a:off x="35036" y="6609459"/>
            <a:ext cx="2874505" cy="244347"/>
            <a:chOff x="51814" y="5942765"/>
            <a:chExt cx="2874505" cy="244347"/>
          </a:xfrm>
        </p:grpSpPr>
        <p:pic>
          <p:nvPicPr>
            <p:cNvPr id="14" name="그림 13" descr="네오프레임CI_기본투명.JPG">
              <a:extLst>
                <a:ext uri="{FF2B5EF4-FFF2-40B4-BE49-F238E27FC236}">
                  <a16:creationId xmlns:a16="http://schemas.microsoft.com/office/drawing/2014/main" id="{5D05C5DA-4CF4-4049-8774-08D82A5052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2732" y="5942765"/>
              <a:ext cx="536805" cy="244347"/>
            </a:xfrm>
            <a:prstGeom prst="rect">
              <a:avLst/>
            </a:prstGeom>
          </p:spPr>
        </p:pic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9CFF4FA3-5ECE-459D-A2DB-2FEF90C7E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814" y="5955773"/>
              <a:ext cx="2874505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Copyright ◎ 2020                , Inc. All Rights reserved</a:t>
              </a:r>
            </a:p>
          </p:txBody>
        </p:sp>
      </p:grpSp>
      <p:pic>
        <p:nvPicPr>
          <p:cNvPr id="16" name="Google Shape;22;p3" descr="blockchain.jpg">
            <a:extLst>
              <a:ext uri="{FF2B5EF4-FFF2-40B4-BE49-F238E27FC236}">
                <a16:creationId xmlns:a16="http://schemas.microsoft.com/office/drawing/2014/main" id="{91CC1917-A163-48E6-818F-CD49D2564BFC}"/>
              </a:ext>
            </a:extLst>
          </p:cNvPr>
          <p:cNvPicPr preferRelativeResize="0"/>
          <p:nvPr userDrawn="1"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2450" y="2"/>
            <a:ext cx="9906000" cy="72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0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153">
          <p15:clr>
            <a:srgbClr val="FBAE40"/>
          </p15:clr>
        </p15:guide>
        <p15:guide id="4" pos="60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0425-45EB-4745-B592-F5B4AAA022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1D23-ADEB-4C9B-8A98-F148E8499C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902" r:id="rId2"/>
    <p:sldLayoutId id="2147483906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0425-45EB-4745-B592-F5B4AAA0220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21D23-ADEB-4C9B-8A98-F148E8499CD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90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.121:13000/d/ZAgDnLCMk/gibon-daeswibodeu?orgId=1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gif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D6C67A2A-B057-4A53-833D-81DB066E3590}"/>
              </a:ext>
            </a:extLst>
          </p:cNvPr>
          <p:cNvSpPr txBox="1">
            <a:spLocks/>
          </p:cNvSpPr>
          <p:nvPr/>
        </p:nvSpPr>
        <p:spPr>
          <a:xfrm>
            <a:off x="488504" y="1687200"/>
            <a:ext cx="8856980" cy="24561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69803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>
              <a:buSzPts val="3000"/>
            </a:pPr>
            <a:r>
              <a:rPr lang="ko-KR" altLang="en-US" sz="4800" b="0" kern="0" dirty="0">
                <a:latin typeface="+mn-ea"/>
                <a:ea typeface="+mn-ea"/>
                <a:cs typeface="Source Sans Pro"/>
                <a:sym typeface="Source Sans Pro"/>
              </a:rPr>
              <a:t>프로메테우스</a:t>
            </a:r>
            <a:endParaRPr lang="en-US" altLang="ko-KR" sz="4800" b="0" kern="0" dirty="0">
              <a:latin typeface="+mn-ea"/>
              <a:ea typeface="+mn-ea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663244F-4ED4-43F2-A2CB-9F5B6CC2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2880" y="1916832"/>
            <a:ext cx="33843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038" algn="l"/>
              </a:tabLst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9499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</a:t>
              </a:r>
              <a:r>
                <a:rPr lang="ko-KR" altLang="en-US" sz="1100" b="1" dirty="0">
                  <a:latin typeface="+mn-ea"/>
                  <a:ea typeface="+mn-ea"/>
                </a:rPr>
                <a:t>모니터링 대상 서버 </a:t>
              </a:r>
              <a:r>
                <a:rPr lang="en-US" altLang="ko-KR" sz="1100" b="1" dirty="0">
                  <a:latin typeface="+mn-ea"/>
                  <a:ea typeface="+mn-ea"/>
                </a:rPr>
                <a:t>– exporter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7A8271-29EA-4B41-ADF5-3DD9436D4C43}"/>
              </a:ext>
            </a:extLst>
          </p:cNvPr>
          <p:cNvSpPr txBox="1"/>
          <p:nvPr/>
        </p:nvSpPr>
        <p:spPr>
          <a:xfrm>
            <a:off x="896434" y="1765011"/>
            <a:ext cx="6327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 w</a:t>
            </a:r>
            <a:r>
              <a:rPr lang="ko-KR" altLang="en-US" sz="1600" dirty="0" err="1"/>
              <a:t>get</a:t>
            </a:r>
            <a:r>
              <a:rPr lang="ko-KR" altLang="en-US" sz="1600" dirty="0"/>
              <a:t> https://github.com/prometheus/node_exporter/releases/download/v1.1.2/node_exporter-1.1.2.linux-amd64.tar.gz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8E0B6-4E9D-41BE-83E3-27E27C602225}"/>
              </a:ext>
            </a:extLst>
          </p:cNvPr>
          <p:cNvSpPr txBox="1"/>
          <p:nvPr/>
        </p:nvSpPr>
        <p:spPr>
          <a:xfrm>
            <a:off x="896434" y="2755717"/>
            <a:ext cx="4954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압축 풀고 파일 들어가서</a:t>
            </a:r>
            <a:endParaRPr lang="en-US" altLang="ko-KR" sz="1600" dirty="0"/>
          </a:p>
          <a:p>
            <a:r>
              <a:rPr lang="en-US" altLang="ko-KR" sz="1600" dirty="0"/>
              <a:t>#</a:t>
            </a:r>
            <a:r>
              <a:rPr lang="ko-KR" altLang="en-US" sz="1600" dirty="0"/>
              <a:t>./</a:t>
            </a:r>
            <a:r>
              <a:rPr lang="ko-KR" altLang="en-US" sz="1600" dirty="0" err="1"/>
              <a:t>node_exporter</a:t>
            </a:r>
            <a:r>
              <a:rPr lang="ko-KR" altLang="en-US" sz="1600" dirty="0"/>
              <a:t>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--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SFMono-Regular"/>
              </a:rPr>
              <a:t>web.listen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SFMono-Regular"/>
              </a:rPr>
              <a:t>-address=":19100"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endParaRPr lang="ko-KR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D5380-C724-46A4-8B7B-21A714501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72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</a:t>
              </a:r>
              <a:r>
                <a:rPr lang="ko-KR" altLang="en-US" sz="1100" b="1" dirty="0">
                  <a:latin typeface="+mn-ea"/>
                  <a:ea typeface="+mn-ea"/>
                </a:rPr>
                <a:t>모니터링 서버</a:t>
              </a:r>
              <a:r>
                <a:rPr lang="en-US" altLang="ko-KR" sz="1100" b="1" dirty="0">
                  <a:latin typeface="+mn-ea"/>
                  <a:ea typeface="+mn-ea"/>
                </a:rPr>
                <a:t>: docker</a:t>
              </a:r>
              <a:r>
                <a:rPr lang="ko-KR" altLang="en-US" sz="1100" b="1" dirty="0">
                  <a:latin typeface="+mn-ea"/>
                  <a:ea typeface="+mn-ea"/>
                </a:rPr>
                <a:t> 사용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6C7280-F25F-46EF-BFCD-2D2E808DF26D}"/>
              </a:ext>
            </a:extLst>
          </p:cNvPr>
          <p:cNvSpPr txBox="1"/>
          <p:nvPr/>
        </p:nvSpPr>
        <p:spPr>
          <a:xfrm>
            <a:off x="961344" y="1746682"/>
            <a:ext cx="83965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컴파일 설치 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발생 가능한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			dependency </a:t>
            </a:r>
            <a:r>
              <a:rPr lang="ko-KR" altLang="en-US" dirty="0">
                <a:latin typeface="+mn-ea"/>
              </a:rPr>
              <a:t>문제</a:t>
            </a:r>
            <a:r>
              <a:rPr lang="en-US" altLang="ko-KR" dirty="0">
                <a:latin typeface="+mn-ea"/>
              </a:rPr>
              <a:t>,						</a:t>
            </a:r>
            <a:r>
              <a:rPr lang="ko-KR" altLang="en-US" dirty="0">
                <a:latin typeface="+mn-ea"/>
              </a:rPr>
              <a:t>시간이 오래 걸리는 재 </a:t>
            </a:r>
            <a:r>
              <a:rPr lang="ko-KR" altLang="en-US" b="1" dirty="0">
                <a:latin typeface="+mn-ea"/>
              </a:rPr>
              <a:t>배포</a:t>
            </a:r>
            <a:r>
              <a:rPr lang="ko-KR" altLang="en-US" dirty="0">
                <a:latin typeface="+mn-ea"/>
              </a:rPr>
              <a:t> 이슈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>
                <a:latin typeface="+mn-ea"/>
              </a:rPr>
              <a:t>Docker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쉽고 빠른 실행 환경 구축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가볍고 빠른 실행 속도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공유 환경 제공</a:t>
            </a:r>
            <a:r>
              <a:rPr lang="en-US" altLang="ko-KR" dirty="0">
                <a:latin typeface="+mn-ea"/>
              </a:rPr>
              <a:t>(Docker Hub)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+mn-ea"/>
              </a:rPr>
              <a:t>쉬운 배포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dirty="0">
              <a:latin typeface="+mn-ea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F079D11-1A12-4AF6-937C-7A520D6058A9}"/>
              </a:ext>
            </a:extLst>
          </p:cNvPr>
          <p:cNvSpPr/>
          <p:nvPr/>
        </p:nvSpPr>
        <p:spPr>
          <a:xfrm>
            <a:off x="4520952" y="3068960"/>
            <a:ext cx="1296144" cy="3600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7C81D8E-4F40-4A0F-A545-0424A064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30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</a:t>
              </a:r>
              <a:r>
                <a:rPr lang="en-US" altLang="ko-KR" sz="1100" b="1" dirty="0" err="1">
                  <a:latin typeface="+mn-ea"/>
                  <a:ea typeface="+mn-ea"/>
                </a:rPr>
                <a:t>prometheus</a:t>
              </a:r>
              <a:r>
                <a:rPr lang="ko-KR" altLang="en-US" sz="1100" b="1" dirty="0">
                  <a:latin typeface="+mn-ea"/>
                  <a:ea typeface="+mn-ea"/>
                </a:rPr>
                <a:t> 설정파일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F7D31C5-C589-4456-9EAC-CF788834204A}"/>
              </a:ext>
            </a:extLst>
          </p:cNvPr>
          <p:cNvSpPr txBox="1"/>
          <p:nvPr/>
        </p:nvSpPr>
        <p:spPr>
          <a:xfrm>
            <a:off x="1202459" y="2256234"/>
            <a:ext cx="3847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global: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scrape_interval</a:t>
            </a:r>
            <a:r>
              <a:rPr lang="en-US" altLang="ko-KR" sz="1600" dirty="0"/>
              <a:t>:     10s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evaluation_interval</a:t>
            </a:r>
            <a:r>
              <a:rPr lang="en-US" altLang="ko-KR" sz="1600" dirty="0"/>
              <a:t>: 10s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scrape_configs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- </a:t>
            </a:r>
            <a:r>
              <a:rPr lang="en-US" altLang="ko-KR" sz="1600" dirty="0" err="1"/>
              <a:t>job_name</a:t>
            </a:r>
            <a:r>
              <a:rPr lang="en-US" altLang="ko-KR" sz="1600" dirty="0"/>
              <a:t>: '</a:t>
            </a:r>
            <a:r>
              <a:rPr lang="en-US" altLang="ko-KR" sz="1600" dirty="0" err="1"/>
              <a:t>node_exporter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static_configs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- targets: [</a:t>
            </a:r>
            <a:r>
              <a:rPr lang="ko-KR" altLang="en-US" sz="1600" dirty="0"/>
              <a:t>대상서버 </a:t>
            </a:r>
            <a:r>
              <a:rPr lang="en-US" altLang="ko-KR" sz="1600" dirty="0"/>
              <a:t>IP:</a:t>
            </a:r>
            <a:r>
              <a:rPr lang="ko-KR" altLang="en-US" sz="1600" dirty="0"/>
              <a:t>포트</a:t>
            </a:r>
            <a:r>
              <a:rPr lang="en-US" altLang="ko-KR" sz="1600" dirty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- </a:t>
            </a:r>
            <a:r>
              <a:rPr lang="en-US" altLang="ko-KR" sz="1600" dirty="0" err="1"/>
              <a:t>job_name</a:t>
            </a:r>
            <a:r>
              <a:rPr lang="en-US" altLang="ko-KR" sz="1600" dirty="0"/>
              <a:t>: '</a:t>
            </a:r>
            <a:r>
              <a:rPr lang="en-US" altLang="ko-KR" sz="1600" dirty="0" err="1"/>
              <a:t>pushgateway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static_configs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- targets: [</a:t>
            </a:r>
            <a:r>
              <a:rPr lang="en-US" altLang="ko-KR" sz="1600" dirty="0" err="1"/>
              <a:t>pushgateway</a:t>
            </a:r>
            <a:r>
              <a:rPr lang="en-US" altLang="ko-KR" sz="1600" dirty="0"/>
              <a:t> IP:</a:t>
            </a:r>
            <a:r>
              <a:rPr lang="ko-KR" altLang="en-US" sz="1600" dirty="0"/>
              <a:t>포트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C7280-F25F-46EF-BFCD-2D2E808DF26D}"/>
              </a:ext>
            </a:extLst>
          </p:cNvPr>
          <p:cNvSpPr txBox="1"/>
          <p:nvPr/>
        </p:nvSpPr>
        <p:spPr>
          <a:xfrm>
            <a:off x="961344" y="1628800"/>
            <a:ext cx="495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vi</a:t>
            </a:r>
            <a:r>
              <a:rPr lang="ko-KR" altLang="en-US" dirty="0"/>
              <a:t> </a:t>
            </a:r>
            <a:r>
              <a:rPr lang="en-US" altLang="ko-KR" sz="1800" dirty="0"/>
              <a:t>/</a:t>
            </a:r>
            <a:r>
              <a:rPr lang="ko-KR" altLang="en-US" dirty="0"/>
              <a:t>원하는 </a:t>
            </a:r>
            <a:r>
              <a:rPr lang="ko-KR" altLang="en-US" dirty="0" err="1"/>
              <a:t>폴더명</a:t>
            </a:r>
            <a:r>
              <a:rPr lang="en-US" altLang="ko-KR" dirty="0"/>
              <a:t>/</a:t>
            </a:r>
            <a:r>
              <a:rPr lang="en-US" altLang="ko-KR" dirty="0" err="1"/>
              <a:t>prometheus.yml</a:t>
            </a:r>
            <a:endParaRPr lang="ko-KR" altLang="en-US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D20DE60E-0038-4B4B-95C7-DD20FD6A4555}"/>
              </a:ext>
            </a:extLst>
          </p:cNvPr>
          <p:cNvSpPr/>
          <p:nvPr/>
        </p:nvSpPr>
        <p:spPr>
          <a:xfrm>
            <a:off x="1055438" y="2115265"/>
            <a:ext cx="4257602" cy="3262553"/>
          </a:xfrm>
          <a:prstGeom prst="frame">
            <a:avLst>
              <a:gd name="adj1" fmla="val 19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93C9B-C051-43C2-8B41-659F9FBB6867}"/>
              </a:ext>
            </a:extLst>
          </p:cNvPr>
          <p:cNvSpPr txBox="1"/>
          <p:nvPr/>
        </p:nvSpPr>
        <p:spPr>
          <a:xfrm>
            <a:off x="5634675" y="4070504"/>
            <a:ext cx="3623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node_exporter</a:t>
            </a:r>
            <a:r>
              <a:rPr lang="en-US" altLang="ko-KR" sz="1400" dirty="0"/>
              <a:t> </a:t>
            </a:r>
            <a:r>
              <a:rPr lang="ko-KR" altLang="en-US" sz="1400" dirty="0"/>
              <a:t>는 대상서버 개수만큼 생성</a:t>
            </a:r>
            <a:endParaRPr lang="en-US" altLang="ko-KR" sz="1400" dirty="0"/>
          </a:p>
          <a:p>
            <a:endParaRPr lang="en-US" altLang="ko-KR" sz="1400" dirty="0"/>
          </a:p>
          <a:p>
            <a:pPr algn="ctr"/>
            <a:r>
              <a:rPr lang="en-US" altLang="ko-KR" sz="1400" dirty="0" err="1"/>
              <a:t>Pushgateway</a:t>
            </a:r>
            <a:r>
              <a:rPr lang="en-US" altLang="ko-KR" sz="1400" dirty="0"/>
              <a:t> </a:t>
            </a:r>
            <a:r>
              <a:rPr lang="ko-KR" altLang="en-US" sz="1400" dirty="0"/>
              <a:t>는 </a:t>
            </a:r>
            <a:r>
              <a:rPr lang="en-US" altLang="ko-KR" sz="1400" dirty="0"/>
              <a:t>1</a:t>
            </a:r>
            <a:r>
              <a:rPr lang="ko-KR" altLang="en-US" sz="1400" dirty="0"/>
              <a:t>대의 서버에만</a:t>
            </a:r>
            <a:r>
              <a:rPr lang="en-US" altLang="ko-KR" sz="1400" dirty="0"/>
              <a:t>(</a:t>
            </a:r>
            <a:r>
              <a:rPr lang="ko-KR" altLang="en-US" sz="1400" dirty="0"/>
              <a:t>작성자는 </a:t>
            </a:r>
            <a:endParaRPr lang="en-US" altLang="ko-KR" sz="1400" dirty="0"/>
          </a:p>
          <a:p>
            <a:pPr algn="ctr"/>
            <a:r>
              <a:rPr lang="en-US" altLang="ko-KR" sz="1400" dirty="0"/>
              <a:t>Prometheus </a:t>
            </a:r>
            <a:r>
              <a:rPr lang="ko-KR" altLang="en-US" sz="1400" dirty="0"/>
              <a:t>서버에 설치함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D63863E-E3B1-48E0-A721-9B038F882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1C444-B6AE-472B-8953-9A29B8A70620}"/>
              </a:ext>
            </a:extLst>
          </p:cNvPr>
          <p:cNvSpPr txBox="1"/>
          <p:nvPr/>
        </p:nvSpPr>
        <p:spPr>
          <a:xfrm>
            <a:off x="6537176" y="2027778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</a:t>
            </a:r>
            <a:r>
              <a:rPr lang="ko-KR" altLang="en-US" sz="1600" dirty="0">
                <a:solidFill>
                  <a:srgbClr val="FF0000"/>
                </a:solidFill>
              </a:rPr>
              <a:t>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띄어쓰기 중요</a:t>
            </a:r>
            <a:r>
              <a:rPr lang="en-US" altLang="ko-KR" sz="1600" dirty="0">
                <a:solidFill>
                  <a:srgbClr val="FF0000"/>
                </a:solidFill>
              </a:rPr>
              <a:t>*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Docker </a:t>
              </a:r>
              <a:r>
                <a:rPr lang="ko-KR" altLang="en-US" sz="1100" b="1" dirty="0">
                  <a:latin typeface="+mn-ea"/>
                  <a:ea typeface="+mn-ea"/>
                </a:rPr>
                <a:t>이미지 </a:t>
              </a:r>
              <a:r>
                <a:rPr lang="en-US" altLang="ko-KR" sz="1100" b="1" dirty="0">
                  <a:latin typeface="+mn-ea"/>
                  <a:ea typeface="+mn-ea"/>
                </a:rPr>
                <a:t>load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0C349B-0067-4928-A2B0-063CEE03FE8C}"/>
              </a:ext>
            </a:extLst>
          </p:cNvPr>
          <p:cNvSpPr txBox="1"/>
          <p:nvPr/>
        </p:nvSpPr>
        <p:spPr>
          <a:xfrm>
            <a:off x="807500" y="177281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docker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 [prometheus.tar]</a:t>
            </a:r>
          </a:p>
          <a:p>
            <a:r>
              <a:rPr lang="en-US" altLang="ko-KR" dirty="0"/>
              <a:t># docker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 [grafana.tar]</a:t>
            </a:r>
            <a:endParaRPr lang="ko-KR" altLang="en-US" dirty="0"/>
          </a:p>
          <a:p>
            <a:r>
              <a:rPr lang="en-US" altLang="ko-KR" dirty="0"/>
              <a:t># docker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 [pushgateway.tar]</a:t>
            </a:r>
            <a:endParaRPr lang="ko-KR" alt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AA7846F-9D5A-432E-AF7E-8E12C65B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1C9C77-81E5-4C1B-8CC8-FFA90015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3320969"/>
            <a:ext cx="6877050" cy="11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7D0D6-F931-462D-8AD4-DB35B5914EEF}"/>
              </a:ext>
            </a:extLst>
          </p:cNvPr>
          <p:cNvSpPr txBox="1"/>
          <p:nvPr/>
        </p:nvSpPr>
        <p:spPr>
          <a:xfrm>
            <a:off x="1784648" y="4800619"/>
            <a:ext cx="605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이미지를 </a:t>
            </a:r>
            <a:r>
              <a:rPr lang="en-US" altLang="ko-KR" dirty="0"/>
              <a:t>load </a:t>
            </a:r>
            <a:r>
              <a:rPr lang="ko-KR" altLang="en-US" dirty="0"/>
              <a:t>하면 다음과 같이 이미지가 생성된다</a:t>
            </a:r>
          </a:p>
        </p:txBody>
      </p:sp>
    </p:spTree>
    <p:extLst>
      <p:ext uri="{BB962C8B-B14F-4D97-AF65-F5344CB8AC3E}">
        <p14:creationId xmlns:p14="http://schemas.microsoft.com/office/powerpoint/2010/main" val="88170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Docker </a:t>
              </a:r>
              <a:r>
                <a:rPr lang="ko-KR" altLang="en-US" sz="1100" b="1" dirty="0">
                  <a:latin typeface="+mn-ea"/>
                  <a:ea typeface="+mn-ea"/>
                </a:rPr>
                <a:t>컨테이너 프로세스 실행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0C349B-0067-4928-A2B0-063CEE03FE8C}"/>
              </a:ext>
            </a:extLst>
          </p:cNvPr>
          <p:cNvSpPr txBox="1"/>
          <p:nvPr/>
        </p:nvSpPr>
        <p:spPr>
          <a:xfrm>
            <a:off x="776536" y="162880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docker run -d -p IP</a:t>
            </a:r>
            <a:r>
              <a:rPr lang="ko-KR" altLang="en-US" dirty="0"/>
              <a:t>주소</a:t>
            </a:r>
            <a:r>
              <a:rPr lang="en-US" altLang="ko-KR" dirty="0"/>
              <a:t>:13000:3000 --name</a:t>
            </a:r>
            <a:r>
              <a:rPr lang="ko-KR" altLang="en-US" dirty="0"/>
              <a:t> </a:t>
            </a:r>
            <a:r>
              <a:rPr lang="en-US" altLang="ko-KR" dirty="0" err="1"/>
              <a:t>grafana</a:t>
            </a:r>
            <a:r>
              <a:rPr lang="ko-KR" altLang="en-US" dirty="0"/>
              <a:t> </a:t>
            </a:r>
            <a:r>
              <a:rPr lang="en-US" altLang="ko-KR" dirty="0" err="1"/>
              <a:t>grafana</a:t>
            </a:r>
            <a:r>
              <a:rPr lang="en-US" altLang="ko-KR" dirty="0"/>
              <a:t>/</a:t>
            </a:r>
            <a:r>
              <a:rPr lang="en-US" altLang="ko-KR" dirty="0" err="1"/>
              <a:t>grafana</a:t>
            </a:r>
            <a:endParaRPr lang="en-US" altLang="ko-KR" dirty="0"/>
          </a:p>
          <a:p>
            <a:r>
              <a:rPr lang="en-US" altLang="ko-KR" dirty="0"/>
              <a:t># docker run -d -p IP</a:t>
            </a:r>
            <a:r>
              <a:rPr lang="ko-KR" altLang="en-US" dirty="0"/>
              <a:t>주소</a:t>
            </a:r>
            <a:r>
              <a:rPr lang="en-US" altLang="ko-KR" dirty="0"/>
              <a:t>:19091:9091 --name </a:t>
            </a:r>
            <a:r>
              <a:rPr lang="en-US" altLang="ko-KR" dirty="0" err="1"/>
              <a:t>pushgateway</a:t>
            </a:r>
            <a:r>
              <a:rPr lang="en-US" altLang="ko-KR" dirty="0"/>
              <a:t> prom/</a:t>
            </a:r>
            <a:r>
              <a:rPr lang="en-US" altLang="ko-KR" dirty="0" err="1"/>
              <a:t>pushgateway</a:t>
            </a:r>
            <a:endParaRPr lang="en-US" altLang="ko-KR" dirty="0"/>
          </a:p>
          <a:p>
            <a:r>
              <a:rPr lang="en-US" altLang="ko-KR" dirty="0"/>
              <a:t># docker run -d -p IP</a:t>
            </a:r>
            <a:r>
              <a:rPr lang="ko-KR" altLang="en-US" dirty="0"/>
              <a:t>주소</a:t>
            </a:r>
            <a:r>
              <a:rPr lang="en-US" altLang="ko-KR" dirty="0"/>
              <a:t>:19090:9090 --name </a:t>
            </a:r>
            <a:r>
              <a:rPr lang="en-US" altLang="ko-KR" dirty="0" err="1"/>
              <a:t>prometheus</a:t>
            </a:r>
            <a:r>
              <a:rPr lang="en-US" altLang="ko-KR" dirty="0"/>
              <a:t> -v </a:t>
            </a:r>
          </a:p>
          <a:p>
            <a:r>
              <a:rPr lang="en-US" altLang="ko-KR" dirty="0"/>
              <a:t>/</a:t>
            </a:r>
            <a:r>
              <a:rPr lang="ko-KR" altLang="en-US" dirty="0"/>
              <a:t>원하는 </a:t>
            </a:r>
            <a:r>
              <a:rPr lang="ko-KR" altLang="en-US" dirty="0" err="1"/>
              <a:t>폴더명</a:t>
            </a:r>
            <a:r>
              <a:rPr lang="en-US" altLang="ko-KR" dirty="0"/>
              <a:t>/</a:t>
            </a:r>
            <a:r>
              <a:rPr lang="en-US" altLang="ko-KR" dirty="0" err="1"/>
              <a:t>prometheus.yml</a:t>
            </a:r>
            <a:r>
              <a:rPr lang="en-US" altLang="ko-KR" dirty="0"/>
              <a:t>:/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prometheus</a:t>
            </a:r>
            <a:r>
              <a:rPr lang="en-US" altLang="ko-KR" dirty="0"/>
              <a:t>/</a:t>
            </a:r>
            <a:r>
              <a:rPr lang="en-US" altLang="ko-KR" dirty="0" err="1"/>
              <a:t>prometheus.yml</a:t>
            </a:r>
            <a:r>
              <a:rPr lang="en-US" altLang="ko-KR" dirty="0"/>
              <a:t>  prom/</a:t>
            </a:r>
            <a:r>
              <a:rPr lang="en-US" altLang="ko-KR" dirty="0" err="1"/>
              <a:t>prometheus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FBB98B-C6ED-4CC6-AA06-FBE10B62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8" y="3113586"/>
            <a:ext cx="3246096" cy="28529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CE7290-E031-435A-BE25-71BBC5FE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3068960"/>
            <a:ext cx="2920863" cy="2852936"/>
          </a:xfrm>
          <a:prstGeom prst="rect">
            <a:avLst/>
          </a:prstGeom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6AA7846F-9D5A-432E-AF7E-8E12C65B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74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Prometheus - Grafana </a:t>
              </a:r>
              <a:r>
                <a:rPr lang="ko-KR" altLang="en-US" sz="1100" b="1" dirty="0">
                  <a:latin typeface="+mn-ea"/>
                  <a:ea typeface="+mn-ea"/>
                </a:rPr>
                <a:t>연동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F4832B-5DAB-4A27-9FB6-1CAFC0BC7211}"/>
              </a:ext>
            </a:extLst>
          </p:cNvPr>
          <p:cNvSpPr txBox="1"/>
          <p:nvPr/>
        </p:nvSpPr>
        <p:spPr>
          <a:xfrm>
            <a:off x="914904" y="1641574"/>
            <a:ext cx="7350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Configuration &gt; Add data source &gt; Prometheus</a:t>
            </a:r>
          </a:p>
          <a:p>
            <a:r>
              <a:rPr lang="en-US" altLang="ko-KR" dirty="0"/>
              <a:t>(Grafana</a:t>
            </a:r>
            <a:r>
              <a:rPr lang="ko-KR" altLang="en-US" dirty="0"/>
              <a:t>에서 </a:t>
            </a:r>
            <a:r>
              <a:rPr lang="en-US" altLang="ko-KR" dirty="0"/>
              <a:t>Prometheus</a:t>
            </a:r>
            <a:r>
              <a:rPr lang="ko-KR" altLang="en-US" dirty="0"/>
              <a:t>의 </a:t>
            </a:r>
            <a:r>
              <a:rPr lang="en-US" altLang="ko-KR" dirty="0"/>
              <a:t>metric</a:t>
            </a:r>
            <a:r>
              <a:rPr lang="ko-KR" altLang="en-US" dirty="0"/>
              <a:t>을 가져오기 위해 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C898D5-0F6E-440F-8A76-BE2E5A72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67" y="3429000"/>
            <a:ext cx="4824536" cy="18042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2F3AAD-E9E1-4B1A-BB0C-FEFD52C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64" y="3618831"/>
            <a:ext cx="2590800" cy="14478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B23163-0468-4876-9515-62D45F0CC17A}"/>
              </a:ext>
            </a:extLst>
          </p:cNvPr>
          <p:cNvSpPr/>
          <p:nvPr/>
        </p:nvSpPr>
        <p:spPr>
          <a:xfrm>
            <a:off x="6033217" y="4125409"/>
            <a:ext cx="345162" cy="43204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D79938F9-E304-4AA6-8B64-D9A43FA8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95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Grafana </a:t>
              </a:r>
              <a:r>
                <a:rPr lang="ko-KR" altLang="en-US" sz="1100" b="1" dirty="0">
                  <a:latin typeface="+mn-ea"/>
                  <a:ea typeface="+mn-ea"/>
                </a:rPr>
                <a:t>사용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F4832B-5DAB-4A27-9FB6-1CAFC0BC7211}"/>
              </a:ext>
            </a:extLst>
          </p:cNvPr>
          <p:cNvSpPr txBox="1"/>
          <p:nvPr/>
        </p:nvSpPr>
        <p:spPr>
          <a:xfrm>
            <a:off x="919996" y="1685098"/>
            <a:ext cx="8281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Dashboard &gt; Add panel &gt; Metrics</a:t>
            </a:r>
            <a:r>
              <a:rPr lang="ko-KR" altLang="en-US" dirty="0"/>
              <a:t>에 쿼리를 추가하면 쿼리에 맞는 모든 정보 반환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9E9A83-54A5-4CEF-A87F-FA813DC6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2351019"/>
            <a:ext cx="6011850" cy="36795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BBCC34-CC8D-48B5-9450-0E994F40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04" y="2301666"/>
            <a:ext cx="1698052" cy="3778273"/>
          </a:xfrm>
          <a:prstGeom prst="rect">
            <a:avLst/>
          </a:prstGeom>
        </p:spPr>
      </p:pic>
      <p:sp>
        <p:nvSpPr>
          <p:cNvPr id="11" name="Rectangle 12">
            <a:extLst>
              <a:ext uri="{FF2B5EF4-FFF2-40B4-BE49-F238E27FC236}">
                <a16:creationId xmlns:a16="http://schemas.microsoft.com/office/drawing/2014/main" id="{87CC782F-003C-4FAC-B840-92BD8E2E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80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Docker Grafana Container </a:t>
              </a:r>
              <a:r>
                <a:rPr lang="ko-KR" altLang="en-US" sz="1100" b="1" dirty="0">
                  <a:latin typeface="+mn-ea"/>
                  <a:ea typeface="+mn-ea"/>
                </a:rPr>
                <a:t>구성파일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F4832B-5DAB-4A27-9FB6-1CAFC0BC7211}"/>
              </a:ext>
            </a:extLst>
          </p:cNvPr>
          <p:cNvSpPr txBox="1"/>
          <p:nvPr/>
        </p:nvSpPr>
        <p:spPr>
          <a:xfrm>
            <a:off x="919996" y="1685098"/>
            <a:ext cx="8281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docker exec -it -u 0 [Container Grafana Id] /bin/bash &gt; </a:t>
            </a:r>
            <a:r>
              <a:rPr lang="ko-KR" altLang="en-US" dirty="0" err="1"/>
              <a:t>도커</a:t>
            </a:r>
            <a:r>
              <a:rPr lang="ko-KR" altLang="en-US" dirty="0"/>
              <a:t> 컨테이너 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grafana</a:t>
            </a:r>
            <a:r>
              <a:rPr lang="en-US" altLang="ko-KR" dirty="0"/>
              <a:t>/grafana.ini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7CC782F-003C-4FAC-B840-92BD8E2E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D6795-4D66-4CEA-8A35-63D22535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708920"/>
            <a:ext cx="6105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Push Gateway </a:t>
              </a:r>
              <a:r>
                <a:rPr lang="ko-KR" altLang="en-US" sz="1100" b="1" dirty="0">
                  <a:latin typeface="+mn-ea"/>
                  <a:ea typeface="+mn-ea"/>
                </a:rPr>
                <a:t>테스트</a:t>
              </a:r>
              <a:r>
                <a:rPr lang="en-US" altLang="ko-KR" sz="1100" b="1" dirty="0">
                  <a:latin typeface="+mn-ea"/>
                  <a:ea typeface="+mn-ea"/>
                </a:rPr>
                <a:t>: </a:t>
              </a:r>
              <a:r>
                <a:rPr lang="ko-KR" altLang="en-US" sz="1100" b="1" dirty="0">
                  <a:latin typeface="+mn-ea"/>
                  <a:ea typeface="+mn-ea"/>
                </a:rPr>
                <a:t>특정 폴더의 </a:t>
              </a:r>
              <a:r>
                <a:rPr lang="en-US" altLang="ko-KR" sz="1100" b="1" dirty="0">
                  <a:latin typeface="+mn-ea"/>
                  <a:ea typeface="+mn-ea"/>
                </a:rPr>
                <a:t>Core Dump </a:t>
              </a:r>
              <a:r>
                <a:rPr lang="ko-KR" altLang="en-US" sz="1100" b="1" dirty="0">
                  <a:latin typeface="+mn-ea"/>
                  <a:ea typeface="+mn-ea"/>
                </a:rPr>
                <a:t>개수 확인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3A04AF8-9C72-448F-B67F-972D4F7A197A}"/>
              </a:ext>
            </a:extLst>
          </p:cNvPr>
          <p:cNvSpPr txBox="1"/>
          <p:nvPr/>
        </p:nvSpPr>
        <p:spPr>
          <a:xfrm>
            <a:off x="1083976" y="2267819"/>
            <a:ext cx="48771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#!/bin/bash</a:t>
            </a:r>
          </a:p>
          <a:p>
            <a:r>
              <a:rPr lang="ko-KR" altLang="en-US" sz="1600" dirty="0"/>
              <a:t>DIR='/</a:t>
            </a:r>
            <a:r>
              <a:rPr lang="ko-KR" altLang="en-US" sz="1600" dirty="0" err="1"/>
              <a:t>root</a:t>
            </a:r>
            <a:r>
              <a:rPr lang="ko-KR" altLang="en-US" sz="1600" dirty="0"/>
              <a:t>'</a:t>
            </a:r>
          </a:p>
          <a:p>
            <a:r>
              <a:rPr lang="ko-KR" altLang="en-US" sz="1600" dirty="0"/>
              <a:t>NUM1=$(</a:t>
            </a:r>
            <a:r>
              <a:rPr lang="ko-KR" altLang="en-US" sz="1600" dirty="0" err="1"/>
              <a:t>find</a:t>
            </a:r>
            <a:r>
              <a:rPr lang="ko-KR" altLang="en-US" sz="1600" dirty="0"/>
              <a:t> $DIR -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 core.* | </a:t>
            </a:r>
            <a:r>
              <a:rPr lang="ko-KR" altLang="en-US" sz="1600" dirty="0" err="1"/>
              <a:t>wc</a:t>
            </a:r>
            <a:r>
              <a:rPr lang="ko-KR" altLang="en-US" sz="1600" dirty="0"/>
              <a:t> -</a:t>
            </a:r>
            <a:r>
              <a:rPr lang="ko-KR" altLang="en-US" sz="1600" dirty="0" err="1"/>
              <a:t>l</a:t>
            </a:r>
            <a:r>
              <a:rPr lang="ko-KR" altLang="en-US" sz="1600" dirty="0"/>
              <a:t>) &amp;&amp; </a:t>
            </a:r>
            <a:r>
              <a:rPr lang="ko-KR" altLang="en-US" sz="1600" dirty="0" err="1"/>
              <a:t>echo</a:t>
            </a:r>
            <a:r>
              <a:rPr lang="ko-KR" altLang="en-US" sz="1600" dirty="0"/>
              <a:t> "</a:t>
            </a:r>
            <a:r>
              <a:rPr lang="ko-KR" altLang="en-US" sz="1600" dirty="0" err="1"/>
              <a:t>core</a:t>
            </a:r>
            <a:r>
              <a:rPr lang="ko-KR" altLang="en-US" sz="1600" dirty="0"/>
              <a:t> $NUM1" | </a:t>
            </a:r>
            <a:r>
              <a:rPr lang="ko-KR" altLang="en-US" sz="1600" dirty="0" err="1"/>
              <a:t>curl</a:t>
            </a:r>
            <a:r>
              <a:rPr lang="ko-KR" altLang="en-US" sz="1600" dirty="0"/>
              <a:t> --</a:t>
            </a:r>
            <a:r>
              <a:rPr lang="ko-KR" altLang="en-US" sz="1600" dirty="0" err="1"/>
              <a:t>data-binary</a:t>
            </a:r>
            <a:r>
              <a:rPr lang="ko-KR" altLang="en-US" sz="1600" dirty="0"/>
              <a:t> @- 192.168.</a:t>
            </a:r>
            <a:r>
              <a:rPr lang="en-US" altLang="ko-KR" sz="1600" dirty="0"/>
              <a:t>XXX</a:t>
            </a:r>
            <a:r>
              <a:rPr lang="ko-KR" altLang="en-US" sz="1600" dirty="0"/>
              <a:t>.</a:t>
            </a:r>
            <a:r>
              <a:rPr lang="en-US" altLang="ko-KR" sz="1600" dirty="0"/>
              <a:t>XXX</a:t>
            </a:r>
            <a:r>
              <a:rPr lang="ko-KR" altLang="en-US" sz="1600" dirty="0"/>
              <a:t>:</a:t>
            </a:r>
            <a:r>
              <a:rPr lang="en-US" altLang="ko-KR" sz="1600" dirty="0"/>
              <a:t>1</a:t>
            </a:r>
            <a:r>
              <a:rPr lang="ko-KR" altLang="en-US" sz="1600" dirty="0"/>
              <a:t>9091/</a:t>
            </a:r>
            <a:r>
              <a:rPr lang="ko-KR" altLang="en-US" sz="1600" dirty="0" err="1"/>
              <a:t>metrics</a:t>
            </a:r>
            <a:r>
              <a:rPr lang="ko-KR" altLang="en-US" sz="1600" dirty="0"/>
              <a:t>/</a:t>
            </a:r>
            <a:r>
              <a:rPr lang="ko-KR" altLang="en-US" sz="1600" dirty="0" err="1"/>
              <a:t>job</a:t>
            </a:r>
            <a:r>
              <a:rPr lang="ko-KR" altLang="en-US" sz="1600" dirty="0"/>
              <a:t>/</a:t>
            </a:r>
            <a:r>
              <a:rPr lang="ko-KR" altLang="en-US" sz="1600" dirty="0" err="1"/>
              <a:t>core</a:t>
            </a:r>
            <a:endParaRPr lang="ko-KR" altLang="en-US" sz="1600" dirty="0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8F031097-461B-4D05-8EFC-4B0D9E1F4B94}"/>
              </a:ext>
            </a:extLst>
          </p:cNvPr>
          <p:cNvSpPr/>
          <p:nvPr/>
        </p:nvSpPr>
        <p:spPr>
          <a:xfrm>
            <a:off x="1064568" y="2232715"/>
            <a:ext cx="4896544" cy="1412309"/>
          </a:xfrm>
          <a:prstGeom prst="frame">
            <a:avLst>
              <a:gd name="adj1" fmla="val 19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2352A-7CAC-4C68-A0DE-685BDCA56792}"/>
              </a:ext>
            </a:extLst>
          </p:cNvPr>
          <p:cNvSpPr txBox="1"/>
          <p:nvPr/>
        </p:nvSpPr>
        <p:spPr>
          <a:xfrm>
            <a:off x="961344" y="1700808"/>
            <a:ext cx="4954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vi</a:t>
            </a:r>
            <a:r>
              <a:rPr lang="ko-KR" altLang="en-US" dirty="0"/>
              <a:t> /</a:t>
            </a:r>
            <a:r>
              <a:rPr lang="ko-KR" altLang="en-US" dirty="0" err="1"/>
              <a:t>root</a:t>
            </a:r>
            <a:r>
              <a:rPr lang="ko-KR" altLang="en-US" dirty="0"/>
              <a:t>/</a:t>
            </a:r>
            <a:r>
              <a:rPr lang="en-US" altLang="ko-KR" dirty="0" err="1"/>
              <a:t>DumpCount</a:t>
            </a:r>
            <a:r>
              <a:rPr lang="ko-KR" altLang="en-US" dirty="0"/>
              <a:t>.</a:t>
            </a:r>
            <a:r>
              <a:rPr lang="ko-KR" altLang="en-US" dirty="0" err="1"/>
              <a:t>sh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05FBC-A182-402C-8417-EC8EC9FE31D0}"/>
              </a:ext>
            </a:extLst>
          </p:cNvPr>
          <p:cNvSpPr txBox="1"/>
          <p:nvPr/>
        </p:nvSpPr>
        <p:spPr>
          <a:xfrm>
            <a:off x="961344" y="4117152"/>
            <a:ext cx="4063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touch /root core.1234 </a:t>
            </a:r>
          </a:p>
          <a:p>
            <a:r>
              <a:rPr lang="en-US" altLang="ko-KR" dirty="0"/>
              <a:t># </a:t>
            </a:r>
            <a:r>
              <a:rPr lang="ko-KR" altLang="en-US" dirty="0" err="1"/>
              <a:t>chmod</a:t>
            </a:r>
            <a:r>
              <a:rPr lang="ko-KR" altLang="en-US" dirty="0"/>
              <a:t> +</a:t>
            </a:r>
            <a:r>
              <a:rPr lang="ko-KR" altLang="en-US" dirty="0" err="1"/>
              <a:t>x</a:t>
            </a:r>
            <a:r>
              <a:rPr lang="ko-KR" altLang="en-US" dirty="0"/>
              <a:t> /root/DumpCount.sh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5785E-A3DC-4EC4-82B0-DA76C4081D2B}"/>
              </a:ext>
            </a:extLst>
          </p:cNvPr>
          <p:cNvSpPr txBox="1"/>
          <p:nvPr/>
        </p:nvSpPr>
        <p:spPr>
          <a:xfrm>
            <a:off x="961344" y="5044466"/>
            <a:ext cx="161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crontab -e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BD0C6-046C-433F-B55E-981C42CAF45D}"/>
              </a:ext>
            </a:extLst>
          </p:cNvPr>
          <p:cNvSpPr txBox="1"/>
          <p:nvPr/>
        </p:nvSpPr>
        <p:spPr>
          <a:xfrm>
            <a:off x="1064568" y="5565054"/>
            <a:ext cx="327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* * * * * /</a:t>
            </a:r>
            <a:r>
              <a:rPr lang="ko-KR" altLang="en-US" dirty="0" err="1"/>
              <a:t>root</a:t>
            </a:r>
            <a:r>
              <a:rPr lang="ko-KR" altLang="en-US" dirty="0"/>
              <a:t>/</a:t>
            </a:r>
            <a:r>
              <a:rPr lang="en-US" altLang="ko-KR" dirty="0" err="1"/>
              <a:t>DumpCount</a:t>
            </a:r>
            <a:r>
              <a:rPr lang="ko-KR" altLang="en-US" dirty="0"/>
              <a:t>.sh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6E0644F2-EC4B-4DF1-9064-29D29403295F}"/>
              </a:ext>
            </a:extLst>
          </p:cNvPr>
          <p:cNvSpPr/>
          <p:nvPr/>
        </p:nvSpPr>
        <p:spPr>
          <a:xfrm>
            <a:off x="1064568" y="5493143"/>
            <a:ext cx="3271576" cy="528145"/>
          </a:xfrm>
          <a:prstGeom prst="frame">
            <a:avLst>
              <a:gd name="adj1" fmla="val 19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91A1D-EBBA-4268-8C1F-2EF5E0F5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73" y="5611862"/>
            <a:ext cx="3115075" cy="265410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F8C99A14-8946-4929-B3E0-FE0B1C1E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650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663244F-4ED4-43F2-A2CB-9F5B6CC2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061" y="1293483"/>
            <a:ext cx="10081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038" algn="l"/>
              </a:tabLst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37A46FF-AA62-46E9-9A25-88AB4F18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32" y="2924944"/>
            <a:ext cx="3384376" cy="114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square" lIns="79352" tIns="39676" rIns="79352" bIns="39676">
            <a:spAutoFit/>
          </a:bodyPr>
          <a:lstStyle/>
          <a:p>
            <a:pPr marL="342900" marR="0" lvl="0" indent="-342900" algn="l" defTabSz="79375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프로메테우스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79375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79375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총평</a:t>
            </a:r>
            <a:endParaRPr kumimoji="1"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1152" y="2924944"/>
            <a:ext cx="164938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P. 3 ~ P. 8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P. 10 ~ P. 22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 23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453504" y="312773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53504" y="3495185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Gmail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en-US" altLang="ko-KR" sz="1100" b="1" dirty="0">
                  <a:latin typeface="+mn-ea"/>
                  <a:ea typeface="+mn-ea"/>
                </a:rPr>
                <a:t>&gt;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en-US" altLang="ko-KR" sz="1100" b="1" dirty="0">
                  <a:latin typeface="+mn-ea"/>
                  <a:ea typeface="+mn-ea"/>
                </a:rPr>
                <a:t>Alert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C786503-5F33-454A-99FB-67C00C88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5" y="2657053"/>
            <a:ext cx="5908303" cy="1348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C64C3-FB80-4520-A571-8E6F88A7B3D5}"/>
              </a:ext>
            </a:extLst>
          </p:cNvPr>
          <p:cNvSpPr txBox="1"/>
          <p:nvPr/>
        </p:nvSpPr>
        <p:spPr>
          <a:xfrm>
            <a:off x="950562" y="2074472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Gmail </a:t>
            </a:r>
            <a:r>
              <a:rPr lang="ko-KR" altLang="en-US" dirty="0"/>
              <a:t>로 이메일을 보낼 수 있는지 테스트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DE60C6E-DC8D-4E0B-84C0-4BD53AC4151D}"/>
              </a:ext>
            </a:extLst>
          </p:cNvPr>
          <p:cNvSpPr/>
          <p:nvPr/>
        </p:nvSpPr>
        <p:spPr>
          <a:xfrm>
            <a:off x="7297121" y="3140968"/>
            <a:ext cx="345162" cy="43204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2D8D7-F53A-4273-95BA-62391DB2EC4E}"/>
              </a:ext>
            </a:extLst>
          </p:cNvPr>
          <p:cNvSpPr txBox="1"/>
          <p:nvPr/>
        </p:nvSpPr>
        <p:spPr>
          <a:xfrm>
            <a:off x="6640901" y="47618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3B09F-EC65-4AF1-9CFA-37DA7266E23B}"/>
              </a:ext>
            </a:extLst>
          </p:cNvPr>
          <p:cNvSpPr txBox="1"/>
          <p:nvPr/>
        </p:nvSpPr>
        <p:spPr>
          <a:xfrm>
            <a:off x="966371" y="1619508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yum install –y </a:t>
            </a:r>
            <a:r>
              <a:rPr lang="en-US" altLang="ko-KR" dirty="0" err="1"/>
              <a:t>ssmtp</a:t>
            </a:r>
            <a:r>
              <a:rPr lang="en-US" altLang="ko-KR" dirty="0"/>
              <a:t> (</a:t>
            </a:r>
            <a:r>
              <a:rPr lang="ko-KR" altLang="en-US" dirty="0"/>
              <a:t>설치필수</a:t>
            </a:r>
            <a:r>
              <a:rPr lang="en-US" altLang="ko-KR" dirty="0"/>
              <a:t>, </a:t>
            </a:r>
            <a:r>
              <a:rPr lang="ko-KR" altLang="en-US" dirty="0"/>
              <a:t>하단의 테스트는 생략가능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11635B-197F-4678-8D2E-FF38A397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45" y="4173201"/>
            <a:ext cx="3714750" cy="2667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576403B-5E03-470A-A307-35B23368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45" y="4668343"/>
            <a:ext cx="2533650" cy="12573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D31374-68E9-48B0-A723-330E2CDB5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647" y="5525593"/>
            <a:ext cx="4314825" cy="400050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27AEFB10-FDCE-4F19-876F-0C2B3D1A8C43}"/>
              </a:ext>
            </a:extLst>
          </p:cNvPr>
          <p:cNvSpPr/>
          <p:nvPr/>
        </p:nvSpPr>
        <p:spPr>
          <a:xfrm>
            <a:off x="6866398" y="5105979"/>
            <a:ext cx="432048" cy="30176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8ADAE-D8B6-4E73-A2F9-D17AE15BA11C}"/>
              </a:ext>
            </a:extLst>
          </p:cNvPr>
          <p:cNvSpPr txBox="1"/>
          <p:nvPr/>
        </p:nvSpPr>
        <p:spPr>
          <a:xfrm>
            <a:off x="7761312" y="31690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허용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DCF1B88-E0A8-4368-91E9-6DD23FB4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74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Grafana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en-US" altLang="ko-KR" sz="1100" b="1" dirty="0">
                  <a:latin typeface="+mn-ea"/>
                  <a:ea typeface="+mn-ea"/>
                </a:rPr>
                <a:t>SMTP </a:t>
              </a:r>
              <a:r>
                <a:rPr lang="ko-KR" altLang="en-US" sz="1100" b="1" dirty="0">
                  <a:latin typeface="+mn-ea"/>
                  <a:ea typeface="+mn-ea"/>
                </a:rPr>
                <a:t>구성 </a:t>
              </a:r>
              <a:r>
                <a:rPr lang="en-US" altLang="ko-KR" sz="1100" b="1" dirty="0">
                  <a:latin typeface="+mn-ea"/>
                  <a:ea typeface="+mn-ea"/>
                </a:rPr>
                <a:t>(docker container)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6C64C3-FB80-4520-A571-8E6F88A7B3D5}"/>
              </a:ext>
            </a:extLst>
          </p:cNvPr>
          <p:cNvSpPr txBox="1"/>
          <p:nvPr/>
        </p:nvSpPr>
        <p:spPr>
          <a:xfrm>
            <a:off x="6308384" y="3270129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파일수정 위해 </a:t>
            </a:r>
            <a:r>
              <a:rPr lang="en-US" altLang="ko-KR" sz="1600" dirty="0" err="1">
                <a:latin typeface="+mn-ea"/>
              </a:rPr>
              <a:t>sudo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권한 접속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51021C-D261-46A2-AFEF-997C46D9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2" y="2158083"/>
            <a:ext cx="5677430" cy="8652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DB9521-6377-4C29-96A0-DB2E5C7CB663}"/>
              </a:ext>
            </a:extLst>
          </p:cNvPr>
          <p:cNvSpPr txBox="1"/>
          <p:nvPr/>
        </p:nvSpPr>
        <p:spPr>
          <a:xfrm>
            <a:off x="950562" y="3222657"/>
            <a:ext cx="479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# docker exec -it -u 0 </a:t>
            </a:r>
            <a:r>
              <a:rPr lang="ko-KR" altLang="en-US" dirty="0" err="1">
                <a:latin typeface="+mn-ea"/>
              </a:rPr>
              <a:t>그라파나</a:t>
            </a:r>
            <a:r>
              <a:rPr lang="en-US" altLang="ko-KR" dirty="0">
                <a:latin typeface="+mn-ea"/>
              </a:rPr>
              <a:t>ID /bin/bash</a:t>
            </a:r>
            <a:endParaRPr lang="ko-KR" altLang="en-US" dirty="0">
              <a:latin typeface="+mn-ea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DC6D549-2712-41B2-81DC-C7AE4CAD4602}"/>
              </a:ext>
            </a:extLst>
          </p:cNvPr>
          <p:cNvSpPr/>
          <p:nvPr/>
        </p:nvSpPr>
        <p:spPr>
          <a:xfrm>
            <a:off x="5837205" y="3222657"/>
            <a:ext cx="345162" cy="43204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CB93D-96B9-44D0-A81B-AF4911A80D61}"/>
              </a:ext>
            </a:extLst>
          </p:cNvPr>
          <p:cNvSpPr txBox="1"/>
          <p:nvPr/>
        </p:nvSpPr>
        <p:spPr>
          <a:xfrm>
            <a:off x="950562" y="1628800"/>
            <a:ext cx="14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# docker </a:t>
            </a:r>
            <a:r>
              <a:rPr lang="en-US" altLang="ko-KR" dirty="0" err="1">
                <a:latin typeface="+mn-ea"/>
              </a:rPr>
              <a:t>ps</a:t>
            </a:r>
            <a:endParaRPr lang="ko-KR" altLang="en-US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BF126FD-77C8-44BD-B450-9C0CBB3A3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12" y="3806624"/>
            <a:ext cx="5671836" cy="28737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2656DB7-124F-4AB0-99E3-DEC65BEB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12" y="4288380"/>
            <a:ext cx="3095093" cy="17499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5F9F190-15F1-4969-AE6B-0A43202893D0}"/>
              </a:ext>
            </a:extLst>
          </p:cNvPr>
          <p:cNvSpPr txBox="1"/>
          <p:nvPr/>
        </p:nvSpPr>
        <p:spPr>
          <a:xfrm>
            <a:off x="5478149" y="5639921"/>
            <a:ext cx="280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Grafana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endParaRPr lang="ko-KR" altLang="en-US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BDE6D79-8325-4FCA-B1BD-0A94641C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82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Grafana Alerting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6C64C3-FB80-4520-A571-8E6F88A7B3D5}"/>
              </a:ext>
            </a:extLst>
          </p:cNvPr>
          <p:cNvSpPr txBox="1"/>
          <p:nvPr/>
        </p:nvSpPr>
        <p:spPr>
          <a:xfrm>
            <a:off x="950562" y="1628800"/>
            <a:ext cx="350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Alerting – Notification channels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35298D-625B-48CA-9769-0685E065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78" y="1692858"/>
            <a:ext cx="1247775" cy="32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42DB34-5A43-42CA-A1F0-FE4DA22A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2254670"/>
            <a:ext cx="4176464" cy="3777740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1DD2743-1B84-4F00-B6E2-1F4D5BD7B2D1}"/>
              </a:ext>
            </a:extLst>
          </p:cNvPr>
          <p:cNvSpPr/>
          <p:nvPr/>
        </p:nvSpPr>
        <p:spPr>
          <a:xfrm>
            <a:off x="4710810" y="1616935"/>
            <a:ext cx="345162" cy="43204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D5037-3862-4B44-9967-8CF36518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50" y="2492896"/>
            <a:ext cx="3819525" cy="561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7817D4-5E56-4CEA-9B37-EF19DAE77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762" y="3287323"/>
            <a:ext cx="2649900" cy="2744539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F950EDEF-D274-429B-B32D-D1F2571A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328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A786CCA-9C6F-42D3-980F-45F74527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836712"/>
            <a:ext cx="7023712" cy="5589240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D7D5196B-FD2A-4275-90E2-52FD5356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679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A751AD-5608-42A9-AC83-2C98F9B3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54" y="908720"/>
            <a:ext cx="6816822" cy="2664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1328A-5B8F-4715-B504-C720B8A9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63" y="3789040"/>
            <a:ext cx="6813513" cy="2530526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B076B167-E226-4BAD-820F-713820ABA59E}"/>
              </a:ext>
            </a:extLst>
          </p:cNvPr>
          <p:cNvSpPr/>
          <p:nvPr/>
        </p:nvSpPr>
        <p:spPr>
          <a:xfrm>
            <a:off x="560512" y="2780928"/>
            <a:ext cx="720080" cy="172819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0DF07AB-F503-4723-9702-B4313FDE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63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Grafana – </a:t>
              </a:r>
              <a:r>
                <a:rPr lang="en-US" altLang="ko-KR" sz="1100" b="1" dirty="0" err="1">
                  <a:latin typeface="+mn-ea"/>
                  <a:ea typeface="+mn-ea"/>
                </a:rPr>
                <a:t>Mysql</a:t>
              </a:r>
              <a:r>
                <a:rPr lang="en-US" altLang="ko-KR" sz="1100" b="1" dirty="0">
                  <a:latin typeface="+mn-ea"/>
                  <a:ea typeface="+mn-ea"/>
                </a:rPr>
                <a:t> </a:t>
              </a:r>
              <a:r>
                <a:rPr lang="ko-KR" altLang="en-US" sz="1100" b="1" dirty="0">
                  <a:latin typeface="+mn-ea"/>
                  <a:ea typeface="+mn-ea"/>
                </a:rPr>
                <a:t>연동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F4832B-5DAB-4A27-9FB6-1CAFC0BC7211}"/>
              </a:ext>
            </a:extLst>
          </p:cNvPr>
          <p:cNvSpPr txBox="1"/>
          <p:nvPr/>
        </p:nvSpPr>
        <p:spPr>
          <a:xfrm>
            <a:off x="982291" y="1673072"/>
            <a:ext cx="543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Configuration &gt; Add data source &gt; MySQL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4CF4AB-A77B-4DBB-AF7E-94E5841A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6" y="2296591"/>
            <a:ext cx="3635855" cy="3475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3E51C8-E75F-4686-A0D7-42DCDC54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42" y="1723036"/>
            <a:ext cx="1864966" cy="10570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0BBD24-FDB4-4A1F-94CB-79D7A6EB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638" y="3279106"/>
            <a:ext cx="3228975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AE2454-E6B6-4CB7-9504-692D2B7F2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638" y="4978300"/>
            <a:ext cx="3228975" cy="104298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EBF262-14C3-4CE3-96E7-39D45311EF50}"/>
              </a:ext>
            </a:extLst>
          </p:cNvPr>
          <p:cNvCxnSpPr/>
          <p:nvPr/>
        </p:nvCxnSpPr>
        <p:spPr>
          <a:xfrm>
            <a:off x="7444125" y="292494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FC810B-2D5C-461D-A741-AAAAE6FCB3AE}"/>
              </a:ext>
            </a:extLst>
          </p:cNvPr>
          <p:cNvCxnSpPr/>
          <p:nvPr/>
        </p:nvCxnSpPr>
        <p:spPr>
          <a:xfrm>
            <a:off x="7446904" y="465313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A76A9-63A0-4CF6-8D04-23F8AF61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2.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구성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77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</a:t>
              </a:r>
              <a:r>
                <a:rPr lang="ko-KR" altLang="en-US" sz="1100" b="1" dirty="0">
                  <a:latin typeface="+mn-ea"/>
                  <a:ea typeface="+mn-ea"/>
                </a:rPr>
                <a:t>총평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0" name="Rectangle 12">
            <a:extLst>
              <a:ext uri="{FF2B5EF4-FFF2-40B4-BE49-F238E27FC236}">
                <a16:creationId xmlns:a16="http://schemas.microsoft.com/office/drawing/2014/main" id="{AC0E0B90-0838-42DF-9EB8-3164310C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lang="ko-KR" altLang="en-US" sz="2400" b="1" kern="0" dirty="0">
                <a:solidFill>
                  <a:srgbClr val="DAE5F1"/>
                </a:solidFill>
                <a:latin typeface="+mn-ea"/>
              </a:rPr>
              <a:t>총평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1BB67-AE78-4AFD-A226-B9DAA95E40E4}"/>
              </a:ext>
            </a:extLst>
          </p:cNvPr>
          <p:cNvSpPr/>
          <p:nvPr/>
        </p:nvSpPr>
        <p:spPr>
          <a:xfrm>
            <a:off x="2248573" y="2890391"/>
            <a:ext cx="5408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웹 페이지에서 수동적으로 구성하는 항목이 많지만</a:t>
            </a:r>
            <a:r>
              <a:rPr lang="en-US" altLang="ko-KR" sz="1600" dirty="0">
                <a:latin typeface="+mn-ea"/>
              </a:rPr>
              <a:t>,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잘 이용한다면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다수 서버의 모니터링 현황을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커스터마이징 된 웹 페이지를 통하여 한눈에 확인 가능함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59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252058-A22F-4E75-A9ED-198111388C6E}"/>
              </a:ext>
            </a:extLst>
          </p:cNvPr>
          <p:cNvSpPr txBox="1"/>
          <p:nvPr/>
        </p:nvSpPr>
        <p:spPr>
          <a:xfrm>
            <a:off x="4088904" y="3059668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사이트 </a:t>
            </a:r>
            <a:r>
              <a:rPr lang="ko-KR" altLang="en-US" dirty="0">
                <a:hlinkClick r:id="rId2"/>
              </a:rPr>
              <a:t>바로가기</a:t>
            </a:r>
            <a:endParaRPr lang="ko-KR" alt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D81D2D3-6B03-40DC-AC04-5EEF3B85C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사이트 </a:t>
            </a:r>
            <a:r>
              <a:rPr lang="ko-KR" altLang="en-US" sz="2400" b="1" kern="0" dirty="0">
                <a:solidFill>
                  <a:srgbClr val="DAE5F1"/>
                </a:solidFill>
                <a:latin typeface="+mn-ea"/>
              </a:rPr>
              <a:t>링크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52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7"/>
          <p:cNvSpPr txBox="1">
            <a:spLocks noChangeArrowheads="1"/>
          </p:cNvSpPr>
          <p:nvPr/>
        </p:nvSpPr>
        <p:spPr bwMode="auto">
          <a:xfrm rot="-5400000">
            <a:off x="8212505" y="-632619"/>
            <a:ext cx="712054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0" tIns="45715" rIns="0" bIns="45715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28575" y="5589240"/>
            <a:ext cx="896302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네오프레임  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NeoFrame, Inc.</a:t>
            </a:r>
          </a:p>
          <a:p>
            <a:pPr>
              <a:spcBef>
                <a:spcPct val="50000"/>
              </a:spcBef>
            </a:pP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영등포구 여의대방로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22 5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여의도동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태양빌딩</a:t>
            </a: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</a:t>
            </a:r>
            <a:b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Tel) 02-579-0679  /  Fax) 02-579-0689</a:t>
            </a:r>
            <a:b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: eys97@neoframe.com  </a:t>
            </a:r>
          </a:p>
        </p:txBody>
      </p:sp>
      <p:pic>
        <p:nvPicPr>
          <p:cNvPr id="26" name="그림 12" descr="040727_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902" y="-25400"/>
            <a:ext cx="9931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네오프레임C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5450" y="1011238"/>
            <a:ext cx="1422400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-15902" y="6621463"/>
            <a:ext cx="9906000" cy="2762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"/>
          <p:cNvGrpSpPr>
            <a:grpSpLocks/>
          </p:cNvGrpSpPr>
          <p:nvPr/>
        </p:nvGrpSpPr>
        <p:grpSpPr bwMode="auto">
          <a:xfrm>
            <a:off x="3676650" y="4343400"/>
            <a:ext cx="6172200" cy="1066800"/>
            <a:chOff x="3252746" y="4419601"/>
            <a:chExt cx="5891254" cy="1066811"/>
          </a:xfrm>
        </p:grpSpPr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420938" y="4419601"/>
              <a:ext cx="5723062" cy="70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4000" b="1" kern="0" dirty="0">
                  <a:solidFill>
                    <a:srgbClr val="FFFFFF">
                      <a:lumMod val="6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“Thank you !”</a:t>
              </a:r>
            </a:p>
          </p:txBody>
        </p:sp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252746" y="5086358"/>
              <a:ext cx="5891254" cy="400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kern="0" dirty="0">
                  <a:solidFill>
                    <a:srgbClr val="B2B2B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kumimoji="0" lang="ko-KR" altLang="en-US" sz="2000" b="1" kern="0" dirty="0">
                  <a:solidFill>
                    <a:srgbClr val="B2B2B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귀사의 성공파트너가 되겠습니다</a:t>
              </a:r>
              <a:r>
                <a:rPr kumimoji="0" lang="en-US" altLang="ko-KR" sz="2000" b="1" kern="0" dirty="0">
                  <a:solidFill>
                    <a:srgbClr val="B2B2B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</a:t>
              </a:r>
            </a:p>
          </p:txBody>
        </p:sp>
      </p:grpSp>
      <p:pic>
        <p:nvPicPr>
          <p:cNvPr id="33" name="그림 32" descr="투명네오프레임CI로고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5727" y="6634834"/>
            <a:ext cx="413817" cy="242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663244F-4ED4-43F2-A2CB-9F5B6CC2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48" y="1844824"/>
            <a:ext cx="33843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08038" algn="l"/>
              </a:tabLst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en-US" sz="3200" b="1" dirty="0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프로메테우스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</a:t>
              </a:r>
              <a:r>
                <a:rPr lang="ko-KR" altLang="en-US" sz="1100" b="1" dirty="0">
                  <a:latin typeface="+mn-ea"/>
                  <a:ea typeface="+mn-ea"/>
                </a:rPr>
                <a:t>개요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050439" y="2420887"/>
            <a:ext cx="5805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시간대별로 </a:t>
            </a:r>
            <a:r>
              <a:rPr lang="en-US" altLang="ko-KR" sz="1600" dirty="0">
                <a:latin typeface="+mn-ea"/>
              </a:rPr>
              <a:t>Browser</a:t>
            </a:r>
            <a:r>
              <a:rPr lang="ko-KR" altLang="en-US" sz="1600" dirty="0">
                <a:latin typeface="+mn-ea"/>
              </a:rPr>
              <a:t>를 통해 나타낼 수 있는 모니터링 시스템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C0E0B90-0838-42DF-9EB8-3164310C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D5FC12-91A7-40BD-B10A-AC3B70838F64}"/>
              </a:ext>
            </a:extLst>
          </p:cNvPr>
          <p:cNvSpPr/>
          <p:nvPr/>
        </p:nvSpPr>
        <p:spPr>
          <a:xfrm>
            <a:off x="3080792" y="4098559"/>
            <a:ext cx="3750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오픈소스로 구성되어 있는 </a:t>
            </a:r>
            <a:r>
              <a:rPr lang="en-US" altLang="ko-KR" sz="1600" dirty="0">
                <a:latin typeface="+mn-ea"/>
              </a:rPr>
              <a:t>Toolkit</a:t>
            </a:r>
            <a:r>
              <a:rPr lang="ko-KR" altLang="en-US" sz="1600" dirty="0">
                <a:latin typeface="+mn-ea"/>
              </a:rPr>
              <a:t> 사용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7B00A2-F5A3-4E9A-8914-3D3B157FE1D6}"/>
              </a:ext>
            </a:extLst>
          </p:cNvPr>
          <p:cNvSpPr/>
          <p:nvPr/>
        </p:nvSpPr>
        <p:spPr>
          <a:xfrm>
            <a:off x="4556954" y="3298178"/>
            <a:ext cx="792088" cy="2880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AD33F1-76E9-44EF-95B6-B46354372E16}"/>
              </a:ext>
            </a:extLst>
          </p:cNvPr>
          <p:cNvGrpSpPr/>
          <p:nvPr/>
        </p:nvGrpSpPr>
        <p:grpSpPr>
          <a:xfrm>
            <a:off x="548134" y="1142984"/>
            <a:ext cx="8995376" cy="5121331"/>
            <a:chOff x="548134" y="1952835"/>
            <a:chExt cx="5484986" cy="4680765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0BAEED5-4715-4A7D-888A-D92A2F6A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2" y="1952835"/>
              <a:ext cx="5472608" cy="267832"/>
            </a:xfrm>
            <a:prstGeom prst="rect">
              <a:avLst/>
            </a:prstGeom>
            <a:solidFill>
              <a:srgbClr val="4A5D82"/>
            </a:solidFill>
            <a:ln w="9525" algn="ctr">
              <a:noFill/>
              <a:miter lim="800000"/>
              <a:headEnd/>
              <a:tailEnd/>
            </a:ln>
          </p:spPr>
          <p:txBody>
            <a:bodyPr t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lvl="0"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- Prometheus</a:t>
              </a:r>
              <a:endParaRPr lang="ko-KR" altLang="en-US" sz="1100" b="1" dirty="0">
                <a:latin typeface="+mn-ea"/>
                <a:ea typeface="+mn-ea"/>
              </a:endParaRP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652FC475-9BC2-4D44-861F-18F5B43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34" y="1952836"/>
              <a:ext cx="5484986" cy="4680764"/>
            </a:xfrm>
            <a:prstGeom prst="rect">
              <a:avLst/>
            </a:prstGeom>
            <a:noFill/>
            <a:ln w="19050" algn="ctr">
              <a:solidFill>
                <a:srgbClr val="E7EAED"/>
              </a:solidFill>
              <a:miter lim="800000"/>
              <a:headEnd/>
              <a:tailEnd/>
            </a:ln>
          </p:spPr>
          <p:txBody>
            <a:bodyPr wrap="none" lIns="180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bg1"/>
                  </a:solidFill>
                  <a:latin typeface="가는각진제목체"/>
                  <a:ea typeface="가는각진제목체"/>
                  <a:cs typeface="가는각진제목체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4385" y="171448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프로메테우스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오픈소스 시스템 모니터링</a:t>
            </a:r>
            <a:endParaRPr lang="en-US" altLang="ko-KR" dirty="0"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9596" y="1785926"/>
            <a:ext cx="214314" cy="2143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2241" y="2365328"/>
            <a:ext cx="66624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대상 시스템의 </a:t>
            </a:r>
            <a:r>
              <a:rPr lang="en-US" altLang="ko-KR" sz="1600" dirty="0">
                <a:latin typeface="+mn-ea"/>
              </a:rPr>
              <a:t>Metric(=</a:t>
            </a:r>
            <a:r>
              <a:rPr lang="ko-KR" altLang="en-US" sz="1600" dirty="0">
                <a:latin typeface="+mn-ea"/>
              </a:rPr>
              <a:t>자원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을 수집하여 저장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검색 가능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쿼리기능 탑재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많은 시스템을 모니터링 할 수 있는 다양한 플러그인을 가지고 있음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C0E0B90-0838-42DF-9EB8-3164310C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7E91DE8-BC6A-4F15-82D5-BA13E4817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80305"/>
              </p:ext>
            </p:extLst>
          </p:nvPr>
        </p:nvGraphicFramePr>
        <p:xfrm>
          <a:off x="1064568" y="3631615"/>
          <a:ext cx="788094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471">
                  <a:extLst>
                    <a:ext uri="{9D8B030D-6E8A-4147-A177-3AD203B41FA5}">
                      <a16:colId xmlns:a16="http://schemas.microsoft.com/office/drawing/2014/main" val="1890233153"/>
                    </a:ext>
                  </a:extLst>
                </a:gridCol>
                <a:gridCol w="3940471">
                  <a:extLst>
                    <a:ext uri="{9D8B030D-6E8A-4147-A177-3AD203B41FA5}">
                      <a16:colId xmlns:a16="http://schemas.microsoft.com/office/drawing/2014/main" val="2655870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518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수집된 정보는 메모리와 디스크에 저장</a:t>
                      </a:r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  <a:p>
                      <a:pPr algn="ctr" latinLnBrk="1"/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용량이 부족할 경우 디스크 용량 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설치와 연동이 쉬움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1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용량이 부족할 경우 디스크 용량 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다양한 </a:t>
                      </a:r>
                      <a:r>
                        <a:rPr lang="en-US" altLang="ko-KR" sz="1600" dirty="0"/>
                        <a:t>metric exporter </a:t>
                      </a:r>
                      <a:r>
                        <a:rPr lang="ko-KR" altLang="en-US" sz="1600" dirty="0"/>
                        <a:t>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1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서버가 다운되거나 재시작을 할 경우 그간의 </a:t>
                      </a:r>
                      <a:r>
                        <a:rPr lang="en-US" altLang="ko-KR" sz="1600" dirty="0"/>
                        <a:t>metric</a:t>
                      </a:r>
                      <a:r>
                        <a:rPr lang="ko-KR" altLang="en-US" sz="1600" dirty="0"/>
                        <a:t>은 유실됨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시계열 데이터 저장소로 구성되어 빠르게 검색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HA</a:t>
                      </a:r>
                      <a:r>
                        <a:rPr lang="ko-KR" altLang="en-US" sz="1600" dirty="0"/>
                        <a:t>위한 이중화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클러스터링 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Pull</a:t>
                      </a:r>
                      <a:r>
                        <a:rPr lang="ko-KR" altLang="en-US" sz="1600" dirty="0"/>
                        <a:t> 방식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시각화 도구 부족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대시보드</a:t>
                      </a:r>
                      <a:r>
                        <a:rPr lang="en-US" altLang="ko-KR" sz="1600" dirty="0"/>
                        <a:t>x, </a:t>
                      </a:r>
                      <a:r>
                        <a:rPr lang="ko-KR" altLang="en-US" sz="1600" dirty="0"/>
                        <a:t>그래프 </a:t>
                      </a:r>
                      <a:r>
                        <a:rPr lang="en-US" altLang="ko-KR" sz="1600" dirty="0"/>
                        <a:t>only)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3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74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9B619D6-6806-4905-8B0C-82A80B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669477-FE4B-499D-AC2C-6699EAEEF061}"/>
              </a:ext>
            </a:extLst>
          </p:cNvPr>
          <p:cNvSpPr/>
          <p:nvPr/>
        </p:nvSpPr>
        <p:spPr>
          <a:xfrm>
            <a:off x="1496616" y="1988840"/>
            <a:ext cx="201622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345AD-5F5D-4323-B7F9-AA0DE75B08E3}"/>
              </a:ext>
            </a:extLst>
          </p:cNvPr>
          <p:cNvSpPr/>
          <p:nvPr/>
        </p:nvSpPr>
        <p:spPr>
          <a:xfrm>
            <a:off x="1398245" y="4653136"/>
            <a:ext cx="2232235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모니터링 대상 </a:t>
            </a:r>
            <a:r>
              <a:rPr lang="ko-KR" altLang="en-US" dirty="0"/>
              <a:t>서버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6E53EE-3C17-4EE8-8218-5976485EF02E}"/>
              </a:ext>
            </a:extLst>
          </p:cNvPr>
          <p:cNvCxnSpPr/>
          <p:nvPr/>
        </p:nvCxnSpPr>
        <p:spPr>
          <a:xfrm flipV="1">
            <a:off x="2504728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C8418-1A7F-43AF-BE97-B34A2849F87E}"/>
              </a:ext>
            </a:extLst>
          </p:cNvPr>
          <p:cNvSpPr txBox="1"/>
          <p:nvPr/>
        </p:nvSpPr>
        <p:spPr>
          <a:xfrm>
            <a:off x="2006835" y="1121682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Push</a:t>
            </a:r>
            <a:r>
              <a:rPr lang="ko-KR" altLang="en-US" sz="1400" dirty="0"/>
              <a:t> 방식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908D9-CF0F-4621-BA24-53C9A77EABE8}"/>
              </a:ext>
            </a:extLst>
          </p:cNvPr>
          <p:cNvSpPr/>
          <p:nvPr/>
        </p:nvSpPr>
        <p:spPr>
          <a:xfrm>
            <a:off x="5961112" y="1988840"/>
            <a:ext cx="2016224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67684F-884B-45FE-B0A6-3D10981BB10D}"/>
              </a:ext>
            </a:extLst>
          </p:cNvPr>
          <p:cNvCxnSpPr/>
          <p:nvPr/>
        </p:nvCxnSpPr>
        <p:spPr>
          <a:xfrm flipV="1">
            <a:off x="7353481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938C10-D27A-4E72-B7DC-A1F88AECCA74}"/>
              </a:ext>
            </a:extLst>
          </p:cNvPr>
          <p:cNvSpPr txBox="1"/>
          <p:nvPr/>
        </p:nvSpPr>
        <p:spPr>
          <a:xfrm>
            <a:off x="6471331" y="11216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Pull</a:t>
            </a:r>
            <a:r>
              <a:rPr lang="ko-KR" altLang="en-US" sz="1400" dirty="0"/>
              <a:t> 방식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1C5426-2259-43CA-8A6C-91C7595A2B20}"/>
              </a:ext>
            </a:extLst>
          </p:cNvPr>
          <p:cNvCxnSpPr/>
          <p:nvPr/>
        </p:nvCxnSpPr>
        <p:spPr>
          <a:xfrm>
            <a:off x="6609184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114357-704C-49DB-AF00-EF68AF94BF52}"/>
              </a:ext>
            </a:extLst>
          </p:cNvPr>
          <p:cNvSpPr txBox="1"/>
          <p:nvPr/>
        </p:nvSpPr>
        <p:spPr>
          <a:xfrm>
            <a:off x="7510110" y="6021288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서버의 부하 ↓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7B12C9-3D5C-404D-8C8E-620933F2F387}"/>
              </a:ext>
            </a:extLst>
          </p:cNvPr>
          <p:cNvSpPr/>
          <p:nvPr/>
        </p:nvSpPr>
        <p:spPr>
          <a:xfrm>
            <a:off x="7007357" y="6064525"/>
            <a:ext cx="430745" cy="2160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3962E-A658-489E-969A-C31C53D99017}"/>
              </a:ext>
            </a:extLst>
          </p:cNvPr>
          <p:cNvSpPr txBox="1"/>
          <p:nvPr/>
        </p:nvSpPr>
        <p:spPr>
          <a:xfrm>
            <a:off x="6177136" y="36450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요청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D98DA-C11C-4474-99A5-F968BAD5C469}"/>
              </a:ext>
            </a:extLst>
          </p:cNvPr>
          <p:cNvSpPr txBox="1"/>
          <p:nvPr/>
        </p:nvSpPr>
        <p:spPr>
          <a:xfrm>
            <a:off x="7288124" y="36560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6B70BD-0D48-403B-B62C-C96DC0D2614C}"/>
              </a:ext>
            </a:extLst>
          </p:cNvPr>
          <p:cNvSpPr/>
          <p:nvPr/>
        </p:nvSpPr>
        <p:spPr>
          <a:xfrm>
            <a:off x="5853106" y="4653136"/>
            <a:ext cx="2232235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모니터링 대상 </a:t>
            </a:r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7681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29B619D6-6806-4905-8B0C-82A80B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340768"/>
            <a:ext cx="78962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5BA4A8-D2D5-40D2-89AC-AD409A70926D}"/>
              </a:ext>
            </a:extLst>
          </p:cNvPr>
          <p:cNvSpPr txBox="1"/>
          <p:nvPr/>
        </p:nvSpPr>
        <p:spPr>
          <a:xfrm>
            <a:off x="416496" y="973807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공식사이트 구성도</a:t>
            </a:r>
          </a:p>
        </p:txBody>
      </p:sp>
    </p:spTree>
    <p:extLst>
      <p:ext uri="{BB962C8B-B14F-4D97-AF65-F5344CB8AC3E}">
        <p14:creationId xmlns:p14="http://schemas.microsoft.com/office/powerpoint/2010/main" val="428793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9B619D6-6806-4905-8B0C-82A80B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676AFA-A205-41F4-874B-0DE436150791}"/>
              </a:ext>
            </a:extLst>
          </p:cNvPr>
          <p:cNvSpPr/>
          <p:nvPr/>
        </p:nvSpPr>
        <p:spPr>
          <a:xfrm>
            <a:off x="2900627" y="1185916"/>
            <a:ext cx="1800200" cy="1296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Prometheus</a:t>
            </a:r>
          </a:p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97A3F3-C467-4A83-A572-7301638ACA17}"/>
              </a:ext>
            </a:extLst>
          </p:cNvPr>
          <p:cNvSpPr/>
          <p:nvPr/>
        </p:nvSpPr>
        <p:spPr>
          <a:xfrm>
            <a:off x="6285003" y="1185916"/>
            <a:ext cx="1800200" cy="1296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Grafana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E0387C-E640-4ACF-993E-458E55014AB6}"/>
              </a:ext>
            </a:extLst>
          </p:cNvPr>
          <p:cNvSpPr/>
          <p:nvPr/>
        </p:nvSpPr>
        <p:spPr>
          <a:xfrm>
            <a:off x="1892515" y="4797152"/>
            <a:ext cx="3816424" cy="12961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운영 </a:t>
            </a:r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4BE910-C4A0-41C5-A9BC-B10C1A5E602E}"/>
              </a:ext>
            </a:extLst>
          </p:cNvPr>
          <p:cNvSpPr/>
          <p:nvPr/>
        </p:nvSpPr>
        <p:spPr>
          <a:xfrm>
            <a:off x="3854806" y="3474071"/>
            <a:ext cx="2196388" cy="841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Batch[</a:t>
            </a:r>
            <a:r>
              <a:rPr lang="ko-KR" altLang="en-US" sz="1400" b="1" dirty="0"/>
              <a:t>특정파일</a:t>
            </a:r>
            <a:r>
              <a:rPr lang="en-US" altLang="ko-KR" sz="1400" b="1" dirty="0"/>
              <a:t>]</a:t>
            </a:r>
          </a:p>
          <a:p>
            <a:pPr algn="ctr"/>
            <a:r>
              <a:rPr lang="en-US" altLang="ko-KR" sz="1400" b="1" dirty="0"/>
              <a:t>(curl)</a:t>
            </a:r>
            <a:endParaRPr lang="ko-KR" altLang="en-US" sz="1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4BC32D7-E23B-44E0-A841-66FB5F59DA62}"/>
              </a:ext>
            </a:extLst>
          </p:cNvPr>
          <p:cNvCxnSpPr>
            <a:cxnSpLocks/>
          </p:cNvCxnSpPr>
          <p:nvPr/>
        </p:nvCxnSpPr>
        <p:spPr>
          <a:xfrm>
            <a:off x="5097016" y="1799848"/>
            <a:ext cx="744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E8998141-5471-4404-B1FC-1AC7C6F3413B}"/>
              </a:ext>
            </a:extLst>
          </p:cNvPr>
          <p:cNvSpPr/>
          <p:nvPr/>
        </p:nvSpPr>
        <p:spPr>
          <a:xfrm>
            <a:off x="1352600" y="4330436"/>
            <a:ext cx="1706090" cy="1221022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Exporter</a:t>
            </a:r>
            <a:endParaRPr lang="ko-KR" altLang="en-US" sz="1200" b="1" dirty="0"/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F60E3E47-7728-4F7F-BB05-50AAB692ABD9}"/>
              </a:ext>
            </a:extLst>
          </p:cNvPr>
          <p:cNvSpPr/>
          <p:nvPr/>
        </p:nvSpPr>
        <p:spPr>
          <a:xfrm>
            <a:off x="4135814" y="2290784"/>
            <a:ext cx="1706090" cy="74175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Push Gateway</a:t>
            </a:r>
            <a:endParaRPr lang="ko-KR" altLang="en-US" sz="12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149094-797D-49B3-A90C-9B30B698F7B0}"/>
              </a:ext>
            </a:extLst>
          </p:cNvPr>
          <p:cNvCxnSpPr>
            <a:cxnSpLocks/>
          </p:cNvCxnSpPr>
          <p:nvPr/>
        </p:nvCxnSpPr>
        <p:spPr>
          <a:xfrm flipV="1">
            <a:off x="4959011" y="4386149"/>
            <a:ext cx="0" cy="32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30BDD9-B1A3-4F4B-8249-3E9F56CE9C69}"/>
              </a:ext>
            </a:extLst>
          </p:cNvPr>
          <p:cNvCxnSpPr>
            <a:cxnSpLocks/>
          </p:cNvCxnSpPr>
          <p:nvPr/>
        </p:nvCxnSpPr>
        <p:spPr>
          <a:xfrm flipV="1">
            <a:off x="4953000" y="3081898"/>
            <a:ext cx="0" cy="3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26C6129-E271-4F25-828B-CD7871A8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50" y="1799848"/>
            <a:ext cx="692632" cy="60115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606D1B-BC1F-4CE2-A0C7-DA793FC1FE12}"/>
              </a:ext>
            </a:extLst>
          </p:cNvPr>
          <p:cNvCxnSpPr/>
          <p:nvPr/>
        </p:nvCxnSpPr>
        <p:spPr>
          <a:xfrm>
            <a:off x="7643792" y="2663276"/>
            <a:ext cx="144016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3006EC-3B24-41CD-849F-1CA2806FD73C}"/>
              </a:ext>
            </a:extLst>
          </p:cNvPr>
          <p:cNvSpPr/>
          <p:nvPr/>
        </p:nvSpPr>
        <p:spPr>
          <a:xfrm>
            <a:off x="7185103" y="3537567"/>
            <a:ext cx="1245528" cy="682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Alerting</a:t>
            </a:r>
          </a:p>
          <a:p>
            <a:pPr algn="ctr"/>
            <a:endParaRPr lang="en-US" altLang="ko-KR" b="1" dirty="0"/>
          </a:p>
        </p:txBody>
      </p:sp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24C5B276-B194-48FE-9C98-BE63713FF1B6}"/>
              </a:ext>
            </a:extLst>
          </p:cNvPr>
          <p:cNvSpPr/>
          <p:nvPr/>
        </p:nvSpPr>
        <p:spPr>
          <a:xfrm rot="1632631">
            <a:off x="2371313" y="2648538"/>
            <a:ext cx="513305" cy="1656184"/>
          </a:xfrm>
          <a:prstGeom prst="curved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16F64C6F-99BC-48C3-AFBB-1750AD7D56CD}"/>
              </a:ext>
            </a:extLst>
          </p:cNvPr>
          <p:cNvSpPr/>
          <p:nvPr/>
        </p:nvSpPr>
        <p:spPr>
          <a:xfrm rot="18921846">
            <a:off x="4280116" y="2054448"/>
            <a:ext cx="296302" cy="541801"/>
          </a:xfrm>
          <a:prstGeom prst="curved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ECE94-EC5E-42D6-812A-90C5DA5F3545}"/>
              </a:ext>
            </a:extLst>
          </p:cNvPr>
          <p:cNvSpPr txBox="1"/>
          <p:nvPr/>
        </p:nvSpPr>
        <p:spPr>
          <a:xfrm>
            <a:off x="416496" y="973807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작성자 구성도</a:t>
            </a:r>
          </a:p>
        </p:txBody>
      </p:sp>
    </p:spTree>
    <p:extLst>
      <p:ext uri="{BB962C8B-B14F-4D97-AF65-F5344CB8AC3E}">
        <p14:creationId xmlns:p14="http://schemas.microsoft.com/office/powerpoint/2010/main" val="107152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9B619D6-6806-4905-8B0C-82A80B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03" y="119104"/>
            <a:ext cx="6965952" cy="4431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1</a:t>
            </a:r>
            <a:r>
              <a:rPr lang="en-US" altLang="ko-KR" sz="2400" b="1" kern="0" dirty="0">
                <a:solidFill>
                  <a:srgbClr val="DAE5F1"/>
                </a:solidFill>
                <a:latin typeface="+mn-ea"/>
              </a:rPr>
              <a:t>.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DAE5F1"/>
                </a:solidFill>
                <a:effectLst/>
                <a:uLnTx/>
                <a:uFillTx/>
                <a:latin typeface="+mn-ea"/>
              </a:rPr>
              <a:t>프로메테우스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AB3CC-4F73-4426-B47C-5B380C262B9F}"/>
              </a:ext>
            </a:extLst>
          </p:cNvPr>
          <p:cNvSpPr txBox="1"/>
          <p:nvPr/>
        </p:nvSpPr>
        <p:spPr>
          <a:xfrm>
            <a:off x="1050425" y="1124744"/>
            <a:ext cx="691323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Exporter</a:t>
            </a:r>
            <a:endParaRPr lang="en-US" altLang="ko-KR" sz="16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타겟 시스템에서 </a:t>
            </a:r>
            <a:r>
              <a:rPr lang="en-US" altLang="ko-KR" sz="1400" dirty="0">
                <a:latin typeface="+mn-ea"/>
              </a:rPr>
              <a:t>metric</a:t>
            </a:r>
            <a:r>
              <a:rPr lang="ko-KR" altLang="en-US" sz="1400" dirty="0">
                <a:latin typeface="+mn-ea"/>
              </a:rPr>
              <a:t>을 읽음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en-US" altLang="ko-KR" sz="1400" dirty="0">
                <a:latin typeface="+mn-ea"/>
              </a:rPr>
              <a:t>HTTP GET </a:t>
            </a:r>
            <a:r>
              <a:rPr lang="ko-KR" altLang="en-US" sz="1400" dirty="0">
                <a:latin typeface="+mn-ea"/>
              </a:rPr>
              <a:t>방식을 이용하여 </a:t>
            </a:r>
            <a:r>
              <a:rPr lang="en-US" altLang="ko-KR" sz="1400" dirty="0">
                <a:latin typeface="+mn-ea"/>
              </a:rPr>
              <a:t>metric</a:t>
            </a:r>
            <a:r>
              <a:rPr lang="ko-KR" altLang="en-US" sz="1400" dirty="0">
                <a:latin typeface="+mn-ea"/>
              </a:rPr>
              <a:t>을 텍스트 형태로 리턴 해주는 모니터링 에이전트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Push Gateway</a:t>
            </a:r>
            <a:endParaRPr lang="en-US" altLang="ko-KR" sz="16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이 </a:t>
            </a:r>
            <a:r>
              <a:rPr lang="en-US" altLang="ko-KR" sz="1400" dirty="0" err="1">
                <a:latin typeface="+mn-ea"/>
              </a:rPr>
              <a:t>pushgateway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>
                <a:latin typeface="+mn-ea"/>
              </a:rPr>
              <a:t>metric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push</a:t>
            </a:r>
            <a:r>
              <a:rPr lang="ko-KR" altLang="en-US" sz="1400" dirty="0">
                <a:latin typeface="+mn-ea"/>
              </a:rPr>
              <a:t>한 후</a:t>
            </a:r>
            <a:r>
              <a:rPr lang="en-US" altLang="ko-KR" sz="1400" dirty="0">
                <a:latin typeface="+mn-ea"/>
              </a:rPr>
              <a:t>,</a:t>
            </a:r>
          </a:p>
          <a:p>
            <a:r>
              <a:rPr lang="ko-KR" altLang="en-US" sz="1400" dirty="0">
                <a:latin typeface="+mn-ea"/>
              </a:rPr>
              <a:t>프로메테우스가 </a:t>
            </a:r>
            <a:r>
              <a:rPr lang="en-US" altLang="ko-KR" sz="1400" dirty="0" err="1">
                <a:latin typeface="+mn-ea"/>
              </a:rPr>
              <a:t>pushgateway</a:t>
            </a:r>
            <a:r>
              <a:rPr lang="ko-KR" altLang="en-US" sz="1400" dirty="0">
                <a:latin typeface="+mn-ea"/>
              </a:rPr>
              <a:t>에 접근하여 </a:t>
            </a:r>
            <a:r>
              <a:rPr lang="en-US" altLang="ko-KR" sz="1400" dirty="0">
                <a:latin typeface="+mn-ea"/>
              </a:rPr>
              <a:t>metric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pull</a:t>
            </a:r>
            <a:r>
              <a:rPr lang="ko-KR" altLang="en-US" sz="1400" dirty="0">
                <a:latin typeface="+mn-ea"/>
              </a:rPr>
              <a:t>하여 가져오는 방식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Grafana</a:t>
            </a:r>
            <a:endParaRPr lang="en-US" altLang="ko-KR" sz="16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시계열 데이터에 대한 대시보드를 제공해주며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데이터를 시각화 하는데 가장 최적화된 오픈소스 </a:t>
            </a:r>
            <a:r>
              <a:rPr lang="ko-KR" altLang="en-US" sz="1400" dirty="0" err="1">
                <a:latin typeface="+mn-ea"/>
              </a:rPr>
              <a:t>툴킷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AlertManager</a:t>
            </a:r>
            <a:endParaRPr lang="en-US" altLang="ko-KR" sz="16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규칙을 정하여 규칙을 어긴 경우 이메일</a:t>
            </a:r>
            <a:r>
              <a:rPr lang="en-US" altLang="ko-KR" sz="1400" dirty="0">
                <a:latin typeface="+mn-ea"/>
              </a:rPr>
              <a:t>, webhook(HTTP POST)</a:t>
            </a:r>
            <a:r>
              <a:rPr lang="ko-KR" altLang="en-US" sz="1400" dirty="0">
                <a:latin typeface="+mn-ea"/>
              </a:rPr>
              <a:t>등으로 경고를 보냄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F0F5F-2350-456C-B1FE-A67B6A111DF8}"/>
              </a:ext>
            </a:extLst>
          </p:cNvPr>
          <p:cNvSpPr txBox="1"/>
          <p:nvPr/>
        </p:nvSpPr>
        <p:spPr>
          <a:xfrm>
            <a:off x="1050425" y="5112186"/>
            <a:ext cx="63277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포트 </a:t>
            </a:r>
            <a:r>
              <a:rPr lang="en-US" altLang="ko-KR" sz="1400" dirty="0">
                <a:latin typeface="+mn-ea"/>
              </a:rPr>
              <a:t>open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모니터링 서버</a:t>
            </a:r>
            <a:r>
              <a:rPr lang="en-US" altLang="ko-KR" sz="1400" dirty="0">
                <a:latin typeface="+mn-ea"/>
              </a:rPr>
              <a:t>: 13000(Grafana), 19090(Prometheus), 19091(</a:t>
            </a:r>
            <a:r>
              <a:rPr lang="en-US" altLang="ko-KR" sz="1400" dirty="0" err="1">
                <a:latin typeface="+mn-ea"/>
              </a:rPr>
              <a:t>Pushgateway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ko-KR" altLang="en-US" sz="1400" dirty="0">
                <a:latin typeface="+mn-ea"/>
              </a:rPr>
              <a:t>모니터링 대상 서버</a:t>
            </a:r>
            <a:r>
              <a:rPr lang="en-US" altLang="ko-KR" sz="1400" dirty="0">
                <a:latin typeface="+mn-ea"/>
              </a:rPr>
              <a:t>: 19100(Exporter)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AC11E127-F66D-4EF4-8A8B-BB5CCE74E901}"/>
              </a:ext>
            </a:extLst>
          </p:cNvPr>
          <p:cNvSpPr/>
          <p:nvPr/>
        </p:nvSpPr>
        <p:spPr>
          <a:xfrm>
            <a:off x="-751184" y="4746635"/>
            <a:ext cx="10657184" cy="122525"/>
          </a:xfrm>
          <a:prstGeom prst="mathMin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728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68649</TotalTime>
  <Words>987</Words>
  <Application>Microsoft Office PowerPoint</Application>
  <PresentationFormat>A4 용지(210x297mm)</PresentationFormat>
  <Paragraphs>189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SFMono-Regular</vt:lpstr>
      <vt:lpstr>맑은 고딕</vt:lpstr>
      <vt:lpstr>Arial</vt:lpstr>
      <vt:lpstr>Symbol</vt:lpstr>
      <vt:lpstr>1_Office 테마</vt:lpstr>
      <vt:lpstr>91_Office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GIGAByTe</dc:creator>
  <cp:lastModifiedBy>이원세</cp:lastModifiedBy>
  <cp:revision>4804</cp:revision>
  <cp:lastPrinted>2020-03-30T11:54:50Z</cp:lastPrinted>
  <dcterms:created xsi:type="dcterms:W3CDTF">2013-02-28T06:26:08Z</dcterms:created>
  <dcterms:modified xsi:type="dcterms:W3CDTF">2021-06-02T09:35:19Z</dcterms:modified>
</cp:coreProperties>
</file>