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7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4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9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892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61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716C9-EE03-7848-1209-51723E1E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126" b="1236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207ADD-6DD8-860A-569B-DF36F80D9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6526" y="1261872"/>
            <a:ext cx="7279885" cy="2852928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QUIZZ JAVASCRIPT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172FED-D275-0897-A8FC-7F6106C50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8" y="4681728"/>
            <a:ext cx="6902550" cy="929296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Préparation TOSA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F0D6648-AE9A-8163-65F5-663EA2FD7038}"/>
              </a:ext>
            </a:extLst>
          </p:cNvPr>
          <p:cNvSpPr txBox="1"/>
          <p:nvPr/>
        </p:nvSpPr>
        <p:spPr>
          <a:xfrm>
            <a:off x="371475" y="10519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Quelle est la différence entre </a:t>
            </a:r>
            <a:r>
              <a:rPr lang="fr-FR" dirty="0" err="1"/>
              <a:t>Promise.all</a:t>
            </a:r>
            <a:r>
              <a:rPr lang="fr-FR" dirty="0"/>
              <a:t> et </a:t>
            </a:r>
            <a:r>
              <a:rPr lang="fr-FR" dirty="0" err="1"/>
              <a:t>Promise.race</a:t>
            </a:r>
            <a:r>
              <a:rPr lang="fr-FR" dirty="0"/>
              <a:t> ?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    A) </a:t>
            </a:r>
            <a:r>
              <a:rPr lang="fr-FR" dirty="0" err="1">
                <a:solidFill>
                  <a:srgbClr val="FF0000"/>
                </a:solidFill>
              </a:rPr>
              <a:t>Promise.all</a:t>
            </a:r>
            <a:r>
              <a:rPr lang="fr-FR" dirty="0">
                <a:solidFill>
                  <a:srgbClr val="FF0000"/>
                </a:solidFill>
              </a:rPr>
              <a:t> attend que toutes les promesses soient résolues, </a:t>
            </a:r>
            <a:r>
              <a:rPr lang="fr-FR" dirty="0" err="1">
                <a:solidFill>
                  <a:srgbClr val="FF0000"/>
                </a:solidFill>
              </a:rPr>
              <a:t>Promise.race</a:t>
            </a:r>
            <a:r>
              <a:rPr lang="fr-FR" dirty="0">
                <a:solidFill>
                  <a:srgbClr val="FF0000"/>
                </a:solidFill>
              </a:rPr>
              <a:t> attend que la première promesse soit résolue.</a:t>
            </a:r>
          </a:p>
          <a:p>
            <a:r>
              <a:rPr lang="fr-FR" dirty="0"/>
              <a:t>    B) </a:t>
            </a:r>
            <a:r>
              <a:rPr lang="fr-FR" dirty="0" err="1"/>
              <a:t>Promise.all</a:t>
            </a:r>
            <a:r>
              <a:rPr lang="fr-FR" dirty="0"/>
              <a:t> attend que la première promesse soit résolue, </a:t>
            </a:r>
            <a:r>
              <a:rPr lang="fr-FR" dirty="0" err="1"/>
              <a:t>Promise.race</a:t>
            </a:r>
            <a:r>
              <a:rPr lang="fr-FR" dirty="0"/>
              <a:t> attend que toutes les promesses soient résolues.</a:t>
            </a:r>
          </a:p>
          <a:p>
            <a:r>
              <a:rPr lang="fr-FR" dirty="0"/>
              <a:t>    C) </a:t>
            </a:r>
            <a:r>
              <a:rPr lang="fr-FR" dirty="0" err="1"/>
              <a:t>Promise.all</a:t>
            </a:r>
            <a:r>
              <a:rPr lang="fr-FR" dirty="0"/>
              <a:t> et </a:t>
            </a:r>
            <a:r>
              <a:rPr lang="fr-FR" dirty="0" err="1"/>
              <a:t>Promise.race</a:t>
            </a:r>
            <a:r>
              <a:rPr lang="fr-FR" dirty="0"/>
              <a:t> sont identiques.</a:t>
            </a:r>
          </a:p>
          <a:p>
            <a:r>
              <a:rPr lang="fr-FR" dirty="0"/>
              <a:t>    D) </a:t>
            </a:r>
            <a:r>
              <a:rPr lang="fr-FR" dirty="0" err="1"/>
              <a:t>Promise.all</a:t>
            </a:r>
            <a:r>
              <a:rPr lang="fr-FR" dirty="0"/>
              <a:t> est utilisé pour les promesses, </a:t>
            </a:r>
            <a:r>
              <a:rPr lang="fr-FR" dirty="0" err="1"/>
              <a:t>Promise.race</a:t>
            </a:r>
            <a:r>
              <a:rPr lang="fr-FR" dirty="0"/>
              <a:t> est utilisé pour les fonctions.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B1673D-34C3-2B07-6280-F9A0C2780365}"/>
              </a:ext>
            </a:extLst>
          </p:cNvPr>
          <p:cNvSpPr txBox="1"/>
          <p:nvPr/>
        </p:nvSpPr>
        <p:spPr>
          <a:xfrm>
            <a:off x="6629400" y="25038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gérer les erreurs avec </a:t>
            </a:r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A) </a:t>
            </a:r>
            <a:r>
              <a:rPr lang="fr-FR" dirty="0" err="1">
                <a:solidFill>
                  <a:srgbClr val="FF0000"/>
                </a:solidFill>
              </a:rPr>
              <a:t>try</a:t>
            </a:r>
            <a:r>
              <a:rPr lang="fr-FR" dirty="0">
                <a:solidFill>
                  <a:srgbClr val="FF0000"/>
                </a:solidFill>
              </a:rPr>
              <a:t> { </a:t>
            </a:r>
            <a:r>
              <a:rPr lang="fr-FR" dirty="0" err="1">
                <a:solidFill>
                  <a:srgbClr val="FF0000"/>
                </a:solidFill>
              </a:rPr>
              <a:t>await</a:t>
            </a:r>
            <a:r>
              <a:rPr lang="fr-FR" dirty="0">
                <a:solidFill>
                  <a:srgbClr val="FF0000"/>
                </a:solidFill>
              </a:rPr>
              <a:t> promise; } catch (</a:t>
            </a:r>
            <a:r>
              <a:rPr lang="fr-FR" dirty="0" err="1">
                <a:solidFill>
                  <a:srgbClr val="FF0000"/>
                </a:solidFill>
              </a:rPr>
              <a:t>error</a:t>
            </a:r>
            <a:r>
              <a:rPr lang="fr-FR" dirty="0">
                <a:solidFill>
                  <a:srgbClr val="FF0000"/>
                </a:solidFill>
              </a:rPr>
              <a:t>) {}</a:t>
            </a:r>
          </a:p>
          <a:p>
            <a:r>
              <a:rPr lang="fr-FR" dirty="0"/>
              <a:t>    B) </a:t>
            </a:r>
            <a:r>
              <a:rPr lang="fr-FR" dirty="0" err="1"/>
              <a:t>async</a:t>
            </a:r>
            <a:r>
              <a:rPr lang="fr-FR" dirty="0"/>
              <a:t> { </a:t>
            </a:r>
            <a:r>
              <a:rPr lang="fr-FR" dirty="0" err="1"/>
              <a:t>await</a:t>
            </a:r>
            <a:r>
              <a:rPr lang="fr-FR" dirty="0"/>
              <a:t> promise; } catch (</a:t>
            </a:r>
            <a:r>
              <a:rPr lang="fr-FR" dirty="0" err="1"/>
              <a:t>error</a:t>
            </a:r>
            <a:r>
              <a:rPr lang="fr-FR" dirty="0"/>
              <a:t>) {}</a:t>
            </a:r>
          </a:p>
          <a:p>
            <a:r>
              <a:rPr lang="fr-FR" dirty="0"/>
              <a:t>    C) </a:t>
            </a:r>
            <a:r>
              <a:rPr lang="fr-FR" dirty="0" err="1"/>
              <a:t>try</a:t>
            </a:r>
            <a:r>
              <a:rPr lang="fr-FR" dirty="0"/>
              <a:t> { return </a:t>
            </a:r>
            <a:r>
              <a:rPr lang="fr-FR" dirty="0" err="1"/>
              <a:t>await</a:t>
            </a:r>
            <a:r>
              <a:rPr lang="fr-FR" dirty="0"/>
              <a:t> promise; } catch (</a:t>
            </a:r>
            <a:r>
              <a:rPr lang="fr-FR" dirty="0" err="1"/>
              <a:t>error</a:t>
            </a:r>
            <a:r>
              <a:rPr lang="fr-FR" dirty="0"/>
              <a:t>) {}</a:t>
            </a:r>
          </a:p>
          <a:p>
            <a:r>
              <a:rPr lang="fr-FR" dirty="0"/>
              <a:t>    D) </a:t>
            </a:r>
            <a:r>
              <a:rPr lang="fr-FR" dirty="0" err="1"/>
              <a:t>async</a:t>
            </a:r>
            <a:r>
              <a:rPr lang="fr-FR" dirty="0"/>
              <a:t> { return </a:t>
            </a:r>
            <a:r>
              <a:rPr lang="fr-FR" dirty="0" err="1"/>
              <a:t>await</a:t>
            </a:r>
            <a:r>
              <a:rPr lang="fr-FR" dirty="0"/>
              <a:t> promise; } catch (</a:t>
            </a:r>
            <a:r>
              <a:rPr lang="fr-FR" dirty="0" err="1"/>
              <a:t>error</a:t>
            </a:r>
            <a:r>
              <a:rPr lang="fr-FR" dirty="0"/>
              <a:t>) {}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B9AA274-4659-5FD8-2F6A-FBAE394FC72A}"/>
              </a:ext>
            </a:extLst>
          </p:cNvPr>
          <p:cNvSpPr txBox="1"/>
          <p:nvPr/>
        </p:nvSpPr>
        <p:spPr>
          <a:xfrm>
            <a:off x="5829300" y="2835712"/>
            <a:ext cx="6362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créer une promesse qui se résout après un certain délai ?</a:t>
            </a:r>
          </a:p>
          <a:p>
            <a:endParaRPr lang="fr-FR" dirty="0"/>
          </a:p>
          <a:p>
            <a:r>
              <a:rPr lang="fr-FR" dirty="0"/>
              <a:t>    A) new Promise(</a:t>
            </a:r>
            <a:r>
              <a:rPr lang="fr-FR" dirty="0" err="1"/>
              <a:t>resolve</a:t>
            </a:r>
            <a:r>
              <a:rPr lang="fr-FR" dirty="0"/>
              <a:t> =&gt; </a:t>
            </a:r>
            <a:r>
              <a:rPr lang="fr-FR" dirty="0" err="1"/>
              <a:t>setTimeout</a:t>
            </a:r>
            <a:r>
              <a:rPr lang="fr-FR" dirty="0"/>
              <a:t>(</a:t>
            </a:r>
            <a:r>
              <a:rPr lang="fr-FR" dirty="0" err="1"/>
              <a:t>resolve</a:t>
            </a:r>
            <a:r>
              <a:rPr lang="fr-FR" dirty="0"/>
              <a:t>, 1000))</a:t>
            </a:r>
          </a:p>
          <a:p>
            <a:r>
              <a:rPr lang="fr-FR" dirty="0"/>
              <a:t>    B) </a:t>
            </a:r>
            <a:r>
              <a:rPr lang="fr-FR" dirty="0" err="1"/>
              <a:t>Promise.delay</a:t>
            </a:r>
            <a:r>
              <a:rPr lang="fr-FR" dirty="0"/>
              <a:t>(1000)</a:t>
            </a:r>
          </a:p>
          <a:p>
            <a:r>
              <a:rPr lang="fr-FR" dirty="0">
                <a:solidFill>
                  <a:srgbClr val="FF0000"/>
                </a:solidFill>
              </a:rPr>
              <a:t>    C) new Promise(</a:t>
            </a:r>
            <a:r>
              <a:rPr lang="fr-FR" dirty="0" err="1">
                <a:solidFill>
                  <a:srgbClr val="FF0000"/>
                </a:solidFill>
              </a:rPr>
              <a:t>resolve</a:t>
            </a:r>
            <a:r>
              <a:rPr lang="fr-FR" dirty="0">
                <a:solidFill>
                  <a:srgbClr val="FF0000"/>
                </a:solidFill>
              </a:rPr>
              <a:t> =&gt; </a:t>
            </a:r>
            <a:r>
              <a:rPr lang="fr-FR" dirty="0" err="1">
                <a:solidFill>
                  <a:srgbClr val="FF0000"/>
                </a:solidFill>
              </a:rPr>
              <a:t>setTimeout</a:t>
            </a:r>
            <a:r>
              <a:rPr lang="fr-FR" dirty="0">
                <a:solidFill>
                  <a:srgbClr val="FF0000"/>
                </a:solidFill>
              </a:rPr>
              <a:t>(() =&gt; </a:t>
            </a:r>
            <a:r>
              <a:rPr lang="fr-FR" dirty="0" err="1">
                <a:solidFill>
                  <a:srgbClr val="FF0000"/>
                </a:solidFill>
              </a:rPr>
              <a:t>resolve</a:t>
            </a:r>
            <a:r>
              <a:rPr lang="fr-FR" dirty="0">
                <a:solidFill>
                  <a:srgbClr val="FF0000"/>
                </a:solidFill>
              </a:rPr>
              <a:t>(), 1000))</a:t>
            </a:r>
          </a:p>
          <a:p>
            <a:r>
              <a:rPr lang="fr-FR" dirty="0"/>
              <a:t>    D) </a:t>
            </a:r>
            <a:r>
              <a:rPr lang="fr-FR" dirty="0" err="1"/>
              <a:t>Promise.timeout</a:t>
            </a:r>
            <a:r>
              <a:rPr lang="fr-FR" dirty="0"/>
              <a:t>(1000)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588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EBAC830-BACD-5FD2-113D-E0B94EEA5C95}"/>
              </a:ext>
            </a:extLst>
          </p:cNvPr>
          <p:cNvSpPr txBox="1"/>
          <p:nvPr/>
        </p:nvSpPr>
        <p:spPr>
          <a:xfrm>
            <a:off x="276225" y="-18338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exporter une fonction depuis un module en JavaScript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>
                <a:solidFill>
                  <a:srgbClr val="FF0000"/>
                </a:solidFill>
              </a:rPr>
              <a:t>export </a:t>
            </a:r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myFunction</a:t>
            </a:r>
            <a:r>
              <a:rPr lang="fr-FR" dirty="0">
                <a:solidFill>
                  <a:srgbClr val="FF0000"/>
                </a:solidFill>
              </a:rPr>
              <a:t>() {}</a:t>
            </a:r>
          </a:p>
          <a:p>
            <a:r>
              <a:rPr lang="fr-FR" dirty="0"/>
              <a:t>    B) </a:t>
            </a:r>
            <a:r>
              <a:rPr lang="fr-FR" dirty="0" err="1"/>
              <a:t>module.exports</a:t>
            </a:r>
            <a:r>
              <a:rPr lang="fr-FR" dirty="0"/>
              <a:t> = </a:t>
            </a:r>
            <a:r>
              <a:rPr lang="fr-FR" dirty="0" err="1"/>
              <a:t>myFunction</a:t>
            </a:r>
            <a:endParaRPr lang="fr-FR" dirty="0"/>
          </a:p>
          <a:p>
            <a:r>
              <a:rPr lang="fr-FR" dirty="0"/>
              <a:t>    C) export </a:t>
            </a:r>
            <a:r>
              <a:rPr lang="fr-FR" dirty="0" err="1"/>
              <a:t>myFunction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{}</a:t>
            </a:r>
          </a:p>
          <a:p>
            <a:r>
              <a:rPr lang="fr-FR" dirty="0"/>
              <a:t>    D) </a:t>
            </a:r>
            <a:r>
              <a:rPr lang="fr-FR" dirty="0" err="1"/>
              <a:t>exports.myFunction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{}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22AA2C-E84F-A070-54B6-8935EBB08D38}"/>
              </a:ext>
            </a:extLst>
          </p:cNvPr>
          <p:cNvSpPr txBox="1"/>
          <p:nvPr/>
        </p:nvSpPr>
        <p:spPr>
          <a:xfrm>
            <a:off x="6372225" y="-18338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importer une fonction depuis un module en JavaScript ?</a:t>
            </a:r>
          </a:p>
          <a:p>
            <a:endParaRPr lang="fr-FR" dirty="0"/>
          </a:p>
          <a:p>
            <a:r>
              <a:rPr lang="fr-FR" dirty="0"/>
              <a:t>    A</a:t>
            </a:r>
            <a:r>
              <a:rPr lang="fr-FR" dirty="0">
                <a:solidFill>
                  <a:srgbClr val="FF0000"/>
                </a:solidFill>
              </a:rPr>
              <a:t>) import { </a:t>
            </a:r>
            <a:r>
              <a:rPr lang="fr-FR" dirty="0" err="1">
                <a:solidFill>
                  <a:srgbClr val="FF0000"/>
                </a:solidFill>
              </a:rPr>
              <a:t>myFunction</a:t>
            </a:r>
            <a:r>
              <a:rPr lang="fr-FR" dirty="0">
                <a:solidFill>
                  <a:srgbClr val="FF0000"/>
                </a:solidFill>
              </a:rPr>
              <a:t> } </a:t>
            </a:r>
            <a:r>
              <a:rPr lang="fr-FR" dirty="0" err="1">
                <a:solidFill>
                  <a:srgbClr val="FF0000"/>
                </a:solidFill>
              </a:rPr>
              <a:t>from</a:t>
            </a:r>
            <a:r>
              <a:rPr lang="fr-FR" dirty="0">
                <a:solidFill>
                  <a:srgbClr val="FF0000"/>
                </a:solidFill>
              </a:rPr>
              <a:t> 'module'</a:t>
            </a:r>
          </a:p>
          <a:p>
            <a:r>
              <a:rPr lang="fr-FR" dirty="0"/>
              <a:t>    B)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myFunction</a:t>
            </a:r>
            <a:r>
              <a:rPr lang="fr-FR" dirty="0"/>
              <a:t> = </a:t>
            </a:r>
            <a:r>
              <a:rPr lang="fr-FR" dirty="0" err="1"/>
              <a:t>require</a:t>
            </a:r>
            <a:r>
              <a:rPr lang="fr-FR" dirty="0"/>
              <a:t>('module')</a:t>
            </a:r>
          </a:p>
          <a:p>
            <a:r>
              <a:rPr lang="fr-FR" dirty="0"/>
              <a:t>    C) import </a:t>
            </a:r>
            <a:r>
              <a:rPr lang="fr-FR" dirty="0" err="1"/>
              <a:t>myFunction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'module'</a:t>
            </a:r>
          </a:p>
          <a:p>
            <a:r>
              <a:rPr lang="fr-FR" dirty="0"/>
              <a:t>    D) let </a:t>
            </a:r>
            <a:r>
              <a:rPr lang="fr-FR" dirty="0" err="1"/>
              <a:t>myFunction</a:t>
            </a:r>
            <a:r>
              <a:rPr lang="fr-FR" dirty="0"/>
              <a:t> = import('module')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87210-2076-B0DB-B014-66B2FBBC1411}"/>
              </a:ext>
            </a:extLst>
          </p:cNvPr>
          <p:cNvSpPr txBox="1"/>
          <p:nvPr/>
        </p:nvSpPr>
        <p:spPr>
          <a:xfrm>
            <a:off x="411956" y="2434828"/>
            <a:ext cx="6234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Quelle est la différence entre export default et export nommé ?</a:t>
            </a:r>
          </a:p>
          <a:p>
            <a:endParaRPr lang="fr-FR" dirty="0"/>
          </a:p>
          <a:p>
            <a:r>
              <a:rPr lang="fr-FR" dirty="0"/>
              <a:t>    A</a:t>
            </a:r>
            <a:r>
              <a:rPr lang="fr-FR" dirty="0">
                <a:solidFill>
                  <a:srgbClr val="FF0000"/>
                </a:solidFill>
              </a:rPr>
              <a:t>) export default exporte une seule valeur par défaut, export nommé exporte plusieurs valeurs</a:t>
            </a:r>
            <a:r>
              <a:rPr lang="fr-FR" dirty="0"/>
              <a:t>.</a:t>
            </a:r>
          </a:p>
          <a:p>
            <a:r>
              <a:rPr lang="fr-FR" dirty="0"/>
              <a:t>    B) export default exporte plusieurs valeurs, export nommé exporte une seule valeur par défaut.</a:t>
            </a:r>
          </a:p>
          <a:p>
            <a:r>
              <a:rPr lang="fr-FR" dirty="0"/>
              <a:t>    C) export default et export nommé sont identiques.</a:t>
            </a:r>
          </a:p>
          <a:p>
            <a:r>
              <a:rPr lang="fr-FR" dirty="0"/>
              <a:t>    D) export default est utilisé pour les fonctions, export nommé est utilisé pour les variables.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AE39D6-0A3A-CC3E-A850-4D1010586FEC}"/>
              </a:ext>
            </a:extLst>
          </p:cNvPr>
          <p:cNvSpPr txBox="1"/>
          <p:nvPr/>
        </p:nvSpPr>
        <p:spPr>
          <a:xfrm>
            <a:off x="6781799" y="2850326"/>
            <a:ext cx="62341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utiliser des modules ES6 dans un projet JavaScript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A) import 'module'</a:t>
            </a:r>
          </a:p>
          <a:p>
            <a:r>
              <a:rPr lang="fr-FR" dirty="0"/>
              <a:t>    B) </a:t>
            </a:r>
            <a:r>
              <a:rPr lang="fr-FR" dirty="0" err="1"/>
              <a:t>require</a:t>
            </a:r>
            <a:r>
              <a:rPr lang="fr-FR" dirty="0"/>
              <a:t>('module')</a:t>
            </a:r>
          </a:p>
          <a:p>
            <a:r>
              <a:rPr lang="fr-FR" dirty="0"/>
              <a:t>    C) import * as module </a:t>
            </a:r>
            <a:r>
              <a:rPr lang="fr-FR" dirty="0" err="1"/>
              <a:t>from</a:t>
            </a:r>
            <a:r>
              <a:rPr lang="fr-FR" dirty="0"/>
              <a:t> 'module'</a:t>
            </a:r>
          </a:p>
          <a:p>
            <a:r>
              <a:rPr lang="fr-FR" dirty="0"/>
              <a:t>    D) </a:t>
            </a:r>
            <a:r>
              <a:rPr lang="fr-FR" dirty="0" err="1"/>
              <a:t>const</a:t>
            </a:r>
            <a:r>
              <a:rPr lang="fr-FR" dirty="0"/>
              <a:t> module = import('module')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99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DDDDDE-DDB0-05F4-F646-6AC520F5D8E3}"/>
              </a:ext>
            </a:extLst>
          </p:cNvPr>
          <p:cNvSpPr txBox="1"/>
          <p:nvPr/>
        </p:nvSpPr>
        <p:spPr>
          <a:xfrm>
            <a:off x="542925" y="-9766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gérer les dépendances avec des modules en JavaScript ?</a:t>
            </a:r>
          </a:p>
          <a:p>
            <a:endParaRPr lang="fr-FR" dirty="0"/>
          </a:p>
          <a:p>
            <a:r>
              <a:rPr lang="fr-FR" dirty="0"/>
              <a:t>    A</a:t>
            </a:r>
            <a:r>
              <a:rPr lang="fr-FR" dirty="0">
                <a:solidFill>
                  <a:srgbClr val="FF0000"/>
                </a:solidFill>
              </a:rPr>
              <a:t>) import { </a:t>
            </a:r>
            <a:r>
              <a:rPr lang="fr-FR" dirty="0" err="1">
                <a:solidFill>
                  <a:srgbClr val="FF0000"/>
                </a:solidFill>
              </a:rPr>
              <a:t>dependency</a:t>
            </a:r>
            <a:r>
              <a:rPr lang="fr-FR" dirty="0">
                <a:solidFill>
                  <a:srgbClr val="FF0000"/>
                </a:solidFill>
              </a:rPr>
              <a:t> } </a:t>
            </a:r>
            <a:r>
              <a:rPr lang="fr-FR" dirty="0" err="1">
                <a:solidFill>
                  <a:srgbClr val="FF0000"/>
                </a:solidFill>
              </a:rPr>
              <a:t>from</a:t>
            </a:r>
            <a:r>
              <a:rPr lang="fr-FR" dirty="0">
                <a:solidFill>
                  <a:srgbClr val="FF0000"/>
                </a:solidFill>
              </a:rPr>
              <a:t> 'module'</a:t>
            </a:r>
          </a:p>
          <a:p>
            <a:r>
              <a:rPr lang="fr-FR" dirty="0"/>
              <a:t>    B)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dependency</a:t>
            </a:r>
            <a:r>
              <a:rPr lang="fr-FR" dirty="0"/>
              <a:t> = </a:t>
            </a:r>
            <a:r>
              <a:rPr lang="fr-FR" dirty="0" err="1"/>
              <a:t>require</a:t>
            </a:r>
            <a:r>
              <a:rPr lang="fr-FR" dirty="0"/>
              <a:t>('module')</a:t>
            </a:r>
          </a:p>
          <a:p>
            <a:r>
              <a:rPr lang="fr-FR" dirty="0"/>
              <a:t>    C) import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'module'</a:t>
            </a:r>
          </a:p>
          <a:p>
            <a:r>
              <a:rPr lang="fr-FR" dirty="0"/>
              <a:t>    D) let </a:t>
            </a:r>
            <a:r>
              <a:rPr lang="fr-FR" dirty="0" err="1"/>
              <a:t>dependency</a:t>
            </a:r>
            <a:r>
              <a:rPr lang="fr-FR" dirty="0"/>
              <a:t> = import('module')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D19D3B-3224-E3A8-8AB4-DD4F77078F0D}"/>
              </a:ext>
            </a:extLst>
          </p:cNvPr>
          <p:cNvSpPr txBox="1"/>
          <p:nvPr/>
        </p:nvSpPr>
        <p:spPr>
          <a:xfrm>
            <a:off x="6372225" y="2896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utiliser </a:t>
            </a:r>
            <a:r>
              <a:rPr lang="fr-FR" dirty="0" err="1"/>
              <a:t>try</a:t>
            </a:r>
            <a:r>
              <a:rPr lang="fr-FR" dirty="0"/>
              <a:t>, catch et </a:t>
            </a:r>
            <a:r>
              <a:rPr lang="fr-FR" dirty="0" err="1"/>
              <a:t>finally</a:t>
            </a:r>
            <a:r>
              <a:rPr lang="fr-FR" dirty="0"/>
              <a:t> pour gérer les erreurs en JavaScript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>
                <a:solidFill>
                  <a:srgbClr val="FF0000"/>
                </a:solidFill>
              </a:rPr>
              <a:t>try</a:t>
            </a:r>
            <a:r>
              <a:rPr lang="fr-FR" dirty="0">
                <a:solidFill>
                  <a:srgbClr val="FF0000"/>
                </a:solidFill>
              </a:rPr>
              <a:t> { code } catch (</a:t>
            </a:r>
            <a:r>
              <a:rPr lang="fr-FR" dirty="0" err="1">
                <a:solidFill>
                  <a:srgbClr val="FF0000"/>
                </a:solidFill>
              </a:rPr>
              <a:t>error</a:t>
            </a:r>
            <a:r>
              <a:rPr lang="fr-FR" dirty="0">
                <a:solidFill>
                  <a:srgbClr val="FF0000"/>
                </a:solidFill>
              </a:rPr>
              <a:t>) { </a:t>
            </a:r>
            <a:r>
              <a:rPr lang="fr-FR" dirty="0" err="1">
                <a:solidFill>
                  <a:srgbClr val="FF0000"/>
                </a:solidFill>
              </a:rPr>
              <a:t>handleError</a:t>
            </a:r>
            <a:r>
              <a:rPr lang="fr-FR" dirty="0">
                <a:solidFill>
                  <a:srgbClr val="FF0000"/>
                </a:solidFill>
              </a:rPr>
              <a:t> } </a:t>
            </a:r>
            <a:r>
              <a:rPr lang="fr-FR" dirty="0" err="1">
                <a:solidFill>
                  <a:srgbClr val="FF0000"/>
                </a:solidFill>
              </a:rPr>
              <a:t>finally</a:t>
            </a:r>
            <a:r>
              <a:rPr lang="fr-FR" dirty="0">
                <a:solidFill>
                  <a:srgbClr val="FF0000"/>
                </a:solidFill>
              </a:rPr>
              <a:t> { </a:t>
            </a:r>
            <a:r>
              <a:rPr lang="fr-FR" dirty="0" err="1">
                <a:solidFill>
                  <a:srgbClr val="FF0000"/>
                </a:solidFill>
              </a:rPr>
              <a:t>cleanup</a:t>
            </a:r>
            <a:r>
              <a:rPr lang="fr-FR" dirty="0">
                <a:solidFill>
                  <a:srgbClr val="FF0000"/>
                </a:solidFill>
              </a:rPr>
              <a:t> }</a:t>
            </a:r>
          </a:p>
          <a:p>
            <a:r>
              <a:rPr lang="fr-FR" dirty="0"/>
              <a:t>    B) </a:t>
            </a:r>
            <a:r>
              <a:rPr lang="fr-FR" dirty="0" err="1"/>
              <a:t>try</a:t>
            </a:r>
            <a:r>
              <a:rPr lang="fr-FR" dirty="0"/>
              <a:t> { code } catch (</a:t>
            </a:r>
            <a:r>
              <a:rPr lang="fr-FR" dirty="0" err="1"/>
              <a:t>error</a:t>
            </a:r>
            <a:r>
              <a:rPr lang="fr-FR" dirty="0"/>
              <a:t>) { </a:t>
            </a:r>
            <a:r>
              <a:rPr lang="fr-FR" dirty="0" err="1"/>
              <a:t>handleError</a:t>
            </a:r>
            <a:r>
              <a:rPr lang="fr-FR" dirty="0"/>
              <a:t> }</a:t>
            </a:r>
          </a:p>
          <a:p>
            <a:r>
              <a:rPr lang="fr-FR" dirty="0"/>
              <a:t>    C) </a:t>
            </a:r>
            <a:r>
              <a:rPr lang="fr-FR" dirty="0" err="1"/>
              <a:t>try</a:t>
            </a:r>
            <a:r>
              <a:rPr lang="fr-FR" dirty="0"/>
              <a:t> { code } </a:t>
            </a:r>
            <a:r>
              <a:rPr lang="fr-FR" dirty="0" err="1"/>
              <a:t>finally</a:t>
            </a:r>
            <a:r>
              <a:rPr lang="fr-FR" dirty="0"/>
              <a:t> { </a:t>
            </a:r>
            <a:r>
              <a:rPr lang="fr-FR" dirty="0" err="1"/>
              <a:t>cleanup</a:t>
            </a:r>
            <a:r>
              <a:rPr lang="fr-FR" dirty="0"/>
              <a:t> }</a:t>
            </a:r>
          </a:p>
          <a:p>
            <a:r>
              <a:rPr lang="fr-FR" dirty="0"/>
              <a:t>    D) catch (</a:t>
            </a:r>
            <a:r>
              <a:rPr lang="fr-FR" dirty="0" err="1"/>
              <a:t>error</a:t>
            </a:r>
            <a:r>
              <a:rPr lang="fr-FR" dirty="0"/>
              <a:t>) { </a:t>
            </a:r>
            <a:r>
              <a:rPr lang="fr-FR" dirty="0" err="1"/>
              <a:t>handleError</a:t>
            </a:r>
            <a:r>
              <a:rPr lang="fr-FR" dirty="0"/>
              <a:t> } </a:t>
            </a:r>
            <a:r>
              <a:rPr lang="fr-FR" dirty="0" err="1"/>
              <a:t>finally</a:t>
            </a:r>
            <a:r>
              <a:rPr lang="fr-FR" dirty="0"/>
              <a:t> { </a:t>
            </a:r>
            <a:r>
              <a:rPr lang="fr-FR" dirty="0" err="1"/>
              <a:t>cleanup</a:t>
            </a:r>
            <a:r>
              <a:rPr lang="fr-FR" dirty="0"/>
              <a:t> }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2E961A-EE4F-04B5-CD4F-F4DF406C13FB}"/>
              </a:ext>
            </a:extLst>
          </p:cNvPr>
          <p:cNvSpPr txBox="1"/>
          <p:nvPr/>
        </p:nvSpPr>
        <p:spPr>
          <a:xfrm>
            <a:off x="340519" y="2377291"/>
            <a:ext cx="62341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Qu'est-ce qu'une erreur de référence (</a:t>
            </a:r>
            <a:r>
              <a:rPr lang="fr-FR" dirty="0" err="1"/>
              <a:t>ReferenceError</a:t>
            </a:r>
            <a:r>
              <a:rPr lang="fr-FR" dirty="0"/>
              <a:t>) et comment la gérer ?</a:t>
            </a:r>
          </a:p>
          <a:p>
            <a:endParaRPr lang="fr-FR" dirty="0"/>
          </a:p>
          <a:p>
            <a:r>
              <a:rPr lang="fr-FR" dirty="0"/>
              <a:t>    A</a:t>
            </a:r>
            <a:r>
              <a:rPr lang="fr-FR" dirty="0">
                <a:solidFill>
                  <a:srgbClr val="FF0000"/>
                </a:solidFill>
              </a:rPr>
              <a:t>) Une erreur qui se produit lorsqu'une variable n'est pas définie</a:t>
            </a:r>
            <a:r>
              <a:rPr lang="fr-FR" dirty="0"/>
              <a:t>.</a:t>
            </a:r>
          </a:p>
          <a:p>
            <a:r>
              <a:rPr lang="fr-FR" dirty="0"/>
              <a:t>    B) Une erreur qui se produit lorsqu'une fonction n'est pas définie.</a:t>
            </a:r>
          </a:p>
          <a:p>
            <a:r>
              <a:rPr lang="fr-FR" dirty="0"/>
              <a:t>    C) Une erreur qui se produit lorsqu'un objet n'est pas défini.</a:t>
            </a:r>
          </a:p>
          <a:p>
            <a:r>
              <a:rPr lang="fr-FR" dirty="0"/>
              <a:t>    D) Une erreur qui se produit lorsqu'une méthode n'est pas définie.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3E25E8-B334-446B-2C60-717074825B3D}"/>
              </a:ext>
            </a:extLst>
          </p:cNvPr>
          <p:cNvSpPr txBox="1"/>
          <p:nvPr/>
        </p:nvSpPr>
        <p:spPr>
          <a:xfrm>
            <a:off x="7041356" y="3429000"/>
            <a:ext cx="62341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lancer une erreur personnalisée en JavaScript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>
                <a:solidFill>
                  <a:srgbClr val="FF0000"/>
                </a:solidFill>
              </a:rPr>
              <a:t>throw</a:t>
            </a:r>
            <a:r>
              <a:rPr lang="fr-FR" dirty="0">
                <a:solidFill>
                  <a:srgbClr val="FF0000"/>
                </a:solidFill>
              </a:rPr>
              <a:t> new </a:t>
            </a:r>
            <a:r>
              <a:rPr lang="fr-FR" dirty="0" err="1">
                <a:solidFill>
                  <a:srgbClr val="FF0000"/>
                </a:solidFill>
              </a:rPr>
              <a:t>Error</a:t>
            </a:r>
            <a:r>
              <a:rPr lang="fr-FR" dirty="0">
                <a:solidFill>
                  <a:srgbClr val="FF0000"/>
                </a:solidFill>
              </a:rPr>
              <a:t>('message')</a:t>
            </a:r>
          </a:p>
          <a:p>
            <a:r>
              <a:rPr lang="fr-FR" dirty="0"/>
              <a:t>    B) </a:t>
            </a:r>
            <a:r>
              <a:rPr lang="fr-FR" dirty="0" err="1"/>
              <a:t>throw</a:t>
            </a:r>
            <a:r>
              <a:rPr lang="fr-FR" dirty="0"/>
              <a:t> 'message'</a:t>
            </a:r>
          </a:p>
          <a:p>
            <a:r>
              <a:rPr lang="fr-FR" dirty="0"/>
              <a:t>    C) </a:t>
            </a:r>
            <a:r>
              <a:rPr lang="fr-FR" dirty="0" err="1"/>
              <a:t>throw</a:t>
            </a:r>
            <a:r>
              <a:rPr lang="fr-FR" dirty="0"/>
              <a:t> new Exception('message')</a:t>
            </a:r>
          </a:p>
          <a:p>
            <a:r>
              <a:rPr lang="fr-FR" dirty="0"/>
              <a:t>    D) </a:t>
            </a:r>
            <a:r>
              <a:rPr lang="fr-FR" dirty="0" err="1"/>
              <a:t>throw</a:t>
            </a:r>
            <a:r>
              <a:rPr lang="fr-FR" dirty="0"/>
              <a:t> new </a:t>
            </a:r>
            <a:r>
              <a:rPr lang="fr-FR" dirty="0" err="1"/>
              <a:t>CustomError</a:t>
            </a:r>
            <a:r>
              <a:rPr lang="fr-FR" dirty="0"/>
              <a:t>('message')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53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EB3DBB-99BD-D8CF-9E47-F1497C6C8F5B}"/>
              </a:ext>
            </a:extLst>
          </p:cNvPr>
          <p:cNvSpPr txBox="1"/>
          <p:nvPr/>
        </p:nvSpPr>
        <p:spPr>
          <a:xfrm>
            <a:off x="657225" y="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gérer les erreurs asynchrones avec </a:t>
            </a:r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>
                <a:solidFill>
                  <a:srgbClr val="FF0000"/>
                </a:solidFill>
              </a:rPr>
              <a:t>try</a:t>
            </a:r>
            <a:r>
              <a:rPr lang="fr-FR" dirty="0">
                <a:solidFill>
                  <a:srgbClr val="FF0000"/>
                </a:solidFill>
              </a:rPr>
              <a:t> { </a:t>
            </a:r>
            <a:r>
              <a:rPr lang="fr-FR" dirty="0" err="1">
                <a:solidFill>
                  <a:srgbClr val="FF0000"/>
                </a:solidFill>
              </a:rPr>
              <a:t>await</a:t>
            </a:r>
            <a:r>
              <a:rPr lang="fr-FR" dirty="0">
                <a:solidFill>
                  <a:srgbClr val="FF0000"/>
                </a:solidFill>
              </a:rPr>
              <a:t> promise; } catch (</a:t>
            </a:r>
            <a:r>
              <a:rPr lang="fr-FR" dirty="0" err="1">
                <a:solidFill>
                  <a:srgbClr val="FF0000"/>
                </a:solidFill>
              </a:rPr>
              <a:t>error</a:t>
            </a:r>
            <a:r>
              <a:rPr lang="fr-FR" dirty="0">
                <a:solidFill>
                  <a:srgbClr val="FF0000"/>
                </a:solidFill>
              </a:rPr>
              <a:t>) {}</a:t>
            </a:r>
          </a:p>
          <a:p>
            <a:r>
              <a:rPr lang="fr-FR" dirty="0"/>
              <a:t>    B) </a:t>
            </a:r>
            <a:r>
              <a:rPr lang="fr-FR" dirty="0" err="1"/>
              <a:t>async</a:t>
            </a:r>
            <a:r>
              <a:rPr lang="fr-FR" dirty="0"/>
              <a:t> { </a:t>
            </a:r>
            <a:r>
              <a:rPr lang="fr-FR" dirty="0" err="1"/>
              <a:t>await</a:t>
            </a:r>
            <a:r>
              <a:rPr lang="fr-FR" dirty="0"/>
              <a:t> promise; } catch (</a:t>
            </a:r>
            <a:r>
              <a:rPr lang="fr-FR" dirty="0" err="1"/>
              <a:t>error</a:t>
            </a:r>
            <a:r>
              <a:rPr lang="fr-FR" dirty="0"/>
              <a:t>) {}</a:t>
            </a:r>
          </a:p>
          <a:p>
            <a:r>
              <a:rPr lang="fr-FR" dirty="0"/>
              <a:t>    C) </a:t>
            </a:r>
            <a:r>
              <a:rPr lang="fr-FR" dirty="0" err="1"/>
              <a:t>try</a:t>
            </a:r>
            <a:r>
              <a:rPr lang="fr-FR" dirty="0"/>
              <a:t> { return </a:t>
            </a:r>
            <a:r>
              <a:rPr lang="fr-FR" dirty="0" err="1"/>
              <a:t>await</a:t>
            </a:r>
            <a:r>
              <a:rPr lang="fr-FR" dirty="0"/>
              <a:t> promise; } catch (</a:t>
            </a:r>
            <a:r>
              <a:rPr lang="fr-FR" dirty="0" err="1"/>
              <a:t>error</a:t>
            </a:r>
            <a:r>
              <a:rPr lang="fr-FR" dirty="0"/>
              <a:t>) {}</a:t>
            </a:r>
          </a:p>
          <a:p>
            <a:r>
              <a:rPr lang="fr-FR" dirty="0"/>
              <a:t>    D) </a:t>
            </a:r>
            <a:r>
              <a:rPr lang="fr-FR" dirty="0" err="1"/>
              <a:t>async</a:t>
            </a:r>
            <a:r>
              <a:rPr lang="fr-FR" dirty="0"/>
              <a:t> { return </a:t>
            </a:r>
            <a:r>
              <a:rPr lang="fr-FR" dirty="0" err="1"/>
              <a:t>await</a:t>
            </a:r>
            <a:r>
              <a:rPr lang="fr-FR" dirty="0"/>
              <a:t> promise; } catch (</a:t>
            </a:r>
            <a:r>
              <a:rPr lang="fr-FR" dirty="0" err="1"/>
              <a:t>error</a:t>
            </a:r>
            <a:r>
              <a:rPr lang="fr-FR" dirty="0"/>
              <a:t>) {}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AF1307-0E0B-79B8-F2AE-51BDDF349A13}"/>
              </a:ext>
            </a:extLst>
          </p:cNvPr>
          <p:cNvSpPr txBox="1"/>
          <p:nvPr/>
        </p:nvSpPr>
        <p:spPr>
          <a:xfrm>
            <a:off x="6581775" y="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utiliser </a:t>
            </a:r>
            <a:r>
              <a:rPr lang="fr-FR" dirty="0" err="1"/>
              <a:t>console.error</a:t>
            </a:r>
            <a:r>
              <a:rPr lang="fr-FR" dirty="0"/>
              <a:t> pour afficher des messages d'erreur ?</a:t>
            </a:r>
          </a:p>
          <a:p>
            <a:endParaRPr lang="fr-FR" dirty="0"/>
          </a:p>
          <a:p>
            <a:r>
              <a:rPr lang="fr-FR" dirty="0"/>
              <a:t>    A</a:t>
            </a:r>
            <a:r>
              <a:rPr lang="fr-FR" dirty="0">
                <a:solidFill>
                  <a:srgbClr val="FF0000"/>
                </a:solidFill>
              </a:rPr>
              <a:t>) </a:t>
            </a:r>
            <a:r>
              <a:rPr lang="fr-FR" dirty="0" err="1">
                <a:solidFill>
                  <a:srgbClr val="FF0000"/>
                </a:solidFill>
              </a:rPr>
              <a:t>console.error</a:t>
            </a:r>
            <a:r>
              <a:rPr lang="fr-FR" dirty="0">
                <a:solidFill>
                  <a:srgbClr val="FF0000"/>
                </a:solidFill>
              </a:rPr>
              <a:t>('message')</a:t>
            </a:r>
          </a:p>
          <a:p>
            <a:r>
              <a:rPr lang="fr-FR" dirty="0"/>
              <a:t>    B) console.log('</a:t>
            </a:r>
            <a:r>
              <a:rPr lang="fr-FR" dirty="0" err="1"/>
              <a:t>error</a:t>
            </a:r>
            <a:r>
              <a:rPr lang="fr-FR" dirty="0"/>
              <a:t>: message')</a:t>
            </a:r>
          </a:p>
          <a:p>
            <a:r>
              <a:rPr lang="fr-FR" dirty="0"/>
              <a:t>    C) </a:t>
            </a:r>
            <a:r>
              <a:rPr lang="fr-FR" dirty="0" err="1"/>
              <a:t>console.warn</a:t>
            </a:r>
            <a:r>
              <a:rPr lang="fr-FR" dirty="0"/>
              <a:t>('message')</a:t>
            </a:r>
          </a:p>
          <a:p>
            <a:r>
              <a:rPr lang="fr-FR" dirty="0"/>
              <a:t>    D) </a:t>
            </a:r>
            <a:r>
              <a:rPr lang="fr-FR" dirty="0" err="1"/>
              <a:t>console.debug</a:t>
            </a:r>
            <a:r>
              <a:rPr lang="fr-FR" dirty="0"/>
              <a:t>('message')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47298-DEBB-EA59-0047-9E12852878DE}"/>
              </a:ext>
            </a:extLst>
          </p:cNvPr>
          <p:cNvSpPr txBox="1"/>
          <p:nvPr/>
        </p:nvSpPr>
        <p:spPr>
          <a:xfrm>
            <a:off x="1188244" y="3064639"/>
            <a:ext cx="63388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Qu'est-ce qu'une classe en JavaScript et comment l'utiliser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>
                <a:solidFill>
                  <a:srgbClr val="FF0000"/>
                </a:solidFill>
              </a:rPr>
              <a:t>class </a:t>
            </a:r>
            <a:r>
              <a:rPr lang="fr-FR" dirty="0" err="1">
                <a:solidFill>
                  <a:srgbClr val="FF0000"/>
                </a:solidFill>
              </a:rPr>
              <a:t>MyClass</a:t>
            </a:r>
            <a:r>
              <a:rPr lang="fr-FR" dirty="0">
                <a:solidFill>
                  <a:srgbClr val="FF0000"/>
                </a:solidFill>
              </a:rPr>
              <a:t> {}</a:t>
            </a:r>
          </a:p>
          <a:p>
            <a:r>
              <a:rPr lang="fr-FR" dirty="0"/>
              <a:t>    B)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MyClass</a:t>
            </a:r>
            <a:r>
              <a:rPr lang="fr-FR" dirty="0"/>
              <a:t>() {}</a:t>
            </a:r>
          </a:p>
          <a:p>
            <a:r>
              <a:rPr lang="fr-FR" dirty="0"/>
              <a:t>    C)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MyClass</a:t>
            </a:r>
            <a:r>
              <a:rPr lang="fr-FR" dirty="0"/>
              <a:t> = class {}</a:t>
            </a:r>
          </a:p>
          <a:p>
            <a:r>
              <a:rPr lang="fr-FR" dirty="0"/>
              <a:t>    D) let </a:t>
            </a:r>
            <a:r>
              <a:rPr lang="fr-FR" dirty="0" err="1"/>
              <a:t>MyClass</a:t>
            </a:r>
            <a:r>
              <a:rPr lang="fr-FR" dirty="0"/>
              <a:t> = class {}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6ED1E39-BE52-75D2-9514-FE729C824835}"/>
              </a:ext>
            </a:extLst>
          </p:cNvPr>
          <p:cNvSpPr txBox="1"/>
          <p:nvPr/>
        </p:nvSpPr>
        <p:spPr>
          <a:xfrm>
            <a:off x="6546057" y="3064639"/>
            <a:ext cx="63388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Qu'est-ce que le let et </a:t>
            </a:r>
            <a:r>
              <a:rPr lang="fr-FR" dirty="0" err="1"/>
              <a:t>const</a:t>
            </a:r>
            <a:r>
              <a:rPr lang="fr-FR" dirty="0"/>
              <a:t> et comment les utiliser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A) let est utilisé pour les variables mutables, </a:t>
            </a:r>
            <a:r>
              <a:rPr lang="fr-FR" dirty="0" err="1">
                <a:solidFill>
                  <a:srgbClr val="FF0000"/>
                </a:solidFill>
              </a:rPr>
              <a:t>const</a:t>
            </a:r>
            <a:r>
              <a:rPr lang="fr-FR" dirty="0">
                <a:solidFill>
                  <a:srgbClr val="FF0000"/>
                </a:solidFill>
              </a:rPr>
              <a:t> pour les variables immuables.</a:t>
            </a:r>
          </a:p>
          <a:p>
            <a:r>
              <a:rPr lang="fr-FR" dirty="0"/>
              <a:t>    B) let est utilisé pour les variables immuables, </a:t>
            </a:r>
            <a:r>
              <a:rPr lang="fr-FR" dirty="0" err="1"/>
              <a:t>const</a:t>
            </a:r>
            <a:r>
              <a:rPr lang="fr-FR" dirty="0"/>
              <a:t> pour les variables mutables.</a:t>
            </a:r>
          </a:p>
          <a:p>
            <a:r>
              <a:rPr lang="fr-FR" dirty="0"/>
              <a:t>    C) let et </a:t>
            </a:r>
            <a:r>
              <a:rPr lang="fr-FR" dirty="0" err="1"/>
              <a:t>const</a:t>
            </a:r>
            <a:r>
              <a:rPr lang="fr-FR" dirty="0"/>
              <a:t> sont identiques.</a:t>
            </a:r>
          </a:p>
          <a:p>
            <a:r>
              <a:rPr lang="fr-FR" dirty="0"/>
              <a:t>    D) let est utilisé pour les fonctions, </a:t>
            </a:r>
            <a:r>
              <a:rPr lang="fr-FR" dirty="0" err="1"/>
              <a:t>const</a:t>
            </a:r>
            <a:r>
              <a:rPr lang="fr-FR" dirty="0"/>
              <a:t> pour les objets.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09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97D9D-3BAE-17F7-4544-6D647F0F9574}"/>
              </a:ext>
            </a:extLst>
          </p:cNvPr>
          <p:cNvSpPr txBox="1"/>
          <p:nvPr/>
        </p:nvSpPr>
        <p:spPr>
          <a:xfrm>
            <a:off x="783431" y="26659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optimiser les boucles en JavaScript ?</a:t>
            </a:r>
          </a:p>
          <a:p>
            <a:endParaRPr lang="fr-FR" dirty="0"/>
          </a:p>
          <a:p>
            <a:r>
              <a:rPr lang="fr-FR" dirty="0"/>
              <a:t>    A</a:t>
            </a:r>
            <a:r>
              <a:rPr lang="fr-FR" dirty="0">
                <a:solidFill>
                  <a:srgbClr val="FF0000"/>
                </a:solidFill>
              </a:rPr>
              <a:t>) Utiliser des boucles for au lieu de </a:t>
            </a:r>
            <a:r>
              <a:rPr lang="fr-FR" dirty="0" err="1">
                <a:solidFill>
                  <a:srgbClr val="FF0000"/>
                </a:solidFill>
              </a:rPr>
              <a:t>forEach</a:t>
            </a:r>
            <a:r>
              <a:rPr lang="fr-FR" dirty="0"/>
              <a:t>.</a:t>
            </a:r>
          </a:p>
          <a:p>
            <a:r>
              <a:rPr lang="fr-FR" dirty="0"/>
              <a:t>    B) Utiliser des boucles </a:t>
            </a:r>
            <a:r>
              <a:rPr lang="fr-FR" dirty="0" err="1"/>
              <a:t>while</a:t>
            </a:r>
            <a:r>
              <a:rPr lang="fr-FR" dirty="0"/>
              <a:t> au lieu de for.</a:t>
            </a:r>
          </a:p>
          <a:p>
            <a:r>
              <a:rPr lang="fr-FR" dirty="0"/>
              <a:t>    C) Utiliser des boucles </a:t>
            </a:r>
            <a:r>
              <a:rPr lang="fr-FR" dirty="0" err="1"/>
              <a:t>forEach</a:t>
            </a:r>
            <a:r>
              <a:rPr lang="fr-FR" dirty="0"/>
              <a:t> au lieu de for.</a:t>
            </a:r>
          </a:p>
          <a:p>
            <a:r>
              <a:rPr lang="fr-FR" dirty="0"/>
              <a:t>    D) Utiliser des boucles do...</a:t>
            </a:r>
            <a:r>
              <a:rPr lang="fr-FR" dirty="0" err="1"/>
              <a:t>while</a:t>
            </a:r>
            <a:r>
              <a:rPr lang="fr-FR" dirty="0"/>
              <a:t> au lieu de for.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9C496E1-3423-EDDE-15F5-F928D904C2CF}"/>
              </a:ext>
            </a:extLst>
          </p:cNvPr>
          <p:cNvSpPr txBox="1"/>
          <p:nvPr/>
        </p:nvSpPr>
        <p:spPr>
          <a:xfrm>
            <a:off x="657225" y="36392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Écrivez une fonction qui prend un tableau de nombres et retourne la somme de tous les éléments.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7859E6-40EA-AFDC-3696-504C31884D6D}"/>
              </a:ext>
            </a:extLst>
          </p:cNvPr>
          <p:cNvSpPr txBox="1"/>
          <p:nvPr/>
        </p:nvSpPr>
        <p:spPr>
          <a:xfrm>
            <a:off x="981075" y="447151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sumArray</a:t>
            </a:r>
            <a:r>
              <a:rPr lang="fr-FR" dirty="0"/>
              <a:t>(</a:t>
            </a:r>
            <a:r>
              <a:rPr lang="fr-FR" dirty="0" err="1"/>
              <a:t>arr</a:t>
            </a:r>
            <a:r>
              <a:rPr lang="fr-FR" dirty="0"/>
              <a:t>) {</a:t>
            </a:r>
          </a:p>
          <a:p>
            <a:r>
              <a:rPr lang="fr-FR" dirty="0"/>
              <a:t>  // Votre code ici  </a:t>
            </a: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err="1">
                <a:solidFill>
                  <a:srgbClr val="FF0000"/>
                </a:solidFill>
              </a:rPr>
              <a:t>arr.reduce</a:t>
            </a:r>
            <a:r>
              <a:rPr lang="en-US" dirty="0">
                <a:solidFill>
                  <a:srgbClr val="FF0000"/>
                </a:solidFill>
              </a:rPr>
              <a:t>((acc,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) =&gt; acc +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, 0);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console.log(</a:t>
            </a:r>
            <a:r>
              <a:rPr lang="fr-FR" dirty="0" err="1"/>
              <a:t>sumArray</a:t>
            </a:r>
            <a:r>
              <a:rPr lang="fr-FR" dirty="0"/>
              <a:t>([1, 2, 3, 4, 5])); // Doit afficher 15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CF332C-6B1A-85D3-EB84-D19F0C57B813}"/>
              </a:ext>
            </a:extLst>
          </p:cNvPr>
          <p:cNvSpPr txBox="1"/>
          <p:nvPr/>
        </p:nvSpPr>
        <p:spPr>
          <a:xfrm>
            <a:off x="6638925" y="5859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Écrivez une fonction fléchée qui prend deux nombres et retourne leur produit.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264B2B-CD98-A936-D2F7-9278F7E4BDFC}"/>
              </a:ext>
            </a:extLst>
          </p:cNvPr>
          <p:cNvSpPr txBox="1"/>
          <p:nvPr/>
        </p:nvSpPr>
        <p:spPr>
          <a:xfrm>
            <a:off x="6879431" y="1232326"/>
            <a:ext cx="63674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multiply</a:t>
            </a:r>
            <a:r>
              <a:rPr lang="fr-FR" dirty="0"/>
              <a:t> = (a, b) =&gt; {</a:t>
            </a:r>
          </a:p>
          <a:p>
            <a:r>
              <a:rPr lang="fr-FR" dirty="0"/>
              <a:t>  // Votre code ici</a:t>
            </a:r>
          </a:p>
          <a:p>
            <a:r>
              <a:rPr lang="fr-FR" dirty="0"/>
              <a:t>};</a:t>
            </a:r>
          </a:p>
          <a:p>
            <a:endParaRPr lang="fr-FR" dirty="0"/>
          </a:p>
          <a:p>
            <a:r>
              <a:rPr lang="fr-FR" dirty="0"/>
              <a:t>console.log(</a:t>
            </a:r>
            <a:r>
              <a:rPr lang="fr-FR" dirty="0" err="1"/>
              <a:t>multiply</a:t>
            </a:r>
            <a:r>
              <a:rPr lang="fr-FR" dirty="0"/>
              <a:t>(3, 4)); // Doit afficher 12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4AF25C-0298-8448-D2A3-43A2B3655AF7}"/>
              </a:ext>
            </a:extLst>
          </p:cNvPr>
          <p:cNvSpPr txBox="1"/>
          <p:nvPr/>
        </p:nvSpPr>
        <p:spPr>
          <a:xfrm>
            <a:off x="5712619" y="2895599"/>
            <a:ext cx="6624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const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multiply</a:t>
            </a:r>
            <a:r>
              <a:rPr lang="fr-FR" dirty="0">
                <a:solidFill>
                  <a:srgbClr val="FF0000"/>
                </a:solidFill>
              </a:rPr>
              <a:t> = (a, b) =&gt; a * b;console.log(</a:t>
            </a:r>
            <a:r>
              <a:rPr lang="fr-FR" dirty="0" err="1">
                <a:solidFill>
                  <a:srgbClr val="FF0000"/>
                </a:solidFill>
              </a:rPr>
              <a:t>multiply</a:t>
            </a:r>
            <a:r>
              <a:rPr lang="fr-FR" dirty="0">
                <a:solidFill>
                  <a:srgbClr val="FF0000"/>
                </a:solidFill>
              </a:rPr>
              <a:t>(3, 4)); // Doit afficher 12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7C6731-B0EF-602F-99B4-A1C89EDAF03E}"/>
              </a:ext>
            </a:extLst>
          </p:cNvPr>
          <p:cNvSpPr txBox="1"/>
          <p:nvPr/>
        </p:nvSpPr>
        <p:spPr>
          <a:xfrm>
            <a:off x="2783682" y="5923404"/>
            <a:ext cx="6624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sumArray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arr</a:t>
            </a:r>
            <a:r>
              <a:rPr lang="fr-FR" dirty="0">
                <a:solidFill>
                  <a:srgbClr val="FF0000"/>
                </a:solidFill>
              </a:rPr>
              <a:t>) {  return </a:t>
            </a:r>
            <a:r>
              <a:rPr lang="fr-FR" dirty="0" err="1">
                <a:solidFill>
                  <a:srgbClr val="FF0000"/>
                </a:solidFill>
              </a:rPr>
              <a:t>arr.reduce</a:t>
            </a:r>
            <a:r>
              <a:rPr lang="fr-FR" dirty="0">
                <a:solidFill>
                  <a:srgbClr val="FF0000"/>
                </a:solidFill>
              </a:rPr>
              <a:t>((acc, val) =&gt; acc + val, 0);}console.log(</a:t>
            </a:r>
            <a:r>
              <a:rPr lang="fr-FR" dirty="0" err="1">
                <a:solidFill>
                  <a:srgbClr val="FF0000"/>
                </a:solidFill>
              </a:rPr>
              <a:t>sumArray</a:t>
            </a:r>
            <a:r>
              <a:rPr lang="fr-FR" dirty="0">
                <a:solidFill>
                  <a:srgbClr val="FF0000"/>
                </a:solidFill>
              </a:rPr>
              <a:t>([1, 2, 3, 4, 5])); // Doit afficher 15</a:t>
            </a:r>
          </a:p>
        </p:txBody>
      </p:sp>
    </p:spTree>
    <p:extLst>
      <p:ext uri="{BB962C8B-B14F-4D97-AF65-F5344CB8AC3E}">
        <p14:creationId xmlns:p14="http://schemas.microsoft.com/office/powerpoint/2010/main" val="341366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98AE1CA-E1DC-C55E-1449-7677E22D8D36}"/>
              </a:ext>
            </a:extLst>
          </p:cNvPr>
          <p:cNvSpPr txBox="1"/>
          <p:nvPr/>
        </p:nvSpPr>
        <p:spPr>
          <a:xfrm>
            <a:off x="590550" y="819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Écrivez une fonction qui utilise </a:t>
            </a:r>
            <a:r>
              <a:rPr lang="fr-FR" dirty="0" err="1"/>
              <a:t>Object.assign</a:t>
            </a:r>
            <a:r>
              <a:rPr lang="fr-FR" dirty="0"/>
              <a:t> pour fusionner deux objets.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BEF608-7670-503B-D0E9-66FD4E276DAC}"/>
              </a:ext>
            </a:extLst>
          </p:cNvPr>
          <p:cNvSpPr txBox="1"/>
          <p:nvPr/>
        </p:nvSpPr>
        <p:spPr>
          <a:xfrm>
            <a:off x="723900" y="16410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obj1 = { a: 1, b: 2 };</a:t>
            </a:r>
          </a:p>
          <a:p>
            <a:r>
              <a:rPr lang="fr-FR" dirty="0" err="1"/>
              <a:t>const</a:t>
            </a:r>
            <a:r>
              <a:rPr lang="fr-FR" dirty="0"/>
              <a:t> obj2 = { b: 3, c: 4 };</a:t>
            </a:r>
          </a:p>
          <a:p>
            <a:endParaRPr lang="fr-FR" dirty="0"/>
          </a:p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mergeObjects</a:t>
            </a:r>
            <a:r>
              <a:rPr lang="fr-FR" dirty="0"/>
              <a:t>(obj1, obj2) {</a:t>
            </a:r>
          </a:p>
          <a:p>
            <a:r>
              <a:rPr lang="fr-FR" dirty="0"/>
              <a:t>  // Votre code ici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console.log(</a:t>
            </a:r>
            <a:r>
              <a:rPr lang="fr-FR" dirty="0" err="1"/>
              <a:t>mergeObjects</a:t>
            </a:r>
            <a:r>
              <a:rPr lang="fr-FR" dirty="0"/>
              <a:t>(obj1, obj2)); // Doit afficher { a: 1, b: 3, c: 4 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A9036E-7138-07F7-D425-BD2495FF6FA0}"/>
              </a:ext>
            </a:extLst>
          </p:cNvPr>
          <p:cNvSpPr txBox="1"/>
          <p:nvPr/>
        </p:nvSpPr>
        <p:spPr>
          <a:xfrm>
            <a:off x="6543675" y="13385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Écrivez une fonction qui ajoute un écouteur d'événement à un bouton et affiche un message lorsque le bouton est cliqué.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750837-9FBC-2BEF-071A-D67B9DFCC804}"/>
              </a:ext>
            </a:extLst>
          </p:cNvPr>
          <p:cNvSpPr txBox="1"/>
          <p:nvPr/>
        </p:nvSpPr>
        <p:spPr>
          <a:xfrm>
            <a:off x="7165181" y="2379613"/>
            <a:ext cx="634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addClickListener</a:t>
            </a:r>
            <a:r>
              <a:rPr lang="fr-FR" dirty="0"/>
              <a:t>(</a:t>
            </a:r>
            <a:r>
              <a:rPr lang="fr-FR" dirty="0" err="1"/>
              <a:t>button</a:t>
            </a:r>
            <a:r>
              <a:rPr lang="fr-FR" dirty="0"/>
              <a:t>) {</a:t>
            </a:r>
          </a:p>
          <a:p>
            <a:r>
              <a:rPr lang="fr-FR" dirty="0"/>
              <a:t>  // Votre code ici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 = </a:t>
            </a:r>
            <a:r>
              <a:rPr lang="fr-FR" dirty="0" err="1"/>
              <a:t>document.createElement</a:t>
            </a:r>
            <a:r>
              <a:rPr lang="fr-FR" dirty="0"/>
              <a:t>('</a:t>
            </a:r>
            <a:r>
              <a:rPr lang="fr-FR" dirty="0" err="1"/>
              <a:t>button</a:t>
            </a:r>
            <a:r>
              <a:rPr lang="fr-FR" dirty="0"/>
              <a:t>');</a:t>
            </a:r>
          </a:p>
          <a:p>
            <a:r>
              <a:rPr lang="fr-FR" dirty="0" err="1"/>
              <a:t>button.textContent</a:t>
            </a:r>
            <a:r>
              <a:rPr lang="fr-FR" dirty="0"/>
              <a:t> = 'Click me';</a:t>
            </a:r>
          </a:p>
          <a:p>
            <a:r>
              <a:rPr lang="fr-FR" dirty="0" err="1"/>
              <a:t>document.body.appendChild</a:t>
            </a:r>
            <a:r>
              <a:rPr lang="fr-FR" dirty="0"/>
              <a:t>(</a:t>
            </a:r>
            <a:r>
              <a:rPr lang="fr-FR" dirty="0" err="1"/>
              <a:t>button</a:t>
            </a:r>
            <a:r>
              <a:rPr lang="fr-FR" dirty="0"/>
              <a:t>);</a:t>
            </a:r>
          </a:p>
          <a:p>
            <a:r>
              <a:rPr lang="fr-FR" dirty="0" err="1"/>
              <a:t>addClickListener</a:t>
            </a:r>
            <a:r>
              <a:rPr lang="fr-FR" dirty="0"/>
              <a:t>(</a:t>
            </a:r>
            <a:r>
              <a:rPr lang="fr-FR" dirty="0" err="1"/>
              <a:t>button</a:t>
            </a:r>
            <a:r>
              <a:rPr lang="fr-FR" dirty="0"/>
              <a:t>);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8556E5-B3B4-F3C3-84EA-DCC0610692FB}"/>
              </a:ext>
            </a:extLst>
          </p:cNvPr>
          <p:cNvSpPr txBox="1"/>
          <p:nvPr/>
        </p:nvSpPr>
        <p:spPr>
          <a:xfrm>
            <a:off x="723900" y="4805660"/>
            <a:ext cx="6757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const</a:t>
            </a:r>
            <a:r>
              <a:rPr lang="fr-FR" dirty="0">
                <a:solidFill>
                  <a:srgbClr val="FF0000"/>
                </a:solidFill>
              </a:rPr>
              <a:t> obj1 = { a: 1, b: 2 };</a:t>
            </a:r>
            <a:r>
              <a:rPr lang="fr-FR" dirty="0" err="1">
                <a:solidFill>
                  <a:srgbClr val="FF0000"/>
                </a:solidFill>
              </a:rPr>
              <a:t>const</a:t>
            </a:r>
            <a:r>
              <a:rPr lang="fr-FR" dirty="0">
                <a:solidFill>
                  <a:srgbClr val="FF0000"/>
                </a:solidFill>
              </a:rPr>
              <a:t> obj2 = { b: 3, c: 4 };</a:t>
            </a:r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mergeObjects</a:t>
            </a:r>
            <a:r>
              <a:rPr lang="fr-FR" dirty="0">
                <a:solidFill>
                  <a:srgbClr val="FF0000"/>
                </a:solidFill>
              </a:rPr>
              <a:t>(obj1, obj2) {  return </a:t>
            </a:r>
            <a:r>
              <a:rPr lang="fr-FR" dirty="0" err="1">
                <a:solidFill>
                  <a:srgbClr val="FF0000"/>
                </a:solidFill>
              </a:rPr>
              <a:t>Object.assign</a:t>
            </a:r>
            <a:r>
              <a:rPr lang="fr-FR" dirty="0">
                <a:solidFill>
                  <a:srgbClr val="FF0000"/>
                </a:solidFill>
              </a:rPr>
              <a:t>({}, obj1, obj2);}console.log(</a:t>
            </a:r>
            <a:r>
              <a:rPr lang="fr-FR" dirty="0" err="1">
                <a:solidFill>
                  <a:srgbClr val="FF0000"/>
                </a:solidFill>
              </a:rPr>
              <a:t>mergeObjects</a:t>
            </a:r>
            <a:r>
              <a:rPr lang="fr-FR" dirty="0">
                <a:solidFill>
                  <a:srgbClr val="FF0000"/>
                </a:solidFill>
              </a:rPr>
              <a:t>(obj1, obj2)); // Doit afficher { a: 1, b: 3, c: 4 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403201-6686-F2F6-8596-95894273CFF0}"/>
              </a:ext>
            </a:extLst>
          </p:cNvPr>
          <p:cNvSpPr txBox="1"/>
          <p:nvPr/>
        </p:nvSpPr>
        <p:spPr>
          <a:xfrm>
            <a:off x="5569744" y="5638532"/>
            <a:ext cx="6757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addClickListener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button</a:t>
            </a:r>
            <a:r>
              <a:rPr lang="fr-FR" dirty="0">
                <a:solidFill>
                  <a:srgbClr val="FF0000"/>
                </a:solidFill>
              </a:rPr>
              <a:t>) {  </a:t>
            </a:r>
            <a:r>
              <a:rPr lang="fr-FR" dirty="0" err="1">
                <a:solidFill>
                  <a:srgbClr val="FF0000"/>
                </a:solidFill>
              </a:rPr>
              <a:t>button.addEventListener</a:t>
            </a:r>
            <a:r>
              <a:rPr lang="fr-FR" dirty="0">
                <a:solidFill>
                  <a:srgbClr val="FF0000"/>
                </a:solidFill>
              </a:rPr>
              <a:t>('click', () =&gt; {    console.log('Button </a:t>
            </a:r>
            <a:r>
              <a:rPr lang="fr-FR" dirty="0" err="1">
                <a:solidFill>
                  <a:srgbClr val="FF0000"/>
                </a:solidFill>
              </a:rPr>
              <a:t>clicked</a:t>
            </a:r>
            <a:r>
              <a:rPr lang="fr-FR" dirty="0">
                <a:solidFill>
                  <a:srgbClr val="FF0000"/>
                </a:solidFill>
              </a:rPr>
              <a:t>!');  });}</a:t>
            </a:r>
            <a:r>
              <a:rPr lang="fr-FR" dirty="0" err="1">
                <a:solidFill>
                  <a:srgbClr val="FF0000"/>
                </a:solidFill>
              </a:rPr>
              <a:t>const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button</a:t>
            </a:r>
            <a:r>
              <a:rPr lang="fr-FR" dirty="0">
                <a:solidFill>
                  <a:srgbClr val="FF0000"/>
                </a:solidFill>
              </a:rPr>
              <a:t> = </a:t>
            </a:r>
            <a:r>
              <a:rPr lang="fr-FR" dirty="0" err="1">
                <a:solidFill>
                  <a:srgbClr val="FF0000"/>
                </a:solidFill>
              </a:rPr>
              <a:t>document.createElement</a:t>
            </a:r>
            <a:r>
              <a:rPr lang="fr-FR" dirty="0">
                <a:solidFill>
                  <a:srgbClr val="FF0000"/>
                </a:solidFill>
              </a:rPr>
              <a:t>('</a:t>
            </a:r>
            <a:r>
              <a:rPr lang="fr-FR" dirty="0" err="1">
                <a:solidFill>
                  <a:srgbClr val="FF0000"/>
                </a:solidFill>
              </a:rPr>
              <a:t>button</a:t>
            </a:r>
            <a:r>
              <a:rPr lang="fr-FR" dirty="0">
                <a:solidFill>
                  <a:srgbClr val="FF0000"/>
                </a:solidFill>
              </a:rPr>
              <a:t>');</a:t>
            </a:r>
            <a:r>
              <a:rPr lang="fr-FR" dirty="0" err="1">
                <a:solidFill>
                  <a:srgbClr val="FF0000"/>
                </a:solidFill>
              </a:rPr>
              <a:t>button.textContent</a:t>
            </a:r>
            <a:r>
              <a:rPr lang="fr-FR" dirty="0">
                <a:solidFill>
                  <a:srgbClr val="FF0000"/>
                </a:solidFill>
              </a:rPr>
              <a:t> = 'Click me';</a:t>
            </a:r>
            <a:r>
              <a:rPr lang="fr-FR" dirty="0" err="1">
                <a:solidFill>
                  <a:srgbClr val="FF0000"/>
                </a:solidFill>
              </a:rPr>
              <a:t>document.body.appendChild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button</a:t>
            </a:r>
            <a:r>
              <a:rPr lang="fr-FR" dirty="0">
                <a:solidFill>
                  <a:srgbClr val="FF0000"/>
                </a:solidFill>
              </a:rPr>
              <a:t>);</a:t>
            </a:r>
            <a:r>
              <a:rPr lang="fr-FR" dirty="0" err="1">
                <a:solidFill>
                  <a:srgbClr val="FF0000"/>
                </a:solidFill>
              </a:rPr>
              <a:t>addClickListener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button</a:t>
            </a:r>
            <a:r>
              <a:rPr lang="fr-FR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4744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BEB51CE-4333-543A-2465-12D9290F923C}"/>
              </a:ext>
            </a:extLst>
          </p:cNvPr>
          <p:cNvSpPr txBox="1"/>
          <p:nvPr/>
        </p:nvSpPr>
        <p:spPr>
          <a:xfrm>
            <a:off x="819150" y="6769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Écrivez une fonction qui utilise </a:t>
            </a:r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r>
              <a:rPr lang="fr-FR" dirty="0"/>
              <a:t> pour attendre une seconde avant de retourner un message.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DB3B4F-8622-249C-BCEC-93F853788033}"/>
              </a:ext>
            </a:extLst>
          </p:cNvPr>
          <p:cNvSpPr txBox="1"/>
          <p:nvPr/>
        </p:nvSpPr>
        <p:spPr>
          <a:xfrm>
            <a:off x="1028700" y="13976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delayMessage</a:t>
            </a:r>
            <a:r>
              <a:rPr lang="fr-FR" dirty="0"/>
              <a:t>() {</a:t>
            </a:r>
          </a:p>
          <a:p>
            <a:r>
              <a:rPr lang="fr-FR" dirty="0"/>
              <a:t>  // Votre code ici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 err="1"/>
              <a:t>delayMessage</a:t>
            </a:r>
            <a:r>
              <a:rPr lang="fr-FR" dirty="0"/>
              <a:t>().</a:t>
            </a:r>
            <a:r>
              <a:rPr lang="fr-FR" dirty="0" err="1"/>
              <a:t>then</a:t>
            </a:r>
            <a:r>
              <a:rPr lang="fr-FR" dirty="0"/>
              <a:t>(message =&gt; console.log(message)); // Doit afficher "Message </a:t>
            </a:r>
            <a:r>
              <a:rPr lang="fr-FR" dirty="0" err="1"/>
              <a:t>after</a:t>
            </a:r>
            <a:r>
              <a:rPr lang="fr-FR" dirty="0"/>
              <a:t> 1 second" après 1 seconde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59CFCC-509C-D4E2-6CD7-274A47F304BA}"/>
              </a:ext>
            </a:extLst>
          </p:cNvPr>
          <p:cNvSpPr txBox="1"/>
          <p:nvPr/>
        </p:nvSpPr>
        <p:spPr>
          <a:xfrm>
            <a:off x="1628775" y="38194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delayMessage</a:t>
            </a:r>
            <a:r>
              <a:rPr lang="fr-FR" dirty="0"/>
              <a:t>() {  </a:t>
            </a:r>
            <a:r>
              <a:rPr lang="fr-FR" dirty="0" err="1"/>
              <a:t>await</a:t>
            </a:r>
            <a:r>
              <a:rPr lang="fr-FR" dirty="0"/>
              <a:t> new Promise(</a:t>
            </a:r>
            <a:r>
              <a:rPr lang="fr-FR" dirty="0" err="1"/>
              <a:t>resolve</a:t>
            </a:r>
            <a:r>
              <a:rPr lang="fr-FR" dirty="0"/>
              <a:t> =&gt; </a:t>
            </a:r>
            <a:r>
              <a:rPr lang="fr-FR" dirty="0" err="1"/>
              <a:t>setTimeout</a:t>
            </a:r>
            <a:r>
              <a:rPr lang="fr-FR" dirty="0"/>
              <a:t>(</a:t>
            </a:r>
            <a:r>
              <a:rPr lang="fr-FR" dirty="0" err="1"/>
              <a:t>resolve</a:t>
            </a:r>
            <a:r>
              <a:rPr lang="fr-FR" dirty="0"/>
              <a:t>, 1000));  return 'Message </a:t>
            </a:r>
            <a:r>
              <a:rPr lang="fr-FR" dirty="0" err="1"/>
              <a:t>after</a:t>
            </a:r>
            <a:r>
              <a:rPr lang="fr-FR" dirty="0"/>
              <a:t> 1 second';}</a:t>
            </a:r>
            <a:r>
              <a:rPr lang="fr-FR" dirty="0" err="1"/>
              <a:t>delayMessage</a:t>
            </a:r>
            <a:r>
              <a:rPr lang="fr-FR" dirty="0"/>
              <a:t>().</a:t>
            </a:r>
            <a:r>
              <a:rPr lang="fr-FR" dirty="0" err="1"/>
              <a:t>then</a:t>
            </a:r>
            <a:r>
              <a:rPr lang="fr-FR" dirty="0"/>
              <a:t>(message =&gt; console.log(message)); // Doit afficher "Message </a:t>
            </a:r>
            <a:r>
              <a:rPr lang="fr-FR" dirty="0" err="1"/>
              <a:t>after</a:t>
            </a:r>
            <a:r>
              <a:rPr lang="fr-FR" dirty="0"/>
              <a:t> 1 second" après 1 seconde</a:t>
            </a:r>
          </a:p>
        </p:txBody>
      </p:sp>
    </p:spTree>
    <p:extLst>
      <p:ext uri="{BB962C8B-B14F-4D97-AF65-F5344CB8AC3E}">
        <p14:creationId xmlns:p14="http://schemas.microsoft.com/office/powerpoint/2010/main" val="86305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6E96A-FB74-FDEB-AAB7-9690EECC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F3D811-529C-D693-17E2-3794684A0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1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60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8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5FA91-24D4-9300-9742-2DC32CC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THEMES ABORDES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D8C30-C0F0-F2E3-56A8-5D0CD057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fr-FR" b="1" dirty="0"/>
              <a:t>Syntaxe et Types de Données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Fonctions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Objets et Prototypes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Manipulation du DOM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Événements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Asynchronisme (Promesses, </a:t>
            </a:r>
            <a:r>
              <a:rPr lang="fr-FR" b="1" dirty="0" err="1"/>
              <a:t>Async</a:t>
            </a:r>
            <a:r>
              <a:rPr lang="fr-FR" b="1" dirty="0"/>
              <a:t>/</a:t>
            </a:r>
            <a:r>
              <a:rPr lang="fr-FR" b="1" dirty="0" err="1"/>
              <a:t>Await</a:t>
            </a:r>
            <a:r>
              <a:rPr lang="fr-FR" b="1" dirty="0"/>
              <a:t>)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Modules et Import/Export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Gestion des Erreurs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ES6+ (nouvelles fonctionnalités de JavaScript)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Performance et Optimisation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D9EDD3-4BEB-22F8-F360-3E9181A2A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55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79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437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84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2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733B997-38C1-3A23-0E31-AB86F119615C}"/>
              </a:ext>
            </a:extLst>
          </p:cNvPr>
          <p:cNvSpPr txBox="1"/>
          <p:nvPr/>
        </p:nvSpPr>
        <p:spPr>
          <a:xfrm>
            <a:off x="419100" y="706814"/>
            <a:ext cx="57435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Quelle est la différence entre let, </a:t>
            </a:r>
            <a:r>
              <a:rPr lang="fr-FR" sz="1600" dirty="0" err="1"/>
              <a:t>const</a:t>
            </a:r>
            <a:r>
              <a:rPr lang="fr-FR" sz="1600" dirty="0"/>
              <a:t> et var en JavaScript ?</a:t>
            </a:r>
          </a:p>
          <a:p>
            <a:endParaRPr lang="fr-FR" sz="1600" dirty="0"/>
          </a:p>
          <a:p>
            <a:r>
              <a:rPr lang="fr-FR" sz="1600" dirty="0"/>
              <a:t>    A</a:t>
            </a:r>
            <a:r>
              <a:rPr lang="fr-FR" sz="1600" dirty="0">
                <a:solidFill>
                  <a:srgbClr val="FF0000"/>
                </a:solidFill>
              </a:rPr>
              <a:t>) let et </a:t>
            </a:r>
            <a:r>
              <a:rPr lang="fr-FR" sz="1600" dirty="0" err="1">
                <a:solidFill>
                  <a:srgbClr val="FF0000"/>
                </a:solidFill>
              </a:rPr>
              <a:t>const</a:t>
            </a:r>
            <a:r>
              <a:rPr lang="fr-FR" sz="1600" dirty="0">
                <a:solidFill>
                  <a:srgbClr val="FF0000"/>
                </a:solidFill>
              </a:rPr>
              <a:t> sont bloqués, var est fonctionnel.</a:t>
            </a:r>
          </a:p>
          <a:p>
            <a:r>
              <a:rPr lang="fr-FR" sz="1600" dirty="0"/>
              <a:t>    B) let et </a:t>
            </a:r>
            <a:r>
              <a:rPr lang="fr-FR" sz="1600" dirty="0" err="1"/>
              <a:t>const</a:t>
            </a:r>
            <a:r>
              <a:rPr lang="fr-FR" sz="1600" dirty="0"/>
              <a:t> sont fonctionnels, var est bloqué.</a:t>
            </a:r>
          </a:p>
          <a:p>
            <a:r>
              <a:rPr lang="fr-FR" sz="1600" dirty="0"/>
              <a:t>    C) let et </a:t>
            </a:r>
            <a:r>
              <a:rPr lang="fr-FR" sz="1600" dirty="0" err="1"/>
              <a:t>const</a:t>
            </a:r>
            <a:r>
              <a:rPr lang="fr-FR" sz="1600" dirty="0"/>
              <a:t> sont globaux, var est local.</a:t>
            </a:r>
          </a:p>
          <a:p>
            <a:r>
              <a:rPr lang="fr-FR" sz="1600" dirty="0"/>
              <a:t>    D) let et </a:t>
            </a:r>
            <a:r>
              <a:rPr lang="fr-FR" sz="1600" dirty="0" err="1"/>
              <a:t>const</a:t>
            </a:r>
            <a:r>
              <a:rPr lang="fr-FR" sz="1600" dirty="0"/>
              <a:t> sont locaux, var est global.</a:t>
            </a:r>
          </a:p>
          <a:p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CFBD43-EA28-2091-168E-F072F200E6BD}"/>
              </a:ext>
            </a:extLst>
          </p:cNvPr>
          <p:cNvSpPr txBox="1"/>
          <p:nvPr/>
        </p:nvSpPr>
        <p:spPr>
          <a:xfrm>
            <a:off x="452437" y="2522696"/>
            <a:ext cx="56769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Comment déclarer et utiliser une variable de type string en JavaScript ?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>
                <a:solidFill>
                  <a:srgbClr val="FF0000"/>
                </a:solidFill>
              </a:rPr>
              <a:t>A) let </a:t>
            </a:r>
            <a:r>
              <a:rPr lang="fr-FR" sz="1600" dirty="0" err="1">
                <a:solidFill>
                  <a:srgbClr val="FF0000"/>
                </a:solidFill>
              </a:rPr>
              <a:t>str</a:t>
            </a:r>
            <a:r>
              <a:rPr lang="fr-FR" sz="1600" dirty="0">
                <a:solidFill>
                  <a:srgbClr val="FF0000"/>
                </a:solidFill>
              </a:rPr>
              <a:t> = "Hello";</a:t>
            </a:r>
          </a:p>
          <a:p>
            <a:r>
              <a:rPr lang="fr-FR" sz="1600" dirty="0"/>
              <a:t>    B) </a:t>
            </a:r>
            <a:r>
              <a:rPr lang="fr-FR" sz="1600" dirty="0" err="1"/>
              <a:t>const</a:t>
            </a:r>
            <a:r>
              <a:rPr lang="fr-FR" sz="1600" dirty="0"/>
              <a:t> </a:t>
            </a:r>
            <a:r>
              <a:rPr lang="fr-FR" sz="1600" dirty="0" err="1"/>
              <a:t>str</a:t>
            </a:r>
            <a:r>
              <a:rPr lang="fr-FR" sz="1600" dirty="0"/>
              <a:t> = 'Hello';</a:t>
            </a:r>
          </a:p>
          <a:p>
            <a:r>
              <a:rPr lang="fr-FR" sz="1600" dirty="0"/>
              <a:t>    C) var </a:t>
            </a:r>
            <a:r>
              <a:rPr lang="fr-FR" sz="1600" dirty="0" err="1"/>
              <a:t>str</a:t>
            </a:r>
            <a:r>
              <a:rPr lang="fr-FR" sz="1600" dirty="0"/>
              <a:t> = "Hello";</a:t>
            </a:r>
          </a:p>
          <a:p>
            <a:r>
              <a:rPr lang="fr-FR" sz="1600" dirty="0"/>
              <a:t>    D) string </a:t>
            </a:r>
            <a:r>
              <a:rPr lang="fr-FR" sz="1600" dirty="0" err="1"/>
              <a:t>str</a:t>
            </a:r>
            <a:r>
              <a:rPr lang="fr-FR" sz="1600" dirty="0"/>
              <a:t> = "Hello";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A7A7EC-998F-5EB2-4CB4-8CC7C9E2C615}"/>
              </a:ext>
            </a:extLst>
          </p:cNvPr>
          <p:cNvSpPr txBox="1"/>
          <p:nvPr/>
        </p:nvSpPr>
        <p:spPr>
          <a:xfrm>
            <a:off x="6515100" y="460593"/>
            <a:ext cx="502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Quelle est la différence entre == et === en JavaScript ?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>
                <a:solidFill>
                  <a:srgbClr val="FF0000"/>
                </a:solidFill>
              </a:rPr>
              <a:t>A) == compare la valeur, === compare la valeur et le type.</a:t>
            </a:r>
          </a:p>
          <a:p>
            <a:r>
              <a:rPr lang="fr-FR" sz="1600" dirty="0"/>
              <a:t>    B) == compare le type, === compare la valeur.</a:t>
            </a:r>
          </a:p>
          <a:p>
            <a:r>
              <a:rPr lang="fr-FR" sz="1600" dirty="0"/>
              <a:t>    C) == et === sont identiques.</a:t>
            </a:r>
          </a:p>
          <a:p>
            <a:r>
              <a:rPr lang="fr-FR" sz="1600" dirty="0"/>
              <a:t>    D) == compare la valeur et le type, === compare seulement la valeur.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850E26-F7E5-32F2-DB57-6AFABEB01FB0}"/>
              </a:ext>
            </a:extLst>
          </p:cNvPr>
          <p:cNvSpPr txBox="1"/>
          <p:nvPr/>
        </p:nvSpPr>
        <p:spPr>
          <a:xfrm>
            <a:off x="6386513" y="3429000"/>
            <a:ext cx="53530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Comment vérifier si une variable est de type </a:t>
            </a:r>
            <a:r>
              <a:rPr lang="fr-FR" sz="1600" dirty="0" err="1"/>
              <a:t>number</a:t>
            </a:r>
            <a:r>
              <a:rPr lang="fr-FR" sz="1600" dirty="0"/>
              <a:t> en JavaScript ?</a:t>
            </a:r>
          </a:p>
          <a:p>
            <a:endParaRPr lang="fr-FR" sz="1600" dirty="0"/>
          </a:p>
          <a:p>
            <a:r>
              <a:rPr lang="fr-FR" sz="1600" dirty="0">
                <a:solidFill>
                  <a:srgbClr val="FF0000"/>
                </a:solidFill>
              </a:rPr>
              <a:t>    A) </a:t>
            </a:r>
            <a:r>
              <a:rPr lang="fr-FR" sz="1600" dirty="0" err="1">
                <a:solidFill>
                  <a:srgbClr val="FF0000"/>
                </a:solidFill>
              </a:rPr>
              <a:t>typeof</a:t>
            </a:r>
            <a:r>
              <a:rPr lang="fr-FR" sz="1600" dirty="0">
                <a:solidFill>
                  <a:srgbClr val="FF0000"/>
                </a:solidFill>
              </a:rPr>
              <a:t> variable === '</a:t>
            </a:r>
            <a:r>
              <a:rPr lang="fr-FR" sz="1600" dirty="0" err="1">
                <a:solidFill>
                  <a:srgbClr val="FF0000"/>
                </a:solidFill>
              </a:rPr>
              <a:t>number</a:t>
            </a:r>
            <a:r>
              <a:rPr lang="fr-FR" sz="1600" dirty="0">
                <a:solidFill>
                  <a:srgbClr val="FF0000"/>
                </a:solidFill>
              </a:rPr>
              <a:t>'</a:t>
            </a:r>
          </a:p>
          <a:p>
            <a:r>
              <a:rPr lang="fr-FR" sz="1600" dirty="0"/>
              <a:t>    B) variable </a:t>
            </a:r>
            <a:r>
              <a:rPr lang="fr-FR" sz="1600" dirty="0" err="1"/>
              <a:t>instanceof</a:t>
            </a:r>
            <a:r>
              <a:rPr lang="fr-FR" sz="1600" dirty="0"/>
              <a:t> </a:t>
            </a:r>
            <a:r>
              <a:rPr lang="fr-FR" sz="1600" dirty="0" err="1"/>
              <a:t>Number</a:t>
            </a:r>
            <a:endParaRPr lang="fr-FR" sz="1600" dirty="0"/>
          </a:p>
          <a:p>
            <a:r>
              <a:rPr lang="fr-FR" sz="1600" dirty="0"/>
              <a:t>    C) </a:t>
            </a:r>
            <a:r>
              <a:rPr lang="fr-FR" sz="1600" dirty="0" err="1"/>
              <a:t>variable.isNumber</a:t>
            </a:r>
            <a:r>
              <a:rPr lang="fr-FR" sz="1600" dirty="0"/>
              <a:t>()</a:t>
            </a:r>
          </a:p>
          <a:p>
            <a:r>
              <a:rPr lang="fr-FR" sz="1600" dirty="0"/>
              <a:t>    D) </a:t>
            </a:r>
            <a:r>
              <a:rPr lang="fr-FR" sz="1600" dirty="0" err="1"/>
              <a:t>Number.isNumber</a:t>
            </a:r>
            <a:r>
              <a:rPr lang="fr-FR" sz="1600" dirty="0"/>
              <a:t>(variable)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4931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DFB9A9D-15C0-0986-3BF0-64100B981E23}"/>
              </a:ext>
            </a:extLst>
          </p:cNvPr>
          <p:cNvSpPr txBox="1"/>
          <p:nvPr/>
        </p:nvSpPr>
        <p:spPr>
          <a:xfrm>
            <a:off x="342900" y="-22226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Quelle est la différence entre un </a:t>
            </a:r>
            <a:r>
              <a:rPr lang="fr-FR" dirty="0" err="1"/>
              <a:t>array</a:t>
            </a:r>
            <a:r>
              <a:rPr lang="fr-FR" dirty="0"/>
              <a:t> et un </a:t>
            </a:r>
            <a:r>
              <a:rPr lang="fr-FR" dirty="0" err="1"/>
              <a:t>object</a:t>
            </a:r>
            <a:r>
              <a:rPr lang="fr-FR" dirty="0"/>
              <a:t> en JavaScript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>
                <a:solidFill>
                  <a:srgbClr val="FF0000"/>
                </a:solidFill>
              </a:rPr>
              <a:t>Un </a:t>
            </a:r>
            <a:r>
              <a:rPr lang="fr-FR" dirty="0" err="1">
                <a:solidFill>
                  <a:srgbClr val="FF0000"/>
                </a:solidFill>
              </a:rPr>
              <a:t>array</a:t>
            </a:r>
            <a:r>
              <a:rPr lang="fr-FR" dirty="0">
                <a:solidFill>
                  <a:srgbClr val="FF0000"/>
                </a:solidFill>
              </a:rPr>
              <a:t> est une liste ordonnée, un </a:t>
            </a:r>
            <a:r>
              <a:rPr lang="fr-FR" dirty="0" err="1">
                <a:solidFill>
                  <a:srgbClr val="FF0000"/>
                </a:solidFill>
              </a:rPr>
              <a:t>object</a:t>
            </a:r>
            <a:r>
              <a:rPr lang="fr-FR" dirty="0">
                <a:solidFill>
                  <a:srgbClr val="FF0000"/>
                </a:solidFill>
              </a:rPr>
              <a:t> est une collection de paires clé-valeur.</a:t>
            </a:r>
          </a:p>
          <a:p>
            <a:r>
              <a:rPr lang="fr-FR" dirty="0"/>
              <a:t>    B) Un </a:t>
            </a:r>
            <a:r>
              <a:rPr lang="fr-FR" dirty="0" err="1"/>
              <a:t>array</a:t>
            </a:r>
            <a:r>
              <a:rPr lang="fr-FR" dirty="0"/>
              <a:t> est une collection de paires clé-valeur, un </a:t>
            </a:r>
            <a:r>
              <a:rPr lang="fr-FR" dirty="0" err="1"/>
              <a:t>object</a:t>
            </a:r>
            <a:r>
              <a:rPr lang="fr-FR" dirty="0"/>
              <a:t> est une liste ordonnée.</a:t>
            </a:r>
          </a:p>
          <a:p>
            <a:r>
              <a:rPr lang="fr-FR" dirty="0"/>
              <a:t>    C) Un </a:t>
            </a:r>
            <a:r>
              <a:rPr lang="fr-FR" dirty="0" err="1"/>
              <a:t>array</a:t>
            </a:r>
            <a:r>
              <a:rPr lang="fr-FR" dirty="0"/>
              <a:t> et un </a:t>
            </a:r>
            <a:r>
              <a:rPr lang="fr-FR" dirty="0" err="1"/>
              <a:t>object</a:t>
            </a:r>
            <a:r>
              <a:rPr lang="fr-FR" dirty="0"/>
              <a:t> sont identiques.</a:t>
            </a:r>
          </a:p>
          <a:p>
            <a:r>
              <a:rPr lang="fr-FR" dirty="0"/>
              <a:t>    D) Un </a:t>
            </a:r>
            <a:r>
              <a:rPr lang="fr-FR" dirty="0" err="1"/>
              <a:t>array</a:t>
            </a:r>
            <a:r>
              <a:rPr lang="fr-FR" dirty="0"/>
              <a:t> est une fonction, un </a:t>
            </a:r>
            <a:r>
              <a:rPr lang="fr-FR" dirty="0" err="1"/>
              <a:t>object</a:t>
            </a:r>
            <a:r>
              <a:rPr lang="fr-FR" dirty="0"/>
              <a:t> est une liste.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DCE779-8A3F-7C9A-2641-89CE671117EF}"/>
              </a:ext>
            </a:extLst>
          </p:cNvPr>
          <p:cNvSpPr txBox="1"/>
          <p:nvPr/>
        </p:nvSpPr>
        <p:spPr>
          <a:xfrm>
            <a:off x="6438900" y="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déclarer une fonction en JavaScript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myFunction</a:t>
            </a:r>
            <a:r>
              <a:rPr lang="fr-FR" dirty="0"/>
              <a:t>() {}</a:t>
            </a:r>
          </a:p>
          <a:p>
            <a:r>
              <a:rPr lang="fr-FR" dirty="0"/>
              <a:t>    B) let </a:t>
            </a:r>
            <a:r>
              <a:rPr lang="fr-FR" dirty="0" err="1"/>
              <a:t>myFunction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{}</a:t>
            </a:r>
          </a:p>
          <a:p>
            <a:r>
              <a:rPr lang="fr-FR" dirty="0"/>
              <a:t>    C)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myFunction</a:t>
            </a:r>
            <a:r>
              <a:rPr lang="fr-FR" dirty="0"/>
              <a:t> = () =&gt; {}</a:t>
            </a:r>
          </a:p>
          <a:p>
            <a:r>
              <a:rPr lang="fr-FR" dirty="0"/>
              <a:t>    D) </a:t>
            </a:r>
            <a:r>
              <a:rPr lang="fr-FR" dirty="0">
                <a:solidFill>
                  <a:srgbClr val="FF0000"/>
                </a:solidFill>
              </a:rPr>
              <a:t>Toutes les réponses ci-dessus sont correctes.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02D8DC-CC99-2D6D-1470-390FF5A8735F}"/>
              </a:ext>
            </a:extLst>
          </p:cNvPr>
          <p:cNvSpPr txBox="1"/>
          <p:nvPr/>
        </p:nvSpPr>
        <p:spPr>
          <a:xfrm>
            <a:off x="342900" y="3194060"/>
            <a:ext cx="62674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Qu'est-ce qu'une fonction fléchée (</a:t>
            </a:r>
            <a:r>
              <a:rPr lang="fr-FR" dirty="0" err="1"/>
              <a:t>arrow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) et comment l'utiliser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arrowFunction</a:t>
            </a:r>
            <a:r>
              <a:rPr lang="fr-FR" dirty="0"/>
              <a:t>() {}</a:t>
            </a:r>
          </a:p>
          <a:p>
            <a:r>
              <a:rPr lang="fr-FR" dirty="0"/>
              <a:t>    B</a:t>
            </a:r>
            <a:r>
              <a:rPr lang="fr-FR" dirty="0">
                <a:solidFill>
                  <a:srgbClr val="FF0000"/>
                </a:solidFill>
              </a:rPr>
              <a:t>) let </a:t>
            </a:r>
            <a:r>
              <a:rPr lang="fr-FR" dirty="0" err="1">
                <a:solidFill>
                  <a:srgbClr val="FF0000"/>
                </a:solidFill>
              </a:rPr>
              <a:t>arrowFunction</a:t>
            </a:r>
            <a:r>
              <a:rPr lang="fr-FR" dirty="0">
                <a:solidFill>
                  <a:srgbClr val="FF0000"/>
                </a:solidFill>
              </a:rPr>
              <a:t> = () =&gt; {}</a:t>
            </a:r>
          </a:p>
          <a:p>
            <a:r>
              <a:rPr lang="fr-FR" dirty="0"/>
              <a:t>    C)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arrowFunction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{}</a:t>
            </a:r>
          </a:p>
          <a:p>
            <a:r>
              <a:rPr lang="fr-FR" dirty="0"/>
              <a:t>    D) </a:t>
            </a:r>
            <a:r>
              <a:rPr lang="fr-FR" dirty="0" err="1"/>
              <a:t>arrowFunction</a:t>
            </a:r>
            <a:r>
              <a:rPr lang="fr-FR" dirty="0"/>
              <a:t> = () =&gt; {}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AE2F23-FF4F-6281-D05B-149381A8D210}"/>
              </a:ext>
            </a:extLst>
          </p:cNvPr>
          <p:cNvSpPr txBox="1"/>
          <p:nvPr/>
        </p:nvSpPr>
        <p:spPr>
          <a:xfrm>
            <a:off x="6438900" y="2993201"/>
            <a:ext cx="62674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passer des paramètres par défaut à une fonction en JavaScript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myFunction</a:t>
            </a:r>
            <a:r>
              <a:rPr lang="fr-FR" dirty="0">
                <a:solidFill>
                  <a:srgbClr val="FF0000"/>
                </a:solidFill>
              </a:rPr>
              <a:t>(param = 'default') {}</a:t>
            </a:r>
          </a:p>
          <a:p>
            <a:r>
              <a:rPr lang="fr-FR" dirty="0"/>
              <a:t>    B)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myFunction</a:t>
            </a:r>
            <a:r>
              <a:rPr lang="fr-FR" dirty="0"/>
              <a:t>(param = default) {}</a:t>
            </a:r>
          </a:p>
          <a:p>
            <a:r>
              <a:rPr lang="fr-FR" dirty="0"/>
              <a:t>    C)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myFunction</a:t>
            </a:r>
            <a:r>
              <a:rPr lang="fr-FR" dirty="0"/>
              <a:t>(param = </a:t>
            </a:r>
            <a:r>
              <a:rPr lang="fr-FR" dirty="0" err="1"/>
              <a:t>defaultValue</a:t>
            </a:r>
            <a:r>
              <a:rPr lang="fr-FR" dirty="0"/>
              <a:t>) {}</a:t>
            </a:r>
          </a:p>
          <a:p>
            <a:r>
              <a:rPr lang="fr-FR" dirty="0"/>
              <a:t>    D)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myFunction</a:t>
            </a:r>
            <a:r>
              <a:rPr lang="fr-FR" dirty="0"/>
              <a:t>(param = '</a:t>
            </a:r>
            <a:r>
              <a:rPr lang="fr-FR" dirty="0" err="1"/>
              <a:t>defaultValue</a:t>
            </a:r>
            <a:r>
              <a:rPr lang="fr-FR" dirty="0"/>
              <a:t>') {}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35C238-0449-991E-E883-59D6A6ED9111}"/>
              </a:ext>
            </a:extLst>
          </p:cNvPr>
          <p:cNvSpPr txBox="1"/>
          <p:nvPr/>
        </p:nvSpPr>
        <p:spPr>
          <a:xfrm>
            <a:off x="762000" y="7378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Qu'est-ce qu'une fonction anonyme et comment l'utiliser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/>
              <a:t>function</a:t>
            </a:r>
            <a:r>
              <a:rPr lang="fr-FR" dirty="0"/>
              <a:t>() {}</a:t>
            </a:r>
          </a:p>
          <a:p>
            <a:r>
              <a:rPr lang="fr-FR" dirty="0"/>
              <a:t>    B) </a:t>
            </a:r>
            <a:r>
              <a:rPr lang="fr-FR" dirty="0">
                <a:solidFill>
                  <a:srgbClr val="FF0000"/>
                </a:solidFill>
              </a:rPr>
              <a:t>let </a:t>
            </a:r>
            <a:r>
              <a:rPr lang="fr-FR" dirty="0" err="1">
                <a:solidFill>
                  <a:srgbClr val="FF0000"/>
                </a:solidFill>
              </a:rPr>
              <a:t>anonymousFunction</a:t>
            </a:r>
            <a:r>
              <a:rPr lang="fr-FR" dirty="0">
                <a:solidFill>
                  <a:srgbClr val="FF0000"/>
                </a:solidFill>
              </a:rPr>
              <a:t> = </a:t>
            </a:r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() {}</a:t>
            </a:r>
          </a:p>
          <a:p>
            <a:r>
              <a:rPr lang="fr-FR" dirty="0"/>
              <a:t>    C)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anonymousFunction</a:t>
            </a:r>
            <a:r>
              <a:rPr lang="fr-FR" dirty="0"/>
              <a:t> = () =&gt; {}</a:t>
            </a:r>
          </a:p>
          <a:p>
            <a:r>
              <a:rPr lang="fr-FR" dirty="0"/>
              <a:t>    D) </a:t>
            </a:r>
            <a:r>
              <a:rPr lang="fr-FR" dirty="0" err="1"/>
              <a:t>anonymousFunction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{}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872D95-97CF-F275-5C0F-3ADF3D655646}"/>
              </a:ext>
            </a:extLst>
          </p:cNvPr>
          <p:cNvSpPr txBox="1"/>
          <p:nvPr/>
        </p:nvSpPr>
        <p:spPr>
          <a:xfrm>
            <a:off x="6343650" y="-15481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utiliser la méthode </a:t>
            </a:r>
            <a:r>
              <a:rPr lang="fr-FR" dirty="0" err="1"/>
              <a:t>apply</a:t>
            </a:r>
            <a:r>
              <a:rPr lang="fr-FR" dirty="0"/>
              <a:t> pour appeler une fonction avec un contexte spécifique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A) </a:t>
            </a:r>
            <a:r>
              <a:rPr lang="fr-FR" dirty="0" err="1">
                <a:solidFill>
                  <a:srgbClr val="FF0000"/>
                </a:solidFill>
              </a:rPr>
              <a:t>myFunction.apply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context</a:t>
            </a:r>
            <a:r>
              <a:rPr lang="fr-FR" dirty="0">
                <a:solidFill>
                  <a:srgbClr val="FF0000"/>
                </a:solidFill>
              </a:rPr>
              <a:t>, [args])</a:t>
            </a:r>
          </a:p>
          <a:p>
            <a:r>
              <a:rPr lang="fr-FR" dirty="0"/>
              <a:t>    B) </a:t>
            </a:r>
            <a:r>
              <a:rPr lang="fr-FR" dirty="0" err="1"/>
              <a:t>myFunction.call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, args)</a:t>
            </a:r>
          </a:p>
          <a:p>
            <a:r>
              <a:rPr lang="fr-FR" dirty="0"/>
              <a:t>    C) </a:t>
            </a:r>
            <a:r>
              <a:rPr lang="fr-FR" dirty="0" err="1"/>
              <a:t>myFunction.bind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, args)</a:t>
            </a:r>
          </a:p>
          <a:p>
            <a:r>
              <a:rPr lang="fr-FR" dirty="0"/>
              <a:t>    D) </a:t>
            </a:r>
            <a:r>
              <a:rPr lang="fr-FR" dirty="0" err="1"/>
              <a:t>myFunction.context</a:t>
            </a:r>
            <a:r>
              <a:rPr lang="fr-FR" dirty="0"/>
              <a:t>(args)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66E645-75C0-6C2E-3EA8-22F1CAAD77E7}"/>
              </a:ext>
            </a:extLst>
          </p:cNvPr>
          <p:cNvSpPr txBox="1"/>
          <p:nvPr/>
        </p:nvSpPr>
        <p:spPr>
          <a:xfrm>
            <a:off x="519113" y="2936111"/>
            <a:ext cx="6219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créer un objet en JavaScript ?</a:t>
            </a:r>
          </a:p>
          <a:p>
            <a:endParaRPr lang="fr-FR" dirty="0"/>
          </a:p>
          <a:p>
            <a:r>
              <a:rPr lang="fr-FR" dirty="0"/>
              <a:t>    A) let </a:t>
            </a:r>
            <a:r>
              <a:rPr lang="fr-FR" dirty="0" err="1"/>
              <a:t>obj</a:t>
            </a:r>
            <a:r>
              <a:rPr lang="fr-FR" dirty="0"/>
              <a:t> = {}</a:t>
            </a:r>
          </a:p>
          <a:p>
            <a:r>
              <a:rPr lang="fr-FR" dirty="0"/>
              <a:t>    B)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obj</a:t>
            </a:r>
            <a:r>
              <a:rPr lang="fr-FR" dirty="0"/>
              <a:t> = new Object()</a:t>
            </a:r>
          </a:p>
          <a:p>
            <a:r>
              <a:rPr lang="fr-FR" dirty="0"/>
              <a:t>    C) var </a:t>
            </a:r>
            <a:r>
              <a:rPr lang="fr-FR" dirty="0" err="1"/>
              <a:t>obj</a:t>
            </a:r>
            <a:r>
              <a:rPr lang="fr-FR" dirty="0"/>
              <a:t> = </a:t>
            </a:r>
            <a:r>
              <a:rPr lang="fr-FR" dirty="0" err="1"/>
              <a:t>Object.create</a:t>
            </a:r>
            <a:r>
              <a:rPr lang="fr-FR" dirty="0"/>
              <a:t>()</a:t>
            </a:r>
          </a:p>
          <a:p>
            <a:r>
              <a:rPr lang="fr-FR" dirty="0"/>
              <a:t>    D) </a:t>
            </a:r>
            <a:r>
              <a:rPr lang="fr-FR" dirty="0">
                <a:solidFill>
                  <a:srgbClr val="FF0000"/>
                </a:solidFill>
              </a:rPr>
              <a:t>Toutes les réponses ci-dessus sont correctes.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AD13FB-A033-CF7D-5C48-788819A64D7E}"/>
              </a:ext>
            </a:extLst>
          </p:cNvPr>
          <p:cNvSpPr txBox="1"/>
          <p:nvPr/>
        </p:nvSpPr>
        <p:spPr>
          <a:xfrm>
            <a:off x="5972176" y="2616190"/>
            <a:ext cx="6219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Qu'est-ce qu'un prototype en JavaScript et comment l'utiliser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A) </a:t>
            </a:r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MyObject</a:t>
            </a:r>
            <a:r>
              <a:rPr lang="fr-FR" dirty="0">
                <a:solidFill>
                  <a:srgbClr val="FF0000"/>
                </a:solidFill>
              </a:rPr>
              <a:t>() {} </a:t>
            </a:r>
            <a:r>
              <a:rPr lang="fr-FR" dirty="0" err="1">
                <a:solidFill>
                  <a:srgbClr val="FF0000"/>
                </a:solidFill>
              </a:rPr>
              <a:t>MyObject.prototype.method</a:t>
            </a:r>
            <a:r>
              <a:rPr lang="fr-FR" dirty="0">
                <a:solidFill>
                  <a:srgbClr val="FF0000"/>
                </a:solidFill>
              </a:rPr>
              <a:t> = </a:t>
            </a:r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() {}</a:t>
            </a:r>
          </a:p>
          <a:p>
            <a:r>
              <a:rPr lang="fr-FR" dirty="0"/>
              <a:t>    B) let </a:t>
            </a:r>
            <a:r>
              <a:rPr lang="fr-FR" dirty="0" err="1"/>
              <a:t>MyObject</a:t>
            </a:r>
            <a:r>
              <a:rPr lang="fr-FR" dirty="0"/>
              <a:t> = { prototype: { </a:t>
            </a:r>
            <a:r>
              <a:rPr lang="fr-FR" dirty="0" err="1"/>
              <a:t>method</a:t>
            </a:r>
            <a:r>
              <a:rPr lang="fr-FR" dirty="0"/>
              <a:t>: </a:t>
            </a:r>
            <a:r>
              <a:rPr lang="fr-FR" dirty="0" err="1"/>
              <a:t>function</a:t>
            </a:r>
            <a:r>
              <a:rPr lang="fr-FR" dirty="0"/>
              <a:t>() {} } }</a:t>
            </a:r>
          </a:p>
          <a:p>
            <a:r>
              <a:rPr lang="fr-FR" dirty="0"/>
              <a:t>    C)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MyObject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{ </a:t>
            </a:r>
            <a:r>
              <a:rPr lang="fr-FR" dirty="0" err="1"/>
              <a:t>this.prototype</a:t>
            </a:r>
            <a:r>
              <a:rPr lang="fr-FR" dirty="0"/>
              <a:t> = { </a:t>
            </a:r>
            <a:r>
              <a:rPr lang="fr-FR" dirty="0" err="1"/>
              <a:t>method</a:t>
            </a:r>
            <a:r>
              <a:rPr lang="fr-FR" dirty="0"/>
              <a:t>: </a:t>
            </a:r>
            <a:r>
              <a:rPr lang="fr-FR" dirty="0" err="1"/>
              <a:t>function</a:t>
            </a:r>
            <a:r>
              <a:rPr lang="fr-FR" dirty="0"/>
              <a:t>() {} } }</a:t>
            </a:r>
          </a:p>
          <a:p>
            <a:r>
              <a:rPr lang="fr-FR" dirty="0"/>
              <a:t>    D) var </a:t>
            </a:r>
            <a:r>
              <a:rPr lang="fr-FR" dirty="0" err="1"/>
              <a:t>MyObject</a:t>
            </a:r>
            <a:r>
              <a:rPr lang="fr-FR" dirty="0"/>
              <a:t> = { </a:t>
            </a:r>
            <a:r>
              <a:rPr lang="fr-FR" dirty="0" err="1"/>
              <a:t>method</a:t>
            </a:r>
            <a:r>
              <a:rPr lang="fr-FR" dirty="0"/>
              <a:t>: </a:t>
            </a:r>
            <a:r>
              <a:rPr lang="fr-FR" dirty="0" err="1"/>
              <a:t>function</a:t>
            </a:r>
            <a:r>
              <a:rPr lang="fr-FR" dirty="0"/>
              <a:t>() {} 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687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8C46640-3C49-FF81-2B2B-E9924FF09F11}"/>
              </a:ext>
            </a:extLst>
          </p:cNvPr>
          <p:cNvSpPr txBox="1"/>
          <p:nvPr/>
        </p:nvSpPr>
        <p:spPr>
          <a:xfrm>
            <a:off x="314325" y="17418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ajouter une méthode à un prototype d'objet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>
                <a:solidFill>
                  <a:srgbClr val="FF0000"/>
                </a:solidFill>
              </a:rPr>
              <a:t>MyObject.prototype.newMethod</a:t>
            </a:r>
            <a:r>
              <a:rPr lang="fr-FR" dirty="0">
                <a:solidFill>
                  <a:srgbClr val="FF0000"/>
                </a:solidFill>
              </a:rPr>
              <a:t> = </a:t>
            </a:r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() {}</a:t>
            </a:r>
          </a:p>
          <a:p>
            <a:r>
              <a:rPr lang="fr-FR" dirty="0"/>
              <a:t>    B) </a:t>
            </a:r>
            <a:r>
              <a:rPr lang="fr-FR" dirty="0" err="1"/>
              <a:t>MyObject.newMethod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{}</a:t>
            </a:r>
          </a:p>
          <a:p>
            <a:r>
              <a:rPr lang="fr-FR" dirty="0"/>
              <a:t>    C) </a:t>
            </a:r>
            <a:r>
              <a:rPr lang="fr-FR" dirty="0" err="1"/>
              <a:t>MyObject.prototype</a:t>
            </a:r>
            <a:r>
              <a:rPr lang="fr-FR" dirty="0"/>
              <a:t> = { </a:t>
            </a:r>
            <a:r>
              <a:rPr lang="fr-FR" dirty="0" err="1"/>
              <a:t>newMethod</a:t>
            </a:r>
            <a:r>
              <a:rPr lang="fr-FR" dirty="0"/>
              <a:t>: </a:t>
            </a:r>
            <a:r>
              <a:rPr lang="fr-FR" dirty="0" err="1"/>
              <a:t>function</a:t>
            </a:r>
            <a:r>
              <a:rPr lang="fr-FR" dirty="0"/>
              <a:t>() {} }</a:t>
            </a:r>
          </a:p>
          <a:p>
            <a:r>
              <a:rPr lang="fr-FR" dirty="0"/>
              <a:t>    D) </a:t>
            </a:r>
            <a:r>
              <a:rPr lang="fr-FR" dirty="0" err="1"/>
              <a:t>MyObject.newMethod</a:t>
            </a:r>
            <a:r>
              <a:rPr lang="fr-FR" dirty="0"/>
              <a:t> = new </a:t>
            </a:r>
            <a:r>
              <a:rPr lang="fr-FR" dirty="0" err="1"/>
              <a:t>Function</a:t>
            </a:r>
            <a:r>
              <a:rPr lang="fr-FR" dirty="0"/>
              <a:t>()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AECF73-5FC7-9334-E15F-9C45E9B46440}"/>
              </a:ext>
            </a:extLst>
          </p:cNvPr>
          <p:cNvSpPr txBox="1"/>
          <p:nvPr/>
        </p:nvSpPr>
        <p:spPr>
          <a:xfrm>
            <a:off x="6886575" y="-22818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Quelle est la différence entre </a:t>
            </a:r>
            <a:r>
              <a:rPr lang="fr-FR" dirty="0" err="1"/>
              <a:t>Object.create</a:t>
            </a:r>
            <a:r>
              <a:rPr lang="fr-FR" dirty="0"/>
              <a:t> et l'opérateur new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A) </a:t>
            </a:r>
            <a:r>
              <a:rPr lang="fr-FR" dirty="0" err="1">
                <a:solidFill>
                  <a:srgbClr val="FF0000"/>
                </a:solidFill>
              </a:rPr>
              <a:t>Object.create</a:t>
            </a:r>
            <a:r>
              <a:rPr lang="fr-FR" dirty="0">
                <a:solidFill>
                  <a:srgbClr val="FF0000"/>
                </a:solidFill>
              </a:rPr>
              <a:t> crée un nouvel objet avec un prototype spécifié, new crée une instance d'une fonction constructeur.</a:t>
            </a:r>
          </a:p>
          <a:p>
            <a:r>
              <a:rPr lang="fr-FR" dirty="0"/>
              <a:t>    B) </a:t>
            </a:r>
            <a:r>
              <a:rPr lang="fr-FR" dirty="0" err="1"/>
              <a:t>Object.create</a:t>
            </a:r>
            <a:r>
              <a:rPr lang="fr-FR" dirty="0"/>
              <a:t> crée une instance d'une fonction constructeur, new crée un nouvel objet avec un prototype spécifié.</a:t>
            </a:r>
          </a:p>
          <a:p>
            <a:r>
              <a:rPr lang="fr-FR" dirty="0"/>
              <a:t>    C) </a:t>
            </a:r>
            <a:r>
              <a:rPr lang="fr-FR" dirty="0" err="1"/>
              <a:t>Object.create</a:t>
            </a:r>
            <a:r>
              <a:rPr lang="fr-FR" dirty="0"/>
              <a:t> et new sont identiques.</a:t>
            </a:r>
          </a:p>
          <a:p>
            <a:r>
              <a:rPr lang="fr-FR" dirty="0"/>
              <a:t>    D) </a:t>
            </a:r>
            <a:r>
              <a:rPr lang="fr-FR" dirty="0" err="1"/>
              <a:t>Object.create</a:t>
            </a:r>
            <a:r>
              <a:rPr lang="fr-FR" dirty="0"/>
              <a:t> est utilisé pour les objets, new est utilisé pour les fonctions.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51715D-B793-ED0E-6AC9-7644628B626C}"/>
              </a:ext>
            </a:extLst>
          </p:cNvPr>
          <p:cNvSpPr txBox="1"/>
          <p:nvPr/>
        </p:nvSpPr>
        <p:spPr>
          <a:xfrm>
            <a:off x="488156" y="2888814"/>
            <a:ext cx="65389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utiliser </a:t>
            </a:r>
            <a:r>
              <a:rPr lang="fr-FR" dirty="0" err="1"/>
              <a:t>Object.assign</a:t>
            </a:r>
            <a:r>
              <a:rPr lang="fr-FR" dirty="0"/>
              <a:t> pour fusionner des objets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>
                <a:solidFill>
                  <a:srgbClr val="FF0000"/>
                </a:solidFill>
              </a:rPr>
              <a:t>Object.assign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target</a:t>
            </a:r>
            <a:r>
              <a:rPr lang="fr-FR" dirty="0">
                <a:solidFill>
                  <a:srgbClr val="FF0000"/>
                </a:solidFill>
              </a:rPr>
              <a:t>, source1, source2)</a:t>
            </a:r>
          </a:p>
          <a:p>
            <a:r>
              <a:rPr lang="fr-FR" dirty="0"/>
              <a:t>    B) </a:t>
            </a:r>
            <a:r>
              <a:rPr lang="fr-FR" dirty="0" err="1"/>
              <a:t>Object.merge</a:t>
            </a:r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, source1, source2)</a:t>
            </a:r>
          </a:p>
          <a:p>
            <a:r>
              <a:rPr lang="fr-FR" dirty="0"/>
              <a:t>    C) </a:t>
            </a:r>
            <a:r>
              <a:rPr lang="fr-FR" dirty="0" err="1"/>
              <a:t>Object.combine</a:t>
            </a:r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, source1, source2)</a:t>
            </a:r>
          </a:p>
          <a:p>
            <a:r>
              <a:rPr lang="fr-FR" dirty="0"/>
              <a:t>    D) </a:t>
            </a:r>
            <a:r>
              <a:rPr lang="fr-FR" dirty="0" err="1"/>
              <a:t>Object.join</a:t>
            </a:r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, source1, source2)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47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44FFD9B-AD54-8F15-3969-386296180306}"/>
              </a:ext>
            </a:extLst>
          </p:cNvPr>
          <p:cNvSpPr txBox="1"/>
          <p:nvPr/>
        </p:nvSpPr>
        <p:spPr>
          <a:xfrm>
            <a:off x="590550" y="-18338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sélectionner un élément par son ID en JavaScript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A) </a:t>
            </a:r>
            <a:r>
              <a:rPr lang="fr-FR" dirty="0" err="1">
                <a:solidFill>
                  <a:srgbClr val="FF0000"/>
                </a:solidFill>
              </a:rPr>
              <a:t>document.getElementById</a:t>
            </a:r>
            <a:r>
              <a:rPr lang="fr-FR" dirty="0">
                <a:solidFill>
                  <a:srgbClr val="FF0000"/>
                </a:solidFill>
              </a:rPr>
              <a:t>('id')</a:t>
            </a:r>
          </a:p>
          <a:p>
            <a:r>
              <a:rPr lang="fr-FR" dirty="0"/>
              <a:t>    B) </a:t>
            </a:r>
            <a:r>
              <a:rPr lang="fr-FR" dirty="0" err="1"/>
              <a:t>document.querySelector</a:t>
            </a:r>
            <a:r>
              <a:rPr lang="fr-FR" dirty="0"/>
              <a:t>('#id')</a:t>
            </a:r>
          </a:p>
          <a:p>
            <a:r>
              <a:rPr lang="fr-FR" dirty="0"/>
              <a:t>    C) </a:t>
            </a:r>
            <a:r>
              <a:rPr lang="fr-FR" dirty="0" err="1"/>
              <a:t>document.getElementByID</a:t>
            </a:r>
            <a:r>
              <a:rPr lang="fr-FR" dirty="0"/>
              <a:t>('id')</a:t>
            </a:r>
          </a:p>
          <a:p>
            <a:r>
              <a:rPr lang="fr-FR" dirty="0"/>
              <a:t>    D) </a:t>
            </a:r>
            <a:r>
              <a:rPr lang="fr-FR" dirty="0" err="1"/>
              <a:t>document.select</a:t>
            </a:r>
            <a:r>
              <a:rPr lang="fr-FR" dirty="0"/>
              <a:t>('#id')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06DF18-9CCA-A8FD-66DA-32460E5650E0}"/>
              </a:ext>
            </a:extLst>
          </p:cNvPr>
          <p:cNvSpPr txBox="1"/>
          <p:nvPr/>
        </p:nvSpPr>
        <p:spPr>
          <a:xfrm>
            <a:off x="6315075" y="-18338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ajouter un nouvel élément au DOM ?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A) </a:t>
            </a:r>
            <a:r>
              <a:rPr lang="fr-FR" dirty="0" err="1">
                <a:solidFill>
                  <a:srgbClr val="FF0000"/>
                </a:solidFill>
              </a:rPr>
              <a:t>document.createElement</a:t>
            </a:r>
            <a:r>
              <a:rPr lang="fr-FR" dirty="0">
                <a:solidFill>
                  <a:srgbClr val="FF0000"/>
                </a:solidFill>
              </a:rPr>
              <a:t>('</a:t>
            </a:r>
            <a:r>
              <a:rPr lang="fr-FR" dirty="0" err="1">
                <a:solidFill>
                  <a:srgbClr val="FF0000"/>
                </a:solidFill>
              </a:rPr>
              <a:t>element</a:t>
            </a:r>
            <a:r>
              <a:rPr lang="fr-FR" dirty="0">
                <a:solidFill>
                  <a:srgbClr val="FF0000"/>
                </a:solidFill>
              </a:rPr>
              <a:t>')</a:t>
            </a:r>
          </a:p>
          <a:p>
            <a:r>
              <a:rPr lang="fr-FR" dirty="0"/>
              <a:t>    B) </a:t>
            </a:r>
            <a:r>
              <a:rPr lang="fr-FR" dirty="0" err="1"/>
              <a:t>document.append</a:t>
            </a:r>
            <a:r>
              <a:rPr lang="fr-FR" dirty="0"/>
              <a:t>('</a:t>
            </a:r>
            <a:r>
              <a:rPr lang="fr-FR" dirty="0" err="1"/>
              <a:t>element</a:t>
            </a:r>
            <a:r>
              <a:rPr lang="fr-FR" dirty="0"/>
              <a:t>')</a:t>
            </a:r>
          </a:p>
          <a:p>
            <a:r>
              <a:rPr lang="fr-FR" dirty="0"/>
              <a:t>    C) </a:t>
            </a:r>
            <a:r>
              <a:rPr lang="fr-FR" dirty="0" err="1"/>
              <a:t>document.addElement</a:t>
            </a:r>
            <a:r>
              <a:rPr lang="fr-FR" dirty="0"/>
              <a:t>('</a:t>
            </a:r>
            <a:r>
              <a:rPr lang="fr-FR" dirty="0" err="1"/>
              <a:t>element</a:t>
            </a:r>
            <a:r>
              <a:rPr lang="fr-FR" dirty="0"/>
              <a:t>')</a:t>
            </a:r>
          </a:p>
          <a:p>
            <a:r>
              <a:rPr lang="fr-FR" dirty="0"/>
              <a:t>    D) </a:t>
            </a:r>
            <a:r>
              <a:rPr lang="fr-FR" dirty="0" err="1"/>
              <a:t>document.insert</a:t>
            </a:r>
            <a:r>
              <a:rPr lang="fr-FR" dirty="0"/>
              <a:t>('</a:t>
            </a:r>
            <a:r>
              <a:rPr lang="fr-FR" dirty="0" err="1"/>
              <a:t>element</a:t>
            </a:r>
            <a:r>
              <a:rPr lang="fr-FR" dirty="0"/>
              <a:t>')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5FF097-04D9-C163-416C-123416983B56}"/>
              </a:ext>
            </a:extLst>
          </p:cNvPr>
          <p:cNvSpPr txBox="1"/>
          <p:nvPr/>
        </p:nvSpPr>
        <p:spPr>
          <a:xfrm>
            <a:off x="0" y="2401937"/>
            <a:ext cx="62055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modifier le contenu textuel d'un élément ?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    A) </a:t>
            </a:r>
            <a:r>
              <a:rPr lang="fr-FR" dirty="0" err="1">
                <a:solidFill>
                  <a:srgbClr val="FF0000"/>
                </a:solidFill>
              </a:rPr>
              <a:t>element.textContent</a:t>
            </a:r>
            <a:r>
              <a:rPr lang="fr-FR" dirty="0">
                <a:solidFill>
                  <a:srgbClr val="FF0000"/>
                </a:solidFill>
              </a:rPr>
              <a:t> = 'new </a:t>
            </a:r>
            <a:r>
              <a:rPr lang="fr-FR" dirty="0" err="1">
                <a:solidFill>
                  <a:srgbClr val="FF0000"/>
                </a:solidFill>
              </a:rPr>
              <a:t>text</a:t>
            </a:r>
            <a:r>
              <a:rPr lang="fr-FR" dirty="0">
                <a:solidFill>
                  <a:srgbClr val="FF0000"/>
                </a:solidFill>
              </a:rPr>
              <a:t>'</a:t>
            </a:r>
          </a:p>
          <a:p>
            <a:r>
              <a:rPr lang="fr-FR" dirty="0"/>
              <a:t>    B) </a:t>
            </a:r>
            <a:r>
              <a:rPr lang="fr-FR" dirty="0" err="1"/>
              <a:t>element.innerText</a:t>
            </a:r>
            <a:r>
              <a:rPr lang="fr-FR" dirty="0"/>
              <a:t> = 'new </a:t>
            </a:r>
            <a:r>
              <a:rPr lang="fr-FR" dirty="0" err="1"/>
              <a:t>text</a:t>
            </a:r>
            <a:r>
              <a:rPr lang="fr-FR" dirty="0"/>
              <a:t>'</a:t>
            </a:r>
          </a:p>
          <a:p>
            <a:r>
              <a:rPr lang="fr-FR" dirty="0"/>
              <a:t>    C) </a:t>
            </a:r>
            <a:r>
              <a:rPr lang="fr-FR" dirty="0" err="1"/>
              <a:t>element.setText</a:t>
            </a:r>
            <a:r>
              <a:rPr lang="fr-FR" dirty="0"/>
              <a:t>('new </a:t>
            </a:r>
            <a:r>
              <a:rPr lang="fr-FR" dirty="0" err="1"/>
              <a:t>text</a:t>
            </a:r>
            <a:r>
              <a:rPr lang="fr-FR" dirty="0"/>
              <a:t>')</a:t>
            </a:r>
          </a:p>
          <a:p>
            <a:r>
              <a:rPr lang="fr-FR" dirty="0"/>
              <a:t>    D) </a:t>
            </a:r>
            <a:r>
              <a:rPr lang="fr-FR" dirty="0" err="1"/>
              <a:t>element.content</a:t>
            </a:r>
            <a:r>
              <a:rPr lang="fr-FR" dirty="0"/>
              <a:t> = 'new </a:t>
            </a:r>
            <a:r>
              <a:rPr lang="fr-FR" dirty="0" err="1"/>
              <a:t>text</a:t>
            </a:r>
            <a:r>
              <a:rPr lang="fr-FR" dirty="0"/>
              <a:t>'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765A49-C757-0B41-8DDC-A819225E64A2}"/>
              </a:ext>
            </a:extLst>
          </p:cNvPr>
          <p:cNvSpPr txBox="1"/>
          <p:nvPr/>
        </p:nvSpPr>
        <p:spPr>
          <a:xfrm>
            <a:off x="6315075" y="2401937"/>
            <a:ext cx="62293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ajouter un écouteur d'événement à un élément ?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    A) </a:t>
            </a:r>
            <a:r>
              <a:rPr lang="fr-FR" dirty="0" err="1">
                <a:solidFill>
                  <a:srgbClr val="FF0000"/>
                </a:solidFill>
              </a:rPr>
              <a:t>element.addEventListener</a:t>
            </a:r>
            <a:r>
              <a:rPr lang="fr-FR" dirty="0">
                <a:solidFill>
                  <a:srgbClr val="FF0000"/>
                </a:solidFill>
              </a:rPr>
              <a:t>('</a:t>
            </a:r>
            <a:r>
              <a:rPr lang="fr-FR" dirty="0" err="1">
                <a:solidFill>
                  <a:srgbClr val="FF0000"/>
                </a:solidFill>
              </a:rPr>
              <a:t>event</a:t>
            </a:r>
            <a:r>
              <a:rPr lang="fr-FR" dirty="0">
                <a:solidFill>
                  <a:srgbClr val="FF0000"/>
                </a:solidFill>
              </a:rPr>
              <a:t>', callback)</a:t>
            </a:r>
          </a:p>
          <a:p>
            <a:r>
              <a:rPr lang="fr-FR" dirty="0"/>
              <a:t>    B) </a:t>
            </a:r>
            <a:r>
              <a:rPr lang="fr-FR" dirty="0" err="1"/>
              <a:t>element.addListener</a:t>
            </a:r>
            <a:r>
              <a:rPr lang="fr-FR" dirty="0"/>
              <a:t>('</a:t>
            </a:r>
            <a:r>
              <a:rPr lang="fr-FR" dirty="0" err="1"/>
              <a:t>event</a:t>
            </a:r>
            <a:r>
              <a:rPr lang="fr-FR" dirty="0"/>
              <a:t>', callback)</a:t>
            </a:r>
          </a:p>
          <a:p>
            <a:r>
              <a:rPr lang="fr-FR" dirty="0"/>
              <a:t>    C) </a:t>
            </a:r>
            <a:r>
              <a:rPr lang="fr-FR" dirty="0" err="1"/>
              <a:t>element.on</a:t>
            </a:r>
            <a:r>
              <a:rPr lang="fr-FR" dirty="0"/>
              <a:t>('</a:t>
            </a:r>
            <a:r>
              <a:rPr lang="fr-FR" dirty="0" err="1"/>
              <a:t>event</a:t>
            </a:r>
            <a:r>
              <a:rPr lang="fr-FR" dirty="0"/>
              <a:t>', callback)</a:t>
            </a:r>
          </a:p>
          <a:p>
            <a:r>
              <a:rPr lang="fr-FR" dirty="0"/>
              <a:t>    D) </a:t>
            </a:r>
            <a:r>
              <a:rPr lang="fr-FR" dirty="0" err="1"/>
              <a:t>element.listen</a:t>
            </a:r>
            <a:r>
              <a:rPr lang="fr-FR" dirty="0"/>
              <a:t>('</a:t>
            </a:r>
            <a:r>
              <a:rPr lang="fr-FR" dirty="0" err="1"/>
              <a:t>event</a:t>
            </a:r>
            <a:r>
              <a:rPr lang="fr-FR" dirty="0"/>
              <a:t>', callback)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93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FCCB839-EB87-1256-FE3A-EB40115526B9}"/>
              </a:ext>
            </a:extLst>
          </p:cNvPr>
          <p:cNvSpPr txBox="1"/>
          <p:nvPr/>
        </p:nvSpPr>
        <p:spPr>
          <a:xfrm>
            <a:off x="514350" y="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supprimer un élément du DOM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A) </a:t>
            </a:r>
            <a:r>
              <a:rPr lang="fr-FR" dirty="0" err="1">
                <a:solidFill>
                  <a:srgbClr val="FF0000"/>
                </a:solidFill>
              </a:rPr>
              <a:t>element.remove</a:t>
            </a:r>
            <a:r>
              <a:rPr lang="fr-FR" dirty="0">
                <a:solidFill>
                  <a:srgbClr val="FF0000"/>
                </a:solidFill>
              </a:rPr>
              <a:t>()</a:t>
            </a:r>
          </a:p>
          <a:p>
            <a:r>
              <a:rPr lang="fr-FR" dirty="0"/>
              <a:t>    B) </a:t>
            </a:r>
            <a:r>
              <a:rPr lang="fr-FR" dirty="0" err="1"/>
              <a:t>element.delete</a:t>
            </a:r>
            <a:r>
              <a:rPr lang="fr-FR" dirty="0"/>
              <a:t>()</a:t>
            </a:r>
          </a:p>
          <a:p>
            <a:r>
              <a:rPr lang="fr-FR" dirty="0"/>
              <a:t>    C) </a:t>
            </a:r>
            <a:r>
              <a:rPr lang="fr-FR" dirty="0" err="1"/>
              <a:t>element.parentNode.removeChild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</a:p>
          <a:p>
            <a:r>
              <a:rPr lang="fr-FR" dirty="0"/>
              <a:t>    D) </a:t>
            </a:r>
            <a:r>
              <a:rPr lang="fr-FR" dirty="0" err="1"/>
              <a:t>element.destroy</a:t>
            </a:r>
            <a:r>
              <a:rPr lang="fr-FR" dirty="0"/>
              <a:t>()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0DC686-35CA-77F7-9F9E-8DCC9411E45B}"/>
              </a:ext>
            </a:extLst>
          </p:cNvPr>
          <p:cNvSpPr txBox="1"/>
          <p:nvPr/>
        </p:nvSpPr>
        <p:spPr>
          <a:xfrm>
            <a:off x="6324600" y="-13850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ajouter un écouteur d'événement à un bouton en JavaScript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/>
              <a:t>button.addEventListener</a:t>
            </a:r>
            <a:r>
              <a:rPr lang="fr-FR" dirty="0"/>
              <a:t>('click', callback)</a:t>
            </a:r>
          </a:p>
          <a:p>
            <a:r>
              <a:rPr lang="fr-FR" dirty="0"/>
              <a:t>    B) </a:t>
            </a:r>
            <a:r>
              <a:rPr lang="fr-FR" dirty="0" err="1"/>
              <a:t>button.onclick</a:t>
            </a:r>
            <a:r>
              <a:rPr lang="fr-FR" dirty="0"/>
              <a:t> = callback</a:t>
            </a:r>
          </a:p>
          <a:p>
            <a:r>
              <a:rPr lang="fr-FR" dirty="0"/>
              <a:t>    C) </a:t>
            </a:r>
            <a:r>
              <a:rPr lang="fr-FR" dirty="0" err="1"/>
              <a:t>button.click</a:t>
            </a:r>
            <a:r>
              <a:rPr lang="fr-FR" dirty="0"/>
              <a:t>(callback)</a:t>
            </a:r>
          </a:p>
          <a:p>
            <a:r>
              <a:rPr lang="fr-FR" dirty="0"/>
              <a:t>    D) </a:t>
            </a:r>
            <a:r>
              <a:rPr lang="fr-FR" dirty="0">
                <a:solidFill>
                  <a:srgbClr val="FF0000"/>
                </a:solidFill>
              </a:rPr>
              <a:t>Toutes les réponses ci-dessus sont correctes.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82C331-721A-C416-3ACC-7A92E9B8305D}"/>
              </a:ext>
            </a:extLst>
          </p:cNvPr>
          <p:cNvSpPr txBox="1"/>
          <p:nvPr/>
        </p:nvSpPr>
        <p:spPr>
          <a:xfrm>
            <a:off x="419100" y="2564518"/>
            <a:ext cx="6286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Quelle est la différence entre </a:t>
            </a:r>
            <a:r>
              <a:rPr lang="fr-FR" dirty="0" err="1"/>
              <a:t>addEventListener</a:t>
            </a:r>
            <a:r>
              <a:rPr lang="fr-FR" dirty="0"/>
              <a:t> et </a:t>
            </a:r>
            <a:r>
              <a:rPr lang="fr-FR" dirty="0" err="1"/>
              <a:t>onclick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A) </a:t>
            </a:r>
            <a:r>
              <a:rPr lang="fr-FR" dirty="0" err="1">
                <a:solidFill>
                  <a:srgbClr val="FF0000"/>
                </a:solidFill>
              </a:rPr>
              <a:t>addEventListener</a:t>
            </a:r>
            <a:r>
              <a:rPr lang="fr-FR" dirty="0">
                <a:solidFill>
                  <a:srgbClr val="FF0000"/>
                </a:solidFill>
              </a:rPr>
              <a:t> permet d'ajouter plusieurs écouteurs, </a:t>
            </a:r>
            <a:r>
              <a:rPr lang="fr-FR" dirty="0" err="1">
                <a:solidFill>
                  <a:srgbClr val="FF0000"/>
                </a:solidFill>
              </a:rPr>
              <a:t>onclick</a:t>
            </a:r>
            <a:r>
              <a:rPr lang="fr-FR" dirty="0">
                <a:solidFill>
                  <a:srgbClr val="FF0000"/>
                </a:solidFill>
              </a:rPr>
              <a:t> remplace l'écouteur existant.</a:t>
            </a:r>
          </a:p>
          <a:p>
            <a:r>
              <a:rPr lang="fr-FR" dirty="0"/>
              <a:t>    B) </a:t>
            </a:r>
            <a:r>
              <a:rPr lang="fr-FR" dirty="0" err="1"/>
              <a:t>addEventListener</a:t>
            </a:r>
            <a:r>
              <a:rPr lang="fr-FR" dirty="0"/>
              <a:t> remplace l'écouteur existant, </a:t>
            </a:r>
            <a:r>
              <a:rPr lang="fr-FR" dirty="0" err="1"/>
              <a:t>onclick</a:t>
            </a:r>
            <a:r>
              <a:rPr lang="fr-FR" dirty="0"/>
              <a:t> permet d'ajouter plusieurs écouteurs.</a:t>
            </a:r>
          </a:p>
          <a:p>
            <a:r>
              <a:rPr lang="fr-FR" dirty="0"/>
              <a:t>    C) </a:t>
            </a:r>
            <a:r>
              <a:rPr lang="fr-FR" dirty="0" err="1"/>
              <a:t>addEventListener</a:t>
            </a:r>
            <a:r>
              <a:rPr lang="fr-FR" dirty="0"/>
              <a:t> et </a:t>
            </a:r>
            <a:r>
              <a:rPr lang="fr-FR" dirty="0" err="1"/>
              <a:t>onclick</a:t>
            </a:r>
            <a:r>
              <a:rPr lang="fr-FR" dirty="0"/>
              <a:t> sont identiques.</a:t>
            </a:r>
          </a:p>
          <a:p>
            <a:r>
              <a:rPr lang="fr-FR" dirty="0"/>
              <a:t>    D) </a:t>
            </a:r>
            <a:r>
              <a:rPr lang="fr-FR" dirty="0" err="1"/>
              <a:t>addEventListener</a:t>
            </a:r>
            <a:r>
              <a:rPr lang="fr-FR" dirty="0"/>
              <a:t> est utilisé pour les événements, </a:t>
            </a:r>
            <a:r>
              <a:rPr lang="fr-FR" dirty="0" err="1"/>
              <a:t>onclick</a:t>
            </a:r>
            <a:r>
              <a:rPr lang="fr-FR" dirty="0"/>
              <a:t> est utilisé pour les fonctions.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2EF3AC-29AB-FF44-15B2-942D5D528A7E}"/>
              </a:ext>
            </a:extLst>
          </p:cNvPr>
          <p:cNvSpPr txBox="1"/>
          <p:nvPr/>
        </p:nvSpPr>
        <p:spPr>
          <a:xfrm>
            <a:off x="6848475" y="2703018"/>
            <a:ext cx="6286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empêcher le comportement par défaut d'un événement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>
                <a:solidFill>
                  <a:srgbClr val="FF0000"/>
                </a:solidFill>
              </a:rPr>
              <a:t>event.preventDefault</a:t>
            </a:r>
            <a:r>
              <a:rPr lang="fr-FR" dirty="0">
                <a:solidFill>
                  <a:srgbClr val="FF0000"/>
                </a:solidFill>
              </a:rPr>
              <a:t>()</a:t>
            </a:r>
          </a:p>
          <a:p>
            <a:r>
              <a:rPr lang="fr-FR" dirty="0"/>
              <a:t>    B) </a:t>
            </a:r>
            <a:r>
              <a:rPr lang="fr-FR" dirty="0" err="1"/>
              <a:t>event.stopDefault</a:t>
            </a:r>
            <a:r>
              <a:rPr lang="fr-FR" dirty="0"/>
              <a:t>()</a:t>
            </a:r>
          </a:p>
          <a:p>
            <a:r>
              <a:rPr lang="fr-FR" dirty="0"/>
              <a:t>    C) </a:t>
            </a:r>
            <a:r>
              <a:rPr lang="fr-FR" dirty="0" err="1"/>
              <a:t>event.prevent</a:t>
            </a:r>
            <a:r>
              <a:rPr lang="fr-FR" dirty="0"/>
              <a:t>()</a:t>
            </a:r>
          </a:p>
          <a:p>
            <a:r>
              <a:rPr lang="fr-FR" dirty="0"/>
              <a:t>    D) </a:t>
            </a:r>
            <a:r>
              <a:rPr lang="fr-FR" dirty="0" err="1"/>
              <a:t>event.defaultPrevent</a:t>
            </a:r>
            <a:r>
              <a:rPr lang="fr-FR" dirty="0"/>
              <a:t>()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608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D5F6EA8-1467-83A4-80DB-A1A9599D3F3A}"/>
              </a:ext>
            </a:extLst>
          </p:cNvPr>
          <p:cNvSpPr txBox="1"/>
          <p:nvPr/>
        </p:nvSpPr>
        <p:spPr>
          <a:xfrm>
            <a:off x="457200" y="-12108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arrêter la propagation d'un événement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 err="1">
                <a:solidFill>
                  <a:srgbClr val="FF0000"/>
                </a:solidFill>
              </a:rPr>
              <a:t>event.stopPropagation</a:t>
            </a:r>
            <a:r>
              <a:rPr lang="fr-FR" dirty="0">
                <a:solidFill>
                  <a:srgbClr val="FF0000"/>
                </a:solidFill>
              </a:rPr>
              <a:t>()</a:t>
            </a:r>
          </a:p>
          <a:p>
            <a:r>
              <a:rPr lang="fr-FR" dirty="0"/>
              <a:t>    B) </a:t>
            </a:r>
            <a:r>
              <a:rPr lang="fr-FR" dirty="0" err="1"/>
              <a:t>event.stopBubbling</a:t>
            </a:r>
            <a:r>
              <a:rPr lang="fr-FR" dirty="0"/>
              <a:t>()</a:t>
            </a:r>
          </a:p>
          <a:p>
            <a:r>
              <a:rPr lang="fr-FR" dirty="0"/>
              <a:t>    C) </a:t>
            </a:r>
            <a:r>
              <a:rPr lang="fr-FR" dirty="0" err="1"/>
              <a:t>event.halt</a:t>
            </a:r>
            <a:r>
              <a:rPr lang="fr-FR" dirty="0"/>
              <a:t>()</a:t>
            </a:r>
          </a:p>
          <a:p>
            <a:r>
              <a:rPr lang="fr-FR" dirty="0"/>
              <a:t>    D) </a:t>
            </a:r>
            <a:r>
              <a:rPr lang="fr-FR" dirty="0" err="1"/>
              <a:t>event.propagationStop</a:t>
            </a:r>
            <a:r>
              <a:rPr lang="fr-FR" dirty="0"/>
              <a:t>()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15032-E897-6184-218D-5C870F3CF93F}"/>
              </a:ext>
            </a:extLst>
          </p:cNvPr>
          <p:cNvSpPr txBox="1"/>
          <p:nvPr/>
        </p:nvSpPr>
        <p:spPr>
          <a:xfrm>
            <a:off x="6334125" y="-2210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Comment </a:t>
            </a:r>
            <a:r>
              <a:rPr lang="en-US" dirty="0" err="1"/>
              <a:t>déléguer</a:t>
            </a:r>
            <a:r>
              <a:rPr lang="en-US" dirty="0"/>
              <a:t> des </a:t>
            </a:r>
            <a:r>
              <a:rPr lang="en-US" dirty="0" err="1"/>
              <a:t>événements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JavaScript 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A) </a:t>
            </a:r>
            <a:r>
              <a:rPr lang="en-US" dirty="0" err="1">
                <a:solidFill>
                  <a:srgbClr val="FF0000"/>
                </a:solidFill>
              </a:rPr>
              <a:t>parent.addEventListener</a:t>
            </a:r>
            <a:r>
              <a:rPr lang="en-US" dirty="0">
                <a:solidFill>
                  <a:srgbClr val="FF0000"/>
                </a:solidFill>
              </a:rPr>
              <a:t>('event', callback)</a:t>
            </a:r>
          </a:p>
          <a:p>
            <a:r>
              <a:rPr lang="en-US" dirty="0"/>
              <a:t>    B) </a:t>
            </a:r>
            <a:r>
              <a:rPr lang="en-US" dirty="0" err="1"/>
              <a:t>parent.delegate</a:t>
            </a:r>
            <a:r>
              <a:rPr lang="en-US" dirty="0"/>
              <a:t>('event', callback)</a:t>
            </a:r>
          </a:p>
          <a:p>
            <a:r>
              <a:rPr lang="en-US" dirty="0"/>
              <a:t>    C) </a:t>
            </a:r>
            <a:r>
              <a:rPr lang="en-US" dirty="0" err="1"/>
              <a:t>parent.on</a:t>
            </a:r>
            <a:r>
              <a:rPr lang="en-US" dirty="0"/>
              <a:t>('event', callback)</a:t>
            </a:r>
          </a:p>
          <a:p>
            <a:r>
              <a:rPr lang="en-US" dirty="0"/>
              <a:t>    D) </a:t>
            </a:r>
            <a:r>
              <a:rPr lang="en-US" dirty="0" err="1"/>
              <a:t>parent.listen</a:t>
            </a:r>
            <a:r>
              <a:rPr lang="en-US" dirty="0"/>
              <a:t>('event', callback)</a:t>
            </a:r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0E4BCD-FACF-0902-2D1F-6F6B78E2D54E}"/>
              </a:ext>
            </a:extLst>
          </p:cNvPr>
          <p:cNvSpPr txBox="1"/>
          <p:nvPr/>
        </p:nvSpPr>
        <p:spPr>
          <a:xfrm>
            <a:off x="397669" y="2464237"/>
            <a:ext cx="62150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Qu'est-ce qu'une promesse en JavaScript et comment l'utiliser ?</a:t>
            </a:r>
          </a:p>
          <a:p>
            <a:endParaRPr lang="fr-FR" dirty="0"/>
          </a:p>
          <a:p>
            <a:r>
              <a:rPr lang="fr-FR" dirty="0"/>
              <a:t>    A) </a:t>
            </a:r>
            <a:r>
              <a:rPr lang="fr-FR" dirty="0">
                <a:solidFill>
                  <a:srgbClr val="FF0000"/>
                </a:solidFill>
              </a:rPr>
              <a:t>let promise = new Promise((</a:t>
            </a:r>
            <a:r>
              <a:rPr lang="fr-FR" dirty="0" err="1">
                <a:solidFill>
                  <a:srgbClr val="FF0000"/>
                </a:solidFill>
              </a:rPr>
              <a:t>resolve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dirty="0" err="1">
                <a:solidFill>
                  <a:srgbClr val="FF0000"/>
                </a:solidFill>
              </a:rPr>
              <a:t>reject</a:t>
            </a:r>
            <a:r>
              <a:rPr lang="fr-FR" dirty="0">
                <a:solidFill>
                  <a:srgbClr val="FF0000"/>
                </a:solidFill>
              </a:rPr>
              <a:t>) =&gt; {})</a:t>
            </a:r>
          </a:p>
          <a:p>
            <a:r>
              <a:rPr lang="fr-FR" dirty="0"/>
              <a:t>    B) let promise = </a:t>
            </a:r>
            <a:r>
              <a:rPr lang="fr-FR" dirty="0" err="1"/>
              <a:t>Promise.create</a:t>
            </a:r>
            <a:r>
              <a:rPr lang="fr-FR" dirty="0"/>
              <a:t>((</a:t>
            </a:r>
            <a:r>
              <a:rPr lang="fr-FR" dirty="0" err="1"/>
              <a:t>resolve</a:t>
            </a:r>
            <a:r>
              <a:rPr lang="fr-FR" dirty="0"/>
              <a:t>, </a:t>
            </a:r>
            <a:r>
              <a:rPr lang="fr-FR" dirty="0" err="1"/>
              <a:t>reject</a:t>
            </a:r>
            <a:r>
              <a:rPr lang="fr-FR" dirty="0"/>
              <a:t>) =&gt; {})</a:t>
            </a:r>
          </a:p>
          <a:p>
            <a:r>
              <a:rPr lang="fr-FR" dirty="0"/>
              <a:t>    C) let promise = new Promise((</a:t>
            </a:r>
            <a:r>
              <a:rPr lang="fr-FR" dirty="0" err="1"/>
              <a:t>resolve</a:t>
            </a:r>
            <a:r>
              <a:rPr lang="fr-FR" dirty="0"/>
              <a:t>, </a:t>
            </a:r>
            <a:r>
              <a:rPr lang="fr-FR" dirty="0" err="1"/>
              <a:t>reject</a:t>
            </a:r>
            <a:r>
              <a:rPr lang="fr-FR" dirty="0"/>
              <a:t>))</a:t>
            </a:r>
          </a:p>
          <a:p>
            <a:r>
              <a:rPr lang="fr-FR" dirty="0"/>
              <a:t>    D) let promise = </a:t>
            </a:r>
            <a:r>
              <a:rPr lang="fr-FR" dirty="0" err="1"/>
              <a:t>Promise.new</a:t>
            </a:r>
            <a:r>
              <a:rPr lang="fr-FR" dirty="0"/>
              <a:t>((</a:t>
            </a:r>
            <a:r>
              <a:rPr lang="fr-FR" dirty="0" err="1"/>
              <a:t>resolve</a:t>
            </a:r>
            <a:r>
              <a:rPr lang="fr-FR" dirty="0"/>
              <a:t>, </a:t>
            </a:r>
            <a:r>
              <a:rPr lang="fr-FR" dirty="0" err="1"/>
              <a:t>reject</a:t>
            </a:r>
            <a:r>
              <a:rPr lang="fr-FR" dirty="0"/>
              <a:t>) =&gt; {})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A41D7C-014B-AA74-3F4F-7FFE7420C680}"/>
              </a:ext>
            </a:extLst>
          </p:cNvPr>
          <p:cNvSpPr txBox="1"/>
          <p:nvPr/>
        </p:nvSpPr>
        <p:spPr>
          <a:xfrm>
            <a:off x="6869906" y="2464237"/>
            <a:ext cx="62150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Comment utiliser </a:t>
            </a:r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r>
              <a:rPr lang="fr-FR" dirty="0"/>
              <a:t> pour gérer des opérations asynchrones ?</a:t>
            </a:r>
          </a:p>
          <a:p>
            <a:endParaRPr lang="fr-FR" dirty="0"/>
          </a:p>
          <a:p>
            <a:r>
              <a:rPr lang="fr-FR" dirty="0"/>
              <a:t>    A</a:t>
            </a:r>
            <a:r>
              <a:rPr lang="fr-FR" dirty="0">
                <a:solidFill>
                  <a:srgbClr val="FF0000"/>
                </a:solidFill>
              </a:rPr>
              <a:t>) </a:t>
            </a:r>
            <a:r>
              <a:rPr lang="fr-FR" dirty="0" err="1">
                <a:solidFill>
                  <a:srgbClr val="FF0000"/>
                </a:solidFill>
              </a:rPr>
              <a:t>async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function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myFunction</a:t>
            </a:r>
            <a:r>
              <a:rPr lang="fr-FR" dirty="0">
                <a:solidFill>
                  <a:srgbClr val="FF0000"/>
                </a:solidFill>
              </a:rPr>
              <a:t>() { </a:t>
            </a:r>
            <a:r>
              <a:rPr lang="fr-FR" dirty="0" err="1">
                <a:solidFill>
                  <a:srgbClr val="FF0000"/>
                </a:solidFill>
              </a:rPr>
              <a:t>await</a:t>
            </a:r>
            <a:r>
              <a:rPr lang="fr-FR" dirty="0">
                <a:solidFill>
                  <a:srgbClr val="FF0000"/>
                </a:solidFill>
              </a:rPr>
              <a:t> promise; }</a:t>
            </a:r>
          </a:p>
          <a:p>
            <a:r>
              <a:rPr lang="fr-FR" dirty="0"/>
              <a:t>    B)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myFunction</a:t>
            </a:r>
            <a:r>
              <a:rPr lang="fr-FR" dirty="0"/>
              <a:t>() { </a:t>
            </a:r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await</a:t>
            </a:r>
            <a:r>
              <a:rPr lang="fr-FR" dirty="0"/>
              <a:t> promise; }</a:t>
            </a:r>
          </a:p>
          <a:p>
            <a:r>
              <a:rPr lang="fr-FR" dirty="0"/>
              <a:t>    C) </a:t>
            </a:r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myFunction</a:t>
            </a:r>
            <a:r>
              <a:rPr lang="fr-FR" dirty="0"/>
              <a:t>() { return </a:t>
            </a:r>
            <a:r>
              <a:rPr lang="fr-FR" dirty="0" err="1"/>
              <a:t>await</a:t>
            </a:r>
            <a:r>
              <a:rPr lang="fr-FR" dirty="0"/>
              <a:t> promise; }</a:t>
            </a:r>
          </a:p>
          <a:p>
            <a:r>
              <a:rPr lang="fr-FR" dirty="0"/>
              <a:t>    D)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myFunction</a:t>
            </a:r>
            <a:r>
              <a:rPr lang="fr-FR" dirty="0"/>
              <a:t>() { return </a:t>
            </a:r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await</a:t>
            </a:r>
            <a:r>
              <a:rPr lang="fr-FR" dirty="0"/>
              <a:t> promise; 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15800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1"/>
      </a:lt2>
      <a:accent1>
        <a:srgbClr val="D23EB2"/>
      </a:accent1>
      <a:accent2>
        <a:srgbClr val="A22CC0"/>
      </a:accent2>
      <a:accent3>
        <a:srgbClr val="763ED2"/>
      </a:accent3>
      <a:accent4>
        <a:srgbClr val="3C41C5"/>
      </a:accent4>
      <a:accent5>
        <a:srgbClr val="3E81D2"/>
      </a:accent5>
      <a:accent6>
        <a:srgbClr val="2CADC0"/>
      </a:accent6>
      <a:hlink>
        <a:srgbClr val="3F64BF"/>
      </a:hlink>
      <a:folHlink>
        <a:srgbClr val="7F7F7F"/>
      </a:folHlink>
    </a:clrScheme>
    <a:fontScheme name="Personnalisé 1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2982</Words>
  <Application>Microsoft Office PowerPoint</Application>
  <PresentationFormat>Grand écran</PresentationFormat>
  <Paragraphs>390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Avenir Next LT Pro Light</vt:lpstr>
      <vt:lpstr>Dante</vt:lpstr>
      <vt:lpstr>VeniceBeachVTI</vt:lpstr>
      <vt:lpstr>QUIZZ JAVASCRIPT</vt:lpstr>
      <vt:lpstr>THEMES ABORDES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Jérôme BOEBION</dc:creator>
  <cp:lastModifiedBy>Jérôme BOEBION</cp:lastModifiedBy>
  <cp:revision>1</cp:revision>
  <dcterms:created xsi:type="dcterms:W3CDTF">2024-12-23T06:26:38Z</dcterms:created>
  <dcterms:modified xsi:type="dcterms:W3CDTF">2024-12-23T07:26:35Z</dcterms:modified>
</cp:coreProperties>
</file>