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9" r:id="rId5"/>
    <p:sldId id="267" r:id="rId6"/>
    <p:sldId id="257" r:id="rId7"/>
    <p:sldId id="258" r:id="rId8"/>
    <p:sldId id="260" r:id="rId9"/>
    <p:sldId id="261" r:id="rId10"/>
    <p:sldId id="262" r:id="rId11"/>
    <p:sldId id="263"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C0D4-4D4F-4441-B471-3570132F5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D57F3-7285-4009-8319-BC3B5FAB88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4C0ED7-1BC3-449B-BEF6-35906F56FC95}"/>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5" name="Footer Placeholder 4">
            <a:extLst>
              <a:ext uri="{FF2B5EF4-FFF2-40B4-BE49-F238E27FC236}">
                <a16:creationId xmlns:a16="http://schemas.microsoft.com/office/drawing/2014/main" id="{BBD72E00-31AD-4D03-94D4-28949E4A3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109A6-4FD6-4636-BBB3-C11168FDDF11}"/>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355407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B235-D763-4AAA-8608-999F5EB858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7B01F3-CABD-4AD3-BB75-37B8B939E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EB204-9C14-4A01-AD51-A1D6DAF7A2A6}"/>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5" name="Footer Placeholder 4">
            <a:extLst>
              <a:ext uri="{FF2B5EF4-FFF2-40B4-BE49-F238E27FC236}">
                <a16:creationId xmlns:a16="http://schemas.microsoft.com/office/drawing/2014/main" id="{4FEC901C-60EA-474A-BE62-331566AD4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BAE9F-4612-495A-981A-D82A23AA5CCA}"/>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342533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1827A-DC32-4BA9-99C4-312E4BD47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33C365-2D0D-43EB-B966-064997553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B79CF-1B98-4FCE-8439-96B5DAA76451}"/>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5" name="Footer Placeholder 4">
            <a:extLst>
              <a:ext uri="{FF2B5EF4-FFF2-40B4-BE49-F238E27FC236}">
                <a16:creationId xmlns:a16="http://schemas.microsoft.com/office/drawing/2014/main" id="{1683979F-21FF-41BA-873A-E0290FF35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BABC5-541C-4CBE-9A59-197D417FCDDA}"/>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187254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403E-4AC9-4CF5-B787-AA6EF565A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E64072-C716-4C4D-BEEB-82B9C447B0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71DAC-C15B-4778-AADD-7098463FE1F9}"/>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5" name="Footer Placeholder 4">
            <a:extLst>
              <a:ext uri="{FF2B5EF4-FFF2-40B4-BE49-F238E27FC236}">
                <a16:creationId xmlns:a16="http://schemas.microsoft.com/office/drawing/2014/main" id="{CF6B6098-C082-4D26-B7C0-145541DC4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B2394-B18D-4010-93E7-52BADBC60C2C}"/>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131914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59F5-2C81-41F5-BA53-D92DD0C7C7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E6B4C-4F2E-4A63-8945-A94CB0487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B3F924-F939-43FD-99C7-B1955AA0CAC9}"/>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5" name="Footer Placeholder 4">
            <a:extLst>
              <a:ext uri="{FF2B5EF4-FFF2-40B4-BE49-F238E27FC236}">
                <a16:creationId xmlns:a16="http://schemas.microsoft.com/office/drawing/2014/main" id="{7E5B3EDF-9348-43D5-A7F2-650B77695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75636-CADA-4E1D-B912-F7820E7FD6E0}"/>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63008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4773-3694-4BB4-A104-D1B57BA025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666A5-84C0-4EF3-AE17-266BBA2C91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E9E107-8E90-4C46-A9AE-3BA0F016E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463969-8A43-44A7-9E0E-CE9D5C04C40D}"/>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6" name="Footer Placeholder 5">
            <a:extLst>
              <a:ext uri="{FF2B5EF4-FFF2-40B4-BE49-F238E27FC236}">
                <a16:creationId xmlns:a16="http://schemas.microsoft.com/office/drawing/2014/main" id="{4AEC636F-52F5-42E5-9C00-B7A0223DC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A340A-5609-4913-9E7F-E9BDED47514A}"/>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259990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C0E0-DC6F-49C8-B2CD-85C219CBD3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48D01-82A8-4DF5-9172-1EE98EAF4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C0C853-5197-4C40-A1B4-397B6A88FF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91AD82-70D8-4F4D-8943-B83DFD9C7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F98ED-C6E8-431E-87D1-7E42979D61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511FF4-F807-42B8-A7CE-95B0ED18CF8C}"/>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8" name="Footer Placeholder 7">
            <a:extLst>
              <a:ext uri="{FF2B5EF4-FFF2-40B4-BE49-F238E27FC236}">
                <a16:creationId xmlns:a16="http://schemas.microsoft.com/office/drawing/2014/main" id="{DB5D3B26-3851-4F6F-B058-DA2F51E53B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98CEEB-CD9E-4066-B3BA-C317B2F9364D}"/>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425708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F706-948B-4609-B890-78BCC41717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C4F365-E727-4484-9FF8-E0F071402637}"/>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4" name="Footer Placeholder 3">
            <a:extLst>
              <a:ext uri="{FF2B5EF4-FFF2-40B4-BE49-F238E27FC236}">
                <a16:creationId xmlns:a16="http://schemas.microsoft.com/office/drawing/2014/main" id="{A57A5FDB-0A73-45A7-BA71-E2DA109EAC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87D30-D98F-41DF-9618-17EE9A4C9CED}"/>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410890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6B602-6785-4B9E-9A11-FF913E5DC813}"/>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3" name="Footer Placeholder 2">
            <a:extLst>
              <a:ext uri="{FF2B5EF4-FFF2-40B4-BE49-F238E27FC236}">
                <a16:creationId xmlns:a16="http://schemas.microsoft.com/office/drawing/2014/main" id="{51187454-222C-421F-94FC-A07A451AD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ABC3AD-C297-4F37-9504-A2E91737240A}"/>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142240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8179-5170-4D87-BAF2-765E0DA96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D62C29-2411-44F1-A274-346396AC1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B9232-45F3-40CB-BB3A-F94FEA39D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74C64-CDD6-4831-AA44-48F88FCC6715}"/>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6" name="Footer Placeholder 5">
            <a:extLst>
              <a:ext uri="{FF2B5EF4-FFF2-40B4-BE49-F238E27FC236}">
                <a16:creationId xmlns:a16="http://schemas.microsoft.com/office/drawing/2014/main" id="{412B92A0-34BF-4843-8FF7-0EB879F2B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24879-75AE-4E03-B0DB-B0E321F33E56}"/>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171528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3139-EB93-4090-A738-0FD88392F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F9B259-3AA8-4D71-B0DA-82DBF2A0E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ACC5E-5C0E-44BE-8BF9-B0BA57BF3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39873-03FC-4F9D-A541-1278FBC95DE0}"/>
              </a:ext>
            </a:extLst>
          </p:cNvPr>
          <p:cNvSpPr>
            <a:spLocks noGrp="1"/>
          </p:cNvSpPr>
          <p:nvPr>
            <p:ph type="dt" sz="half" idx="10"/>
          </p:nvPr>
        </p:nvSpPr>
        <p:spPr/>
        <p:txBody>
          <a:bodyPr/>
          <a:lstStyle/>
          <a:p>
            <a:fld id="{5178A6AB-A4C8-42A6-8EE2-074D081C6342}" type="datetimeFigureOut">
              <a:rPr lang="en-US" smtClean="0"/>
              <a:t>5/12/2021</a:t>
            </a:fld>
            <a:endParaRPr lang="en-US"/>
          </a:p>
        </p:txBody>
      </p:sp>
      <p:sp>
        <p:nvSpPr>
          <p:cNvPr id="6" name="Footer Placeholder 5">
            <a:extLst>
              <a:ext uri="{FF2B5EF4-FFF2-40B4-BE49-F238E27FC236}">
                <a16:creationId xmlns:a16="http://schemas.microsoft.com/office/drawing/2014/main" id="{ED86CC99-0BEC-4406-8EB4-E01A31404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05900-D0CA-4D6C-B25A-B6558CE2F3D7}"/>
              </a:ext>
            </a:extLst>
          </p:cNvPr>
          <p:cNvSpPr>
            <a:spLocks noGrp="1"/>
          </p:cNvSpPr>
          <p:nvPr>
            <p:ph type="sldNum" sz="quarter" idx="12"/>
          </p:nvPr>
        </p:nvSpPr>
        <p:spPr/>
        <p:txBody>
          <a:bodyPr/>
          <a:lstStyle/>
          <a:p>
            <a:fld id="{05373191-B024-44A0-AE2C-D1CC6456E6E9}" type="slidenum">
              <a:rPr lang="en-US" smtClean="0"/>
              <a:t>‹#›</a:t>
            </a:fld>
            <a:endParaRPr lang="en-US"/>
          </a:p>
        </p:txBody>
      </p:sp>
    </p:spTree>
    <p:extLst>
      <p:ext uri="{BB962C8B-B14F-4D97-AF65-F5344CB8AC3E}">
        <p14:creationId xmlns:p14="http://schemas.microsoft.com/office/powerpoint/2010/main" val="428230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3BC3A8-8902-4294-85DF-F1C4CF46E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F68B32-9433-4C72-A9AD-3DF7E32CB8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A737C-A0AE-457A-BFA2-E4CC05397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8A6AB-A4C8-42A6-8EE2-074D081C6342}" type="datetimeFigureOut">
              <a:rPr lang="en-US" smtClean="0"/>
              <a:t>5/12/2021</a:t>
            </a:fld>
            <a:endParaRPr lang="en-US"/>
          </a:p>
        </p:txBody>
      </p:sp>
      <p:sp>
        <p:nvSpPr>
          <p:cNvPr id="5" name="Footer Placeholder 4">
            <a:extLst>
              <a:ext uri="{FF2B5EF4-FFF2-40B4-BE49-F238E27FC236}">
                <a16:creationId xmlns:a16="http://schemas.microsoft.com/office/drawing/2014/main" id="{23F7E4AF-294D-4E09-BC98-0F23480BB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44115C-ABF1-4355-AF5E-6031181D9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73191-B024-44A0-AE2C-D1CC6456E6E9}" type="slidenum">
              <a:rPr lang="en-US" smtClean="0"/>
              <a:t>‹#›</a:t>
            </a:fld>
            <a:endParaRPr lang="en-US"/>
          </a:p>
        </p:txBody>
      </p:sp>
    </p:spTree>
    <p:extLst>
      <p:ext uri="{BB962C8B-B14F-4D97-AF65-F5344CB8AC3E}">
        <p14:creationId xmlns:p14="http://schemas.microsoft.com/office/powerpoint/2010/main" val="418781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1D810-7015-4594-B2DF-659266AE99F3}"/>
              </a:ext>
            </a:extLst>
          </p:cNvPr>
          <p:cNvSpPr>
            <a:spLocks noGrp="1"/>
          </p:cNvSpPr>
          <p:nvPr>
            <p:ph type="ctrTitle"/>
          </p:nvPr>
        </p:nvSpPr>
        <p:spPr>
          <a:xfrm>
            <a:off x="1524000" y="1248587"/>
            <a:ext cx="9144000" cy="2387600"/>
          </a:xfrm>
        </p:spPr>
        <p:txBody>
          <a:bodyPr>
            <a:normAutofit/>
          </a:bodyPr>
          <a:lstStyle/>
          <a:p>
            <a:r>
              <a:rPr lang="en-US" sz="6400"/>
              <a:t>Merchants Segmentation and Churn Prediction</a:t>
            </a:r>
          </a:p>
        </p:txBody>
      </p:sp>
      <p:sp>
        <p:nvSpPr>
          <p:cNvPr id="3" name="Subtitle 2">
            <a:extLst>
              <a:ext uri="{FF2B5EF4-FFF2-40B4-BE49-F238E27FC236}">
                <a16:creationId xmlns:a16="http://schemas.microsoft.com/office/drawing/2014/main" id="{BE24367D-9F21-462E-BB8F-6B8F7735712F}"/>
              </a:ext>
            </a:extLst>
          </p:cNvPr>
          <p:cNvSpPr>
            <a:spLocks noGrp="1"/>
          </p:cNvSpPr>
          <p:nvPr>
            <p:ph type="subTitle" idx="1"/>
          </p:nvPr>
        </p:nvSpPr>
        <p:spPr>
          <a:xfrm>
            <a:off x="1524000" y="3820338"/>
            <a:ext cx="9144000" cy="1563686"/>
          </a:xfrm>
        </p:spPr>
        <p:txBody>
          <a:bodyPr>
            <a:normAutofit/>
          </a:bodyPr>
          <a:lstStyle/>
          <a:p>
            <a:r>
              <a:rPr lang="en-US" dirty="0"/>
              <a:t>		</a:t>
            </a:r>
          </a:p>
          <a:p>
            <a:r>
              <a:rPr lang="en-US" dirty="0"/>
              <a:t>			A journey from meta data to business insights</a:t>
            </a:r>
          </a:p>
        </p:txBody>
      </p:sp>
      <p:cxnSp>
        <p:nvCxnSpPr>
          <p:cNvPr id="21"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172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4" name="Rectangle 3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43F68-2E51-4A2F-BB5A-55E35E50DD8E}"/>
              </a:ext>
            </a:extLst>
          </p:cNvPr>
          <p:cNvSpPr>
            <a:spLocks noGrp="1"/>
          </p:cNvSpPr>
          <p:nvPr>
            <p:ph type="title"/>
          </p:nvPr>
        </p:nvSpPr>
        <p:spPr>
          <a:xfrm>
            <a:off x="1057025" y="922644"/>
            <a:ext cx="5040285" cy="1169585"/>
          </a:xfrm>
        </p:spPr>
        <p:txBody>
          <a:bodyPr anchor="b">
            <a:normAutofit fontScale="90000"/>
          </a:bodyPr>
          <a:lstStyle/>
          <a:p>
            <a:r>
              <a:rPr lang="en-US" sz="3700" kern="1200" dirty="0">
                <a:latin typeface="+mj-lt"/>
                <a:ea typeface="+mj-ea"/>
                <a:cs typeface="+mj-cs"/>
              </a:rPr>
              <a:t>Question </a:t>
            </a:r>
            <a:r>
              <a:rPr lang="en-US" sz="3700" dirty="0"/>
              <a:t>II</a:t>
            </a:r>
            <a:r>
              <a:rPr lang="en-US" sz="3700" kern="1200" dirty="0">
                <a:latin typeface="+mj-lt"/>
                <a:ea typeface="+mj-ea"/>
                <a:cs typeface="+mj-cs"/>
              </a:rPr>
              <a:t>: Model selection and business insights</a:t>
            </a:r>
            <a:br>
              <a:rPr lang="en-US" sz="3700" dirty="0"/>
            </a:br>
            <a:endParaRPr lang="en-US" sz="3700" dirty="0"/>
          </a:p>
        </p:txBody>
      </p:sp>
      <p:sp>
        <p:nvSpPr>
          <p:cNvPr id="39" name="Rectangle 3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3D4797-AD1C-4B50-A1E7-B91DFB65B4C6}"/>
              </a:ext>
            </a:extLst>
          </p:cNvPr>
          <p:cNvSpPr>
            <a:spLocks noGrp="1"/>
          </p:cNvSpPr>
          <p:nvPr>
            <p:ph idx="1"/>
          </p:nvPr>
        </p:nvSpPr>
        <p:spPr>
          <a:xfrm>
            <a:off x="1057025" y="2492606"/>
            <a:ext cx="5040285" cy="3632493"/>
          </a:xfrm>
        </p:spPr>
        <p:txBody>
          <a:bodyPr anchor="ctr">
            <a:normAutofit lnSpcReduction="10000"/>
          </a:bodyPr>
          <a:lstStyle/>
          <a:p>
            <a:r>
              <a:rPr lang="en-US" sz="1600" dirty="0"/>
              <a:t>Churn Definition and Identification</a:t>
            </a:r>
          </a:p>
          <a:p>
            <a:pPr lvl="1"/>
            <a:r>
              <a:rPr lang="en-US" sz="1600" dirty="0"/>
              <a:t>Theorical way: exponential distribution</a:t>
            </a:r>
          </a:p>
          <a:p>
            <a:pPr lvl="1"/>
            <a:r>
              <a:rPr lang="en-US" sz="1600" dirty="0"/>
              <a:t>Empirical way: 90</a:t>
            </a:r>
            <a:r>
              <a:rPr lang="en-US" sz="1600" baseline="30000" dirty="0"/>
              <a:t>th</a:t>
            </a:r>
            <a:r>
              <a:rPr lang="en-US" sz="1600" dirty="0"/>
              <a:t> point after ranking</a:t>
            </a:r>
          </a:p>
          <a:p>
            <a:r>
              <a:rPr lang="en-US" sz="1600" dirty="0">
                <a:effectLst/>
                <a:ea typeface="DengXian Light" panose="02010600030101010101" pitchFamily="2" charset="-122"/>
                <a:cs typeface="Times New Roman" panose="02020603050405020304" pitchFamily="18" charset="0"/>
              </a:rPr>
              <a:t>Model comparison</a:t>
            </a:r>
            <a:r>
              <a:rPr lang="en-US" sz="1600" dirty="0">
                <a:ea typeface="DengXian" panose="02010600030101010101" pitchFamily="2" charset="-122"/>
                <a:cs typeface="Times New Roman" panose="02020603050405020304" pitchFamily="18" charset="0"/>
              </a:rPr>
              <a:t>:</a:t>
            </a:r>
          </a:p>
          <a:p>
            <a:pPr lvl="1"/>
            <a:r>
              <a:rPr lang="en-US" sz="1600" dirty="0" err="1">
                <a:effectLst/>
                <a:ea typeface="DengXian" panose="02010600030101010101" pitchFamily="2" charset="-122"/>
                <a:cs typeface="Times New Roman" panose="02020603050405020304" pitchFamily="18" charset="0"/>
              </a:rPr>
              <a:t>RandomForest</a:t>
            </a:r>
            <a:r>
              <a:rPr lang="en-US" sz="1600" dirty="0">
                <a:effectLst/>
                <a:ea typeface="DengXian" panose="02010600030101010101" pitchFamily="2" charset="-122"/>
                <a:cs typeface="Times New Roman" panose="02020603050405020304" pitchFamily="18" charset="0"/>
              </a:rPr>
              <a:t>, </a:t>
            </a:r>
            <a:r>
              <a:rPr lang="en-US" sz="1600" dirty="0" err="1">
                <a:effectLst/>
                <a:ea typeface="DengXian" panose="02010600030101010101" pitchFamily="2" charset="-122"/>
                <a:cs typeface="Times New Roman" panose="02020603050405020304" pitchFamily="18" charset="0"/>
              </a:rPr>
              <a:t>Gradient</a:t>
            </a:r>
            <a:r>
              <a:rPr lang="en-US" sz="1600" dirty="0" err="1">
                <a:ea typeface="DengXian" panose="02010600030101010101" pitchFamily="2" charset="-122"/>
                <a:cs typeface="Times New Roman" panose="02020603050405020304" pitchFamily="18" charset="0"/>
              </a:rPr>
              <a:t>Boosting</a:t>
            </a:r>
            <a:r>
              <a:rPr lang="en-US" sz="1600" dirty="0">
                <a:ea typeface="DengXian" panose="02010600030101010101" pitchFamily="2" charset="-122"/>
                <a:cs typeface="Times New Roman" panose="02020603050405020304" pitchFamily="18" charset="0"/>
              </a:rPr>
              <a:t>, SVM, </a:t>
            </a:r>
            <a:r>
              <a:rPr lang="en-US" sz="1600" dirty="0" err="1">
                <a:ea typeface="DengXian" panose="02010600030101010101" pitchFamily="2" charset="-122"/>
                <a:cs typeface="Times New Roman" panose="02020603050405020304" pitchFamily="18" charset="0"/>
              </a:rPr>
              <a:t>LogisticRegression</a:t>
            </a:r>
            <a:endParaRPr lang="en-US" sz="1600" dirty="0">
              <a:effectLst/>
              <a:ea typeface="DengXian" panose="02010600030101010101" pitchFamily="2" charset="-122"/>
              <a:cs typeface="Times New Roman" panose="02020603050405020304" pitchFamily="18" charset="0"/>
            </a:endParaRPr>
          </a:p>
          <a:p>
            <a:r>
              <a:rPr lang="en-US" sz="1600" b="1" i="1" dirty="0">
                <a:ea typeface="DengXian" panose="02010600030101010101" pitchFamily="2" charset="-122"/>
                <a:cs typeface="Times New Roman" panose="02020603050405020304" pitchFamily="18" charset="0"/>
              </a:rPr>
              <a:t>Business Insights</a:t>
            </a:r>
          </a:p>
          <a:p>
            <a:pPr lvl="1"/>
            <a:r>
              <a:rPr lang="en-US" sz="1600" b="1" i="1" dirty="0">
                <a:effectLst/>
                <a:ea typeface="DengXian" panose="02010600030101010101" pitchFamily="2" charset="-122"/>
                <a:cs typeface="Times New Roman" panose="02020603050405020304" pitchFamily="18" charset="0"/>
              </a:rPr>
              <a:t>The frequency and the trade volume rank high.</a:t>
            </a:r>
          </a:p>
          <a:p>
            <a:pPr lvl="1"/>
            <a:r>
              <a:rPr lang="en-US" sz="1600" b="1" i="1" dirty="0">
                <a:effectLst/>
                <a:ea typeface="DengXian" panose="02010600030101010101" pitchFamily="2" charset="-122"/>
                <a:cs typeface="Times New Roman" panose="02020603050405020304" pitchFamily="18" charset="0"/>
              </a:rPr>
              <a:t>Transforming that into business insight is to focus on getting the merchant to use Stripe more frequently.</a:t>
            </a:r>
          </a:p>
          <a:p>
            <a:pPr lvl="1"/>
            <a:r>
              <a:rPr lang="en-US" sz="1600" b="1" i="1" dirty="0">
                <a:effectLst/>
                <a:ea typeface="DengXian" panose="02010600030101010101" pitchFamily="2" charset="-122"/>
                <a:cs typeface="Times New Roman" panose="02020603050405020304" pitchFamily="18" charset="0"/>
              </a:rPr>
              <a:t>Stripe could provide some incentive for merchants to use the service more often to avoid churn</a:t>
            </a:r>
            <a:endParaRPr lang="en-US" sz="1600" b="1" i="1" dirty="0">
              <a:ea typeface="DengXian" panose="02010600030101010101" pitchFamily="2" charset="-122"/>
              <a:cs typeface="Times New Roman" panose="02020603050405020304" pitchFamily="18" charset="0"/>
            </a:endParaRPr>
          </a:p>
        </p:txBody>
      </p:sp>
      <p:pic>
        <p:nvPicPr>
          <p:cNvPr id="9" name="Picture 8" descr="Graphical user interface&#10;&#10;Description automatically generated">
            <a:extLst>
              <a:ext uri="{FF2B5EF4-FFF2-40B4-BE49-F238E27FC236}">
                <a16:creationId xmlns:a16="http://schemas.microsoft.com/office/drawing/2014/main" id="{AD0DE99B-E9B2-4AC9-B357-5B2F1867550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07419" y="2849577"/>
            <a:ext cx="4224311" cy="3234137"/>
          </a:xfrm>
          <a:prstGeom prst="rect">
            <a:avLst/>
          </a:prstGeom>
          <a:noFill/>
        </p:spPr>
      </p:pic>
      <p:pic>
        <p:nvPicPr>
          <p:cNvPr id="6" name="Picture 5" descr="Histogram&#10;&#10;Description automatically generated with medium confidence">
            <a:extLst>
              <a:ext uri="{FF2B5EF4-FFF2-40B4-BE49-F238E27FC236}">
                <a16:creationId xmlns:a16="http://schemas.microsoft.com/office/drawing/2014/main" id="{C2AF6A11-4E82-413C-8FE8-DCBC479AB37D}"/>
              </a:ext>
            </a:extLst>
          </p:cNvPr>
          <p:cNvPicPr/>
          <p:nvPr/>
        </p:nvPicPr>
        <p:blipFill rotWithShape="1">
          <a:blip r:embed="rId3">
            <a:extLst>
              <a:ext uri="{28A0092B-C50C-407E-A947-70E740481C1C}">
                <a14:useLocalDpi xmlns:a14="http://schemas.microsoft.com/office/drawing/2010/main" val="0"/>
              </a:ext>
            </a:extLst>
          </a:blip>
          <a:srcRect l="3704" r="30529" b="1"/>
          <a:stretch/>
        </p:blipFill>
        <p:spPr bwMode="auto">
          <a:xfrm>
            <a:off x="9248226" y="774285"/>
            <a:ext cx="2062858" cy="1999673"/>
          </a:xfrm>
          <a:prstGeom prst="rect">
            <a:avLst/>
          </a:prstGeom>
          <a:noFill/>
        </p:spPr>
      </p:pic>
      <p:pic>
        <p:nvPicPr>
          <p:cNvPr id="7" name="Picture 6" descr="Table&#10;&#10;Description automatically generated with medium confidence">
            <a:extLst>
              <a:ext uri="{FF2B5EF4-FFF2-40B4-BE49-F238E27FC236}">
                <a16:creationId xmlns:a16="http://schemas.microsoft.com/office/drawing/2014/main" id="{EC1CF438-A649-4956-B12E-144B64A26C83}"/>
              </a:ext>
            </a:extLst>
          </p:cNvPr>
          <p:cNvPicPr/>
          <p:nvPr/>
        </p:nvPicPr>
        <p:blipFill>
          <a:blip r:embed="rId4"/>
          <a:stretch>
            <a:fillRect/>
          </a:stretch>
        </p:blipFill>
        <p:spPr>
          <a:xfrm>
            <a:off x="6507420" y="915699"/>
            <a:ext cx="2544149" cy="1592406"/>
          </a:xfrm>
          <a:prstGeom prst="rect">
            <a:avLst/>
          </a:prstGeom>
        </p:spPr>
      </p:pic>
    </p:spTree>
    <p:extLst>
      <p:ext uri="{BB962C8B-B14F-4D97-AF65-F5344CB8AC3E}">
        <p14:creationId xmlns:p14="http://schemas.microsoft.com/office/powerpoint/2010/main" val="342969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F1130-36DD-4D73-9EE3-2ABA5F376165}"/>
              </a:ext>
            </a:extLst>
          </p:cNvPr>
          <p:cNvSpPr>
            <a:spLocks noGrp="1"/>
          </p:cNvSpPr>
          <p:nvPr>
            <p:ph type="title"/>
          </p:nvPr>
        </p:nvSpPr>
        <p:spPr>
          <a:xfrm>
            <a:off x="1051560" y="586822"/>
            <a:ext cx="3657600" cy="1645920"/>
          </a:xfrm>
        </p:spPr>
        <p:txBody>
          <a:bodyPr>
            <a:normAutofit/>
          </a:bodyPr>
          <a:lstStyle/>
          <a:p>
            <a:r>
              <a:rPr lang="en-US" sz="3200" dirty="0"/>
              <a:t>Question 2: Churning active </a:t>
            </a:r>
            <a:r>
              <a:rPr lang="en-US" sz="3200" dirty="0" err="1"/>
              <a:t>mechants</a:t>
            </a:r>
            <a:endParaRPr lang="en-US" sz="3200" dirty="0"/>
          </a:p>
        </p:txBody>
      </p:sp>
      <p:sp>
        <p:nvSpPr>
          <p:cNvPr id="37" name="Rectangle 3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8" name="Rectangle 3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892033-9639-43C4-BFDB-624D7E8ABC0C}"/>
              </a:ext>
            </a:extLst>
          </p:cNvPr>
          <p:cNvSpPr>
            <a:spLocks noGrp="1"/>
          </p:cNvSpPr>
          <p:nvPr>
            <p:ph idx="1"/>
          </p:nvPr>
        </p:nvSpPr>
        <p:spPr>
          <a:xfrm>
            <a:off x="554416" y="2767579"/>
            <a:ext cx="7118231" cy="3860000"/>
          </a:xfrm>
        </p:spPr>
        <p:txBody>
          <a:bodyPr anchor="ctr">
            <a:normAutofit/>
          </a:bodyPr>
          <a:lstStyle/>
          <a:p>
            <a:pPr marL="182880">
              <a:spcBef>
                <a:spcPts val="600"/>
              </a:spcBef>
            </a:pPr>
            <a:r>
              <a:rPr lang="en-US" sz="2000" dirty="0"/>
              <a:t>Churning Active Merchants</a:t>
            </a:r>
          </a:p>
          <a:p>
            <a:pPr marL="182880" marR="0">
              <a:spcBef>
                <a:spcPts val="600"/>
              </a:spcBef>
              <a:spcAft>
                <a:spcPts val="1000"/>
              </a:spcAft>
            </a:pPr>
            <a:r>
              <a:rPr lang="en-US" sz="2000" dirty="0">
                <a:effectLst/>
                <a:ea typeface="DengXian" panose="02010600030101010101" pitchFamily="2" charset="-122"/>
                <a:cs typeface="Times New Roman" panose="02020603050405020304" pitchFamily="18" charset="0"/>
              </a:rPr>
              <a:t>Out of 12k merchants, 601 of them have transactions at the end of 2034. I define them as active users.</a:t>
            </a:r>
          </a:p>
          <a:p>
            <a:pPr marL="182880" marR="0">
              <a:spcBef>
                <a:spcPts val="600"/>
              </a:spcBef>
              <a:spcAft>
                <a:spcPts val="1000"/>
              </a:spcAft>
            </a:pPr>
            <a:r>
              <a:rPr lang="en-US" sz="2000" dirty="0">
                <a:effectLst/>
                <a:ea typeface="DengXian" panose="02010600030101010101" pitchFamily="2" charset="-122"/>
                <a:cs typeface="Times New Roman" panose="02020603050405020304" pitchFamily="18" charset="0"/>
              </a:rPr>
              <a:t>I calculated the probability of churn with </a:t>
            </a:r>
            <a:r>
              <a:rPr lang="en-US" sz="2000" dirty="0" err="1">
                <a:effectLst/>
                <a:ea typeface="DengXian" panose="02010600030101010101" pitchFamily="2" charset="-122"/>
                <a:cs typeface="Times New Roman" panose="02020603050405020304" pitchFamily="18" charset="0"/>
              </a:rPr>
              <a:t>predict_prob</a:t>
            </a:r>
            <a:r>
              <a:rPr lang="en-US" sz="2000" dirty="0">
                <a:effectLst/>
                <a:ea typeface="DengXian" panose="02010600030101010101" pitchFamily="2" charset="-122"/>
                <a:cs typeface="Times New Roman" panose="02020603050405020304" pitchFamily="18" charset="0"/>
              </a:rPr>
              <a:t> method. The top likely churn merchants are selected for further analysis.</a:t>
            </a:r>
          </a:p>
          <a:p>
            <a:pPr marL="182880" marR="0">
              <a:spcBef>
                <a:spcPts val="600"/>
              </a:spcBef>
              <a:spcAft>
                <a:spcPts val="1000"/>
              </a:spcAft>
            </a:pPr>
            <a:r>
              <a:rPr lang="en-US" sz="2000" dirty="0">
                <a:effectLst/>
                <a:ea typeface="DengXian" panose="02010600030101010101" pitchFamily="2" charset="-122"/>
                <a:cs typeface="Times New Roman" panose="02020603050405020304" pitchFamily="18" charset="0"/>
              </a:rPr>
              <a:t>Out of 601, 9 merchants are churning according to my model. Again, this is under the assumption that the definition of churn is less than 10% chance of happening. </a:t>
            </a:r>
          </a:p>
          <a:p>
            <a:pPr marL="182880" marR="0">
              <a:spcBef>
                <a:spcPts val="600"/>
              </a:spcBef>
              <a:spcAft>
                <a:spcPts val="1000"/>
              </a:spcAft>
            </a:pPr>
            <a:r>
              <a:rPr lang="en-US" sz="2000" dirty="0">
                <a:effectLst/>
                <a:ea typeface="DengXian" panose="02010600030101010101" pitchFamily="2" charset="-122"/>
                <a:cs typeface="Times New Roman" panose="02020603050405020304" pitchFamily="18" charset="0"/>
              </a:rPr>
              <a:t>Many of them show proof of churning, for example decreasing in sales amount, less frequent transactions etc.</a:t>
            </a:r>
          </a:p>
          <a:p>
            <a:endParaRPr lang="en-US" sz="700" dirty="0"/>
          </a:p>
        </p:txBody>
      </p:sp>
      <p:pic>
        <p:nvPicPr>
          <p:cNvPr id="8" name="Picture 7">
            <a:extLst>
              <a:ext uri="{FF2B5EF4-FFF2-40B4-BE49-F238E27FC236}">
                <a16:creationId xmlns:a16="http://schemas.microsoft.com/office/drawing/2014/main" id="{729D75CA-760B-4BDE-9381-16B202387501}"/>
              </a:ext>
            </a:extLst>
          </p:cNvPr>
          <p:cNvPicPr>
            <a:picLocks noChangeAspect="1"/>
          </p:cNvPicPr>
          <p:nvPr/>
        </p:nvPicPr>
        <p:blipFill>
          <a:blip r:embed="rId2"/>
          <a:stretch>
            <a:fillRect/>
          </a:stretch>
        </p:blipFill>
        <p:spPr>
          <a:xfrm>
            <a:off x="5985994" y="72644"/>
            <a:ext cx="5481509" cy="2762267"/>
          </a:xfrm>
          <a:prstGeom prst="rect">
            <a:avLst/>
          </a:prstGeom>
        </p:spPr>
      </p:pic>
      <p:graphicFrame>
        <p:nvGraphicFramePr>
          <p:cNvPr id="5" name="Table 4">
            <a:extLst>
              <a:ext uri="{FF2B5EF4-FFF2-40B4-BE49-F238E27FC236}">
                <a16:creationId xmlns:a16="http://schemas.microsoft.com/office/drawing/2014/main" id="{02310ABF-60EE-42D7-8CD5-E9496511BB8B}"/>
              </a:ext>
            </a:extLst>
          </p:cNvPr>
          <p:cNvGraphicFramePr/>
          <p:nvPr>
            <p:extLst>
              <p:ext uri="{D42A27DB-BD31-4B8C-83A1-F6EECF244321}">
                <p14:modId xmlns:p14="http://schemas.microsoft.com/office/powerpoint/2010/main" val="2768449464"/>
              </p:ext>
            </p:extLst>
          </p:nvPr>
        </p:nvGraphicFramePr>
        <p:xfrm>
          <a:off x="8079971" y="3094282"/>
          <a:ext cx="3126780" cy="3118978"/>
        </p:xfrm>
        <a:graphic>
          <a:graphicData uri="http://schemas.openxmlformats.org/drawingml/2006/table">
            <a:tbl>
              <a:tblPr firstRow="1" firstCol="1" bandRow="1">
                <a:noFill/>
                <a:tableStyleId>{5C22544A-7EE6-4342-B048-85BDC9FD1C3A}</a:tableStyleId>
              </a:tblPr>
              <a:tblGrid>
                <a:gridCol w="1637154">
                  <a:extLst>
                    <a:ext uri="{9D8B030D-6E8A-4147-A177-3AD203B41FA5}">
                      <a16:colId xmlns:a16="http://schemas.microsoft.com/office/drawing/2014/main" val="319019578"/>
                    </a:ext>
                  </a:extLst>
                </a:gridCol>
                <a:gridCol w="1489626">
                  <a:extLst>
                    <a:ext uri="{9D8B030D-6E8A-4147-A177-3AD203B41FA5}">
                      <a16:colId xmlns:a16="http://schemas.microsoft.com/office/drawing/2014/main" val="2440883353"/>
                    </a:ext>
                  </a:extLst>
                </a:gridCol>
              </a:tblGrid>
              <a:tr h="586537">
                <a:tc>
                  <a:txBody>
                    <a:bodyPr/>
                    <a:lstStyle/>
                    <a:p>
                      <a:pPr marL="0" marR="0" algn="l" fontAlgn="t">
                        <a:lnSpc>
                          <a:spcPct val="120000"/>
                        </a:lnSpc>
                        <a:spcBef>
                          <a:spcPts val="0"/>
                        </a:spcBef>
                        <a:spcAft>
                          <a:spcPts val="0"/>
                        </a:spcAft>
                      </a:pPr>
                      <a:r>
                        <a:rPr lang="en-US" sz="2500" b="1" u="none" strike="noStrike" cap="none" spc="0" dirty="0">
                          <a:solidFill>
                            <a:schemeClr val="bg1"/>
                          </a:solidFill>
                          <a:effectLst/>
                        </a:rPr>
                        <a:t>Clusters</a:t>
                      </a:r>
                      <a:endParaRPr lang="en-US" sz="2500" b="1" i="0" u="none" strike="noStrike" cap="none" spc="0" dirty="0">
                        <a:solidFill>
                          <a:schemeClr val="bg1"/>
                        </a:solidFill>
                        <a:effectLst/>
                        <a:latin typeface="Arial" panose="020B0604020202020204" pitchFamily="34" charset="0"/>
                      </a:endParaRPr>
                    </a:p>
                  </a:txBody>
                  <a:tcPr marL="114638" marR="81885" marT="163769" marB="163769"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l" fontAlgn="t">
                        <a:lnSpc>
                          <a:spcPct val="120000"/>
                        </a:lnSpc>
                        <a:spcBef>
                          <a:spcPts val="0"/>
                        </a:spcBef>
                        <a:spcAft>
                          <a:spcPts val="0"/>
                        </a:spcAft>
                      </a:pPr>
                      <a:r>
                        <a:rPr lang="en-US" sz="2500" b="1" u="none" strike="noStrike" cap="none" spc="0">
                          <a:solidFill>
                            <a:schemeClr val="bg1"/>
                          </a:solidFill>
                          <a:effectLst/>
                        </a:rPr>
                        <a:t>Counts</a:t>
                      </a:r>
                      <a:endParaRPr lang="en-US" sz="2500" b="1" i="0" u="none" strike="noStrike" cap="none" spc="0">
                        <a:solidFill>
                          <a:schemeClr val="bg1"/>
                        </a:solidFill>
                        <a:effectLst/>
                        <a:latin typeface="Arial" panose="020B0604020202020204" pitchFamily="34" charset="0"/>
                      </a:endParaRPr>
                    </a:p>
                  </a:txBody>
                  <a:tcPr marL="114638" marR="81885" marT="163769" marB="163769"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915497031"/>
                  </a:ext>
                </a:extLst>
              </a:tr>
              <a:tr h="436170">
                <a:tc>
                  <a:txBody>
                    <a:bodyPr/>
                    <a:lstStyle/>
                    <a:p>
                      <a:pPr marL="0" marR="0" algn="l" fontAlgn="t">
                        <a:lnSpc>
                          <a:spcPct val="120000"/>
                        </a:lnSpc>
                        <a:spcBef>
                          <a:spcPts val="0"/>
                        </a:spcBef>
                        <a:spcAft>
                          <a:spcPts val="0"/>
                        </a:spcAft>
                      </a:pPr>
                      <a:r>
                        <a:rPr lang="en-US" sz="2100" b="1" u="none" strike="noStrike" cap="none" spc="0">
                          <a:solidFill>
                            <a:schemeClr val="tx1"/>
                          </a:solidFill>
                          <a:effectLst/>
                        </a:rPr>
                        <a:t>0</a:t>
                      </a:r>
                      <a:endParaRPr lang="en-US" sz="2100" b="1" i="0" u="none" strike="noStrike" cap="none" spc="0">
                        <a:solidFill>
                          <a:schemeClr val="tx1"/>
                        </a:solidFill>
                        <a:effectLst/>
                        <a:latin typeface="Arial" panose="020B0604020202020204" pitchFamily="34" charset="0"/>
                      </a:endParaRPr>
                    </a:p>
                  </a:txBody>
                  <a:tcPr marL="114638" marR="81885" marT="35743" marB="163769">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lgn="l" fontAlgn="t">
                        <a:lnSpc>
                          <a:spcPct val="120000"/>
                        </a:lnSpc>
                        <a:spcBef>
                          <a:spcPts val="0"/>
                        </a:spcBef>
                        <a:spcAft>
                          <a:spcPts val="0"/>
                        </a:spcAft>
                      </a:pPr>
                      <a:r>
                        <a:rPr lang="en-US" sz="2100" u="none" strike="noStrike" cap="none" spc="0">
                          <a:solidFill>
                            <a:schemeClr val="tx1"/>
                          </a:solidFill>
                          <a:effectLst/>
                        </a:rPr>
                        <a:t>1</a:t>
                      </a:r>
                      <a:endParaRPr lang="en-US" sz="2100" b="0" i="0" u="none" strike="noStrike" cap="none" spc="0">
                        <a:solidFill>
                          <a:schemeClr val="tx1"/>
                        </a:solidFill>
                        <a:effectLst/>
                        <a:latin typeface="Arial" panose="020B0604020202020204" pitchFamily="34" charset="0"/>
                      </a:endParaRPr>
                    </a:p>
                  </a:txBody>
                  <a:tcPr marL="114638" marR="81885" marT="35743" marB="163769">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1062454796"/>
                  </a:ext>
                </a:extLst>
              </a:tr>
              <a:tr h="436170">
                <a:tc>
                  <a:txBody>
                    <a:bodyPr/>
                    <a:lstStyle/>
                    <a:p>
                      <a:pPr marL="0" marR="0" algn="l" fontAlgn="t">
                        <a:lnSpc>
                          <a:spcPct val="120000"/>
                        </a:lnSpc>
                        <a:spcBef>
                          <a:spcPts val="0"/>
                        </a:spcBef>
                        <a:spcAft>
                          <a:spcPts val="0"/>
                        </a:spcAft>
                      </a:pPr>
                      <a:r>
                        <a:rPr lang="en-US" sz="2100" b="1" u="none" strike="noStrike" cap="none" spc="0">
                          <a:solidFill>
                            <a:schemeClr val="tx1"/>
                          </a:solidFill>
                          <a:effectLst/>
                        </a:rPr>
                        <a:t>1</a:t>
                      </a:r>
                      <a:endParaRPr lang="en-US" sz="2100" b="1" i="0" u="none" strike="noStrike" cap="none" spc="0">
                        <a:solidFill>
                          <a:schemeClr val="tx1"/>
                        </a:solidFill>
                        <a:effectLst/>
                        <a:latin typeface="Arial" panose="020B0604020202020204" pitchFamily="34" charset="0"/>
                      </a:endParaRPr>
                    </a:p>
                  </a:txBody>
                  <a:tcPr marL="114638" marR="81885" marT="35743" marB="163769">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gn="l" fontAlgn="t">
                        <a:lnSpc>
                          <a:spcPct val="120000"/>
                        </a:lnSpc>
                        <a:spcBef>
                          <a:spcPts val="0"/>
                        </a:spcBef>
                        <a:spcAft>
                          <a:spcPts val="0"/>
                        </a:spcAft>
                      </a:pPr>
                      <a:r>
                        <a:rPr lang="en-US" sz="2100" u="none" strike="noStrike" cap="none" spc="0">
                          <a:solidFill>
                            <a:schemeClr val="tx1"/>
                          </a:solidFill>
                          <a:effectLst/>
                        </a:rPr>
                        <a:t>4</a:t>
                      </a:r>
                      <a:endParaRPr lang="en-US" sz="2100" b="0" i="0" u="none" strike="noStrike" cap="none" spc="0">
                        <a:solidFill>
                          <a:schemeClr val="tx1"/>
                        </a:solidFill>
                        <a:effectLst/>
                        <a:latin typeface="Arial" panose="020B0604020202020204" pitchFamily="34" charset="0"/>
                      </a:endParaRPr>
                    </a:p>
                  </a:txBody>
                  <a:tcPr marL="114638" marR="81885" marT="35743" marB="163769">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361205883"/>
                  </a:ext>
                </a:extLst>
              </a:tr>
              <a:tr h="436170">
                <a:tc>
                  <a:txBody>
                    <a:bodyPr/>
                    <a:lstStyle/>
                    <a:p>
                      <a:pPr marL="0" marR="0" algn="l" fontAlgn="t">
                        <a:lnSpc>
                          <a:spcPct val="120000"/>
                        </a:lnSpc>
                        <a:spcBef>
                          <a:spcPts val="0"/>
                        </a:spcBef>
                        <a:spcAft>
                          <a:spcPts val="0"/>
                        </a:spcAft>
                      </a:pPr>
                      <a:r>
                        <a:rPr lang="en-US" sz="2100" b="1" u="none" strike="noStrike" cap="none" spc="0">
                          <a:solidFill>
                            <a:schemeClr val="tx1"/>
                          </a:solidFill>
                          <a:effectLst/>
                        </a:rPr>
                        <a:t>6</a:t>
                      </a:r>
                      <a:endParaRPr lang="en-US" sz="2100" b="1" i="0" u="none" strike="noStrike" cap="none" spc="0">
                        <a:solidFill>
                          <a:schemeClr val="tx1"/>
                        </a:solidFill>
                        <a:effectLst/>
                        <a:latin typeface="Arial" panose="020B0604020202020204" pitchFamily="34" charset="0"/>
                      </a:endParaRPr>
                    </a:p>
                  </a:txBody>
                  <a:tcPr marL="114638" marR="81885" marT="35743" marB="163769">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gn="l" fontAlgn="t">
                        <a:lnSpc>
                          <a:spcPct val="120000"/>
                        </a:lnSpc>
                        <a:spcBef>
                          <a:spcPts val="0"/>
                        </a:spcBef>
                        <a:spcAft>
                          <a:spcPts val="0"/>
                        </a:spcAft>
                      </a:pPr>
                      <a:r>
                        <a:rPr lang="en-US" sz="2100" u="none" strike="noStrike" cap="none" spc="0">
                          <a:solidFill>
                            <a:schemeClr val="tx1"/>
                          </a:solidFill>
                          <a:effectLst/>
                        </a:rPr>
                        <a:t>2</a:t>
                      </a:r>
                      <a:endParaRPr lang="en-US" sz="2100" b="0" i="0" u="none" strike="noStrike" cap="none" spc="0">
                        <a:solidFill>
                          <a:schemeClr val="tx1"/>
                        </a:solidFill>
                        <a:effectLst/>
                        <a:latin typeface="Arial" panose="020B0604020202020204" pitchFamily="34" charset="0"/>
                      </a:endParaRPr>
                    </a:p>
                  </a:txBody>
                  <a:tcPr marL="114638" marR="81885" marT="35743" marB="163769">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139341390"/>
                  </a:ext>
                </a:extLst>
              </a:tr>
              <a:tr h="436170">
                <a:tc>
                  <a:txBody>
                    <a:bodyPr/>
                    <a:lstStyle/>
                    <a:p>
                      <a:pPr marL="0" marR="0" algn="l" fontAlgn="t">
                        <a:lnSpc>
                          <a:spcPct val="120000"/>
                        </a:lnSpc>
                        <a:spcBef>
                          <a:spcPts val="0"/>
                        </a:spcBef>
                        <a:spcAft>
                          <a:spcPts val="0"/>
                        </a:spcAft>
                      </a:pPr>
                      <a:r>
                        <a:rPr lang="en-US" sz="2100" b="1" u="none" strike="noStrike" cap="none" spc="0">
                          <a:solidFill>
                            <a:schemeClr val="tx1"/>
                          </a:solidFill>
                          <a:effectLst/>
                        </a:rPr>
                        <a:t>8</a:t>
                      </a:r>
                      <a:endParaRPr lang="en-US" sz="2100" b="1" i="0" u="none" strike="noStrike" cap="none" spc="0">
                        <a:solidFill>
                          <a:schemeClr val="tx1"/>
                        </a:solidFill>
                        <a:effectLst/>
                        <a:latin typeface="Arial" panose="020B0604020202020204" pitchFamily="34" charset="0"/>
                      </a:endParaRPr>
                    </a:p>
                  </a:txBody>
                  <a:tcPr marL="114638" marR="81885" marT="35743" marB="163769">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gn="l" fontAlgn="t">
                        <a:lnSpc>
                          <a:spcPct val="120000"/>
                        </a:lnSpc>
                        <a:spcBef>
                          <a:spcPts val="0"/>
                        </a:spcBef>
                        <a:spcAft>
                          <a:spcPts val="0"/>
                        </a:spcAft>
                      </a:pPr>
                      <a:r>
                        <a:rPr lang="en-US" sz="2100" u="none" strike="noStrike" cap="none" spc="0" dirty="0">
                          <a:solidFill>
                            <a:schemeClr val="tx1"/>
                          </a:solidFill>
                          <a:effectLst/>
                        </a:rPr>
                        <a:t>2</a:t>
                      </a:r>
                      <a:endParaRPr lang="en-US" sz="2100" b="0" i="0" u="none" strike="noStrike" cap="none" spc="0" dirty="0">
                        <a:solidFill>
                          <a:schemeClr val="tx1"/>
                        </a:solidFill>
                        <a:effectLst/>
                        <a:latin typeface="Arial" panose="020B0604020202020204" pitchFamily="34" charset="0"/>
                      </a:endParaRPr>
                    </a:p>
                  </a:txBody>
                  <a:tcPr marL="114638" marR="81885" marT="35743" marB="163769">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195787085"/>
                  </a:ext>
                </a:extLst>
              </a:tr>
            </a:tbl>
          </a:graphicData>
        </a:graphic>
      </p:graphicFrame>
    </p:spTree>
    <p:extLst>
      <p:ext uri="{BB962C8B-B14F-4D97-AF65-F5344CB8AC3E}">
        <p14:creationId xmlns:p14="http://schemas.microsoft.com/office/powerpoint/2010/main" val="39350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D860FB-35EE-48D7-8BC5-D9035DAC56E2}"/>
              </a:ext>
            </a:extLst>
          </p:cNvPr>
          <p:cNvSpPr>
            <a:spLocks noGrp="1"/>
          </p:cNvSpPr>
          <p:nvPr>
            <p:ph type="title"/>
          </p:nvPr>
        </p:nvSpPr>
        <p:spPr>
          <a:xfrm>
            <a:off x="621792" y="1161288"/>
            <a:ext cx="3602736" cy="4526280"/>
          </a:xfrm>
        </p:spPr>
        <p:txBody>
          <a:bodyPr>
            <a:normAutofit/>
          </a:bodyPr>
          <a:lstStyle/>
          <a:p>
            <a:r>
              <a:rPr lang="en-US" sz="4000" dirty="0"/>
              <a:t>Question II-Potential Loss of Churn and Solution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9FB2696-D9F8-49FC-B324-696F5C05B34F}"/>
              </a:ext>
            </a:extLst>
          </p:cNvPr>
          <p:cNvSpPr>
            <a:spLocks noGrp="1"/>
          </p:cNvSpPr>
          <p:nvPr>
            <p:ph idx="1"/>
          </p:nvPr>
        </p:nvSpPr>
        <p:spPr>
          <a:xfrm>
            <a:off x="5434149" y="932688"/>
            <a:ext cx="5916603" cy="4992624"/>
          </a:xfrm>
        </p:spPr>
        <p:txBody>
          <a:bodyPr anchor="ctr">
            <a:normAutofit/>
          </a:bodyPr>
          <a:lstStyle/>
          <a:p>
            <a:pPr marL="0" marR="0">
              <a:spcBef>
                <a:spcPts val="0"/>
              </a:spcBef>
              <a:spcAft>
                <a:spcPts val="1000"/>
              </a:spcAft>
            </a:pPr>
            <a:r>
              <a:rPr lang="en-US" sz="1600">
                <a:effectLst/>
                <a:latin typeface="Calibri" panose="020F0502020204030204" pitchFamily="34" charset="0"/>
                <a:ea typeface="DengXian" panose="02010600030101010101" pitchFamily="2" charset="-122"/>
                <a:cs typeface="Times New Roman" panose="02020603050405020304" pitchFamily="18" charset="0"/>
              </a:rPr>
              <a:t>A potential of  2510179 in revenue to save if actions are taken with the help from the model.</a:t>
            </a:r>
          </a:p>
          <a:p>
            <a:pPr marL="0" marR="0">
              <a:spcBef>
                <a:spcPts val="0"/>
              </a:spcBef>
              <a:spcAft>
                <a:spcPts val="1000"/>
              </a:spcAft>
            </a:pPr>
            <a:r>
              <a:rPr lang="en-US" sz="1600">
                <a:effectLst/>
                <a:latin typeface="Calibri" panose="020F0502020204030204" pitchFamily="34" charset="0"/>
                <a:ea typeface="DengXian" panose="02010600030101010101" pitchFamily="2" charset="-122"/>
                <a:cs typeface="Times New Roman" panose="02020603050405020304" pitchFamily="18" charset="0"/>
              </a:rPr>
              <a:t>If my hypothesis is correct on the clusters, business should pay immediate attention on cluster 1 as power user is important for revenue and short-term company goals. </a:t>
            </a:r>
          </a:p>
          <a:p>
            <a:pPr marL="0" marR="0">
              <a:spcBef>
                <a:spcPts val="0"/>
              </a:spcBef>
              <a:spcAft>
                <a:spcPts val="1000"/>
              </a:spcAft>
            </a:pPr>
            <a:r>
              <a:rPr lang="en-US" sz="1600">
                <a:effectLst/>
                <a:latin typeface="Calibri" panose="020F0502020204030204" pitchFamily="34" charset="0"/>
                <a:ea typeface="DengXian" panose="02010600030101010101" pitchFamily="2" charset="-122"/>
                <a:cs typeface="Times New Roman" panose="02020603050405020304" pitchFamily="18" charset="0"/>
              </a:rPr>
              <a:t>For cluster 0 and 8, try to reach out to them and see if they have a problem learning to use Stripe. Thye individual maybe smaller in terms of transaction amount, but the number of the smaller business could be exponentially expanded and getting to know their need should be beneficial in the long run.</a:t>
            </a:r>
          </a:p>
          <a:p>
            <a:pPr marL="0" marR="0">
              <a:spcBef>
                <a:spcPts val="0"/>
              </a:spcBef>
              <a:spcAft>
                <a:spcPts val="1000"/>
              </a:spcAft>
            </a:pPr>
            <a:r>
              <a:rPr lang="en-US" sz="1600">
                <a:effectLst/>
                <a:latin typeface="Calibri" panose="020F0502020204030204" pitchFamily="34" charset="0"/>
                <a:ea typeface="DengXian" panose="02010600030101010101" pitchFamily="2" charset="-122"/>
                <a:cs typeface="Times New Roman" panose="02020603050405020304" pitchFamily="18" charset="0"/>
              </a:rPr>
              <a:t>For cluster 6, maybe reach out to see if COVID situation affects downtown restaurant business. Workers are working from home and demand is just not as much as before. With that case, maybe offer some discount for the moment in terms of fees and connect them with government or institutional help.</a:t>
            </a:r>
          </a:p>
          <a:p>
            <a:pPr marL="0" marR="0">
              <a:spcBef>
                <a:spcPts val="0"/>
              </a:spcBef>
              <a:spcAft>
                <a:spcPts val="1000"/>
              </a:spcAft>
            </a:pPr>
            <a:r>
              <a:rPr lang="en-US" sz="1600">
                <a:effectLst/>
                <a:latin typeface="Calibri" panose="020F0502020204030204" pitchFamily="34" charset="0"/>
                <a:ea typeface="DengXian" panose="02010600030101010101" pitchFamily="2" charset="-122"/>
                <a:cs typeface="Times New Roman" panose="02020603050405020304" pitchFamily="18" charset="0"/>
              </a:rPr>
              <a:t>It’s all about a balance between business cost and lifetime value. Short-term goal vs long term goal. Identifying the churn can help business to fast and accurately control the problem and clustering helps to identify the reason faster.</a:t>
            </a:r>
          </a:p>
          <a:p>
            <a:endParaRPr lang="en-US" sz="1600"/>
          </a:p>
        </p:txBody>
      </p:sp>
    </p:spTree>
    <p:extLst>
      <p:ext uri="{BB962C8B-B14F-4D97-AF65-F5344CB8AC3E}">
        <p14:creationId xmlns:p14="http://schemas.microsoft.com/office/powerpoint/2010/main" val="539554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3DB94-526A-439E-A4DF-7907AD849905}"/>
              </a:ext>
            </a:extLst>
          </p:cNvPr>
          <p:cNvSpPr>
            <a:spLocks noGrp="1"/>
          </p:cNvSpPr>
          <p:nvPr>
            <p:ph type="title"/>
          </p:nvPr>
        </p:nvSpPr>
        <p:spPr>
          <a:xfrm>
            <a:off x="1043631" y="809898"/>
            <a:ext cx="9942716" cy="1554480"/>
          </a:xfrm>
        </p:spPr>
        <p:txBody>
          <a:bodyPr anchor="ctr">
            <a:normAutofit/>
          </a:bodyPr>
          <a:lstStyle/>
          <a:p>
            <a:r>
              <a:rPr lang="en-US" sz="4800" b="1" kern="0" dirty="0">
                <a:effectLst/>
                <a:latin typeface="Calibri Light" panose="020F0302020204030204" pitchFamily="34" charset="0"/>
                <a:ea typeface="DengXian Light" panose="02010600030101010101" pitchFamily="2" charset="-122"/>
                <a:cs typeface="Times New Roman" panose="02020603050405020304" pitchFamily="18" charset="0"/>
              </a:rPr>
              <a:t>Summary </a:t>
            </a:r>
            <a:br>
              <a:rPr lang="en-US" sz="4800" b="1" kern="0" dirty="0">
                <a:effectLst/>
                <a:latin typeface="Calibri Light" panose="020F0302020204030204" pitchFamily="34" charset="0"/>
                <a:ea typeface="DengXian Light" panose="02010600030101010101" pitchFamily="2" charset="-122"/>
                <a:cs typeface="Times New Roman" panose="02020603050405020304" pitchFamily="18" charset="0"/>
              </a:rPr>
            </a:br>
            <a:endParaRPr lang="en-US" sz="4800" dirty="0"/>
          </a:p>
        </p:txBody>
      </p:sp>
      <p:sp>
        <p:nvSpPr>
          <p:cNvPr id="3" name="Content Placeholder 2">
            <a:extLst>
              <a:ext uri="{FF2B5EF4-FFF2-40B4-BE49-F238E27FC236}">
                <a16:creationId xmlns:a16="http://schemas.microsoft.com/office/drawing/2014/main" id="{DF885931-BA27-462D-BA8A-AF58E60059CB}"/>
              </a:ext>
            </a:extLst>
          </p:cNvPr>
          <p:cNvSpPr>
            <a:spLocks noGrp="1"/>
          </p:cNvSpPr>
          <p:nvPr>
            <p:ph idx="1"/>
          </p:nvPr>
        </p:nvSpPr>
        <p:spPr>
          <a:xfrm>
            <a:off x="1045028" y="3017522"/>
            <a:ext cx="9941319" cy="3124658"/>
          </a:xfrm>
        </p:spPr>
        <p:txBody>
          <a:bodyPr anchor="ctr">
            <a:normAutofit lnSpcReduction="10000"/>
          </a:bodyPr>
          <a:lstStyle/>
          <a:p>
            <a:pPr marL="0" marR="0">
              <a:spcBef>
                <a:spcPts val="0"/>
              </a:spcBef>
              <a:spcAft>
                <a:spcPts val="1000"/>
              </a:spcAft>
            </a:pPr>
            <a:r>
              <a:rPr lang="en-US" sz="2000" dirty="0">
                <a:effectLst/>
                <a:latin typeface="Calibri" panose="020F0502020204030204" pitchFamily="34" charset="0"/>
                <a:ea typeface="DengXian" panose="02010600030101010101" pitchFamily="2" charset="-122"/>
                <a:cs typeface="Times New Roman" panose="02020603050405020304" pitchFamily="18" charset="0"/>
              </a:rPr>
              <a:t>In this project, I created new features from historical merchant transaction data and use them trained unsupervised learning for segmentation and defined and identity churn both empirically and theoretically. Then used the label to train a classification model to predict active merchants’ probability to churn.</a:t>
            </a:r>
          </a:p>
          <a:p>
            <a:pPr marL="0" marR="0">
              <a:spcBef>
                <a:spcPts val="0"/>
              </a:spcBef>
              <a:spcAft>
                <a:spcPts val="1000"/>
              </a:spcAft>
            </a:pPr>
            <a:r>
              <a:rPr lang="en-US" sz="2000" dirty="0">
                <a:effectLst/>
                <a:latin typeface="Calibri" panose="020F0502020204030204" pitchFamily="34" charset="0"/>
                <a:ea typeface="DengXian" panose="02010600030101010101" pitchFamily="2" charset="-122"/>
                <a:cs typeface="Times New Roman" panose="02020603050405020304" pitchFamily="18" charset="0"/>
              </a:rPr>
              <a:t>There are a few parts I would like to explore further in the future. First is looking into </a:t>
            </a:r>
            <a:r>
              <a:rPr lang="en-US" sz="2000" dirty="0" err="1">
                <a:effectLst/>
                <a:latin typeface="Calibri" panose="020F0502020204030204" pitchFamily="34" charset="0"/>
                <a:ea typeface="DengXian" panose="02010600030101010101" pitchFamily="2" charset="-122"/>
                <a:cs typeface="Times New Roman" panose="02020603050405020304" pitchFamily="18" charset="0"/>
              </a:rPr>
              <a:t>extruded_features</a:t>
            </a:r>
            <a:r>
              <a:rPr lang="en-US" sz="2000" dirty="0">
                <a:effectLst/>
                <a:latin typeface="Calibri" panose="020F0502020204030204" pitchFamily="34" charset="0"/>
                <a:ea typeface="DengXian" panose="02010600030101010101" pitchFamily="2" charset="-122"/>
                <a:cs typeface="Times New Roman" panose="02020603050405020304" pitchFamily="18" charset="0"/>
              </a:rPr>
              <a:t> to hand-pick some valuable feature to help is training. </a:t>
            </a:r>
          </a:p>
          <a:p>
            <a:pPr marL="0" marR="0">
              <a:spcBef>
                <a:spcPts val="0"/>
              </a:spcBef>
              <a:spcAft>
                <a:spcPts val="1000"/>
              </a:spcAft>
            </a:pPr>
            <a:r>
              <a:rPr lang="en-US" sz="2000" dirty="0">
                <a:effectLst/>
                <a:latin typeface="Calibri" panose="020F0502020204030204" pitchFamily="34" charset="0"/>
                <a:ea typeface="DengXian" panose="02010600030101010101" pitchFamily="2" charset="-122"/>
                <a:cs typeface="Times New Roman" panose="02020603050405020304" pitchFamily="18" charset="0"/>
              </a:rPr>
              <a:t>Secondly when dealing with dimension reduction, ICA, random projection are all valid approaches to try and compare with PCA.</a:t>
            </a:r>
          </a:p>
          <a:p>
            <a:pPr marL="0" marR="0">
              <a:spcBef>
                <a:spcPts val="0"/>
              </a:spcBef>
              <a:spcAft>
                <a:spcPts val="1000"/>
              </a:spcAft>
            </a:pPr>
            <a:r>
              <a:rPr lang="en-US" sz="2000" dirty="0">
                <a:effectLst/>
                <a:latin typeface="Calibri" panose="020F0502020204030204" pitchFamily="34" charset="0"/>
                <a:ea typeface="DengXian" panose="02010600030101010101" pitchFamily="2" charset="-122"/>
                <a:cs typeface="Times New Roman" panose="02020603050405020304" pitchFamily="18" charset="0"/>
              </a:rPr>
              <a:t>Lastly, clustering ensemble is an active area where new ideas and packages are created. It would be nice to improve model performance with ensemble.</a:t>
            </a:r>
          </a:p>
          <a:p>
            <a:endParaRPr lang="en-US" sz="17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44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D37C-B49D-4972-902D-A5A29DAF9FA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C5400A7-EF21-4F85-A04E-713655B66EE5}"/>
              </a:ext>
            </a:extLst>
          </p:cNvPr>
          <p:cNvSpPr>
            <a:spLocks noGrp="1"/>
          </p:cNvSpPr>
          <p:nvPr>
            <p:ph idx="1"/>
          </p:nvPr>
        </p:nvSpPr>
        <p:spPr/>
        <p:txBody>
          <a:bodyPr/>
          <a:lstStyle/>
          <a:p>
            <a:r>
              <a:rPr lang="en-US" dirty="0"/>
              <a:t>Q1: How do we identify different kinds of business in the sample?</a:t>
            </a:r>
          </a:p>
          <a:p>
            <a:r>
              <a:rPr lang="en-US" dirty="0"/>
              <a:t>Q2: Which active merchants are mostly likely to churn in the near future?</a:t>
            </a:r>
          </a:p>
        </p:txBody>
      </p:sp>
    </p:spTree>
    <p:extLst>
      <p:ext uri="{BB962C8B-B14F-4D97-AF65-F5344CB8AC3E}">
        <p14:creationId xmlns:p14="http://schemas.microsoft.com/office/powerpoint/2010/main" val="210462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0B20-7FE2-4795-A1B2-D364F9D1C041}"/>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BD3E3791-E9CC-487E-824B-6F1E0C35CDF6}"/>
              </a:ext>
            </a:extLst>
          </p:cNvPr>
          <p:cNvSpPr>
            <a:spLocks noGrp="1"/>
          </p:cNvSpPr>
          <p:nvPr>
            <p:ph idx="1"/>
          </p:nvPr>
        </p:nvSpPr>
        <p:spPr/>
        <p:txBody>
          <a:bodyPr/>
          <a:lstStyle/>
          <a:p>
            <a:r>
              <a:rPr lang="en-US" dirty="0"/>
              <a:t>I developed a clustering model to segment 10 different kinds of business based on features such as transition activity. The top clusters are xxx, xxx, xxx, xxx, xxx</a:t>
            </a:r>
          </a:p>
          <a:p>
            <a:r>
              <a:rPr lang="en-US" dirty="0"/>
              <a:t>I </a:t>
            </a:r>
          </a:p>
        </p:txBody>
      </p:sp>
    </p:spTree>
    <p:extLst>
      <p:ext uri="{BB962C8B-B14F-4D97-AF65-F5344CB8AC3E}">
        <p14:creationId xmlns:p14="http://schemas.microsoft.com/office/powerpoint/2010/main" val="184486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D7FD1-427D-4EDE-BFB7-0900513EFA5A}"/>
              </a:ext>
            </a:extLst>
          </p:cNvPr>
          <p:cNvSpPr>
            <a:spLocks noGrp="1"/>
          </p:cNvSpPr>
          <p:nvPr>
            <p:ph type="title"/>
          </p:nvPr>
        </p:nvSpPr>
        <p:spPr>
          <a:xfrm>
            <a:off x="1043631" y="809898"/>
            <a:ext cx="9942716" cy="1554480"/>
          </a:xfrm>
        </p:spPr>
        <p:txBody>
          <a:bodyPr anchor="ctr">
            <a:normAutofit/>
          </a:bodyPr>
          <a:lstStyle/>
          <a:p>
            <a:r>
              <a:rPr lang="en-US" sz="4800" dirty="0"/>
              <a:t>Presumption</a:t>
            </a:r>
          </a:p>
        </p:txBody>
      </p:sp>
      <p:sp>
        <p:nvSpPr>
          <p:cNvPr id="3" name="Content Placeholder 2">
            <a:extLst>
              <a:ext uri="{FF2B5EF4-FFF2-40B4-BE49-F238E27FC236}">
                <a16:creationId xmlns:a16="http://schemas.microsoft.com/office/drawing/2014/main" id="{913C3E13-95C6-490B-995E-D0742F1C1154}"/>
              </a:ext>
            </a:extLst>
          </p:cNvPr>
          <p:cNvSpPr>
            <a:spLocks noGrp="1"/>
          </p:cNvSpPr>
          <p:nvPr>
            <p:ph idx="1"/>
          </p:nvPr>
        </p:nvSpPr>
        <p:spPr>
          <a:xfrm>
            <a:off x="1045028" y="3017522"/>
            <a:ext cx="9941319" cy="3124658"/>
          </a:xfrm>
        </p:spPr>
        <p:txBody>
          <a:bodyPr anchor="ctr">
            <a:normAutofit lnSpcReduction="10000"/>
          </a:bodyPr>
          <a:lstStyle/>
          <a:p>
            <a:pPr marL="365760" marR="0" lvl="0" indent="-342900">
              <a:spcBef>
                <a:spcPts val="600"/>
              </a:spcBef>
              <a:spcAft>
                <a:spcPts val="0"/>
              </a:spcAft>
              <a:buFont typeface="Symbol" panose="05050102010706020507" pitchFamily="18" charset="2"/>
              <a:buChar char=""/>
            </a:pPr>
            <a:r>
              <a:rPr lang="en-US" sz="1900" dirty="0">
                <a:effectLst/>
                <a:latin typeface="Calibri" panose="020F0502020204030204" pitchFamily="34" charset="0"/>
                <a:ea typeface="DengXian" panose="02010600030101010101" pitchFamily="2" charset="-122"/>
                <a:cs typeface="Times New Roman" panose="02020603050405020304" pitchFamily="18" charset="0"/>
              </a:rPr>
              <a:t>Active merchants mean they have transactions at the end of 2034.</a:t>
            </a:r>
          </a:p>
          <a:p>
            <a:pPr marL="365760" marR="0" lvl="0" indent="-342900">
              <a:spcBef>
                <a:spcPts val="600"/>
              </a:spcBef>
              <a:spcAft>
                <a:spcPts val="0"/>
              </a:spcAft>
              <a:buFont typeface="Symbol" panose="05050102010706020507" pitchFamily="18" charset="2"/>
              <a:buChar char=""/>
            </a:pPr>
            <a:r>
              <a:rPr lang="en-US" sz="1900" dirty="0">
                <a:effectLst/>
                <a:latin typeface="Calibri" panose="020F0502020204030204" pitchFamily="34" charset="0"/>
                <a:ea typeface="DengXian" panose="02010600030101010101" pitchFamily="2" charset="-122"/>
                <a:cs typeface="Times New Roman" panose="02020603050405020304" pitchFamily="18" charset="0"/>
              </a:rPr>
              <a:t>A churn means the time since last transaction is so long that it has less 10% chance of happening.</a:t>
            </a:r>
          </a:p>
          <a:p>
            <a:pPr marL="365760" marR="0" lvl="0" indent="-342900">
              <a:spcBef>
                <a:spcPts val="600"/>
              </a:spcBef>
              <a:spcAft>
                <a:spcPts val="0"/>
              </a:spcAft>
              <a:buFont typeface="Symbol" panose="05050102010706020507" pitchFamily="18" charset="2"/>
              <a:buChar char=""/>
            </a:pPr>
            <a:r>
              <a:rPr lang="en-US" sz="1900" dirty="0">
                <a:effectLst/>
                <a:latin typeface="Calibri" panose="020F0502020204030204" pitchFamily="34" charset="0"/>
                <a:ea typeface="DengXian" panose="02010600030101010101" pitchFamily="2" charset="-122"/>
                <a:cs typeface="Times New Roman" panose="02020603050405020304" pitchFamily="18" charset="0"/>
              </a:rPr>
              <a:t>If one merchant does not have transaction at the last day of 2034, I will not automatically take them as stop processing with Stripe and they are not taken as churn. My definition of churn is defined in section 4. This could cause a big difference in terms of model performance. One would have far more positive (churn) labels than another, hence, change the underlying data distribution.</a:t>
            </a:r>
          </a:p>
          <a:p>
            <a:pPr marL="365760" marR="0" lvl="0" indent="-342900">
              <a:spcBef>
                <a:spcPts val="600"/>
              </a:spcBef>
              <a:spcAft>
                <a:spcPts val="0"/>
              </a:spcAft>
              <a:buFont typeface="Symbol" panose="05050102010706020507" pitchFamily="18" charset="2"/>
              <a:buChar char=""/>
            </a:pPr>
            <a:r>
              <a:rPr lang="en-US" sz="1900" dirty="0">
                <a:effectLst/>
                <a:latin typeface="Calibri" panose="020F0502020204030204" pitchFamily="34" charset="0"/>
                <a:ea typeface="DengXian" panose="02010600030101010101" pitchFamily="2" charset="-122"/>
                <a:cs typeface="Times New Roman" panose="02020603050405020304" pitchFamily="18" charset="0"/>
              </a:rPr>
              <a:t>If merchants churn, they will not be back. Whether with the same id or a different id.</a:t>
            </a:r>
          </a:p>
          <a:p>
            <a:pPr marL="365760" marR="0" lvl="0" indent="-342900">
              <a:spcBef>
                <a:spcPts val="600"/>
              </a:spcBef>
              <a:spcAft>
                <a:spcPts val="1000"/>
              </a:spcAft>
              <a:buFont typeface="Symbol" panose="05050102010706020507" pitchFamily="18" charset="2"/>
              <a:buChar char=""/>
            </a:pPr>
            <a:r>
              <a:rPr lang="en-US" sz="1900" dirty="0">
                <a:effectLst/>
                <a:latin typeface="Calibri" panose="020F0502020204030204" pitchFamily="34" charset="0"/>
                <a:ea typeface="DengXian" panose="02010600030101010101" pitchFamily="2" charset="-122"/>
                <a:cs typeface="Times New Roman" panose="02020603050405020304" pitchFamily="18" charset="0"/>
              </a:rPr>
              <a:t>Different merchant id means different merchant, there will not be two ids associated with same store or merchant.</a:t>
            </a:r>
          </a:p>
          <a:p>
            <a:endParaRPr lang="en-US" sz="19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49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69C95-B74B-401B-AEFC-D14C22E73965}"/>
              </a:ext>
            </a:extLst>
          </p:cNvPr>
          <p:cNvSpPr>
            <a:spLocks noGrp="1"/>
          </p:cNvSpPr>
          <p:nvPr>
            <p:ph type="title"/>
          </p:nvPr>
        </p:nvSpPr>
        <p:spPr>
          <a:xfrm>
            <a:off x="1524000" y="1248587"/>
            <a:ext cx="9144000" cy="2387600"/>
          </a:xfrm>
        </p:spPr>
        <p:txBody>
          <a:bodyPr vert="horz" lIns="91440" tIns="45720" rIns="91440" bIns="45720" rtlCol="0" anchor="b">
            <a:normAutofit/>
          </a:bodyPr>
          <a:lstStyle/>
          <a:p>
            <a:pPr algn="ctr"/>
            <a:r>
              <a:rPr lang="en-US" sz="6400" dirty="0" err="1"/>
              <a:t>Mechants</a:t>
            </a:r>
            <a:r>
              <a:rPr lang="en-US" sz="6400" dirty="0"/>
              <a:t> Segmentation</a:t>
            </a:r>
            <a:endParaRPr lang="en-US" sz="6400" kern="1200" dirty="0">
              <a:solidFill>
                <a:schemeClr val="tx1"/>
              </a:solidFill>
              <a:latin typeface="+mj-lt"/>
              <a:ea typeface="+mj-ea"/>
              <a:cs typeface="+mj-cs"/>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4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9931C-8FCC-44E3-AD45-4F7C2049BD8D}"/>
              </a:ext>
            </a:extLst>
          </p:cNvPr>
          <p:cNvSpPr>
            <a:spLocks noGrp="1"/>
          </p:cNvSpPr>
          <p:nvPr>
            <p:ph type="title"/>
          </p:nvPr>
        </p:nvSpPr>
        <p:spPr>
          <a:xfrm>
            <a:off x="589560" y="856180"/>
            <a:ext cx="4560584" cy="1128068"/>
          </a:xfrm>
        </p:spPr>
        <p:txBody>
          <a:bodyPr anchor="ctr">
            <a:normAutofit/>
          </a:bodyPr>
          <a:lstStyle/>
          <a:p>
            <a:r>
              <a:rPr lang="en-US" sz="3400" dirty="0"/>
              <a:t>Part I Data Analysis and Feature Engineering</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76E516-0A56-414E-95C1-CBEDE52A7C29}"/>
              </a:ext>
            </a:extLst>
          </p:cNvPr>
          <p:cNvSpPr>
            <a:spLocks noGrp="1"/>
          </p:cNvSpPr>
          <p:nvPr>
            <p:ph idx="1"/>
          </p:nvPr>
        </p:nvSpPr>
        <p:spPr>
          <a:xfrm>
            <a:off x="590719" y="2330505"/>
            <a:ext cx="4559425" cy="3979585"/>
          </a:xfrm>
        </p:spPr>
        <p:txBody>
          <a:bodyPr anchor="ctr">
            <a:normAutofit/>
          </a:bodyPr>
          <a:lstStyle/>
          <a:p>
            <a:endParaRPr lang="en-US" sz="2000" dirty="0"/>
          </a:p>
          <a:p>
            <a:r>
              <a:rPr lang="en-US" sz="2000" dirty="0"/>
              <a:t>Feature Engineering ideas</a:t>
            </a:r>
          </a:p>
          <a:p>
            <a:pPr marL="800100" lvl="1" indent="-342900">
              <a:lnSpc>
                <a:spcPct val="120000"/>
              </a:lnSpc>
              <a:spcBef>
                <a:spcPts val="0"/>
              </a:spcBef>
              <a:buFont typeface="Symbol" panose="05050102010706020507" pitchFamily="18" charset="2"/>
              <a:buChar char=""/>
            </a:pPr>
            <a:r>
              <a:rPr lang="en-US" sz="1400" dirty="0">
                <a:effectLst/>
                <a:latin typeface="Calibri" panose="020F0502020204030204" pitchFamily="34" charset="0"/>
                <a:ea typeface="DengXian" panose="02010600030101010101" pitchFamily="2" charset="-122"/>
                <a:cs typeface="Times New Roman" panose="02020603050405020304" pitchFamily="18" charset="0"/>
              </a:rPr>
              <a:t>sales volume, amounts (mean, variance).</a:t>
            </a:r>
          </a:p>
          <a:p>
            <a:pPr marL="800100" lvl="1" indent="-342900">
              <a:lnSpc>
                <a:spcPct val="120000"/>
              </a:lnSpc>
              <a:spcBef>
                <a:spcPts val="0"/>
              </a:spcBef>
              <a:buFont typeface="Symbol" panose="05050102010706020507" pitchFamily="18" charset="2"/>
              <a:buChar char=""/>
            </a:pPr>
            <a:r>
              <a:rPr lang="en-US" sz="1400" dirty="0">
                <a:effectLst/>
                <a:latin typeface="Calibri" panose="020F0502020204030204" pitchFamily="34" charset="0"/>
                <a:ea typeface="DengXian" panose="02010600030101010101" pitchFamily="2" charset="-122"/>
                <a:cs typeface="Times New Roman" panose="02020603050405020304" pitchFamily="18" charset="0"/>
              </a:rPr>
              <a:t>Frequency of the transitions (daily, weekly etc.)</a:t>
            </a:r>
          </a:p>
          <a:p>
            <a:pPr marL="800100" lvl="1" indent="-342900">
              <a:lnSpc>
                <a:spcPct val="120000"/>
              </a:lnSpc>
              <a:spcBef>
                <a:spcPts val="0"/>
              </a:spcBef>
              <a:buFont typeface="Symbol" panose="05050102010706020507" pitchFamily="18" charset="2"/>
              <a:buChar char=""/>
            </a:pPr>
            <a:r>
              <a:rPr lang="en-US" sz="1400" dirty="0">
                <a:effectLst/>
                <a:latin typeface="Calibri" panose="020F0502020204030204" pitchFamily="34" charset="0"/>
                <a:ea typeface="DengXian" panose="02010600030101010101" pitchFamily="2" charset="-122"/>
                <a:cs typeface="Times New Roman" panose="02020603050405020304" pitchFamily="18" charset="0"/>
              </a:rPr>
              <a:t>when did sales happen (sales per day/week/month, time of the day morning, noon, night.</a:t>
            </a:r>
          </a:p>
          <a:p>
            <a:pPr marL="800100" lvl="1" indent="-342900">
              <a:lnSpc>
                <a:spcPct val="120000"/>
              </a:lnSpc>
              <a:spcBef>
                <a:spcPts val="0"/>
              </a:spcBef>
              <a:spcAft>
                <a:spcPts val="1000"/>
              </a:spcAft>
              <a:buFont typeface="Symbol" panose="05050102010706020507" pitchFamily="18" charset="2"/>
              <a:buChar char=""/>
            </a:pPr>
            <a:r>
              <a:rPr lang="en-US" sz="1400" dirty="0">
                <a:effectLst/>
                <a:latin typeface="Calibri" panose="020F0502020204030204" pitchFamily="34" charset="0"/>
                <a:ea typeface="DengXian" panose="02010600030101010101" pitchFamily="2" charset="-122"/>
                <a:cs typeface="Times New Roman" panose="02020603050405020304" pitchFamily="18" charset="0"/>
              </a:rPr>
              <a:t>start and date on strip, how long they have been as a customer.</a:t>
            </a:r>
          </a:p>
          <a:p>
            <a:pPr marL="800100" lvl="1" indent="-342900">
              <a:lnSpc>
                <a:spcPct val="120000"/>
              </a:lnSpc>
              <a:spcBef>
                <a:spcPts val="0"/>
              </a:spcBef>
              <a:spcAft>
                <a:spcPts val="1000"/>
              </a:spcAft>
              <a:buFont typeface="Symbol" panose="05050102010706020507" pitchFamily="18" charset="2"/>
              <a:buChar char=""/>
            </a:pPr>
            <a:endParaRPr lang="en-US" sz="1400" dirty="0">
              <a:latin typeface="Calibri" panose="020F0502020204030204" pitchFamily="34" charset="0"/>
              <a:ea typeface="DengXian" panose="02010600030101010101" pitchFamily="2" charset="-122"/>
              <a:cs typeface="Times New Roman" panose="02020603050405020304" pitchFamily="18" charset="0"/>
            </a:endParaRPr>
          </a:p>
          <a:p>
            <a:pPr marL="457200" lvl="1" indent="0">
              <a:lnSpc>
                <a:spcPct val="120000"/>
              </a:lnSpc>
              <a:spcBef>
                <a:spcPts val="0"/>
              </a:spcBef>
              <a:spcAft>
                <a:spcPts val="1000"/>
              </a:spcAft>
              <a:buNone/>
            </a:pP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err="1">
                <a:effectLst/>
                <a:latin typeface="Calibri" panose="020F0502020204030204" pitchFamily="34" charset="0"/>
                <a:ea typeface="DengXian" panose="02010600030101010101" pitchFamily="2" charset="-122"/>
                <a:cs typeface="Times New Roman" panose="02020603050405020304" pitchFamily="18" charset="0"/>
              </a:rPr>
              <a:t>TSFresh</a:t>
            </a:r>
            <a:r>
              <a:rPr lang="en-US" sz="1800" dirty="0">
                <a:effectLst/>
                <a:latin typeface="Calibri" panose="020F0502020204030204" pitchFamily="34" charset="0"/>
                <a:ea typeface="DengXian" panose="02010600030101010101" pitchFamily="2" charset="-122"/>
                <a:cs typeface="Times New Roman" panose="02020603050405020304" pitchFamily="18" charset="0"/>
              </a:rPr>
              <a:t> to extract other TS features</a:t>
            </a:r>
            <a:endParaRPr lang="en-US" sz="2000" dirty="0"/>
          </a:p>
          <a:p>
            <a:endParaRPr lang="en-US" sz="2000" dirty="0"/>
          </a:p>
          <a:p>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window&#10;&#10;Description automatically generated with low confidence">
            <a:extLst>
              <a:ext uri="{FF2B5EF4-FFF2-40B4-BE49-F238E27FC236}">
                <a16:creationId xmlns:a16="http://schemas.microsoft.com/office/drawing/2014/main" id="{F5DB49DF-AA10-4BEC-B239-2AD2152CD8B1}"/>
              </a:ext>
            </a:extLst>
          </p:cNvPr>
          <p:cNvPicPr/>
          <p:nvPr/>
        </p:nvPicPr>
        <p:blipFill rotWithShape="1">
          <a:blip r:embed="rId2" cstate="print">
            <a:extLst>
              <a:ext uri="{28A0092B-C50C-407E-A947-70E740481C1C}">
                <a14:useLocalDpi xmlns:a14="http://schemas.microsoft.com/office/drawing/2010/main" val="0"/>
              </a:ext>
            </a:extLst>
          </a:blip>
          <a:srcRect t="321" r="4" b="4"/>
          <a:stretch/>
        </p:blipFill>
        <p:spPr bwMode="auto">
          <a:xfrm>
            <a:off x="5977788" y="799352"/>
            <a:ext cx="5425410" cy="5259296"/>
          </a:xfrm>
          <a:prstGeom prst="rect">
            <a:avLst/>
          </a:prstGeom>
          <a:noFill/>
        </p:spPr>
      </p:pic>
    </p:spTree>
    <p:extLst>
      <p:ext uri="{BB962C8B-B14F-4D97-AF65-F5344CB8AC3E}">
        <p14:creationId xmlns:p14="http://schemas.microsoft.com/office/powerpoint/2010/main" val="377515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E5563-F3AF-4879-A58B-5388B45D18F6}"/>
              </a:ext>
            </a:extLst>
          </p:cNvPr>
          <p:cNvSpPr>
            <a:spLocks noGrp="1"/>
          </p:cNvSpPr>
          <p:nvPr>
            <p:ph type="title"/>
          </p:nvPr>
        </p:nvSpPr>
        <p:spPr>
          <a:xfrm>
            <a:off x="1043631" y="809898"/>
            <a:ext cx="9942716" cy="1554480"/>
          </a:xfrm>
        </p:spPr>
        <p:txBody>
          <a:bodyPr anchor="ctr">
            <a:normAutofit/>
          </a:bodyPr>
          <a:lstStyle/>
          <a:p>
            <a:r>
              <a:rPr lang="en-US" sz="4800"/>
              <a:t>Introduction</a:t>
            </a:r>
          </a:p>
        </p:txBody>
      </p:sp>
      <p:sp>
        <p:nvSpPr>
          <p:cNvPr id="3" name="Content Placeholder 2">
            <a:extLst>
              <a:ext uri="{FF2B5EF4-FFF2-40B4-BE49-F238E27FC236}">
                <a16:creationId xmlns:a16="http://schemas.microsoft.com/office/drawing/2014/main" id="{AD0F94C1-BBA7-4E74-95EE-784F7A47E367}"/>
              </a:ext>
            </a:extLst>
          </p:cNvPr>
          <p:cNvSpPr>
            <a:spLocks noGrp="1"/>
          </p:cNvSpPr>
          <p:nvPr>
            <p:ph idx="1"/>
          </p:nvPr>
        </p:nvSpPr>
        <p:spPr>
          <a:xfrm>
            <a:off x="1045028" y="3017522"/>
            <a:ext cx="9941319" cy="3124658"/>
          </a:xfrm>
        </p:spPr>
        <p:txBody>
          <a:bodyPr anchor="ctr">
            <a:normAutofit fontScale="92500" lnSpcReduction="20000"/>
          </a:bodyPr>
          <a:lstStyle/>
          <a:p>
            <a:pPr marL="0" marR="0">
              <a:spcBef>
                <a:spcPts val="0"/>
              </a:spcBef>
              <a:spcAft>
                <a:spcPts val="1000"/>
              </a:spcAft>
            </a:pPr>
            <a:r>
              <a:rPr lang="en-US" sz="2200" dirty="0">
                <a:effectLst/>
                <a:latin typeface="Calibri" panose="020F0502020204030204" pitchFamily="34" charset="0"/>
                <a:ea typeface="DengXian" panose="02010600030101010101" pitchFamily="2" charset="-122"/>
                <a:cs typeface="Times New Roman" panose="02020603050405020304" pitchFamily="18" charset="0"/>
              </a:rPr>
              <a:t>In this project, a two-year transaction history data from Stripe’s merchant was given for merchant segmentation and churn prediction</a:t>
            </a:r>
          </a:p>
          <a:p>
            <a:pPr marL="0" marR="0">
              <a:spcBef>
                <a:spcPts val="0"/>
              </a:spcBef>
              <a:spcAft>
                <a:spcPts val="1000"/>
              </a:spcAft>
            </a:pPr>
            <a:r>
              <a:rPr lang="en-US" sz="2200" dirty="0">
                <a:effectLst/>
                <a:latin typeface="Calibri" panose="020F0502020204030204" pitchFamily="34" charset="0"/>
                <a:ea typeface="DengXian" panose="02010600030101010101" pitchFamily="2" charset="-122"/>
                <a:cs typeface="Times New Roman" panose="02020603050405020304" pitchFamily="18" charset="0"/>
              </a:rPr>
              <a:t>For segmentation, I created features for individual merchants and trained two clustering models with unsupervised learning algorithms with the best number of clusters and hyper-parameter. I was able to visualize my clustering result and have an interpretation of individual clusters from the center of the clusters.</a:t>
            </a:r>
          </a:p>
          <a:p>
            <a:pPr marL="0" marR="0">
              <a:spcBef>
                <a:spcPts val="0"/>
              </a:spcBef>
              <a:spcAft>
                <a:spcPts val="1000"/>
              </a:spcAft>
            </a:pPr>
            <a:r>
              <a:rPr lang="en-US" sz="2200" dirty="0">
                <a:effectLst/>
                <a:latin typeface="Calibri" panose="020F0502020204030204" pitchFamily="34" charset="0"/>
                <a:ea typeface="DengXian" panose="02010600030101010101" pitchFamily="2" charset="-122"/>
                <a:cs typeface="Times New Roman" panose="02020603050405020304" pitchFamily="18" charset="0"/>
              </a:rPr>
              <a:t>For prediction, I first defined churn and created churn labels for the merchants in both empirical and theoretical ways. I then compared, trained and hyper-tuned a classification model with the labels and features from part 1 and other time series features from the original data to predict future churns of individual merchants. I tried to provide the reasons for the churn and provided some insights on how to proceed with the churning merchants.</a:t>
            </a:r>
          </a:p>
          <a:p>
            <a:endParaRPr lang="en-US" sz="17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67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AE218-C7E5-4687-9B8C-75B7C1B251F5}"/>
              </a:ext>
            </a:extLst>
          </p:cNvPr>
          <p:cNvSpPr>
            <a:spLocks noGrp="1"/>
          </p:cNvSpPr>
          <p:nvPr>
            <p:ph type="title"/>
          </p:nvPr>
        </p:nvSpPr>
        <p:spPr>
          <a:xfrm>
            <a:off x="645064" y="525982"/>
            <a:ext cx="4282983" cy="1200361"/>
          </a:xfrm>
        </p:spPr>
        <p:txBody>
          <a:bodyPr anchor="b">
            <a:normAutofit/>
          </a:bodyPr>
          <a:lstStyle/>
          <a:p>
            <a:r>
              <a:rPr lang="en-US" sz="4000" dirty="0"/>
              <a:t>Question 1: Segmentation</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C56207-A33E-4563-8640-57EEEBBE8B8E}"/>
              </a:ext>
            </a:extLst>
          </p:cNvPr>
          <p:cNvSpPr>
            <a:spLocks noGrp="1"/>
          </p:cNvSpPr>
          <p:nvPr>
            <p:ph idx="1"/>
          </p:nvPr>
        </p:nvSpPr>
        <p:spPr>
          <a:xfrm>
            <a:off x="645066" y="2031101"/>
            <a:ext cx="4282984" cy="3511943"/>
          </a:xfrm>
        </p:spPr>
        <p:txBody>
          <a:bodyPr anchor="ctr">
            <a:normAutofit/>
          </a:bodyPr>
          <a:lstStyle/>
          <a:p>
            <a:r>
              <a:rPr lang="en-US" sz="2400" b="1" kern="0" dirty="0">
                <a:effectLst/>
                <a:ea typeface="DengXian Light" panose="02010600030101010101" pitchFamily="2" charset="-122"/>
                <a:cs typeface="Times New Roman" panose="02020603050405020304" pitchFamily="18" charset="0"/>
              </a:rPr>
              <a:t>Clustering and model training</a:t>
            </a:r>
          </a:p>
          <a:p>
            <a:pPr lvl="1"/>
            <a:r>
              <a:rPr lang="en-US" kern="0" dirty="0">
                <a:ea typeface="DengXian Light" panose="02010600030101010101" pitchFamily="2" charset="-122"/>
                <a:cs typeface="Times New Roman" panose="02020603050405020304" pitchFamily="18" charset="0"/>
              </a:rPr>
              <a:t>Metrics to define success: </a:t>
            </a:r>
            <a:r>
              <a:rPr lang="en-US" dirty="0">
                <a:effectLst/>
                <a:ea typeface="DengXian" panose="02010600030101010101" pitchFamily="2" charset="-122"/>
                <a:cs typeface="Times New Roman" panose="02020603050405020304" pitchFamily="18" charset="0"/>
              </a:rPr>
              <a:t>AIC score, Silhouette Score and Inertia</a:t>
            </a:r>
            <a:endParaRPr lang="en-US" kern="0" dirty="0">
              <a:effectLst/>
              <a:ea typeface="DengXian Light" panose="02010600030101010101" pitchFamily="2" charset="-122"/>
              <a:cs typeface="Times New Roman" panose="02020603050405020304" pitchFamily="18" charset="0"/>
            </a:endParaRPr>
          </a:p>
          <a:p>
            <a:pPr lvl="1"/>
            <a:r>
              <a:rPr lang="en-US" dirty="0"/>
              <a:t>Model selection: </a:t>
            </a:r>
            <a:r>
              <a:rPr lang="en-US" dirty="0" err="1"/>
              <a:t>Kmeans</a:t>
            </a:r>
            <a:r>
              <a:rPr lang="en-US" dirty="0"/>
              <a:t> and Gaussian Mixture</a:t>
            </a:r>
          </a:p>
          <a:p>
            <a:pPr lvl="1"/>
            <a:r>
              <a:rPr lang="en-US" dirty="0"/>
              <a:t>Hyper-parameter Tuning</a:t>
            </a:r>
          </a:p>
          <a:p>
            <a:pPr marL="457200" lvl="1" indent="0">
              <a:buNone/>
            </a:pPr>
            <a:endParaRPr lang="en-US" sz="1800" dirty="0"/>
          </a:p>
          <a:p>
            <a:pPr lvl="1"/>
            <a:endParaRPr lang="en-US" sz="1800" dirty="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75BDCC-896A-4286-83BF-E1F2BFEB286C}"/>
              </a:ext>
            </a:extLst>
          </p:cNvPr>
          <p:cNvPicPr>
            <a:picLocks noChangeAspect="1"/>
          </p:cNvPicPr>
          <p:nvPr/>
        </p:nvPicPr>
        <p:blipFill>
          <a:blip r:embed="rId2"/>
          <a:stretch>
            <a:fillRect/>
          </a:stretch>
        </p:blipFill>
        <p:spPr>
          <a:xfrm>
            <a:off x="6616931" y="650494"/>
            <a:ext cx="4188024" cy="5565482"/>
          </a:xfrm>
          <a:prstGeom prst="rect">
            <a:avLst/>
          </a:prstGeom>
        </p:spPr>
      </p:pic>
    </p:spTree>
    <p:extLst>
      <p:ext uri="{BB962C8B-B14F-4D97-AF65-F5344CB8AC3E}">
        <p14:creationId xmlns:p14="http://schemas.microsoft.com/office/powerpoint/2010/main" val="142077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DACF4916-3FE8-49CA-B7E4-231159DD6239}"/>
              </a:ext>
            </a:extLst>
          </p:cNvPr>
          <p:cNvGraphicFramePr/>
          <p:nvPr>
            <p:extLst>
              <p:ext uri="{D42A27DB-BD31-4B8C-83A1-F6EECF244321}">
                <p14:modId xmlns:p14="http://schemas.microsoft.com/office/powerpoint/2010/main" val="1146378115"/>
              </p:ext>
            </p:extLst>
          </p:nvPr>
        </p:nvGraphicFramePr>
        <p:xfrm>
          <a:off x="5800266" y="220812"/>
          <a:ext cx="5536003" cy="6359226"/>
        </p:xfrm>
        <a:graphic>
          <a:graphicData uri="http://schemas.openxmlformats.org/drawingml/2006/table">
            <a:tbl>
              <a:tblPr firstRow="1" firstCol="1" bandRow="1">
                <a:tableStyleId>{5C22544A-7EE6-4342-B048-85BDC9FD1C3A}</a:tableStyleId>
              </a:tblPr>
              <a:tblGrid>
                <a:gridCol w="641483">
                  <a:extLst>
                    <a:ext uri="{9D8B030D-6E8A-4147-A177-3AD203B41FA5}">
                      <a16:colId xmlns:a16="http://schemas.microsoft.com/office/drawing/2014/main" val="1153417852"/>
                    </a:ext>
                  </a:extLst>
                </a:gridCol>
                <a:gridCol w="1254834">
                  <a:extLst>
                    <a:ext uri="{9D8B030D-6E8A-4147-A177-3AD203B41FA5}">
                      <a16:colId xmlns:a16="http://schemas.microsoft.com/office/drawing/2014/main" val="1864994754"/>
                    </a:ext>
                  </a:extLst>
                </a:gridCol>
                <a:gridCol w="1238257">
                  <a:extLst>
                    <a:ext uri="{9D8B030D-6E8A-4147-A177-3AD203B41FA5}">
                      <a16:colId xmlns:a16="http://schemas.microsoft.com/office/drawing/2014/main" val="1302630217"/>
                    </a:ext>
                  </a:extLst>
                </a:gridCol>
                <a:gridCol w="1216804">
                  <a:extLst>
                    <a:ext uri="{9D8B030D-6E8A-4147-A177-3AD203B41FA5}">
                      <a16:colId xmlns:a16="http://schemas.microsoft.com/office/drawing/2014/main" val="2512302323"/>
                    </a:ext>
                  </a:extLst>
                </a:gridCol>
                <a:gridCol w="1184625">
                  <a:extLst>
                    <a:ext uri="{9D8B030D-6E8A-4147-A177-3AD203B41FA5}">
                      <a16:colId xmlns:a16="http://schemas.microsoft.com/office/drawing/2014/main" val="2138341097"/>
                    </a:ext>
                  </a:extLst>
                </a:gridCol>
              </a:tblGrid>
              <a:tr h="192294">
                <a:tc>
                  <a:txBody>
                    <a:bodyPr/>
                    <a:lstStyle/>
                    <a:p>
                      <a:pPr marL="0" marR="0" algn="l" fontAlgn="b">
                        <a:lnSpc>
                          <a:spcPct val="120000"/>
                        </a:lnSpc>
                        <a:spcBef>
                          <a:spcPts val="0"/>
                        </a:spcBef>
                        <a:spcAft>
                          <a:spcPts val="0"/>
                        </a:spcAft>
                      </a:pPr>
                      <a:r>
                        <a:rPr lang="en-US" sz="1200" u="none" strike="noStrike">
                          <a:effectLst/>
                        </a:rPr>
                        <a:t>Clusters</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Evidence</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Hypothesis</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My Estimates</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Suggestion</a:t>
                      </a:r>
                      <a:endParaRPr lang="en-US" sz="1200" b="0" i="0" u="none" strike="noStrike">
                        <a:effectLst/>
                        <a:latin typeface="Arial" panose="020B0604020202020204" pitchFamily="34" charset="0"/>
                      </a:endParaRPr>
                    </a:p>
                  </a:txBody>
                  <a:tcPr marL="22744" marR="22744" marT="2106" marB="0" anchor="b"/>
                </a:tc>
                <a:extLst>
                  <a:ext uri="{0D108BD9-81ED-4DB2-BD59-A6C34878D82A}">
                    <a16:rowId xmlns:a16="http://schemas.microsoft.com/office/drawing/2014/main" val="3195232217"/>
                  </a:ext>
                </a:extLst>
              </a:tr>
              <a:tr h="712853">
                <a:tc>
                  <a:txBody>
                    <a:bodyPr/>
                    <a:lstStyle/>
                    <a:p>
                      <a:pPr marL="0" marR="0" algn="l" fontAlgn="b">
                        <a:lnSpc>
                          <a:spcPct val="120000"/>
                        </a:lnSpc>
                        <a:spcBef>
                          <a:spcPts val="0"/>
                        </a:spcBef>
                        <a:spcAft>
                          <a:spcPts val="0"/>
                        </a:spcAft>
                      </a:pPr>
                      <a:r>
                        <a:rPr lang="en-US" sz="1200" u="none" strike="noStrike" dirty="0">
                          <a:effectLst/>
                        </a:rPr>
                        <a:t>2, 9</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large amounts per transaction,</a:t>
                      </a:r>
                    </a:p>
                    <a:p>
                      <a:pPr marL="0" marR="0" algn="l" fontAlgn="b">
                        <a:lnSpc>
                          <a:spcPct val="120000"/>
                        </a:lnSpc>
                        <a:spcBef>
                          <a:spcPts val="0"/>
                        </a:spcBef>
                        <a:spcAft>
                          <a:spcPts val="0"/>
                        </a:spcAft>
                      </a:pPr>
                      <a:r>
                        <a:rPr lang="en-US" sz="1200" u="none" strike="noStrike" dirty="0">
                          <a:effectLst/>
                        </a:rPr>
                        <a:t>large number of transactions</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data error, internal test merchant</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outliers</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Look into data quality</a:t>
                      </a:r>
                      <a:endParaRPr lang="en-US" sz="1200" b="0" i="0" u="none" strike="noStrike">
                        <a:effectLst/>
                        <a:latin typeface="Arial" panose="020B0604020202020204" pitchFamily="34" charset="0"/>
                      </a:endParaRPr>
                    </a:p>
                  </a:txBody>
                  <a:tcPr marL="22744" marR="22744" marT="2106" marB="0" anchor="b"/>
                </a:tc>
                <a:extLst>
                  <a:ext uri="{0D108BD9-81ED-4DB2-BD59-A6C34878D82A}">
                    <a16:rowId xmlns:a16="http://schemas.microsoft.com/office/drawing/2014/main" val="3197846413"/>
                  </a:ext>
                </a:extLst>
              </a:tr>
              <a:tr h="892587">
                <a:tc>
                  <a:txBody>
                    <a:bodyPr/>
                    <a:lstStyle/>
                    <a:p>
                      <a:pPr marL="0" marR="0" algn="l" fontAlgn="b">
                        <a:lnSpc>
                          <a:spcPct val="120000"/>
                        </a:lnSpc>
                        <a:spcBef>
                          <a:spcPts val="0"/>
                        </a:spcBef>
                        <a:spcAft>
                          <a:spcPts val="0"/>
                        </a:spcAft>
                      </a:pPr>
                      <a:r>
                        <a:rPr lang="en-US" sz="1200" u="none" strike="noStrike">
                          <a:effectLst/>
                        </a:rPr>
                        <a:t>3, 4, 5</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transactions at the night, newer merchants, lower to medium transaction and amount</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on board when stripe expend to international business in the late stage</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international business</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support in the night to help growth; language barrier</a:t>
                      </a:r>
                      <a:endParaRPr lang="en-US" sz="1200" b="0" i="0" u="none" strike="noStrike">
                        <a:effectLst/>
                        <a:latin typeface="Arial" panose="020B0604020202020204" pitchFamily="34" charset="0"/>
                      </a:endParaRPr>
                    </a:p>
                  </a:txBody>
                  <a:tcPr marL="22744" marR="22744" marT="2106" marB="0" anchor="b"/>
                </a:tc>
                <a:extLst>
                  <a:ext uri="{0D108BD9-81ED-4DB2-BD59-A6C34878D82A}">
                    <a16:rowId xmlns:a16="http://schemas.microsoft.com/office/drawing/2014/main" val="102102236"/>
                  </a:ext>
                </a:extLst>
              </a:tr>
              <a:tr h="712853">
                <a:tc>
                  <a:txBody>
                    <a:bodyPr/>
                    <a:lstStyle/>
                    <a:p>
                      <a:pPr marL="0" marR="0" algn="l" fontAlgn="b">
                        <a:lnSpc>
                          <a:spcPct val="120000"/>
                        </a:lnSpc>
                        <a:spcBef>
                          <a:spcPts val="0"/>
                        </a:spcBef>
                        <a:spcAft>
                          <a:spcPts val="0"/>
                        </a:spcAft>
                      </a:pPr>
                      <a:r>
                        <a:rPr lang="en-US" sz="1200" u="none" strike="noStrike">
                          <a:effectLst/>
                        </a:rPr>
                        <a:t>1</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have been with stripe the longest, loyal customer, more transactions as well.</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they trust stripe and use frequently</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power users</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use resource to guarantee power users retention</a:t>
                      </a:r>
                      <a:endParaRPr lang="en-US" sz="1200" b="0" i="0" u="none" strike="noStrike">
                        <a:effectLst/>
                        <a:latin typeface="Arial" panose="020B0604020202020204" pitchFamily="34" charset="0"/>
                      </a:endParaRPr>
                    </a:p>
                  </a:txBody>
                  <a:tcPr marL="22744" marR="22744" marT="2106" marB="0" anchor="b"/>
                </a:tc>
                <a:extLst>
                  <a:ext uri="{0D108BD9-81ED-4DB2-BD59-A6C34878D82A}">
                    <a16:rowId xmlns:a16="http://schemas.microsoft.com/office/drawing/2014/main" val="2864027307"/>
                  </a:ext>
                </a:extLst>
              </a:tr>
              <a:tr h="712853">
                <a:tc>
                  <a:txBody>
                    <a:bodyPr/>
                    <a:lstStyle/>
                    <a:p>
                      <a:pPr marL="0" marR="0" algn="l" fontAlgn="b">
                        <a:lnSpc>
                          <a:spcPct val="120000"/>
                        </a:lnSpc>
                        <a:spcBef>
                          <a:spcPts val="0"/>
                        </a:spcBef>
                        <a:spcAft>
                          <a:spcPts val="0"/>
                        </a:spcAft>
                      </a:pPr>
                      <a:r>
                        <a:rPr lang="en-US" sz="1200" u="none" strike="noStrike">
                          <a:effectLst/>
                        </a:rPr>
                        <a:t>6</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largest total volume, more transactions at noon, transaction is the third highest</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people buying lunch during daytime</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lunch dining service</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Offer customized service like convenient way for tipping </a:t>
                      </a:r>
                      <a:endParaRPr lang="en-US" sz="1200" b="0" i="0" u="none" strike="noStrike">
                        <a:effectLst/>
                        <a:latin typeface="Arial" panose="020B0604020202020204" pitchFamily="34" charset="0"/>
                      </a:endParaRPr>
                    </a:p>
                  </a:txBody>
                  <a:tcPr marL="22744" marR="22744" marT="2106" marB="0" anchor="b"/>
                </a:tc>
                <a:extLst>
                  <a:ext uri="{0D108BD9-81ED-4DB2-BD59-A6C34878D82A}">
                    <a16:rowId xmlns:a16="http://schemas.microsoft.com/office/drawing/2014/main" val="1760897993"/>
                  </a:ext>
                </a:extLst>
              </a:tr>
              <a:tr h="712853">
                <a:tc>
                  <a:txBody>
                    <a:bodyPr/>
                    <a:lstStyle/>
                    <a:p>
                      <a:pPr marL="0" marR="0" algn="l" fontAlgn="b">
                        <a:lnSpc>
                          <a:spcPct val="120000"/>
                        </a:lnSpc>
                        <a:spcBef>
                          <a:spcPts val="0"/>
                        </a:spcBef>
                        <a:spcAft>
                          <a:spcPts val="0"/>
                        </a:spcAft>
                      </a:pPr>
                      <a:r>
                        <a:rPr lang="en-US" sz="1200" u="none" strike="noStrike">
                          <a:effectLst/>
                        </a:rPr>
                        <a:t>7</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lowest in transactions, sales per day, second longest history</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small business could struggle with scaling up</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Small business owners that has been with stripe since beginning</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Offer service like SaaS CRM tools to scale up</a:t>
                      </a:r>
                      <a:endParaRPr lang="en-US" sz="1200" b="0" i="0" u="none" strike="noStrike">
                        <a:effectLst/>
                        <a:latin typeface="Arial" panose="020B0604020202020204" pitchFamily="34" charset="0"/>
                      </a:endParaRPr>
                    </a:p>
                  </a:txBody>
                  <a:tcPr marL="22744" marR="22744" marT="2106" marB="0" anchor="b"/>
                </a:tc>
                <a:extLst>
                  <a:ext uri="{0D108BD9-81ED-4DB2-BD59-A6C34878D82A}">
                    <a16:rowId xmlns:a16="http://schemas.microsoft.com/office/drawing/2014/main" val="2663687656"/>
                  </a:ext>
                </a:extLst>
              </a:tr>
              <a:tr h="892587">
                <a:tc>
                  <a:txBody>
                    <a:bodyPr/>
                    <a:lstStyle/>
                    <a:p>
                      <a:pPr marL="0" marR="0" algn="l" fontAlgn="b">
                        <a:lnSpc>
                          <a:spcPct val="120000"/>
                        </a:lnSpc>
                        <a:spcBef>
                          <a:spcPts val="0"/>
                        </a:spcBef>
                        <a:spcAft>
                          <a:spcPts val="0"/>
                        </a:spcAft>
                      </a:pPr>
                      <a:r>
                        <a:rPr lang="en-US" sz="1200" u="none" strike="noStrike">
                          <a:effectLst/>
                        </a:rPr>
                        <a:t>0, 8</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4</a:t>
                      </a:r>
                      <a:r>
                        <a:rPr lang="en-US" sz="1200" u="none" strike="noStrike" baseline="30000">
                          <a:effectLst/>
                        </a:rPr>
                        <a:t>th</a:t>
                      </a:r>
                      <a:r>
                        <a:rPr lang="en-US" sz="1200" u="none" strike="noStrike">
                          <a:effectLst/>
                        </a:rPr>
                        <a:t> and 5</a:t>
                      </a:r>
                      <a:r>
                        <a:rPr lang="en-US" sz="1200" u="none" strike="noStrike" baseline="30000">
                          <a:effectLst/>
                        </a:rPr>
                        <a:t>th</a:t>
                      </a:r>
                      <a:r>
                        <a:rPr lang="en-US" sz="1200" u="none" strike="noStrike">
                          <a:effectLst/>
                        </a:rPr>
                        <a:t> largest in terms of total transactions, transactions in the morning</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shorter history with higher volume could mean they are growing</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a:effectLst/>
                        </a:rPr>
                        <a:t>newer business that just starts to use Strip</a:t>
                      </a:r>
                      <a:endParaRPr lang="en-US" sz="1200" b="0" i="0" u="none" strike="noStrike">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provide help for better growth for Stripe to grow exponentially</a:t>
                      </a:r>
                      <a:endParaRPr lang="en-US" sz="1200" b="0" i="0" u="none" strike="noStrike" dirty="0">
                        <a:effectLst/>
                        <a:latin typeface="Arial" panose="020B0604020202020204" pitchFamily="34" charset="0"/>
                      </a:endParaRPr>
                    </a:p>
                  </a:txBody>
                  <a:tcPr marL="22744" marR="22744" marT="2106" marB="0" anchor="b"/>
                </a:tc>
                <a:extLst>
                  <a:ext uri="{0D108BD9-81ED-4DB2-BD59-A6C34878D82A}">
                    <a16:rowId xmlns:a16="http://schemas.microsoft.com/office/drawing/2014/main" val="730451187"/>
                  </a:ext>
                </a:extLst>
              </a:tr>
            </a:tbl>
          </a:graphicData>
        </a:graphic>
      </p:graphicFrame>
      <p:sp>
        <p:nvSpPr>
          <p:cNvPr id="6" name="Content Placeholder 2">
            <a:extLst>
              <a:ext uri="{FF2B5EF4-FFF2-40B4-BE49-F238E27FC236}">
                <a16:creationId xmlns:a16="http://schemas.microsoft.com/office/drawing/2014/main" id="{6CBB1B56-393D-4595-8AAF-517B2EFEA10F}"/>
              </a:ext>
            </a:extLst>
          </p:cNvPr>
          <p:cNvSpPr>
            <a:spLocks noGrp="1"/>
          </p:cNvSpPr>
          <p:nvPr>
            <p:ph idx="1"/>
          </p:nvPr>
        </p:nvSpPr>
        <p:spPr>
          <a:xfrm>
            <a:off x="847363" y="2611471"/>
            <a:ext cx="4282984" cy="3511943"/>
          </a:xfrm>
        </p:spPr>
        <p:txBody>
          <a:bodyPr anchor="ctr">
            <a:normAutofit fontScale="85000" lnSpcReduction="20000"/>
          </a:bodyPr>
          <a:lstStyle/>
          <a:p>
            <a:r>
              <a:rPr lang="en-US" sz="2700" dirty="0">
                <a:latin typeface="+mn-lt"/>
                <a:ea typeface="+mn-ea"/>
                <a:cs typeface="+mn-cs"/>
              </a:rPr>
              <a:t>Result Analysis/ Cluster Interpretations </a:t>
            </a:r>
          </a:p>
          <a:p>
            <a:pPr lvl="1"/>
            <a:r>
              <a:rPr lang="en-US" sz="2300" dirty="0">
                <a:latin typeface="+mn-lt"/>
                <a:ea typeface="+mn-ea"/>
                <a:cs typeface="+mn-cs"/>
              </a:rPr>
              <a:t>After getting the centers, I inversed the center to find original data. For the 10 clusters, my understanding is as follows.</a:t>
            </a:r>
            <a:br>
              <a:rPr lang="en-US" sz="2300" dirty="0">
                <a:latin typeface="+mn-lt"/>
                <a:ea typeface="+mn-ea"/>
                <a:cs typeface="+mn-cs"/>
              </a:rPr>
            </a:br>
            <a:endParaRPr lang="en-US" sz="2300" dirty="0">
              <a:latin typeface="+mn-lt"/>
              <a:ea typeface="+mn-ea"/>
              <a:cs typeface="+mn-cs"/>
            </a:endParaRPr>
          </a:p>
          <a:p>
            <a:r>
              <a:rPr lang="en-US" sz="2300" dirty="0">
                <a:latin typeface="+mn-lt"/>
                <a:ea typeface="+mn-ea"/>
                <a:cs typeface="+mn-cs"/>
              </a:rPr>
              <a:t>Clustering Ensemble</a:t>
            </a:r>
          </a:p>
          <a:p>
            <a:pPr lvl="1"/>
            <a:r>
              <a:rPr lang="en-US" sz="2300" dirty="0">
                <a:latin typeface="+mn-lt"/>
                <a:ea typeface="+mn-ea"/>
                <a:cs typeface="+mn-cs"/>
              </a:rPr>
              <a:t>I chose </a:t>
            </a:r>
            <a:r>
              <a:rPr lang="en-US" sz="2300" dirty="0" err="1">
                <a:latin typeface="+mn-lt"/>
                <a:ea typeface="+mn-ea"/>
                <a:cs typeface="+mn-cs"/>
              </a:rPr>
              <a:t>ClusterEnsembles</a:t>
            </a:r>
            <a:r>
              <a:rPr lang="en-US" sz="2300" dirty="0">
                <a:latin typeface="+mn-lt"/>
                <a:ea typeface="+mn-ea"/>
                <a:cs typeface="+mn-cs"/>
              </a:rPr>
              <a:t> to combine two labels. This would be a nice area for future work to first try different clustering models and then explore options for ensembles.</a:t>
            </a:r>
            <a:endParaRPr lang="en-US" sz="2300" dirty="0"/>
          </a:p>
          <a:p>
            <a:pPr marL="457200" lvl="1" indent="0">
              <a:buNone/>
            </a:pPr>
            <a:endParaRPr lang="en-US" sz="1800" dirty="0"/>
          </a:p>
          <a:p>
            <a:pPr lvl="1"/>
            <a:endParaRPr lang="en-US" sz="1800" dirty="0"/>
          </a:p>
        </p:txBody>
      </p:sp>
      <p:sp>
        <p:nvSpPr>
          <p:cNvPr id="8" name="Title 7">
            <a:extLst>
              <a:ext uri="{FF2B5EF4-FFF2-40B4-BE49-F238E27FC236}">
                <a16:creationId xmlns:a16="http://schemas.microsoft.com/office/drawing/2014/main" id="{A265966A-EA5F-4566-8266-6D50C9BF322D}"/>
              </a:ext>
            </a:extLst>
          </p:cNvPr>
          <p:cNvSpPr>
            <a:spLocks noGrp="1"/>
          </p:cNvSpPr>
          <p:nvPr>
            <p:ph type="title"/>
          </p:nvPr>
        </p:nvSpPr>
        <p:spPr>
          <a:xfrm>
            <a:off x="264735" y="886242"/>
            <a:ext cx="5421074" cy="1325563"/>
          </a:xfrm>
        </p:spPr>
        <p:txBody>
          <a:bodyPr>
            <a:normAutofit/>
          </a:bodyPr>
          <a:lstStyle/>
          <a:p>
            <a:r>
              <a:rPr lang="en-US" sz="3600" kern="1200" dirty="0">
                <a:solidFill>
                  <a:schemeClr val="tx1"/>
                </a:solidFill>
                <a:latin typeface="+mj-lt"/>
                <a:ea typeface="+mj-ea"/>
                <a:cs typeface="+mj-cs"/>
              </a:rPr>
              <a:t>Question 1: Segmentation Interpretation and insights</a:t>
            </a:r>
            <a:endParaRPr lang="en-US" sz="3600" dirty="0"/>
          </a:p>
        </p:txBody>
      </p:sp>
    </p:spTree>
    <p:extLst>
      <p:ext uri="{BB962C8B-B14F-4D97-AF65-F5344CB8AC3E}">
        <p14:creationId xmlns:p14="http://schemas.microsoft.com/office/powerpoint/2010/main" val="3559793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1316</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Symbol</vt:lpstr>
      <vt:lpstr>Office Theme</vt:lpstr>
      <vt:lpstr>Merchants Segmentation and Churn Prediction</vt:lpstr>
      <vt:lpstr>Problem Statement</vt:lpstr>
      <vt:lpstr>Project Summary</vt:lpstr>
      <vt:lpstr>Presumption</vt:lpstr>
      <vt:lpstr>Mechants Segmentation</vt:lpstr>
      <vt:lpstr>Part I Data Analysis and Feature Engineering</vt:lpstr>
      <vt:lpstr>Introduction</vt:lpstr>
      <vt:lpstr>Question 1: Segmentation</vt:lpstr>
      <vt:lpstr>Question 1: Segmentation Interpretation and insights</vt:lpstr>
      <vt:lpstr>Question II: Model selection and business insights </vt:lpstr>
      <vt:lpstr>Question 2: Churning active mechants</vt:lpstr>
      <vt:lpstr>Question II-Potential Loss of Churn and Solution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Merchants Segmentation and Churn Prediction</dc:title>
  <dc:creator>April</dc:creator>
  <cp:lastModifiedBy>April</cp:lastModifiedBy>
  <cp:revision>13</cp:revision>
  <dcterms:created xsi:type="dcterms:W3CDTF">2021-05-13T00:03:15Z</dcterms:created>
  <dcterms:modified xsi:type="dcterms:W3CDTF">2021-05-13T01:24:13Z</dcterms:modified>
</cp:coreProperties>
</file>