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 SemiBold"/>
      <p:regular r:id="rId15"/>
      <p:bold r:id="rId16"/>
      <p:italic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arlow SemiBold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BarlowSemiBold-bold.fntdata"/><Relationship Id="rId23" Type="http://schemas.openxmlformats.org/officeDocument/2006/relationships/font" Target="fonts/Barlow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Bold-boldItalic.fntdata"/><Relationship Id="rId25" Type="http://schemas.openxmlformats.org/officeDocument/2006/relationships/font" Target="fonts/BarlowSemiBold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font" Target="fonts/Raleway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SemiBold-italic.fntdata"/><Relationship Id="rId16" Type="http://schemas.openxmlformats.org/officeDocument/2006/relationships/font" Target="fonts/RalewaySemiBold-bold.fntdata"/><Relationship Id="rId19" Type="http://schemas.openxmlformats.org/officeDocument/2006/relationships/font" Target="fonts/Raleway-regular.fntdata"/><Relationship Id="rId18" Type="http://schemas.openxmlformats.org/officeDocument/2006/relationships/font" Target="fonts/Raleway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solution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 and welcome to our presentation. </a:t>
            </a:r>
            <a:r>
              <a:rPr lang="en"/>
              <a:t>t</a:t>
            </a:r>
            <a:r>
              <a:rPr lang="en"/>
              <a:t>oday , we will cover our application that we have made for this year hackathon.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name of our application is speed finance and we will be covering the problem that we have identified in the </a:t>
            </a:r>
            <a:r>
              <a:rPr lang="en"/>
              <a:t>business</a:t>
            </a:r>
            <a:r>
              <a:rPr lang="en"/>
              <a:t> sector, how our solution will help to solve this problem as well as how we come to build this solution.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50c288fb93_3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50c288fb93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620bbb036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620bbb0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Missing documents during application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Lack of follow ups from RMs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Tedious and long loaning process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Bank’s RMs have troublesome loaning systems - Unable to manage their leads efficiently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0c288fb93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0c288fb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off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management- able to track leads and keeps record of companies and application submission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profit margin- by  streamlining the process, applicants can apply for loan easier and more efficiently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customer reach- every </a:t>
            </a:r>
            <a:r>
              <a:rPr lang="en"/>
              <a:t>companies</a:t>
            </a:r>
            <a:r>
              <a:rPr lang="en"/>
              <a:t> can create their own account and manages their loan application as it is easily </a:t>
            </a:r>
            <a:r>
              <a:rPr lang="en"/>
              <a:t>accessible</a:t>
            </a:r>
            <a:r>
              <a:rPr lang="en"/>
              <a:t>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imescale - according to AWS storage blog, </a:t>
            </a:r>
            <a:r>
              <a:rPr lang="en">
                <a:solidFill>
                  <a:srgbClr val="333333"/>
                </a:solidFill>
              </a:rPr>
              <a:t>700-TB dataset to S3 within two and half months using </a:t>
            </a:r>
            <a:r>
              <a:rPr lang="en">
                <a:solidFill>
                  <a:srgbClr val="232F3E"/>
                </a:solidFill>
              </a:rPr>
              <a:t>AWS DataSync. This is done </a:t>
            </a:r>
            <a:r>
              <a:rPr i="1" lang="en" sz="1050">
                <a:solidFill>
                  <a:srgbClr val="333333"/>
                </a:solidFill>
              </a:rPr>
              <a:t>swiftly with minimal effort and was completely self-managed with AWS DataSync.</a:t>
            </a:r>
            <a:endParaRPr sz="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all those benefit, lets talk </a:t>
            </a:r>
            <a:r>
              <a:rPr lang="en"/>
              <a:t>about the cost. </a:t>
            </a:r>
            <a:r>
              <a:rPr lang="en"/>
              <a:t>Monthly Cost of using AWS elastic beanstalk after calculation is </a:t>
            </a: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$33.24 </a:t>
            </a:r>
            <a:endParaRPr sz="1350">
              <a:solidFill>
                <a:srgbClr val="0A0A2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This calculation includes the cost for using  </a:t>
            </a:r>
            <a:r>
              <a:rPr lang="en" sz="1400">
                <a:solidFill>
                  <a:srgbClr val="0A0A23"/>
                </a:solidFill>
                <a:latin typeface="Barlow Light"/>
                <a:ea typeface="Barlow Light"/>
                <a:cs typeface="Barlow Light"/>
                <a:sym typeface="Barlow Light"/>
              </a:rPr>
              <a:t> Classic Load Balancer</a:t>
            </a:r>
            <a:endParaRPr sz="1400">
              <a:solidFill>
                <a:srgbClr val="0A0A2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Barlow Light"/>
              <a:buChar char="❖"/>
            </a:pPr>
            <a:r>
              <a:rPr lang="en" sz="1400">
                <a:solidFill>
                  <a:srgbClr val="0A0A23"/>
                </a:solidFill>
                <a:latin typeface="Barlow Light"/>
                <a:ea typeface="Barlow Light"/>
                <a:cs typeface="Barlow Light"/>
                <a:sym typeface="Barlow Light"/>
              </a:rPr>
              <a:t>1 t2.micro EC2 instance</a:t>
            </a:r>
            <a:endParaRPr sz="1400">
              <a:solidFill>
                <a:srgbClr val="0A0A2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Barlow Light"/>
              <a:buChar char="❖"/>
            </a:pPr>
            <a:r>
              <a:rPr lang="en" sz="1400">
                <a:solidFill>
                  <a:srgbClr val="0A0A23"/>
                </a:solidFill>
                <a:latin typeface="Barlow Light"/>
                <a:ea typeface="Barlow Light"/>
                <a:cs typeface="Barlow Light"/>
                <a:sym typeface="Barlow Light"/>
              </a:rPr>
              <a:t>S3 Bucket that holds images</a:t>
            </a:r>
            <a:endParaRPr sz="1400">
              <a:solidFill>
                <a:srgbClr val="0A0A2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Barlow Light"/>
              <a:buChar char="❖"/>
            </a:pPr>
            <a:r>
              <a:rPr lang="en" sz="1400">
                <a:solidFill>
                  <a:srgbClr val="0A0A23"/>
                </a:solidFill>
                <a:latin typeface="Barlow Light"/>
                <a:ea typeface="Barlow Light"/>
                <a:cs typeface="Barlow Light"/>
                <a:sym typeface="Barlow Light"/>
              </a:rPr>
              <a:t>1 Route 53 Hosted Zone</a:t>
            </a:r>
            <a:endParaRPr sz="1400">
              <a:solidFill>
                <a:srgbClr val="0A0A2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A0A2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We also considered the cost of data transfer between AWS and internet AND within and across region </a:t>
            </a:r>
            <a:endParaRPr sz="1350">
              <a:solidFill>
                <a:srgbClr val="0A0A2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*read off from slides*</a:t>
            </a:r>
            <a:endParaRPr sz="1350">
              <a:solidFill>
                <a:srgbClr val="0A0A2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50c288fb93_6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50c288fb93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2 risks that we may encounter during the implementation. One is technological risk and the other is human factor.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*read off slides*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Human factor as we are resistant to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*continue to read off slides*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50c288fb93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50c288fb9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incorporating AWS in our solution to scale and deploy our 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AWS route 53 primarily used for DNS mapping will send our request to AWS load balancing. These requests will then be send to ec2 instances and will be embedded in a security grp.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instances may change based on traffic (either up or down) and this is when our load balancer will be utilised to distribute the load.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RDS and S3 will also be utilised in the AWS Elastic Beanstalk to store our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like about this Beanstalk solution is that it is dynamic in scaling and is able to scale up or down which helps to promotes cost efficiency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50c288fb93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150c288fb9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framework, we use Laravel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the technology, we use some open sources to improve on our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data visualization, *read off slide*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cloud computing, we use Amazon elastic beanstalk.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the programming languages that we used, they are *read off slides*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50c288fb93_9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50c288fb93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relevant documents for the loan application will be submitted by SMEs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RMs collates all the documents submitted and submits a new loan application into the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During this process, the application status changes from new to reviewing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new applications submitted by RMs then are reviewed by Managers to be approved or aborted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aborted, app status changes from reviewing to aborted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Otherwise, app status will change frm reviewing to pending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 approved applications will then go through </a:t>
            </a:r>
            <a:r>
              <a:rPr lang="en"/>
              <a:t>further</a:t>
            </a:r>
            <a:r>
              <a:rPr lang="en"/>
              <a:t> review by senior managers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SMs makes the final decision of rejecting an application after going through further reviews, app status changes from pending to rejected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Otherwise, if approved app status changes frm pending to approved and a loan application is successfully granted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19866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302852" y="1096026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978225" y="1543488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1023100" y="3286063"/>
            <a:ext cx="35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40" name="Google Shape;34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738925"/>
            <a:ext cx="5981125" cy="59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2"/>
          <p:cNvSpPr txBox="1"/>
          <p:nvPr/>
        </p:nvSpPr>
        <p:spPr>
          <a:xfrm>
            <a:off x="1327350" y="3358738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Eileen, Jun Wei,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Jonathan, Kai Jie, Wen Xiang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1"/>
          <p:cNvSpPr txBox="1"/>
          <p:nvPr>
            <p:ph idx="4294967295" type="title"/>
          </p:nvPr>
        </p:nvSpPr>
        <p:spPr>
          <a:xfrm>
            <a:off x="457200" y="579475"/>
            <a:ext cx="86214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Demonstration of solution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1" name="Google Shape;18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75" y="1723675"/>
            <a:ext cx="3891548" cy="19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688" y="1515625"/>
            <a:ext cx="4382525" cy="34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idx="12" type="sldNum"/>
          </p:nvPr>
        </p:nvSpPr>
        <p:spPr>
          <a:xfrm>
            <a:off x="8551838" y="457856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7" name="Google Shape;347;p13"/>
          <p:cNvCxnSpPr/>
          <p:nvPr/>
        </p:nvCxnSpPr>
        <p:spPr>
          <a:xfrm flipH="1" rot="10800000">
            <a:off x="4348185" y="1050948"/>
            <a:ext cx="11466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8" name="Google Shape;348;p13"/>
          <p:cNvSpPr txBox="1"/>
          <p:nvPr/>
        </p:nvSpPr>
        <p:spPr>
          <a:xfrm>
            <a:off x="5560553" y="914341"/>
            <a:ext cx="325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Small and Medium-sized Enterprises (SMEs)  and Bank Relationship Managers (RMs)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49" name="Google Shape;349;p13"/>
          <p:cNvCxnSpPr/>
          <p:nvPr/>
        </p:nvCxnSpPr>
        <p:spPr>
          <a:xfrm>
            <a:off x="4072846" y="1827080"/>
            <a:ext cx="1415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0" name="Google Shape;350;p13"/>
          <p:cNvSpPr txBox="1"/>
          <p:nvPr/>
        </p:nvSpPr>
        <p:spPr>
          <a:xfrm>
            <a:off x="5560553" y="1730208"/>
            <a:ext cx="325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Tedious and </a:t>
            </a: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inefficient</a:t>
            </a: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bank loaning process due to troublesome and messy loaning systems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51" name="Google Shape;351;p13"/>
          <p:cNvCxnSpPr/>
          <p:nvPr/>
        </p:nvCxnSpPr>
        <p:spPr>
          <a:xfrm>
            <a:off x="3814547" y="2594837"/>
            <a:ext cx="1674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2" name="Google Shape;352;p13"/>
          <p:cNvSpPr txBox="1"/>
          <p:nvPr/>
        </p:nvSpPr>
        <p:spPr>
          <a:xfrm>
            <a:off x="5560553" y="2490801"/>
            <a:ext cx="3253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Customer Relationship Management (CRM) system that is built using the Laravel framework and deployed on the cloud with the use of Amazon Web</a:t>
            </a:r>
            <a:r>
              <a:rPr lang="en" sz="13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Services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53" name="Google Shape;353;p13"/>
          <p:cNvGrpSpPr/>
          <p:nvPr/>
        </p:nvGrpSpPr>
        <p:grpSpPr>
          <a:xfrm>
            <a:off x="135254" y="572828"/>
            <a:ext cx="4212937" cy="3881460"/>
            <a:chOff x="3778727" y="4460423"/>
            <a:chExt cx="720160" cy="529480"/>
          </a:xfrm>
        </p:grpSpPr>
        <p:sp>
          <p:nvSpPr>
            <p:cNvPr id="354" name="Google Shape;354;p1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Target Audience (TA)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868660" y="4710394"/>
              <a:ext cx="541875" cy="176572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Proposed Solution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824942" y="4614703"/>
              <a:ext cx="629543" cy="121462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Problems faced by TA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912609" y="4868441"/>
              <a:ext cx="453525" cy="121462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Impact</a:t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cxnSp>
        <p:nvCxnSpPr>
          <p:cNvPr id="359" name="Google Shape;359;p13"/>
          <p:cNvCxnSpPr/>
          <p:nvPr/>
        </p:nvCxnSpPr>
        <p:spPr>
          <a:xfrm>
            <a:off x="3594641" y="3781133"/>
            <a:ext cx="189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0" name="Google Shape;360;p13"/>
          <p:cNvSpPr txBox="1"/>
          <p:nvPr/>
        </p:nvSpPr>
        <p:spPr>
          <a:xfrm>
            <a:off x="5560553" y="3649743"/>
            <a:ext cx="3253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Streamline loaning processes by developing a more efficient application to ease loaning processes for both SMEs and RMs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ctrTitle"/>
          </p:nvPr>
        </p:nvSpPr>
        <p:spPr>
          <a:xfrm>
            <a:off x="2233650" y="600975"/>
            <a:ext cx="4676700" cy="591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1273800" y="1531700"/>
            <a:ext cx="3223200" cy="14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Leads tracking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4663075" y="1531700"/>
            <a:ext cx="3722700" cy="14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Calendar view of leads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1284875" y="3057200"/>
            <a:ext cx="3223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Visualisation of KPI and Leads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1" name="Google Shape;371;p14"/>
          <p:cNvSpPr/>
          <p:nvPr/>
        </p:nvSpPr>
        <p:spPr>
          <a:xfrm rot="-5400000">
            <a:off x="3285625" y="18636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4663075" y="3115575"/>
            <a:ext cx="3722700" cy="15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Automated Audit Logs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3" name="Google Shape;373;p14"/>
          <p:cNvSpPr/>
          <p:nvPr/>
        </p:nvSpPr>
        <p:spPr>
          <a:xfrm rot="10800000">
            <a:off x="3479729" y="18356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14"/>
          <p:cNvGrpSpPr/>
          <p:nvPr/>
        </p:nvGrpSpPr>
        <p:grpSpPr>
          <a:xfrm>
            <a:off x="3479725" y="2947994"/>
            <a:ext cx="1037100" cy="1191577"/>
            <a:chOff x="2181300" y="231400"/>
            <a:chExt cx="4262637" cy="4762499"/>
          </a:xfrm>
        </p:grpSpPr>
        <p:sp>
          <p:nvSpPr>
            <p:cNvPr id="375" name="Google Shape;375;p14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3" name="Google Shape;413;p14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14" name="Google Shape;414;p14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4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32" name="Google Shape;432;p14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4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49" name="Google Shape;449;p14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14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66" name="Google Shape;466;p14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14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83" name="Google Shape;483;p14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14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500" name="Google Shape;500;p14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7" name="Google Shape;517;p14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518" name="Google Shape;518;p14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p14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535" name="Google Shape;535;p14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2" name="Google Shape;552;p14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14"/>
          <p:cNvGrpSpPr/>
          <p:nvPr/>
        </p:nvGrpSpPr>
        <p:grpSpPr>
          <a:xfrm>
            <a:off x="3285569" y="1756390"/>
            <a:ext cx="1231279" cy="1191459"/>
            <a:chOff x="2012475" y="393272"/>
            <a:chExt cx="4440240" cy="4609126"/>
          </a:xfrm>
        </p:grpSpPr>
        <p:sp>
          <p:nvSpPr>
            <p:cNvPr id="583" name="Google Shape;583;p14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14"/>
          <p:cNvGrpSpPr/>
          <p:nvPr/>
        </p:nvGrpSpPr>
        <p:grpSpPr>
          <a:xfrm>
            <a:off x="4663139" y="1756251"/>
            <a:ext cx="1153280" cy="1191666"/>
            <a:chOff x="2183550" y="65875"/>
            <a:chExt cx="4483981" cy="4807045"/>
          </a:xfrm>
        </p:grpSpPr>
        <p:sp>
          <p:nvSpPr>
            <p:cNvPr id="677" name="Google Shape;677;p14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9" name="Google Shape;699;p14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700" name="Google Shape;700;p14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01" name="Google Shape;701;p14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4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4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4" name="Google Shape;704;p14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705" name="Google Shape;705;p14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14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07" name="Google Shape;707;p14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4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4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4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4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4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4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4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14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14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4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4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14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4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4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4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4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4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4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4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4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4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4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4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4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4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4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4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14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4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14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14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14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14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14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14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14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14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14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14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14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14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14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14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14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14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14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14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14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14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14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14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4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14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4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4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4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4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4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4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1" name="Google Shape;771;p14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72" name="Google Shape;772;p14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73" name="Google Shape;773;p14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4" name="Google Shape;774;p14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5" name="Google Shape;775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8" name="Google Shape;778;p14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81" name="Google Shape;781;p14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4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0" name="Google Shape;810;p14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811" name="Google Shape;811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6" name="Google Shape;816;p14"/>
          <p:cNvGrpSpPr/>
          <p:nvPr/>
        </p:nvGrpSpPr>
        <p:grpSpPr>
          <a:xfrm>
            <a:off x="4663149" y="3057197"/>
            <a:ext cx="1231268" cy="1223478"/>
            <a:chOff x="1926580" y="602477"/>
            <a:chExt cx="4456273" cy="4762466"/>
          </a:xfrm>
        </p:grpSpPr>
        <p:sp>
          <p:nvSpPr>
            <p:cNvPr id="817" name="Google Shape;817;p14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4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3" name="Google Shape;963;p14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14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5"/>
          <p:cNvSpPr txBox="1"/>
          <p:nvPr>
            <p:ph type="title"/>
          </p:nvPr>
        </p:nvSpPr>
        <p:spPr>
          <a:xfrm>
            <a:off x="457200" y="605600"/>
            <a:ext cx="5640900" cy="591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976" name="Google Shape;976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7" name="Google Shape;977;p15"/>
          <p:cNvGrpSpPr/>
          <p:nvPr/>
        </p:nvGrpSpPr>
        <p:grpSpPr>
          <a:xfrm>
            <a:off x="6091668" y="891067"/>
            <a:ext cx="2557361" cy="3361372"/>
            <a:chOff x="2152750" y="190500"/>
            <a:chExt cx="4293756" cy="4762499"/>
          </a:xfrm>
        </p:grpSpPr>
        <p:sp>
          <p:nvSpPr>
            <p:cNvPr id="978" name="Google Shape;978;p15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2" name="Google Shape;1052;p15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53" name="Google Shape;1053;p15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5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5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5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5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5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5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5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5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2" name="Google Shape;1062;p15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63" name="Google Shape;1063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8" name="Google Shape;1068;p15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15"/>
          <p:cNvGrpSpPr/>
          <p:nvPr/>
        </p:nvGrpSpPr>
        <p:grpSpPr>
          <a:xfrm>
            <a:off x="2121221" y="1386455"/>
            <a:ext cx="1730305" cy="1776159"/>
            <a:chOff x="3071457" y="2013875"/>
            <a:chExt cx="1944600" cy="1569600"/>
          </a:xfrm>
        </p:grpSpPr>
        <p:sp>
          <p:nvSpPr>
            <p:cNvPr id="1087" name="Google Shape;1087;p1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5"/>
            <p:cNvSpPr txBox="1"/>
            <p:nvPr/>
          </p:nvSpPr>
          <p:spPr>
            <a:xfrm>
              <a:off x="3317901" y="2553851"/>
              <a:ext cx="14517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Increase profit margin</a:t>
              </a:r>
              <a:endPara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89" name="Google Shape;1089;p15"/>
          <p:cNvGrpSpPr/>
          <p:nvPr/>
        </p:nvGrpSpPr>
        <p:grpSpPr>
          <a:xfrm>
            <a:off x="403826" y="1386450"/>
            <a:ext cx="1698345" cy="1776159"/>
            <a:chOff x="1173760" y="1040813"/>
            <a:chExt cx="2091300" cy="1569600"/>
          </a:xfrm>
        </p:grpSpPr>
        <p:sp>
          <p:nvSpPr>
            <p:cNvPr id="1090" name="Google Shape;1090;p15"/>
            <p:cNvSpPr/>
            <p:nvPr/>
          </p:nvSpPr>
          <p:spPr>
            <a:xfrm>
              <a:off x="1173760" y="1040813"/>
              <a:ext cx="20913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5"/>
            <p:cNvSpPr txBox="1"/>
            <p:nvPr/>
          </p:nvSpPr>
          <p:spPr>
            <a:xfrm>
              <a:off x="1493559" y="1580815"/>
              <a:ext cx="14517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Better management</a:t>
              </a:r>
              <a:endPara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92" name="Google Shape;1092;p15"/>
          <p:cNvGrpSpPr/>
          <p:nvPr/>
        </p:nvGrpSpPr>
        <p:grpSpPr>
          <a:xfrm>
            <a:off x="3870572" y="1386455"/>
            <a:ext cx="1730293" cy="1776159"/>
            <a:chOff x="4980073" y="2013871"/>
            <a:chExt cx="3037200" cy="1569600"/>
          </a:xfrm>
        </p:grpSpPr>
        <p:sp>
          <p:nvSpPr>
            <p:cNvPr id="1093" name="Google Shape;1093;p15"/>
            <p:cNvSpPr/>
            <p:nvPr/>
          </p:nvSpPr>
          <p:spPr>
            <a:xfrm>
              <a:off x="4980073" y="2013871"/>
              <a:ext cx="3037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95" name="Google Shape;1095;p1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096" name="Google Shape;1096;p15"/>
          <p:cNvSpPr txBox="1"/>
          <p:nvPr/>
        </p:nvSpPr>
        <p:spPr>
          <a:xfrm>
            <a:off x="3980176" y="1997488"/>
            <a:ext cx="15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Increase customer reach</a:t>
            </a:r>
            <a:endParaRPr b="1"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7" name="Google Shape;1097;p15"/>
          <p:cNvSpPr txBox="1"/>
          <p:nvPr/>
        </p:nvSpPr>
        <p:spPr>
          <a:xfrm>
            <a:off x="403825" y="3352475"/>
            <a:ext cx="3270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Timescale</a:t>
            </a:r>
            <a:endParaRPr sz="4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98" name="Google Shape;1098;p15"/>
          <p:cNvSpPr txBox="1"/>
          <p:nvPr/>
        </p:nvSpPr>
        <p:spPr>
          <a:xfrm>
            <a:off x="515950" y="4128275"/>
            <a:ext cx="685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500">
                <a:solidFill>
                  <a:srgbClr val="333333"/>
                </a:solidFill>
              </a:rPr>
              <a:t>700-TB dataset to S3 within two and half months using </a:t>
            </a:r>
            <a:r>
              <a:rPr lang="en" sz="1500">
                <a:solidFill>
                  <a:srgbClr val="232F3E"/>
                </a:solidFill>
              </a:rPr>
              <a:t>AWS DataSync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6"/>
          <p:cNvSpPr txBox="1"/>
          <p:nvPr>
            <p:ph idx="4294967295" type="subTitle"/>
          </p:nvPr>
        </p:nvSpPr>
        <p:spPr>
          <a:xfrm>
            <a:off x="526725" y="708825"/>
            <a:ext cx="6031200" cy="21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A0A2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A0A23"/>
              </a:buClr>
              <a:buSzPts val="1400"/>
              <a:buChar char="❖"/>
            </a:pPr>
            <a:r>
              <a:rPr lang="en" sz="1400">
                <a:solidFill>
                  <a:srgbClr val="0A0A23"/>
                </a:solidFill>
              </a:rPr>
              <a:t>1 Classic Load Balancer</a:t>
            </a:r>
            <a:endParaRPr sz="1400">
              <a:solidFill>
                <a:srgbClr val="0A0A2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A0A23"/>
              </a:buClr>
              <a:buSzPts val="1400"/>
              <a:buChar char="❖"/>
            </a:pPr>
            <a:r>
              <a:rPr lang="en" sz="1400">
                <a:solidFill>
                  <a:srgbClr val="0A0A23"/>
                </a:solidFill>
              </a:rPr>
              <a:t>1 t2.micro EC2 instance</a:t>
            </a:r>
            <a:endParaRPr sz="1400">
              <a:solidFill>
                <a:srgbClr val="0A0A2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A0A23"/>
              </a:buClr>
              <a:buSzPts val="1400"/>
              <a:buChar char="❖"/>
            </a:pPr>
            <a:r>
              <a:rPr lang="en" sz="1400">
                <a:solidFill>
                  <a:srgbClr val="0A0A23"/>
                </a:solidFill>
              </a:rPr>
              <a:t>S3 Bucket that holds images</a:t>
            </a:r>
            <a:endParaRPr sz="1400">
              <a:solidFill>
                <a:srgbClr val="0A0A2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A0A23"/>
              </a:buClr>
              <a:buSzPts val="1400"/>
              <a:buChar char="❖"/>
            </a:pPr>
            <a:r>
              <a:rPr lang="en" sz="1400">
                <a:solidFill>
                  <a:srgbClr val="0A0A23"/>
                </a:solidFill>
              </a:rPr>
              <a:t>1 Route 53 Hosted Zone</a:t>
            </a:r>
            <a:endParaRPr sz="1400">
              <a:solidFill>
                <a:srgbClr val="0A0A2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04" name="Google Shape;1104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5" name="Google Shape;1105;p16"/>
          <p:cNvGrpSpPr/>
          <p:nvPr/>
        </p:nvGrpSpPr>
        <p:grpSpPr>
          <a:xfrm>
            <a:off x="5754614" y="1987323"/>
            <a:ext cx="3215677" cy="2964603"/>
            <a:chOff x="2152775" y="305709"/>
            <a:chExt cx="4264823" cy="4762415"/>
          </a:xfrm>
        </p:grpSpPr>
        <p:grpSp>
          <p:nvGrpSpPr>
            <p:cNvPr id="1106" name="Google Shape;1106;p16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07" name="Google Shape;1107;p16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6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6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6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6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4" name="Google Shape;1124;p16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25" name="Google Shape;1125;p16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6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6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6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6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6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6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6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16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142" name="Google Shape;1142;p16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6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6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6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6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8" name="Google Shape;1158;p16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159" name="Google Shape;1159;p16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16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16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16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16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16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6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6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6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6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6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16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6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6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6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6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5" name="Google Shape;1175;p16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176" name="Google Shape;1176;p16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6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6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6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6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6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6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6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6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6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6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6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6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6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6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16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193" name="Google Shape;1193;p16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6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16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16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6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6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6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6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6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6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6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6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9" name="Google Shape;1209;p16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10" name="Google Shape;1210;p16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6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6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16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6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6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6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6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6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6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6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6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6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6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6" name="Google Shape;1226;p16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1" name="Google Shape;1231;p16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232" name="Google Shape;1232;p16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6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6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6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6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6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16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6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6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6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6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6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6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6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6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6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16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249" name="Google Shape;1249;p16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6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6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6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16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6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6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6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6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6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6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6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6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6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6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5" name="Google Shape;1265;p16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266" name="Google Shape;1266;p16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6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6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6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6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6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6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16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16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2" name="Google Shape;1282;p16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283" name="Google Shape;1283;p16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16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16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16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16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16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16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9" name="Google Shape;1299;p16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00" name="Google Shape;1300;p16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6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6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16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16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16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16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6" name="Google Shape;1316;p16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17" name="Google Shape;1317;p16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16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16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16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16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16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16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16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16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16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334" name="Google Shape;1334;p16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16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16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16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16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16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16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16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16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16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16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16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16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16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16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0" name="Google Shape;1350;p16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351" name="Google Shape;1351;p16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16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16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16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16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16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16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16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16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16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16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16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7" name="Google Shape;1367;p16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368" name="Google Shape;1368;p16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16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16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4" name="Google Shape;1384;p16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385" name="Google Shape;1385;p16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6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6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1" name="Google Shape;1401;p16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02" name="Google Shape;1402;p16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6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6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16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19" name="Google Shape;1419;p16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16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16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16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16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16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16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5" name="Google Shape;1435;p16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436" name="Google Shape;1436;p16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16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16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16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16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16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16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16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16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16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6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16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453" name="Google Shape;1453;p16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9" name="Google Shape;1469;p16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470" name="Google Shape;1470;p16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16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487" name="Google Shape;1487;p16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16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6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6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6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6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6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16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16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16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3" name="Google Shape;1503;p16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04" name="Google Shape;1504;p16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16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16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16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16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16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16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16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16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16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16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16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16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16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16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16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0" name="Google Shape;1520;p16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21" name="Google Shape;1521;p16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16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16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16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6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6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6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16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16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6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6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6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6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16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16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16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7" name="Google Shape;1537;p16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16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6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16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6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6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6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2" name="Google Shape;1612;p16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13" name="Google Shape;1613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8" name="Google Shape;1618;p16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19" name="Google Shape;1619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4" name="Google Shape;1624;p16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6" name="Google Shape;1626;p16"/>
          <p:cNvSpPr txBox="1"/>
          <p:nvPr>
            <p:ph idx="4294967295" type="title"/>
          </p:nvPr>
        </p:nvSpPr>
        <p:spPr>
          <a:xfrm>
            <a:off x="3708000" y="241500"/>
            <a:ext cx="1728000" cy="5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1627" name="Google Shape;1627;p16"/>
          <p:cNvSpPr txBox="1"/>
          <p:nvPr/>
        </p:nvSpPr>
        <p:spPr>
          <a:xfrm>
            <a:off x="526725" y="2377925"/>
            <a:ext cx="6177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15900" rtl="0" algn="l">
              <a:lnSpc>
                <a:spcPct val="160000"/>
              </a:lnSpc>
              <a:spcBef>
                <a:spcPts val="800"/>
              </a:spcBef>
              <a:spcAft>
                <a:spcPts val="5000"/>
              </a:spcAft>
              <a:buNone/>
            </a:pP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$25 </a:t>
            </a: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(Load Balancer) +</a:t>
            </a: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 $7</a:t>
            </a: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 (EC2 with an RI) + </a:t>
            </a: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$0.70</a:t>
            </a: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 (Route 53) + </a:t>
            </a: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$0.24 </a:t>
            </a: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(S3) +</a:t>
            </a: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 $0.30</a:t>
            </a: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 (Data Transfer) = Roughly </a:t>
            </a:r>
            <a:r>
              <a:rPr b="1"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$33.24 </a:t>
            </a:r>
            <a:r>
              <a:rPr lang="en" sz="135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a month.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28" name="Google Shape;1628;p16"/>
          <p:cNvSpPr txBox="1"/>
          <p:nvPr/>
        </p:nvSpPr>
        <p:spPr>
          <a:xfrm>
            <a:off x="358425" y="3009325"/>
            <a:ext cx="81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Data transfer between AWS and internet –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$0.09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/GB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Data transfer with Amazon RDS within region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➢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 – $0.01/GB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➢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Out – $0.01/GB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Across region – $0.02/GB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6"/>
          <p:cNvSpPr txBox="1"/>
          <p:nvPr/>
        </p:nvSpPr>
        <p:spPr>
          <a:xfrm>
            <a:off x="526725" y="832500"/>
            <a:ext cx="38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None/>
            </a:pPr>
            <a:r>
              <a:rPr b="1" lang="en" sz="1600">
                <a:solidFill>
                  <a:srgbClr val="0A0A23"/>
                </a:solidFill>
                <a:latin typeface="Barlow"/>
                <a:ea typeface="Barlow"/>
                <a:cs typeface="Barlow"/>
                <a:sym typeface="Barlow"/>
              </a:rPr>
              <a:t>Single EBS Environment </a:t>
            </a:r>
            <a:endParaRPr b="1" sz="1600">
              <a:solidFill>
                <a:srgbClr val="0A0A2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17"/>
          <p:cNvSpPr txBox="1"/>
          <p:nvPr>
            <p:ph type="title"/>
          </p:nvPr>
        </p:nvSpPr>
        <p:spPr>
          <a:xfrm>
            <a:off x="3676925" y="475400"/>
            <a:ext cx="5640900" cy="5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sp>
        <p:nvSpPr>
          <p:cNvPr id="1635" name="Google Shape;1635;p17"/>
          <p:cNvSpPr txBox="1"/>
          <p:nvPr>
            <p:ph idx="1" type="body"/>
          </p:nvPr>
        </p:nvSpPr>
        <p:spPr>
          <a:xfrm>
            <a:off x="457200" y="1486800"/>
            <a:ext cx="5972100" cy="31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rabicPeriod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Amazon web services - Possible risk of downtime and data loss 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lphaL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Mitigation plan: To adopt using AWS Elastic Disaster Recovery (AWS DRS)  to minimise the risk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rabicPeriod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Low adoption rate - Team might struggle to move over to the proposed new system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lphaL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Mitigation plan: To provide training and to make sure system is aligned with the user needs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36" name="Google Shape;163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7" name="Google Shape;1637;p17"/>
          <p:cNvGrpSpPr/>
          <p:nvPr/>
        </p:nvGrpSpPr>
        <p:grpSpPr>
          <a:xfrm>
            <a:off x="6373204" y="2526137"/>
            <a:ext cx="2676577" cy="2411034"/>
            <a:chOff x="2012475" y="393272"/>
            <a:chExt cx="4440240" cy="4609126"/>
          </a:xfrm>
        </p:grpSpPr>
        <p:sp>
          <p:nvSpPr>
            <p:cNvPr id="1638" name="Google Shape;1638;p17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8"/>
          <p:cNvSpPr txBox="1"/>
          <p:nvPr>
            <p:ph idx="4294967295" type="ctrTitle"/>
          </p:nvPr>
        </p:nvSpPr>
        <p:spPr>
          <a:xfrm>
            <a:off x="4978550" y="868200"/>
            <a:ext cx="3898800" cy="44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Route 53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private and secured DNS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 load balancing (ELB)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Minimise the risk of the system crashing due to heavy traffic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EC2 instance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RDS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mySQL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in changing storage size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backups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S3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of audit logs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➢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 data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6" name="Google Shape;1736;p18"/>
          <p:cNvSpPr txBox="1"/>
          <p:nvPr>
            <p:ph type="title"/>
          </p:nvPr>
        </p:nvSpPr>
        <p:spPr>
          <a:xfrm>
            <a:off x="1618075" y="30900"/>
            <a:ext cx="7601400" cy="8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Architecture of AWS Elastic Beanstalk</a:t>
            </a:r>
            <a:endParaRPr sz="3400"/>
          </a:p>
        </p:txBody>
      </p:sp>
      <p:sp>
        <p:nvSpPr>
          <p:cNvPr id="1737" name="Google Shape;173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8" name="Google Shape;17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00" y="1289624"/>
            <a:ext cx="4018174" cy="358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" name="Google Shape;1743;p19"/>
          <p:cNvGrpSpPr/>
          <p:nvPr/>
        </p:nvGrpSpPr>
        <p:grpSpPr>
          <a:xfrm>
            <a:off x="6124501" y="2634821"/>
            <a:ext cx="3019277" cy="2508526"/>
            <a:chOff x="2270525" y="117216"/>
            <a:chExt cx="4650765" cy="4762722"/>
          </a:xfrm>
        </p:grpSpPr>
        <p:sp>
          <p:nvSpPr>
            <p:cNvPr id="1744" name="Google Shape;1744;p1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5" name="Google Shape;1765;p1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766" name="Google Shape;1766;p1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1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1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1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1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1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1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1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1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1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1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1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1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1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1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1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1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1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1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1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1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1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1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1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1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1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1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1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1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1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1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1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6" name="Google Shape;1806;p1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1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5" name="Google Shape;1835;p19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836" name="Google Shape;1836;p1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1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1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1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1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1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1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1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1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1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1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1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1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49" name="Google Shape;1849;p19"/>
          <p:cNvSpPr txBox="1"/>
          <p:nvPr>
            <p:ph type="ctrTitle"/>
          </p:nvPr>
        </p:nvSpPr>
        <p:spPr>
          <a:xfrm>
            <a:off x="1033400" y="1163250"/>
            <a:ext cx="5623800" cy="440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 Light"/>
              <a:buChar char="❖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Laravel Framework</a:t>
            </a: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❖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Open Source technologies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❖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visualization:</a:t>
            </a:r>
            <a:r>
              <a:rPr b="1"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Chart.js for data representation in bar charts &amp; pie charts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FullCalendar.js for render interactive calendar view 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jQuery DataTables for easy searching, sorting and pagination of table listings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SweetAlert2 for beautiful, responsive popup boxes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❖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Cloud computing:</a:t>
            </a:r>
            <a:r>
              <a:rPr b="1"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Amazon Elastic Beanstalk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❖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Programming languages: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PHP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SQL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JQuery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9"/>
          <p:cNvSpPr txBox="1"/>
          <p:nvPr>
            <p:ph idx="4294967295" type="title"/>
          </p:nvPr>
        </p:nvSpPr>
        <p:spPr>
          <a:xfrm>
            <a:off x="1033400" y="438700"/>
            <a:ext cx="6544500" cy="5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0"/>
          <p:cNvSpPr txBox="1"/>
          <p:nvPr>
            <p:ph type="title"/>
          </p:nvPr>
        </p:nvSpPr>
        <p:spPr>
          <a:xfrm>
            <a:off x="477250" y="6311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Bold"/>
                <a:ea typeface="Barlow SemiBold"/>
                <a:cs typeface="Barlow SemiBold"/>
                <a:sym typeface="Barlow SemiBold"/>
              </a:rPr>
              <a:t>Application Process</a:t>
            </a:r>
            <a:endParaRPr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56" name="Google Shape;1856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7" name="Google Shape;1857;p20"/>
          <p:cNvSpPr/>
          <p:nvPr/>
        </p:nvSpPr>
        <p:spPr>
          <a:xfrm>
            <a:off x="7517467" y="2755950"/>
            <a:ext cx="879600" cy="393600"/>
          </a:xfrm>
          <a:prstGeom prst="homePlate">
            <a:avLst>
              <a:gd fmla="val 32030" name="adj"/>
            </a:avLst>
          </a:prstGeom>
          <a:solidFill>
            <a:srgbClr val="757B89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END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8" name="Google Shape;1858;p20"/>
          <p:cNvSpPr/>
          <p:nvPr/>
        </p:nvSpPr>
        <p:spPr>
          <a:xfrm>
            <a:off x="6610100" y="2755950"/>
            <a:ext cx="10584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8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9" name="Google Shape;1859;p20"/>
          <p:cNvSpPr/>
          <p:nvPr/>
        </p:nvSpPr>
        <p:spPr>
          <a:xfrm>
            <a:off x="5832300" y="2755950"/>
            <a:ext cx="10020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7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0" name="Google Shape;1860;p20"/>
          <p:cNvSpPr/>
          <p:nvPr/>
        </p:nvSpPr>
        <p:spPr>
          <a:xfrm>
            <a:off x="4964150" y="2755950"/>
            <a:ext cx="10584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6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1" name="Google Shape;1861;p20"/>
          <p:cNvSpPr/>
          <p:nvPr/>
        </p:nvSpPr>
        <p:spPr>
          <a:xfrm>
            <a:off x="4084800" y="2755950"/>
            <a:ext cx="10584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2" name="Google Shape;1862;p20"/>
          <p:cNvSpPr/>
          <p:nvPr/>
        </p:nvSpPr>
        <p:spPr>
          <a:xfrm>
            <a:off x="3169550" y="2755950"/>
            <a:ext cx="10584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3" name="Google Shape;1863;p20"/>
          <p:cNvSpPr/>
          <p:nvPr/>
        </p:nvSpPr>
        <p:spPr>
          <a:xfrm>
            <a:off x="2322300" y="2755950"/>
            <a:ext cx="10020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4" name="Google Shape;1864;p20"/>
          <p:cNvSpPr/>
          <p:nvPr/>
        </p:nvSpPr>
        <p:spPr>
          <a:xfrm>
            <a:off x="1460325" y="2755950"/>
            <a:ext cx="10020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5" name="Google Shape;1865;p20"/>
          <p:cNvSpPr/>
          <p:nvPr/>
        </p:nvSpPr>
        <p:spPr>
          <a:xfrm>
            <a:off x="616625" y="2755950"/>
            <a:ext cx="10020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6" name="Google Shape;1866;p20"/>
          <p:cNvSpPr/>
          <p:nvPr/>
        </p:nvSpPr>
        <p:spPr>
          <a:xfrm>
            <a:off x="14235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867" name="Google Shape;1867;p20"/>
          <p:cNvCxnSpPr/>
          <p:nvPr/>
        </p:nvCxnSpPr>
        <p:spPr>
          <a:xfrm rot="10800000">
            <a:off x="900198" y="1856081"/>
            <a:ext cx="4200" cy="91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68" name="Google Shape;1868;p20"/>
          <p:cNvSpPr txBox="1"/>
          <p:nvPr/>
        </p:nvSpPr>
        <p:spPr>
          <a:xfrm>
            <a:off x="811400" y="1280375"/>
            <a:ext cx="179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Submission of all relevant documents 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for business loan application by users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69" name="Google Shape;1869;p20"/>
          <p:cNvCxnSpPr/>
          <p:nvPr/>
        </p:nvCxnSpPr>
        <p:spPr>
          <a:xfrm rot="10800000">
            <a:off x="2608225" y="2383825"/>
            <a:ext cx="7800" cy="401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70" name="Google Shape;1870;p20"/>
          <p:cNvSpPr txBox="1"/>
          <p:nvPr/>
        </p:nvSpPr>
        <p:spPr>
          <a:xfrm>
            <a:off x="2195386" y="1839213"/>
            <a:ext cx="17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Application status changes from “new” to “reviewing”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71" name="Google Shape;1871;p20"/>
          <p:cNvCxnSpPr/>
          <p:nvPr/>
        </p:nvCxnSpPr>
        <p:spPr>
          <a:xfrm rot="10800000">
            <a:off x="4567925" y="2030363"/>
            <a:ext cx="8100" cy="73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72" name="Google Shape;1872;p20"/>
          <p:cNvSpPr txBox="1"/>
          <p:nvPr/>
        </p:nvSpPr>
        <p:spPr>
          <a:xfrm>
            <a:off x="4084800" y="1321438"/>
            <a:ext cx="1844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Manager submit for approval or abort applications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. If aborted, application  status changes to “aborted”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73" name="Google Shape;1873;p20"/>
          <p:cNvCxnSpPr/>
          <p:nvPr/>
        </p:nvCxnSpPr>
        <p:spPr>
          <a:xfrm rot="10800000">
            <a:off x="6333378" y="2272193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74" name="Google Shape;1874;p20"/>
          <p:cNvSpPr txBox="1"/>
          <p:nvPr/>
        </p:nvSpPr>
        <p:spPr>
          <a:xfrm>
            <a:off x="5929500" y="1713788"/>
            <a:ext cx="154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Senior Manager reviews “pending” applications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75" name="Google Shape;1875;p20"/>
          <p:cNvCxnSpPr/>
          <p:nvPr/>
        </p:nvCxnSpPr>
        <p:spPr>
          <a:xfrm rot="10800000">
            <a:off x="1952212" y="3124982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76" name="Google Shape;1876;p20"/>
          <p:cNvSpPr txBox="1"/>
          <p:nvPr/>
        </p:nvSpPr>
        <p:spPr>
          <a:xfrm>
            <a:off x="1248050" y="3666750"/>
            <a:ext cx="17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Data entry, application submission by RMs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77" name="Google Shape;1877;p20"/>
          <p:cNvCxnSpPr/>
          <p:nvPr/>
        </p:nvCxnSpPr>
        <p:spPr>
          <a:xfrm rot="10800000">
            <a:off x="345185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78" name="Google Shape;1878;p20"/>
          <p:cNvSpPr txBox="1"/>
          <p:nvPr/>
        </p:nvSpPr>
        <p:spPr>
          <a:xfrm>
            <a:off x="3072839" y="3650175"/>
            <a:ext cx="14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Managers to review  all 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submitted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applications with “reviewing” status 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79" name="Google Shape;1879;p20"/>
          <p:cNvCxnSpPr/>
          <p:nvPr/>
        </p:nvCxnSpPr>
        <p:spPr>
          <a:xfrm rot="10800000">
            <a:off x="56577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80" name="Google Shape;1880;p20"/>
          <p:cNvSpPr txBox="1"/>
          <p:nvPr/>
        </p:nvSpPr>
        <p:spPr>
          <a:xfrm>
            <a:off x="4798699" y="3676800"/>
            <a:ext cx="17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Application 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status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changes from “reviewing” to “pending”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81" name="Google Shape;1881;p20"/>
          <p:cNvCxnSpPr/>
          <p:nvPr/>
        </p:nvCxnSpPr>
        <p:spPr>
          <a:xfrm rot="10800000">
            <a:off x="7065692" y="3124969"/>
            <a:ext cx="5700" cy="42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82" name="Google Shape;1882;p20"/>
          <p:cNvSpPr txBox="1"/>
          <p:nvPr/>
        </p:nvSpPr>
        <p:spPr>
          <a:xfrm>
            <a:off x="6866200" y="3623575"/>
            <a:ext cx="237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Senior Manager 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either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approves or rejects the application. 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rejected, 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status will change to “rejected” 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3" name="Google Shape;1883;p20"/>
          <p:cNvSpPr/>
          <p:nvPr/>
        </p:nvSpPr>
        <p:spPr>
          <a:xfrm>
            <a:off x="0" y="2755950"/>
            <a:ext cx="787500" cy="393600"/>
          </a:xfrm>
          <a:prstGeom prst="homePlate">
            <a:avLst>
              <a:gd fmla="val 32030" name="adj"/>
            </a:avLst>
          </a:prstGeom>
          <a:solidFill>
            <a:schemeClr val="dk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START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884" name="Google Shape;1884;p20"/>
          <p:cNvCxnSpPr/>
          <p:nvPr/>
        </p:nvCxnSpPr>
        <p:spPr>
          <a:xfrm rot="10800000">
            <a:off x="7897542" y="1731894"/>
            <a:ext cx="15000" cy="105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85" name="Google Shape;1885;p20"/>
          <p:cNvSpPr txBox="1"/>
          <p:nvPr/>
        </p:nvSpPr>
        <p:spPr>
          <a:xfrm>
            <a:off x="7050675" y="1170350"/>
            <a:ext cx="184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approved, application status  changes from “pending” to “approved”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