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1" r:id="rId2"/>
    <p:sldId id="305" r:id="rId3"/>
    <p:sldId id="292" r:id="rId4"/>
    <p:sldId id="302" r:id="rId5"/>
    <p:sldId id="282" r:id="rId6"/>
    <p:sldId id="303" r:id="rId7"/>
    <p:sldId id="297" r:id="rId8"/>
    <p:sldId id="304" r:id="rId9"/>
    <p:sldId id="301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 autoAdjust="0"/>
    <p:restoredTop sz="94660"/>
  </p:normalViewPr>
  <p:slideViewPr>
    <p:cSldViewPr>
      <p:cViewPr>
        <p:scale>
          <a:sx n="100" d="100"/>
          <a:sy n="100" d="100"/>
        </p:scale>
        <p:origin x="-2390" y="-9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tt\Downloads\N-comp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Matt\Downloads\N-comp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Size vs. Duration - 2D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TDMA</c:v>
                </c:pt>
              </c:strCache>
            </c:strRef>
          </c:tx>
          <c:xVal>
            <c:numRef>
              <c:f>Sheet1!$C$4:$C$13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Sheet1!$H$4:$H$13</c:f>
              <c:numCache>
                <c:formatCode>General</c:formatCode>
                <c:ptCount val="10"/>
                <c:pt idx="0">
                  <c:v>4.7752999999999997E-2</c:v>
                </c:pt>
                <c:pt idx="1">
                  <c:v>0.250226</c:v>
                </c:pt>
                <c:pt idx="2">
                  <c:v>0.80516100000000002</c:v>
                </c:pt>
                <c:pt idx="3">
                  <c:v>2.2413020000000001</c:v>
                </c:pt>
                <c:pt idx="4">
                  <c:v>4.4348770000000002</c:v>
                </c:pt>
                <c:pt idx="5">
                  <c:v>8.6110360000000004</c:v>
                </c:pt>
                <c:pt idx="6">
                  <c:v>13.911085</c:v>
                </c:pt>
                <c:pt idx="7">
                  <c:v>40.732182000000002</c:v>
                </c:pt>
                <c:pt idx="8">
                  <c:v>65.542216999999994</c:v>
                </c:pt>
                <c:pt idx="9">
                  <c:v>96.421548000000001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0A2-43FD-960F-1604E3109A63}"/>
            </c:ext>
          </c:extLst>
        </c:ser>
        <c:ser>
          <c:idx val="1"/>
          <c:order val="1"/>
          <c:tx>
            <c:strRef>
              <c:f>Sheet1!$L$2</c:f>
              <c:strCache>
                <c:ptCount val="1"/>
                <c:pt idx="0">
                  <c:v>BiCGStab</c:v>
                </c:pt>
              </c:strCache>
            </c:strRef>
          </c:tx>
          <c:xVal>
            <c:numRef>
              <c:f>Sheet1!$C$4:$C$13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Sheet1!$M$4:$M$13</c:f>
              <c:numCache>
                <c:formatCode>General</c:formatCode>
                <c:ptCount val="10"/>
                <c:pt idx="0">
                  <c:v>8.3070000000000001E-3</c:v>
                </c:pt>
                <c:pt idx="1">
                  <c:v>6.7991999999999997E-2</c:v>
                </c:pt>
                <c:pt idx="2">
                  <c:v>8.3199999999999996E-2</c:v>
                </c:pt>
                <c:pt idx="3">
                  <c:v>0.19876099999999999</c:v>
                </c:pt>
                <c:pt idx="4">
                  <c:v>0.451546</c:v>
                </c:pt>
                <c:pt idx="5">
                  <c:v>1.0868390000000001</c:v>
                </c:pt>
                <c:pt idx="6">
                  <c:v>2.071761</c:v>
                </c:pt>
                <c:pt idx="7">
                  <c:v>5.0170490000000001</c:v>
                </c:pt>
                <c:pt idx="8">
                  <c:v>7.386533</c:v>
                </c:pt>
                <c:pt idx="9">
                  <c:v>12.992203999999999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0A2-43FD-960F-1604E3109A63}"/>
            </c:ext>
          </c:extLst>
        </c:ser>
        <c:ser>
          <c:idx val="2"/>
          <c:order val="2"/>
          <c:tx>
            <c:strRef>
              <c:f>Sheet1!$N$2</c:f>
              <c:strCache>
                <c:ptCount val="1"/>
                <c:pt idx="0">
                  <c:v>GMRES</c:v>
                </c:pt>
              </c:strCache>
            </c:strRef>
          </c:tx>
          <c:xVal>
            <c:numRef>
              <c:f>Sheet1!$C$4:$C$13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Sheet1!$O$4:$O$13</c:f>
              <c:numCache>
                <c:formatCode>General</c:formatCode>
                <c:ptCount val="10"/>
                <c:pt idx="0">
                  <c:v>1.9684E-2</c:v>
                </c:pt>
                <c:pt idx="1">
                  <c:v>6.6285999999999998E-2</c:v>
                </c:pt>
                <c:pt idx="2">
                  <c:v>0.106821</c:v>
                </c:pt>
                <c:pt idx="3">
                  <c:v>0.23717299999999999</c:v>
                </c:pt>
                <c:pt idx="4">
                  <c:v>0.49413800000000002</c:v>
                </c:pt>
                <c:pt idx="5">
                  <c:v>1.150746</c:v>
                </c:pt>
                <c:pt idx="6">
                  <c:v>2.3420879999999999</c:v>
                </c:pt>
                <c:pt idx="7">
                  <c:v>4.2532769999999998</c:v>
                </c:pt>
                <c:pt idx="8">
                  <c:v>7.2964520000000004</c:v>
                </c:pt>
                <c:pt idx="9">
                  <c:v>11.38612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0A2-43FD-960F-1604E3109A63}"/>
            </c:ext>
          </c:extLst>
        </c:ser>
        <c:ser>
          <c:idx val="3"/>
          <c:order val="3"/>
          <c:tx>
            <c:strRef>
              <c:f>Sheet1!$P$2</c:f>
              <c:strCache>
                <c:ptCount val="1"/>
                <c:pt idx="0">
                  <c:v>BiCGStab (1)</c:v>
                </c:pt>
              </c:strCache>
            </c:strRef>
          </c:tx>
          <c:xVal>
            <c:numRef>
              <c:f>Sheet1!$C$4:$C$13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Sheet1!$Q$4:$Q$13</c:f>
              <c:numCache>
                <c:formatCode>General</c:formatCode>
                <c:ptCount val="10"/>
                <c:pt idx="0">
                  <c:v>1.0149999999999999E-2</c:v>
                </c:pt>
                <c:pt idx="1">
                  <c:v>7.3262999999999995E-2</c:v>
                </c:pt>
                <c:pt idx="2">
                  <c:v>9.2945E-2</c:v>
                </c:pt>
                <c:pt idx="3">
                  <c:v>0.22845499999999999</c:v>
                </c:pt>
                <c:pt idx="4">
                  <c:v>0.47056900000000002</c:v>
                </c:pt>
                <c:pt idx="5">
                  <c:v>1.045504</c:v>
                </c:pt>
                <c:pt idx="6">
                  <c:v>2.1936840000000002</c:v>
                </c:pt>
                <c:pt idx="7">
                  <c:v>4.265002</c:v>
                </c:pt>
                <c:pt idx="8">
                  <c:v>6.9260630000000001</c:v>
                </c:pt>
                <c:pt idx="9">
                  <c:v>11.530792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0A2-43FD-960F-1604E3109A63}"/>
            </c:ext>
          </c:extLst>
        </c:ser>
        <c:ser>
          <c:idx val="4"/>
          <c:order val="4"/>
          <c:tx>
            <c:strRef>
              <c:f>Sheet1!$R$2</c:f>
              <c:strCache>
                <c:ptCount val="1"/>
                <c:pt idx="0">
                  <c:v>MLDIVIDE (MATLAB)</c:v>
                </c:pt>
              </c:strCache>
            </c:strRef>
          </c:tx>
          <c:xVal>
            <c:numRef>
              <c:f>Sheet1!$C$4:$C$13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Sheet1!$S$4:$S$13</c:f>
              <c:numCache>
                <c:formatCode>General</c:formatCode>
                <c:ptCount val="10"/>
                <c:pt idx="0">
                  <c:v>2.6899999999999998E-4</c:v>
                </c:pt>
                <c:pt idx="1">
                  <c:v>3.6849999999999999E-3</c:v>
                </c:pt>
                <c:pt idx="2">
                  <c:v>1.5647000000000001E-2</c:v>
                </c:pt>
                <c:pt idx="3">
                  <c:v>6.7976999999999996E-2</c:v>
                </c:pt>
                <c:pt idx="4">
                  <c:v>0.22418299999999999</c:v>
                </c:pt>
                <c:pt idx="5">
                  <c:v>0.38038899999999998</c:v>
                </c:pt>
                <c:pt idx="6">
                  <c:v>0.93882900000000002</c:v>
                </c:pt>
                <c:pt idx="7">
                  <c:v>1.848341</c:v>
                </c:pt>
                <c:pt idx="8">
                  <c:v>3.6662590000000002</c:v>
                </c:pt>
                <c:pt idx="9">
                  <c:v>6.2427869999999999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A0A2-43FD-960F-1604E3109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17184"/>
        <c:axId val="55919360"/>
      </c:scatterChart>
      <c:valAx>
        <c:axId val="55917184"/>
        <c:scaling>
          <c:orientation val="minMax"/>
          <c:max val="100"/>
          <c:min val="10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  <a:r>
                  <a:rPr lang="en-US" baseline="0"/>
                  <a:t> (n x n)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crossAx val="55919360"/>
        <c:crosses val="autoZero"/>
        <c:crossBetween val="midCat"/>
      </c:valAx>
      <c:valAx>
        <c:axId val="55919360"/>
        <c:scaling>
          <c:orientation val="minMax"/>
          <c:max val="100"/>
          <c:min val="0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Duration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591718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Nodes vs Duration (3D)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Sheet5!$C$9</c:f>
              <c:strCache>
                <c:ptCount val="1"/>
                <c:pt idx="0">
                  <c:v>BiCGStab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Sheet5!$B$10:$B$14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xVal>
          <c:yVal>
            <c:numRef>
              <c:f>Sheet5!$C$10:$C$14</c:f>
              <c:numCache>
                <c:formatCode>0.000</c:formatCode>
                <c:ptCount val="5"/>
                <c:pt idx="0">
                  <c:v>5.1579E-2</c:v>
                </c:pt>
                <c:pt idx="1">
                  <c:v>9.2910999999999994E-2</c:v>
                </c:pt>
                <c:pt idx="2">
                  <c:v>0.21840799999999999</c:v>
                </c:pt>
                <c:pt idx="3">
                  <c:v>0.464005</c:v>
                </c:pt>
                <c:pt idx="4">
                  <c:v>1.287509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33D-45A3-91F1-FAA4A68B4EC4}"/>
            </c:ext>
          </c:extLst>
        </c:ser>
        <c:ser>
          <c:idx val="1"/>
          <c:order val="1"/>
          <c:tx>
            <c:strRef>
              <c:f>Sheet5!$D$9</c:f>
              <c:strCache>
                <c:ptCount val="1"/>
                <c:pt idx="0">
                  <c:v>BICGStab PC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Sheet5!$B$10:$B$14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xVal>
          <c:yVal>
            <c:numRef>
              <c:f>Sheet5!$D$10:$D$14</c:f>
              <c:numCache>
                <c:formatCode>0.000</c:formatCode>
                <c:ptCount val="5"/>
                <c:pt idx="0">
                  <c:v>3.2717000000000003E-2</c:v>
                </c:pt>
                <c:pt idx="1">
                  <c:v>9.1707999999999998E-2</c:v>
                </c:pt>
                <c:pt idx="2">
                  <c:v>0.27228200000000002</c:v>
                </c:pt>
                <c:pt idx="3">
                  <c:v>0.63382899999999998</c:v>
                </c:pt>
                <c:pt idx="4">
                  <c:v>1.702555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33D-45A3-91F1-FAA4A68B4EC4}"/>
            </c:ext>
          </c:extLst>
        </c:ser>
        <c:ser>
          <c:idx val="2"/>
          <c:order val="2"/>
          <c:tx>
            <c:strRef>
              <c:f>Sheet5!$E$9</c:f>
              <c:strCache>
                <c:ptCount val="1"/>
                <c:pt idx="0">
                  <c:v>GMRES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Sheet5!$B$10:$B$14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xVal>
          <c:yVal>
            <c:numRef>
              <c:f>Sheet5!$E$10:$E$14</c:f>
              <c:numCache>
                <c:formatCode>0.000</c:formatCode>
                <c:ptCount val="5"/>
                <c:pt idx="0">
                  <c:v>0.173432</c:v>
                </c:pt>
                <c:pt idx="1">
                  <c:v>0.57674300000000001</c:v>
                </c:pt>
                <c:pt idx="2">
                  <c:v>1.0966659999999999</c:v>
                </c:pt>
                <c:pt idx="3">
                  <c:v>2.2348180000000002</c:v>
                </c:pt>
                <c:pt idx="4">
                  <c:v>5.4947980000000003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833D-45A3-91F1-FAA4A68B4EC4}"/>
            </c:ext>
          </c:extLst>
        </c:ser>
        <c:ser>
          <c:idx val="3"/>
          <c:order val="3"/>
          <c:tx>
            <c:strRef>
              <c:f>Sheet5!$F$9</c:f>
              <c:strCache>
                <c:ptCount val="1"/>
                <c:pt idx="0">
                  <c:v>GMRES PC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Sheet5!$B$10:$B$14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xVal>
          <c:yVal>
            <c:numRef>
              <c:f>Sheet5!$F$10:$F$14</c:f>
              <c:numCache>
                <c:formatCode>0.000</c:formatCode>
                <c:ptCount val="5"/>
                <c:pt idx="0">
                  <c:v>0.152532</c:v>
                </c:pt>
                <c:pt idx="1">
                  <c:v>0.57888099999999998</c:v>
                </c:pt>
                <c:pt idx="2">
                  <c:v>1.1765159999999999</c:v>
                </c:pt>
                <c:pt idx="3">
                  <c:v>2.3555990000000002</c:v>
                </c:pt>
                <c:pt idx="4">
                  <c:v>5.9177479999999996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833D-45A3-91F1-FAA4A68B4EC4}"/>
            </c:ext>
          </c:extLst>
        </c:ser>
        <c:ser>
          <c:idx val="4"/>
          <c:order val="4"/>
          <c:tx>
            <c:strRef>
              <c:f>Sheet5!$G$9</c:f>
              <c:strCache>
                <c:ptCount val="1"/>
                <c:pt idx="0">
                  <c:v>BiCGStab1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Sheet5!$B$10:$B$14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xVal>
          <c:yVal>
            <c:numRef>
              <c:f>Sheet5!$G$10:$G$14</c:f>
              <c:numCache>
                <c:formatCode>0.000</c:formatCode>
                <c:ptCount val="5"/>
                <c:pt idx="0">
                  <c:v>8.4527000000000005E-2</c:v>
                </c:pt>
                <c:pt idx="1">
                  <c:v>0.15423400000000001</c:v>
                </c:pt>
                <c:pt idx="2">
                  <c:v>0.387851</c:v>
                </c:pt>
                <c:pt idx="3">
                  <c:v>0.96477900000000005</c:v>
                </c:pt>
                <c:pt idx="4">
                  <c:v>2.9764240000000002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833D-45A3-91F1-FAA4A68B4EC4}"/>
            </c:ext>
          </c:extLst>
        </c:ser>
        <c:ser>
          <c:idx val="5"/>
          <c:order val="5"/>
          <c:tx>
            <c:strRef>
              <c:f>Sheet5!$H$9</c:f>
              <c:strCache>
                <c:ptCount val="1"/>
                <c:pt idx="0">
                  <c:v>BICGStab1 PC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Sheet5!$B$10:$B$14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xVal>
          <c:yVal>
            <c:numRef>
              <c:f>Sheet5!$H$10:$H$14</c:f>
              <c:numCache>
                <c:formatCode>0.000</c:formatCode>
                <c:ptCount val="5"/>
                <c:pt idx="0">
                  <c:v>5.4734999999999999E-2</c:v>
                </c:pt>
                <c:pt idx="1">
                  <c:v>0.153699</c:v>
                </c:pt>
                <c:pt idx="2">
                  <c:v>0.423896</c:v>
                </c:pt>
                <c:pt idx="3">
                  <c:v>1.1188750000000001</c:v>
                </c:pt>
                <c:pt idx="4">
                  <c:v>3.7999890000000001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833D-45A3-91F1-FAA4A68B4EC4}"/>
            </c:ext>
          </c:extLst>
        </c:ser>
        <c:ser>
          <c:idx val="6"/>
          <c:order val="6"/>
          <c:tx>
            <c:strRef>
              <c:f>Sheet5!$I$9</c:f>
              <c:strCache>
                <c:ptCount val="1"/>
                <c:pt idx="0">
                  <c:v>mldivide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Sheet5!$B$10:$B$14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xVal>
          <c:yVal>
            <c:numRef>
              <c:f>Sheet5!$I$10:$I$14</c:f>
              <c:numCache>
                <c:formatCode>0.000</c:formatCode>
                <c:ptCount val="5"/>
                <c:pt idx="0">
                  <c:v>9.3139E-2</c:v>
                </c:pt>
                <c:pt idx="1">
                  <c:v>0.69979199999999997</c:v>
                </c:pt>
                <c:pt idx="2">
                  <c:v>3.0158849999999999</c:v>
                </c:pt>
                <c:pt idx="3">
                  <c:v>11.1067</c:v>
                </c:pt>
                <c:pt idx="4">
                  <c:v>39.887923000000001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6-833D-45A3-91F1-FAA4A68B4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60704"/>
        <c:axId val="55963008"/>
      </c:scatterChart>
      <c:valAx>
        <c:axId val="55960704"/>
        <c:scaling>
          <c:orientation val="minMax"/>
          <c:max val="60"/>
          <c:min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 (n^3)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3008"/>
        <c:crosses val="autoZero"/>
        <c:crossBetween val="midCat"/>
      </c:valAx>
      <c:valAx>
        <c:axId val="55963008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Duration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FF6EA-CCB8-4B0D-8432-ECDBBDBCFCE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CF1F1-4AAE-493F-B18A-406A4BD8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6AD5686-2AF0-4D69-91FC-C0D11FB81729}" type="datetime1">
              <a:rPr lang="en-US" smtClean="0"/>
              <a:t>9/1/2017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EA49-0C15-4F2A-B685-41102B4CC5AB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5F7-3133-4645-93E0-25D1191ACBA6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2090-575F-4CB7-A295-A3FAF41281B7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4BA2-8D9F-4006-A6C2-3D63AFA32242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CC3-92EB-4703-A394-FFE625BF6DB0}" type="datetime1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5010BA-846C-443C-B8D5-C039E7B5A247}" type="datetime1">
              <a:rPr lang="en-US" smtClean="0"/>
              <a:t>9/1/2017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BC28EC-FFD2-4E84-A86E-A6B200D1FA68}" type="datetime1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4B1-C315-4B1D-B67C-774C1E8954E6}" type="datetime1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AC-DFE3-4258-8C66-AFD700B85E1B}" type="datetime1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E6EE-74E9-4A81-A1E9-FC5DE54C2E6E}" type="datetime1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992628F-55DF-4EC0-90CA-467E749DE80D}" type="datetime1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CSUN Graduate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Blomquist</a:t>
            </a:r>
          </a:p>
          <a:p>
            <a:r>
              <a:rPr lang="en-US" dirty="0" smtClean="0"/>
              <a:t>September 1, </a:t>
            </a:r>
            <a:r>
              <a:rPr lang="en-US" dirty="0"/>
              <a:t>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4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41C455A6-9B18-4363-9884-308C4695D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58788"/>
              </p:ext>
            </p:extLst>
          </p:nvPr>
        </p:nvGraphicFramePr>
        <p:xfrm>
          <a:off x="236904" y="762000"/>
          <a:ext cx="8602296" cy="5813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40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Progress Update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Next Steps</a:t>
            </a:r>
          </a:p>
          <a:p>
            <a:pPr lvl="1"/>
            <a:r>
              <a:rPr lang="en-US" sz="1700" dirty="0"/>
              <a:t>Writing</a:t>
            </a:r>
          </a:p>
          <a:p>
            <a:pPr lvl="2"/>
            <a:r>
              <a:rPr lang="en-US" sz="1600" dirty="0"/>
              <a:t>Update preliminary chapters (1 – 4).</a:t>
            </a:r>
          </a:p>
          <a:p>
            <a:pPr lvl="2"/>
            <a:r>
              <a:rPr lang="en-US" sz="1600" dirty="0"/>
              <a:t>Write Results and Conclusions.</a:t>
            </a:r>
          </a:p>
          <a:p>
            <a:pPr lvl="1"/>
            <a:r>
              <a:rPr lang="en-US" sz="1700" dirty="0"/>
              <a:t>Solver Code</a:t>
            </a:r>
          </a:p>
          <a:p>
            <a:pPr lvl="2"/>
            <a:r>
              <a:rPr lang="en-US" sz="1600" dirty="0"/>
              <a:t>Finish testing GPU cases and PARDISO Case.</a:t>
            </a:r>
          </a:p>
          <a:p>
            <a:pPr lvl="2"/>
            <a:r>
              <a:rPr lang="en-US" sz="1600" dirty="0"/>
              <a:t>Integrate </a:t>
            </a:r>
            <a:r>
              <a:rPr lang="en-US" sz="1600" dirty="0" err="1"/>
              <a:t>BiCGStab</a:t>
            </a:r>
            <a:r>
              <a:rPr lang="en-US" sz="1600" dirty="0"/>
              <a:t>(l) with microchannel code.</a:t>
            </a:r>
          </a:p>
          <a:p>
            <a:pPr lvl="2"/>
            <a:r>
              <a:rPr lang="en-US" sz="1600" dirty="0"/>
              <a:t>Run side-by-side cases for results.</a:t>
            </a:r>
          </a:p>
          <a:p>
            <a:pPr lvl="1"/>
            <a:r>
              <a:rPr lang="en-US" sz="1700" dirty="0"/>
              <a:t>Thesis Deadlines</a:t>
            </a:r>
          </a:p>
          <a:p>
            <a:pPr lvl="2"/>
            <a:r>
              <a:rPr lang="en-US" sz="1600" dirty="0"/>
              <a:t>Committee – 9/29</a:t>
            </a:r>
          </a:p>
          <a:p>
            <a:pPr lvl="2"/>
            <a:r>
              <a:rPr lang="en-US" sz="1600" dirty="0"/>
              <a:t>Formatting – 11/3</a:t>
            </a:r>
          </a:p>
          <a:p>
            <a:pPr lvl="2"/>
            <a:r>
              <a:rPr lang="en-US" sz="1600" dirty="0"/>
              <a:t>Final Submission – 12/8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Completed Work</a:t>
            </a:r>
          </a:p>
          <a:p>
            <a:pPr lvl="1"/>
            <a:r>
              <a:rPr lang="en-US" sz="1700" dirty="0" smtClean="0"/>
              <a:t>Writing (Current 36 pgs. / 8,000 words)</a:t>
            </a:r>
          </a:p>
          <a:p>
            <a:pPr lvl="1"/>
            <a:r>
              <a:rPr lang="en-US" sz="1700" dirty="0" smtClean="0"/>
              <a:t>Solver Code</a:t>
            </a:r>
          </a:p>
          <a:p>
            <a:pPr lvl="2"/>
            <a:r>
              <a:rPr lang="en-US" sz="1600" dirty="0" smtClean="0"/>
              <a:t>2D and 3D comparisons are 90% completed.</a:t>
            </a:r>
          </a:p>
          <a:p>
            <a:pPr lvl="2"/>
            <a:r>
              <a:rPr lang="en-US" sz="1600" dirty="0" smtClean="0"/>
              <a:t>Helper functions to replace 3DTDMA are ready for testing.</a:t>
            </a:r>
          </a:p>
          <a:p>
            <a:pPr lvl="3"/>
            <a:r>
              <a:rPr lang="en-US" sz="1600" dirty="0" err="1" smtClean="0"/>
              <a:t>BiCGStab</a:t>
            </a:r>
            <a:r>
              <a:rPr lang="en-US" sz="1600" dirty="0" smtClean="0"/>
              <a:t>(l) – Completed</a:t>
            </a:r>
          </a:p>
          <a:p>
            <a:pPr lvl="3"/>
            <a:r>
              <a:rPr lang="en-US" sz="1600" dirty="0" smtClean="0"/>
              <a:t>Matrix-Vector Compressions – Completed </a:t>
            </a:r>
          </a:p>
          <a:p>
            <a:pPr lvl="4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6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Thesis Update</a:t>
            </a:r>
            <a:br>
              <a:rPr lang="en-US" dirty="0"/>
            </a:br>
            <a:r>
              <a:rPr lang="en-US" sz="3100" i="1" dirty="0"/>
              <a:t>Overview and Proposed Chapters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dirty="0"/>
              <a:t>Document Outline (Chapters / Sub-Chapters)</a:t>
            </a:r>
          </a:p>
          <a:p>
            <a:pPr lvl="1"/>
            <a:r>
              <a:rPr lang="en-US" sz="1200" dirty="0"/>
              <a:t>Abstract</a:t>
            </a:r>
          </a:p>
          <a:p>
            <a:pPr lvl="2"/>
            <a:r>
              <a:rPr lang="en-US" sz="1200" dirty="0"/>
              <a:t>Preliminary – Completed</a:t>
            </a:r>
          </a:p>
          <a:p>
            <a:pPr lvl="2"/>
            <a:r>
              <a:rPr lang="en-US" sz="1200" dirty="0"/>
              <a:t>Revision – Completed</a:t>
            </a:r>
          </a:p>
          <a:p>
            <a:pPr lvl="2"/>
            <a:r>
              <a:rPr lang="en-US" sz="1200" dirty="0"/>
              <a:t>Ready for Review – Yes (Sent: </a:t>
            </a:r>
            <a:r>
              <a:rPr lang="en-US" sz="1200" dirty="0" smtClean="0"/>
              <a:t>9/1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Introduction</a:t>
            </a:r>
          </a:p>
          <a:p>
            <a:pPr lvl="2"/>
            <a:r>
              <a:rPr lang="en-US" sz="1200" dirty="0"/>
              <a:t>Preliminary – Completed</a:t>
            </a:r>
          </a:p>
          <a:p>
            <a:pPr lvl="2"/>
            <a:r>
              <a:rPr lang="en-US" sz="1200" dirty="0"/>
              <a:t>Revision – In progress</a:t>
            </a:r>
          </a:p>
          <a:p>
            <a:pPr lvl="2"/>
            <a:r>
              <a:rPr lang="en-US" sz="1200" dirty="0"/>
              <a:t>Ready for Review – No (ECD 9/6)</a:t>
            </a:r>
          </a:p>
          <a:p>
            <a:pPr lvl="1"/>
            <a:r>
              <a:rPr lang="en-US" sz="1200" dirty="0"/>
              <a:t>Objective</a:t>
            </a:r>
          </a:p>
          <a:p>
            <a:pPr lvl="2"/>
            <a:r>
              <a:rPr lang="en-US" sz="1200" dirty="0"/>
              <a:t>Preliminary – Completed </a:t>
            </a:r>
          </a:p>
          <a:p>
            <a:pPr lvl="2"/>
            <a:r>
              <a:rPr lang="en-US" sz="1200" dirty="0"/>
              <a:t>Revision – In progress</a:t>
            </a:r>
          </a:p>
          <a:p>
            <a:pPr lvl="2"/>
            <a:r>
              <a:rPr lang="en-US" sz="1200" dirty="0"/>
              <a:t>Ready for Review – No (ECD 9/6)</a:t>
            </a:r>
          </a:p>
          <a:p>
            <a:pPr lvl="1"/>
            <a:r>
              <a:rPr lang="en-US" sz="1200" dirty="0"/>
              <a:t>Mathematics</a:t>
            </a:r>
          </a:p>
          <a:p>
            <a:pPr lvl="2"/>
            <a:r>
              <a:rPr lang="en-US" sz="1200" dirty="0"/>
              <a:t>Preliminary – Completed</a:t>
            </a:r>
          </a:p>
          <a:p>
            <a:pPr lvl="2"/>
            <a:r>
              <a:rPr lang="en-US" sz="1200" dirty="0"/>
              <a:t>Revision – In progress</a:t>
            </a:r>
          </a:p>
          <a:p>
            <a:pPr lvl="2"/>
            <a:r>
              <a:rPr lang="en-US" sz="1200" dirty="0"/>
              <a:t>Ready for Review – No (ECD 9/19)</a:t>
            </a:r>
          </a:p>
          <a:p>
            <a:pPr lvl="1"/>
            <a:r>
              <a:rPr lang="en-US" sz="1200" dirty="0"/>
              <a:t>Numerical Model</a:t>
            </a:r>
          </a:p>
          <a:p>
            <a:pPr lvl="2"/>
            <a:r>
              <a:rPr lang="en-US" sz="1200" dirty="0"/>
              <a:t>Preliminary – Completed</a:t>
            </a:r>
          </a:p>
          <a:p>
            <a:pPr lvl="2"/>
            <a:r>
              <a:rPr lang="en-US" sz="1200" dirty="0"/>
              <a:t>Revision – In progress</a:t>
            </a:r>
          </a:p>
          <a:p>
            <a:pPr lvl="2"/>
            <a:r>
              <a:rPr lang="en-US" sz="1200" dirty="0"/>
              <a:t>Ready for Review – No (ECD 9/19)</a:t>
            </a:r>
          </a:p>
          <a:p>
            <a:pPr lvl="1"/>
            <a:r>
              <a:rPr lang="en-US" sz="1200" dirty="0"/>
              <a:t>Results</a:t>
            </a:r>
          </a:p>
          <a:p>
            <a:pPr lvl="2"/>
            <a:r>
              <a:rPr lang="en-US" sz="1200" dirty="0"/>
              <a:t>Integration of </a:t>
            </a:r>
            <a:r>
              <a:rPr lang="en-US" sz="1200" dirty="0" err="1"/>
              <a:t>BiCGStab</a:t>
            </a:r>
            <a:r>
              <a:rPr lang="en-US" sz="1200" dirty="0"/>
              <a:t>(l) – In progress</a:t>
            </a:r>
          </a:p>
          <a:p>
            <a:pPr lvl="2"/>
            <a:r>
              <a:rPr lang="en-US" sz="1200" dirty="0"/>
              <a:t>Run simulations (cases) – Up next</a:t>
            </a:r>
          </a:p>
          <a:p>
            <a:pPr lvl="2"/>
            <a:r>
              <a:rPr lang="en-US" sz="1200" dirty="0"/>
              <a:t>Preliminary – Not Started</a:t>
            </a:r>
          </a:p>
          <a:p>
            <a:pPr lvl="1"/>
            <a:r>
              <a:rPr lang="en-US" sz="1200" dirty="0"/>
              <a:t>Conclusion</a:t>
            </a:r>
          </a:p>
          <a:p>
            <a:pPr lvl="2"/>
            <a:r>
              <a:rPr lang="en-US" sz="1200" dirty="0"/>
              <a:t>Preliminary – Not </a:t>
            </a:r>
            <a:r>
              <a:rPr lang="en-US" sz="1200" dirty="0" smtClean="0"/>
              <a:t>Started</a:t>
            </a:r>
            <a:endParaRPr lang="en-US" dirty="0"/>
          </a:p>
          <a:p>
            <a:pPr lvl="1"/>
            <a:endParaRPr lang="en-US" dirty="0"/>
          </a:p>
          <a:p>
            <a:pPr marL="109728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93" y="2618716"/>
            <a:ext cx="2647342" cy="34369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23" y="1548829"/>
            <a:ext cx="2505075" cy="32639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11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Objective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dirty="0"/>
              <a:t>Perform a comparative / parametric study of potential improvements (linear solvers) on a simplified problem (3D diffusion).</a:t>
            </a:r>
          </a:p>
          <a:p>
            <a:pPr lvl="1"/>
            <a:r>
              <a:rPr lang="en-US" sz="1200" dirty="0"/>
              <a:t>Perform a comparative analysis of the different improvement methods.</a:t>
            </a:r>
          </a:p>
          <a:p>
            <a:pPr lvl="2"/>
            <a:r>
              <a:rPr lang="en-US" sz="1200" dirty="0"/>
              <a:t>This is done in  Mathematics chapter.</a:t>
            </a:r>
          </a:p>
          <a:p>
            <a:pPr lvl="1"/>
            <a:r>
              <a:rPr lang="en-US" sz="1200" dirty="0"/>
              <a:t>Test difference linear system solution methods on a 3D diffusion problem (parametric study).</a:t>
            </a:r>
          </a:p>
          <a:p>
            <a:pPr lvl="2"/>
            <a:r>
              <a:rPr lang="en-US" sz="1200" dirty="0"/>
              <a:t>Tested in 2D and 3D in MATLAB and FORTRAN.</a:t>
            </a:r>
          </a:p>
          <a:p>
            <a:pPr lvl="0"/>
            <a:r>
              <a:rPr lang="en-US" sz="1200" dirty="0"/>
              <a:t>Determine the cost of implementation of each potential improvement method.</a:t>
            </a:r>
          </a:p>
          <a:p>
            <a:pPr lvl="1"/>
            <a:r>
              <a:rPr lang="en-US" sz="1200" dirty="0"/>
              <a:t>How big of a change is it to implement new methods in CFD?</a:t>
            </a:r>
          </a:p>
          <a:p>
            <a:pPr lvl="2"/>
            <a:r>
              <a:rPr lang="en-US" sz="1200" dirty="0"/>
              <a:t>This is the part where </a:t>
            </a:r>
          </a:p>
          <a:p>
            <a:pPr lvl="0"/>
            <a:r>
              <a:rPr lang="en-US" sz="1200" dirty="0"/>
              <a:t>Implement (? #) of potential improvements in the microchannel flow boiling solution algorithm.</a:t>
            </a:r>
          </a:p>
          <a:p>
            <a:pPr lvl="0"/>
            <a:r>
              <a:rPr lang="en-US" sz="1200" dirty="0"/>
              <a:t>Perform an analysis of the impact made by improving bottleneck areas.</a:t>
            </a:r>
          </a:p>
          <a:p>
            <a:pPr lvl="0"/>
            <a:r>
              <a:rPr lang="en-US" sz="1200" dirty="0"/>
              <a:t>Identify additional areas related to this study that can be investigated in future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Objective</a:t>
            </a:r>
          </a:p>
          <a:p>
            <a:r>
              <a:rPr lang="en-US" sz="1200" dirty="0"/>
              <a:t>The objective of this study [thesis] is to optimize the performance of a numerical solution algorithm for micro-channel flow boiling problems (code used in previous work). The performance indices for this study are (1) solution accuracy, (2) computational duration [runtime], and (3) stability of solution algorithm [does the algorithm find convergence]. The study involves the following steps:</a:t>
            </a:r>
          </a:p>
          <a:p>
            <a:pPr lvl="1"/>
            <a:r>
              <a:rPr lang="en-US" sz="1200" dirty="0"/>
              <a:t>Identify the bottlenecks in the existing microchannel flow boiling solution algorithm that significantly impact computational runtime. </a:t>
            </a:r>
          </a:p>
          <a:p>
            <a:pPr lvl="2"/>
            <a:r>
              <a:rPr lang="en-US" sz="1200" dirty="0"/>
              <a:t>Identify bottlenecks in literature.</a:t>
            </a:r>
          </a:p>
          <a:p>
            <a:pPr lvl="3"/>
            <a:r>
              <a:rPr lang="en-US" sz="1200" dirty="0"/>
              <a:t>Hardware</a:t>
            </a:r>
          </a:p>
          <a:p>
            <a:pPr lvl="3"/>
            <a:r>
              <a:rPr lang="en-US" sz="1200" dirty="0"/>
              <a:t>Algorithms for Iterative Solutions</a:t>
            </a:r>
          </a:p>
          <a:p>
            <a:pPr lvl="2"/>
            <a:r>
              <a:rPr lang="en-US" sz="1200" dirty="0"/>
              <a:t>Identify bottlenecks in actual code.</a:t>
            </a:r>
          </a:p>
          <a:p>
            <a:pPr lvl="3"/>
            <a:r>
              <a:rPr lang="en-US" sz="1200" dirty="0"/>
              <a:t>TDMA</a:t>
            </a:r>
          </a:p>
          <a:p>
            <a:pPr lvl="1"/>
            <a:r>
              <a:rPr lang="en-US" sz="1200" dirty="0"/>
              <a:t>Identify potential improvements to significant bottlenecks from literature review.</a:t>
            </a:r>
          </a:p>
          <a:p>
            <a:pPr lvl="2"/>
            <a:r>
              <a:rPr lang="en-US" sz="1200" dirty="0"/>
              <a:t>New hardware like Multi-core IC, GPU, etc.</a:t>
            </a:r>
          </a:p>
          <a:p>
            <a:pPr lvl="2"/>
            <a:r>
              <a:rPr lang="en-US" sz="1200" dirty="0" err="1"/>
              <a:t>Krylov</a:t>
            </a:r>
            <a:r>
              <a:rPr lang="en-US" sz="1200" dirty="0"/>
              <a:t> Methods (</a:t>
            </a:r>
            <a:r>
              <a:rPr lang="en-US" sz="1200" dirty="0" err="1"/>
              <a:t>BiCG</a:t>
            </a:r>
            <a:r>
              <a:rPr lang="en-US" sz="1200" dirty="0"/>
              <a:t>, GMRES, etc</a:t>
            </a:r>
            <a:r>
              <a:rPr lang="en-US" sz="12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389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CPU 2D Cases</a:t>
            </a:r>
            <a:br>
              <a:rPr lang="en-US" dirty="0"/>
            </a:br>
            <a:r>
              <a:rPr lang="en-US" sz="3100" i="1" dirty="0"/>
              <a:t>Overview</a:t>
            </a:r>
            <a:endParaRPr lang="en-US" i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2D Cases used dense matrix formatting.</a:t>
            </a:r>
          </a:p>
          <a:p>
            <a:endParaRPr lang="en-US" sz="1600" dirty="0"/>
          </a:p>
          <a:p>
            <a:r>
              <a:rPr lang="en-US" sz="1600" dirty="0"/>
              <a:t>MATLAB </a:t>
            </a:r>
            <a:r>
              <a:rPr lang="en-US" sz="1600" dirty="0" err="1"/>
              <a:t>mldivide</a:t>
            </a:r>
            <a:r>
              <a:rPr lang="en-US" sz="1600" dirty="0"/>
              <a:t> performed the best with all 2D Cases.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 err="1"/>
              <a:t>mldivide</a:t>
            </a:r>
            <a:r>
              <a:rPr lang="en-US" sz="1600" dirty="0"/>
              <a:t> algorithms uses LU factorization and partial pivoting after analyzing the matrix structure.</a:t>
            </a:r>
          </a:p>
          <a:p>
            <a:pPr lvl="1"/>
            <a:r>
              <a:rPr lang="en-US" sz="1600" dirty="0"/>
              <a:t>6.24 second duration at 100x100.</a:t>
            </a:r>
          </a:p>
          <a:p>
            <a:pPr lvl="1"/>
            <a:endParaRPr lang="en-US" sz="1600" dirty="0"/>
          </a:p>
          <a:p>
            <a:r>
              <a:rPr lang="en-US" sz="1600" dirty="0"/>
              <a:t>Biconjugate Gradients</a:t>
            </a:r>
          </a:p>
          <a:p>
            <a:pPr lvl="1"/>
            <a:r>
              <a:rPr lang="en-US" sz="1600" dirty="0"/>
              <a:t>Performed the best out of the non-proprietary algorithms.</a:t>
            </a:r>
          </a:p>
          <a:p>
            <a:pPr lvl="1"/>
            <a:r>
              <a:rPr lang="en-US" sz="1600" dirty="0"/>
              <a:t>12.99 second duration at 100x100.</a:t>
            </a:r>
          </a:p>
          <a:p>
            <a:pPr lvl="1"/>
            <a:endParaRPr lang="en-US" sz="16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TDMA</a:t>
            </a:r>
          </a:p>
          <a:p>
            <a:pPr lvl="1"/>
            <a:r>
              <a:rPr lang="en-US" sz="1600" dirty="0"/>
              <a:t>Performed the slowest out of all algorithms tested.</a:t>
            </a:r>
          </a:p>
          <a:p>
            <a:pPr lvl="1"/>
            <a:r>
              <a:rPr lang="en-US" sz="1600" dirty="0"/>
              <a:t>96.42 seconds at 100x100.</a:t>
            </a:r>
          </a:p>
          <a:p>
            <a:pPr lvl="1"/>
            <a:endParaRPr lang="en-US" sz="1600" dirty="0"/>
          </a:p>
          <a:p>
            <a:r>
              <a:rPr lang="en-US" sz="1700" dirty="0"/>
              <a:t>Hardware Used:</a:t>
            </a:r>
          </a:p>
          <a:p>
            <a:pPr lvl="1"/>
            <a:r>
              <a:rPr lang="en-US" sz="1600" dirty="0"/>
              <a:t>Windows 10</a:t>
            </a:r>
          </a:p>
          <a:p>
            <a:pPr lvl="1"/>
            <a:r>
              <a:rPr lang="en-US" sz="1600" dirty="0"/>
              <a:t>Intel i7-6700 HQ (2.6 GHz)</a:t>
            </a:r>
          </a:p>
          <a:p>
            <a:pPr lvl="1"/>
            <a:r>
              <a:rPr lang="en-US" sz="1600" dirty="0"/>
              <a:t>16.0 GB RAM</a:t>
            </a:r>
          </a:p>
          <a:p>
            <a:pPr lvl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CPU 2D Cases</a:t>
            </a:r>
            <a:br>
              <a:rPr lang="en-US" dirty="0"/>
            </a:br>
            <a:r>
              <a:rPr lang="en-US" sz="3100" i="1" dirty="0"/>
              <a:t>Table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39559"/>
              </p:ext>
            </p:extLst>
          </p:nvPr>
        </p:nvGraphicFramePr>
        <p:xfrm>
          <a:off x="685800" y="2438400"/>
          <a:ext cx="7772399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374">
                  <a:extLst>
                    <a:ext uri="{9D8B030D-6E8A-4147-A177-3AD203B41FA5}">
                      <a16:colId xmlns="" xmlns:a16="http://schemas.microsoft.com/office/drawing/2014/main" val="2381194806"/>
                    </a:ext>
                  </a:extLst>
                </a:gridCol>
                <a:gridCol w="513720">
                  <a:extLst>
                    <a:ext uri="{9D8B030D-6E8A-4147-A177-3AD203B41FA5}">
                      <a16:colId xmlns="" xmlns:a16="http://schemas.microsoft.com/office/drawing/2014/main" val="2323547444"/>
                    </a:ext>
                  </a:extLst>
                </a:gridCol>
                <a:gridCol w="637394">
                  <a:extLst>
                    <a:ext uri="{9D8B030D-6E8A-4147-A177-3AD203B41FA5}">
                      <a16:colId xmlns="" xmlns:a16="http://schemas.microsoft.com/office/drawing/2014/main" val="2313798525"/>
                    </a:ext>
                  </a:extLst>
                </a:gridCol>
                <a:gridCol w="761067">
                  <a:extLst>
                    <a:ext uri="{9D8B030D-6E8A-4147-A177-3AD203B41FA5}">
                      <a16:colId xmlns="" xmlns:a16="http://schemas.microsoft.com/office/drawing/2014/main" val="3791684321"/>
                    </a:ext>
                  </a:extLst>
                </a:gridCol>
                <a:gridCol w="637394">
                  <a:extLst>
                    <a:ext uri="{9D8B030D-6E8A-4147-A177-3AD203B41FA5}">
                      <a16:colId xmlns="" xmlns:a16="http://schemas.microsoft.com/office/drawing/2014/main" val="1792130708"/>
                    </a:ext>
                  </a:extLst>
                </a:gridCol>
                <a:gridCol w="761067">
                  <a:extLst>
                    <a:ext uri="{9D8B030D-6E8A-4147-A177-3AD203B41FA5}">
                      <a16:colId xmlns="" xmlns:a16="http://schemas.microsoft.com/office/drawing/2014/main" val="2682287626"/>
                    </a:ext>
                  </a:extLst>
                </a:gridCol>
                <a:gridCol w="637394">
                  <a:extLst>
                    <a:ext uri="{9D8B030D-6E8A-4147-A177-3AD203B41FA5}">
                      <a16:colId xmlns="" xmlns:a16="http://schemas.microsoft.com/office/drawing/2014/main" val="2571126339"/>
                    </a:ext>
                  </a:extLst>
                </a:gridCol>
                <a:gridCol w="761067">
                  <a:extLst>
                    <a:ext uri="{9D8B030D-6E8A-4147-A177-3AD203B41FA5}">
                      <a16:colId xmlns="" xmlns:a16="http://schemas.microsoft.com/office/drawing/2014/main" val="354951649"/>
                    </a:ext>
                  </a:extLst>
                </a:gridCol>
                <a:gridCol w="637394">
                  <a:extLst>
                    <a:ext uri="{9D8B030D-6E8A-4147-A177-3AD203B41FA5}">
                      <a16:colId xmlns="" xmlns:a16="http://schemas.microsoft.com/office/drawing/2014/main" val="1848280153"/>
                    </a:ext>
                  </a:extLst>
                </a:gridCol>
                <a:gridCol w="761067">
                  <a:extLst>
                    <a:ext uri="{9D8B030D-6E8A-4147-A177-3AD203B41FA5}">
                      <a16:colId xmlns="" xmlns:a16="http://schemas.microsoft.com/office/drawing/2014/main" val="3355773392"/>
                    </a:ext>
                  </a:extLst>
                </a:gridCol>
                <a:gridCol w="637394">
                  <a:extLst>
                    <a:ext uri="{9D8B030D-6E8A-4147-A177-3AD203B41FA5}">
                      <a16:colId xmlns="" xmlns:a16="http://schemas.microsoft.com/office/drawing/2014/main" val="3936355602"/>
                    </a:ext>
                  </a:extLst>
                </a:gridCol>
                <a:gridCol w="761067">
                  <a:extLst>
                    <a:ext uri="{9D8B030D-6E8A-4147-A177-3AD203B41FA5}">
                      <a16:colId xmlns="" xmlns:a16="http://schemas.microsoft.com/office/drawing/2014/main" val="2176839905"/>
                    </a:ext>
                  </a:extLst>
                </a:gridCol>
              </a:tblGrid>
              <a:tr h="190500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2D Cases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157358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 A</a:t>
                      </a:r>
                      <a:r>
                        <a:rPr lang="en-US" sz="1000" u="none" strike="noStrike" baseline="-25000">
                          <a:effectLst/>
                        </a:rPr>
                        <a:t>ij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TDMA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BiCGStab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GMRES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BiCGStab 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MLDIVIDE (MATLAB)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79211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Iterations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Duration (s)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Iterations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Duration (s)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Iterations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Duration (s)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Iterations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Duration (s)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Iterations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Duration (s)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9719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0.047753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0.008307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1, 20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0.019684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0.000269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03785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1,920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3,016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0.250226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0.067992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1, 59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0.066286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0.073263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0.003685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1599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4,380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6,381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0.805161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1, 89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0.106821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0.092945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0.015647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64182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7,840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10,783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2.241302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0.198761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2, 16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0.237173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0.228455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0.067977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17138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12,300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16,137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4.434877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0.451546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2, 51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0.494138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0.470569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0.224183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89069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17,760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22,377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8.611036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1.086839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2, 77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1.150746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1.045504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0.380389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86980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24,220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29,449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13.911085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2.071761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3, 34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2.342088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2.193684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0.938829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09534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31,680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37,309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40.732182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5.017049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3, 66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4.253277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4.265002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1.848341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9974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40,140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45,918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65.542217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7.386533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4, 14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7.296452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83.25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6.926063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3.666259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5356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49,600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55,242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96.421548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12.992204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4, 33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11.38612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11.530792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6.242787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0548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26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43754"/>
              </p:ext>
            </p:extLst>
          </p:nvPr>
        </p:nvGraphicFramePr>
        <p:xfrm>
          <a:off x="241300" y="914400"/>
          <a:ext cx="8695436" cy="565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889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CPU 3D Cases</a:t>
            </a:r>
            <a:br>
              <a:rPr lang="en-US" dirty="0"/>
            </a:br>
            <a:r>
              <a:rPr lang="en-US" sz="3100" i="1" dirty="0"/>
              <a:t>Overview</a:t>
            </a:r>
            <a:endParaRPr lang="en-US" i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3D Cases used sparse CSR formatting.</a:t>
            </a:r>
          </a:p>
          <a:p>
            <a:pPr lvl="1"/>
            <a:r>
              <a:rPr lang="en-US" sz="1500" dirty="0"/>
              <a:t>This formatting drastically reduces the duration of each algorithm.</a:t>
            </a:r>
          </a:p>
          <a:p>
            <a:endParaRPr lang="en-US" sz="1600" dirty="0"/>
          </a:p>
          <a:p>
            <a:r>
              <a:rPr lang="en-US" sz="1600" dirty="0"/>
              <a:t>Biconjugate Gradients</a:t>
            </a:r>
          </a:p>
          <a:p>
            <a:pPr lvl="1"/>
            <a:r>
              <a:rPr lang="en-US" sz="1600" dirty="0"/>
              <a:t>Performed the best.</a:t>
            </a:r>
          </a:p>
          <a:p>
            <a:pPr lvl="1"/>
            <a:r>
              <a:rPr lang="en-US" sz="1600" dirty="0"/>
              <a:t>1.288 seconds at 60x60x60.</a:t>
            </a:r>
          </a:p>
          <a:p>
            <a:pPr lvl="1"/>
            <a:endParaRPr lang="en-US" sz="1600" dirty="0"/>
          </a:p>
          <a:p>
            <a:r>
              <a:rPr lang="en-US" sz="1700" dirty="0"/>
              <a:t>Jacobi Pre-Conditioner</a:t>
            </a:r>
          </a:p>
          <a:p>
            <a:pPr lvl="1"/>
            <a:r>
              <a:rPr lang="en-US" sz="1600" dirty="0"/>
              <a:t>Performed better than non-preconditioned solvers with lower number of nodes.</a:t>
            </a:r>
          </a:p>
          <a:p>
            <a:pPr lvl="1"/>
            <a:r>
              <a:rPr lang="en-US" sz="1600" dirty="0"/>
              <a:t>The preconditioner is ill-conditioned for larger matrices.</a:t>
            </a:r>
          </a:p>
          <a:p>
            <a:pPr lvl="1"/>
            <a:endParaRPr lang="en-US" sz="16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Hardware Used:</a:t>
            </a:r>
          </a:p>
          <a:p>
            <a:pPr lvl="1"/>
            <a:r>
              <a:rPr lang="en-US" sz="1600" dirty="0"/>
              <a:t>Windows 10</a:t>
            </a:r>
          </a:p>
          <a:p>
            <a:pPr lvl="1"/>
            <a:r>
              <a:rPr lang="en-US" sz="1600" dirty="0"/>
              <a:t>Intel i7-6700 HQ (2.6 GHz)</a:t>
            </a:r>
          </a:p>
          <a:p>
            <a:pPr lvl="1"/>
            <a:r>
              <a:rPr lang="en-US" sz="1600" dirty="0"/>
              <a:t>16.0 GB RAM</a:t>
            </a:r>
          </a:p>
          <a:p>
            <a:pPr lvl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38" y="3581400"/>
            <a:ext cx="2825724" cy="301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4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CPU 3D Cases</a:t>
            </a:r>
            <a:br>
              <a:rPr lang="en-US" dirty="0"/>
            </a:br>
            <a:r>
              <a:rPr lang="en-US" sz="3100" i="1" dirty="0"/>
              <a:t>Table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59477"/>
              </p:ext>
            </p:extLst>
          </p:nvPr>
        </p:nvGraphicFramePr>
        <p:xfrm>
          <a:off x="844550" y="2762250"/>
          <a:ext cx="7454901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788">
                  <a:extLst>
                    <a:ext uri="{9D8B030D-6E8A-4147-A177-3AD203B41FA5}">
                      <a16:colId xmlns="" xmlns:a16="http://schemas.microsoft.com/office/drawing/2014/main" val="2174492344"/>
                    </a:ext>
                  </a:extLst>
                </a:gridCol>
                <a:gridCol w="978159">
                  <a:extLst>
                    <a:ext uri="{9D8B030D-6E8A-4147-A177-3AD203B41FA5}">
                      <a16:colId xmlns="" xmlns:a16="http://schemas.microsoft.com/office/drawing/2014/main" val="4218230199"/>
                    </a:ext>
                  </a:extLst>
                </a:gridCol>
                <a:gridCol w="978159">
                  <a:extLst>
                    <a:ext uri="{9D8B030D-6E8A-4147-A177-3AD203B41FA5}">
                      <a16:colId xmlns="" xmlns:a16="http://schemas.microsoft.com/office/drawing/2014/main" val="3283051627"/>
                    </a:ext>
                  </a:extLst>
                </a:gridCol>
                <a:gridCol w="978159">
                  <a:extLst>
                    <a:ext uri="{9D8B030D-6E8A-4147-A177-3AD203B41FA5}">
                      <a16:colId xmlns="" xmlns:a16="http://schemas.microsoft.com/office/drawing/2014/main" val="1421074757"/>
                    </a:ext>
                  </a:extLst>
                </a:gridCol>
                <a:gridCol w="978159">
                  <a:extLst>
                    <a:ext uri="{9D8B030D-6E8A-4147-A177-3AD203B41FA5}">
                      <a16:colId xmlns="" xmlns:a16="http://schemas.microsoft.com/office/drawing/2014/main" val="2156777179"/>
                    </a:ext>
                  </a:extLst>
                </a:gridCol>
                <a:gridCol w="978159">
                  <a:extLst>
                    <a:ext uri="{9D8B030D-6E8A-4147-A177-3AD203B41FA5}">
                      <a16:colId xmlns="" xmlns:a16="http://schemas.microsoft.com/office/drawing/2014/main" val="2156844995"/>
                    </a:ext>
                  </a:extLst>
                </a:gridCol>
                <a:gridCol w="978159">
                  <a:extLst>
                    <a:ext uri="{9D8B030D-6E8A-4147-A177-3AD203B41FA5}">
                      <a16:colId xmlns="" xmlns:a16="http://schemas.microsoft.com/office/drawing/2014/main" val="4106468554"/>
                    </a:ext>
                  </a:extLst>
                </a:gridCol>
                <a:gridCol w="978159">
                  <a:extLst>
                    <a:ext uri="{9D8B030D-6E8A-4147-A177-3AD203B41FA5}">
                      <a16:colId xmlns="" xmlns:a16="http://schemas.microsoft.com/office/drawing/2014/main" val="2903119093"/>
                    </a:ext>
                  </a:extLst>
                </a:gridCol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3D Cases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8042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BiCGStab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BICGStab</a:t>
                      </a:r>
                      <a:r>
                        <a:rPr lang="en-US" sz="1100" u="none" strike="noStrike" dirty="0">
                          <a:effectLst/>
                        </a:rPr>
                        <a:t> PC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GMRES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GMRES PC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BiCGStab1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BICGStab1 PC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mldivide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8693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2879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8991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5458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2.356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11.107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8668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1.703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5.918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39.888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3077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601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4043</TotalTime>
  <Words>937</Words>
  <Application>Microsoft Office PowerPoint</Application>
  <PresentationFormat>On-screen Show (4:3)</PresentationFormat>
  <Paragraphs>312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CSUN Graduate Research</vt:lpstr>
      <vt:lpstr>Summer Progress Update</vt:lpstr>
      <vt:lpstr>Thesis Update Overview and Proposed Chapters</vt:lpstr>
      <vt:lpstr>Thesis Objective</vt:lpstr>
      <vt:lpstr>Single CPU 2D Cases Overview</vt:lpstr>
      <vt:lpstr>Single CPU 2D Cases Table</vt:lpstr>
      <vt:lpstr>PowerPoint Presentation</vt:lpstr>
      <vt:lpstr>Single CPU 3D Cases Overview</vt:lpstr>
      <vt:lpstr>Single CPU 3D Cases Table</vt:lpstr>
      <vt:lpstr>PowerPoint Presentation</vt:lpstr>
    </vt:vector>
  </TitlesOfParts>
  <Company>ITT Control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matt.blomquist</dc:creator>
  <cp:lastModifiedBy>matt.blomquist</cp:lastModifiedBy>
  <cp:revision>147</cp:revision>
  <dcterms:created xsi:type="dcterms:W3CDTF">2013-05-09T14:11:27Z</dcterms:created>
  <dcterms:modified xsi:type="dcterms:W3CDTF">2017-09-01T18:19:50Z</dcterms:modified>
</cp:coreProperties>
</file>