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9" r:id="rId1"/>
    <p:sldMasterId id="2147483671" r:id="rId2"/>
  </p:sldMasterIdLst>
  <p:notesMasterIdLst>
    <p:notesMasterId r:id="rId11"/>
  </p:notesMasterIdLst>
  <p:handoutMasterIdLst>
    <p:handoutMasterId r:id="rId12"/>
  </p:handoutMasterIdLst>
  <p:sldIdLst>
    <p:sldId id="259" r:id="rId3"/>
    <p:sldId id="298" r:id="rId4"/>
    <p:sldId id="293" r:id="rId5"/>
    <p:sldId id="296" r:id="rId6"/>
    <p:sldId id="299" r:id="rId7"/>
    <p:sldId id="297" r:id="rId8"/>
    <p:sldId id="295" r:id="rId9"/>
    <p:sldId id="437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c" initials="cc" lastIdx="1" clrIdx="0">
    <p:extLst>
      <p:ext uri="{19B8F6BF-5375-455C-9EA6-DF929625EA0E}">
        <p15:presenceInfo xmlns:p15="http://schemas.microsoft.com/office/powerpoint/2012/main" userId="8fb0d8a12af19b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B62"/>
    <a:srgbClr val="002060"/>
    <a:srgbClr val="F4F4F4"/>
    <a:srgbClr val="19364B"/>
    <a:srgbClr val="F8FCFE"/>
    <a:srgbClr val="E1F2FB"/>
    <a:srgbClr val="C4E5F8"/>
    <a:srgbClr val="12337E"/>
    <a:srgbClr val="003054"/>
    <a:srgbClr val="111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76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6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10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98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771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58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584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30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353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75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1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883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28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73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1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9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2020/4/4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C441-8F83-45F6-A775-D9C2A0512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irmall.com/articles/2269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2">
            <a:extLst>
              <a:ext uri="{FF2B5EF4-FFF2-40B4-BE49-F238E27FC236}">
                <a16:creationId xmlns:a16="http://schemas.microsoft.com/office/drawing/2014/main" id="{57CD3C4D-89DD-4BBA-9D66-187C349AB26D}"/>
              </a:ext>
            </a:extLst>
          </p:cNvPr>
          <p:cNvCxnSpPr/>
          <p:nvPr/>
        </p:nvCxnSpPr>
        <p:spPr>
          <a:xfrm>
            <a:off x="2046065" y="154324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4">
            <a:extLst>
              <a:ext uri="{FF2B5EF4-FFF2-40B4-BE49-F238E27FC236}">
                <a16:creationId xmlns:a16="http://schemas.microsoft.com/office/drawing/2014/main" id="{FFADEC52-3386-41E6-9848-1DE5B10C4EF3}"/>
              </a:ext>
            </a:extLst>
          </p:cNvPr>
          <p:cNvSpPr/>
          <p:nvPr/>
        </p:nvSpPr>
        <p:spPr>
          <a:xfrm flipH="1">
            <a:off x="4126327" y="0"/>
            <a:ext cx="5017673" cy="5143499"/>
          </a:xfrm>
          <a:custGeom>
            <a:avLst/>
            <a:gdLst>
              <a:gd name="connsiteX0" fmla="*/ 0 w 2844801"/>
              <a:gd name="connsiteY0" fmla="*/ 0 h 5143500"/>
              <a:gd name="connsiteX1" fmla="*/ 2844801 w 2844801"/>
              <a:gd name="connsiteY1" fmla="*/ 0 h 5143500"/>
              <a:gd name="connsiteX2" fmla="*/ 2844801 w 2844801"/>
              <a:gd name="connsiteY2" fmla="*/ 5143500 h 5143500"/>
              <a:gd name="connsiteX3" fmla="*/ 0 w 2844801"/>
              <a:gd name="connsiteY3" fmla="*/ 5143500 h 5143500"/>
              <a:gd name="connsiteX4" fmla="*/ 0 w 2844801"/>
              <a:gd name="connsiteY4" fmla="*/ 0 h 5143500"/>
              <a:gd name="connsiteX0" fmla="*/ 0 w 4724401"/>
              <a:gd name="connsiteY0" fmla="*/ 0 h 5143500"/>
              <a:gd name="connsiteX1" fmla="*/ 2844801 w 4724401"/>
              <a:gd name="connsiteY1" fmla="*/ 0 h 5143500"/>
              <a:gd name="connsiteX2" fmla="*/ 4724401 w 4724401"/>
              <a:gd name="connsiteY2" fmla="*/ 5143500 h 5143500"/>
              <a:gd name="connsiteX3" fmla="*/ 0 w 4724401"/>
              <a:gd name="connsiteY3" fmla="*/ 5143500 h 5143500"/>
              <a:gd name="connsiteX4" fmla="*/ 0 w 4724401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1" h="5143500">
                <a:moveTo>
                  <a:pt x="0" y="0"/>
                </a:moveTo>
                <a:lnTo>
                  <a:pt x="2844801" y="0"/>
                </a:lnTo>
                <a:lnTo>
                  <a:pt x="4724401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>
              <a:alpha val="8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微软雅黑"/>
              <a:cs typeface="+mn-cs"/>
            </a:endParaRPr>
          </a:p>
        </p:txBody>
      </p:sp>
      <p:sp>
        <p:nvSpPr>
          <p:cNvPr id="35" name="文本框 32">
            <a:extLst>
              <a:ext uri="{FF2B5EF4-FFF2-40B4-BE49-F238E27FC236}">
                <a16:creationId xmlns:a16="http://schemas.microsoft.com/office/drawing/2014/main" id="{78F145F7-3283-419C-948D-D662F3382184}"/>
              </a:ext>
            </a:extLst>
          </p:cNvPr>
          <p:cNvSpPr txBox="1"/>
          <p:nvPr/>
        </p:nvSpPr>
        <p:spPr>
          <a:xfrm>
            <a:off x="2286194" y="1714692"/>
            <a:ext cx="604090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400" b="1" spc="-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Pulp-NN</a:t>
            </a:r>
            <a:r>
              <a:rPr lang="zh-CN" altLang="en-US" sz="4400" b="1" spc="-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3089" y="2861747"/>
            <a:ext cx="277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邓贵杭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CCBB7-524F-4032-B55D-B7555242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30E975-47A7-4F9B-BD34-FC93136B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j-ea"/>
                <a:ea typeface="+mj-ea"/>
              </a:rPr>
              <a:t>PULP-NN:</a:t>
            </a:r>
            <a:r>
              <a:rPr lang="zh-CN" altLang="en-US" sz="1600" dirty="0">
                <a:latin typeface="+mj-ea"/>
                <a:ea typeface="+mj-ea"/>
              </a:rPr>
              <a:t> 一个针对</a:t>
            </a:r>
            <a:r>
              <a:rPr lang="en-US" altLang="zh-CN" sz="1600" dirty="0">
                <a:latin typeface="+mj-ea"/>
                <a:ea typeface="+mj-ea"/>
              </a:rPr>
              <a:t>RISC-V</a:t>
            </a:r>
            <a:r>
              <a:rPr lang="zh-CN" altLang="en-US" sz="1600" dirty="0">
                <a:latin typeface="+mj-ea"/>
                <a:ea typeface="+mj-ea"/>
              </a:rPr>
              <a:t>处理器的并行超低功耗紧密耦合集群的优化计算库。  </a:t>
            </a:r>
            <a:endParaRPr lang="en-US" altLang="zh-CN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j-ea"/>
                <a:ea typeface="+mj-ea"/>
              </a:rPr>
              <a:t>Innovation:</a:t>
            </a:r>
            <a:r>
              <a:rPr lang="zh-CN" altLang="en-US" sz="1600" dirty="0">
                <a:latin typeface="+mj-ea"/>
                <a:ea typeface="+mj-ea"/>
              </a:rPr>
              <a:t>是用于量化神经网络（</a:t>
            </a:r>
            <a:r>
              <a:rPr lang="en-US" altLang="zh-CN" sz="1600" dirty="0">
                <a:latin typeface="+mj-ea"/>
                <a:ea typeface="+mj-ea"/>
              </a:rPr>
              <a:t>QNN</a:t>
            </a:r>
            <a:r>
              <a:rPr lang="zh-CN" altLang="en-US" sz="1600" dirty="0">
                <a:latin typeface="+mj-ea"/>
                <a:ea typeface="+mj-ea"/>
              </a:rPr>
              <a:t>）推理的一组内核，目标数据类型（低至</a:t>
            </a:r>
            <a:r>
              <a:rPr lang="en-US" altLang="zh-CN" sz="1600" dirty="0">
                <a:latin typeface="+mj-ea"/>
                <a:ea typeface="+mj-ea"/>
              </a:rPr>
              <a:t>INT-1</a:t>
            </a:r>
            <a:r>
              <a:rPr lang="zh-CN" altLang="en-US" sz="1600" dirty="0">
                <a:latin typeface="+mj-ea"/>
                <a:ea typeface="+mj-ea"/>
              </a:rPr>
              <a:t>），以适应深度神经网络推理中积极量化的最新趋势。</a:t>
            </a:r>
            <a:endParaRPr lang="en-US" altLang="zh-CN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j-ea"/>
                <a:ea typeface="+mj-ea"/>
              </a:rPr>
              <a:t>Pulp-NN library </a:t>
            </a:r>
            <a:r>
              <a:rPr lang="zh-CN" altLang="en-US" sz="1600" dirty="0">
                <a:latin typeface="+mj-ea"/>
                <a:ea typeface="+mj-ea"/>
              </a:rPr>
              <a:t>利用了</a:t>
            </a:r>
            <a:r>
              <a:rPr lang="en-US" altLang="zh-CN" sz="1600" dirty="0">
                <a:latin typeface="+mj-ea"/>
                <a:ea typeface="+mj-ea"/>
              </a:rPr>
              <a:t>PULP RISCV</a:t>
            </a:r>
            <a:r>
              <a:rPr lang="zh-CN" altLang="en-US" sz="1600" dirty="0">
                <a:latin typeface="+mj-ea"/>
                <a:ea typeface="+mj-ea"/>
              </a:rPr>
              <a:t>处理器中可用的数字信号处理（</a:t>
            </a:r>
            <a:r>
              <a:rPr lang="en-US" altLang="zh-CN" sz="1600" dirty="0">
                <a:latin typeface="+mj-ea"/>
                <a:ea typeface="+mj-ea"/>
              </a:rPr>
              <a:t>DSP</a:t>
            </a:r>
            <a:r>
              <a:rPr lang="zh-CN" altLang="en-US" sz="1600" dirty="0">
                <a:latin typeface="+mj-ea"/>
                <a:ea typeface="+mj-ea"/>
              </a:rPr>
              <a:t>）扩展和群集的并行性，在</a:t>
            </a:r>
            <a:r>
              <a:rPr lang="en-US" altLang="zh-CN" sz="1600" dirty="0">
                <a:latin typeface="+mj-ea"/>
                <a:ea typeface="+mj-ea"/>
              </a:rPr>
              <a:t>INT-8</a:t>
            </a:r>
            <a:r>
              <a:rPr lang="zh-CN" altLang="en-US" sz="1600" dirty="0">
                <a:latin typeface="+mj-ea"/>
                <a:ea typeface="+mj-ea"/>
              </a:rPr>
              <a:t>上实现了高达</a:t>
            </a:r>
            <a:r>
              <a:rPr lang="en-US" altLang="zh-CN" sz="1600" dirty="0">
                <a:latin typeface="+mj-ea"/>
                <a:ea typeface="+mj-ea"/>
              </a:rPr>
              <a:t>15.5 MAC /</a:t>
            </a:r>
            <a:r>
              <a:rPr lang="zh-CN" altLang="en-US" sz="1600" dirty="0">
                <a:latin typeface="+mj-ea"/>
                <a:ea typeface="+mj-ea"/>
              </a:rPr>
              <a:t>周期的性能。</a:t>
            </a:r>
            <a:endParaRPr lang="en-US" altLang="zh-CN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j-ea"/>
                <a:ea typeface="+mj-ea"/>
              </a:rPr>
              <a:t>使用</a:t>
            </a:r>
            <a:r>
              <a:rPr lang="en-US" altLang="zh-CN" sz="1600" dirty="0">
                <a:latin typeface="+mj-ea"/>
                <a:ea typeface="+mj-ea"/>
              </a:rPr>
              <a:t>PULP-NN</a:t>
            </a:r>
            <a:r>
              <a:rPr lang="zh-CN" altLang="en-US" sz="1600" dirty="0">
                <a:latin typeface="+mj-ea"/>
                <a:ea typeface="+mj-ea"/>
              </a:rPr>
              <a:t>，与分别在</a:t>
            </a:r>
            <a:r>
              <a:rPr lang="en-US" altLang="zh-CN" sz="1600" dirty="0">
                <a:latin typeface="+mj-ea"/>
                <a:ea typeface="+mj-ea"/>
              </a:rPr>
              <a:t>STM32L4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STM32H7 MCU</a:t>
            </a:r>
            <a:r>
              <a:rPr lang="zh-CN" altLang="en-US" sz="1600" dirty="0">
                <a:latin typeface="+mj-ea"/>
                <a:ea typeface="+mj-ea"/>
              </a:rPr>
              <a:t>上运行的当前最新的</a:t>
            </a:r>
            <a:r>
              <a:rPr lang="en-US" altLang="zh-CN" sz="1600" dirty="0">
                <a:latin typeface="+mj-ea"/>
                <a:ea typeface="+mj-ea"/>
              </a:rPr>
              <a:t>ARM CMSIS-NN</a:t>
            </a:r>
            <a:r>
              <a:rPr lang="zh-CN" altLang="en-US" sz="1600" dirty="0">
                <a:latin typeface="+mj-ea"/>
                <a:ea typeface="+mj-ea"/>
              </a:rPr>
              <a:t>库相比，八核群集上的</a:t>
            </a:r>
            <a:r>
              <a:rPr lang="en-US" altLang="zh-CN" sz="1600" dirty="0">
                <a:latin typeface="+mj-ea"/>
                <a:ea typeface="+mj-ea"/>
              </a:rPr>
              <a:t>CIFAR-10</a:t>
            </a:r>
            <a:r>
              <a:rPr lang="zh-CN" altLang="en-US" sz="1600" dirty="0">
                <a:latin typeface="+mj-ea"/>
                <a:ea typeface="+mj-ea"/>
              </a:rPr>
              <a:t>网络的时钟周期少</a:t>
            </a:r>
            <a:r>
              <a:rPr lang="en-US" altLang="zh-CN" sz="1600" dirty="0">
                <a:latin typeface="+mj-ea"/>
                <a:ea typeface="+mj-ea"/>
              </a:rPr>
              <a:t>30</a:t>
            </a:r>
            <a:r>
              <a:rPr lang="zh-CN" altLang="en-US" sz="1600" dirty="0">
                <a:latin typeface="+mj-ea"/>
                <a:ea typeface="+mj-ea"/>
              </a:rPr>
              <a:t>倍和</a:t>
            </a:r>
            <a:r>
              <a:rPr lang="en-US" altLang="zh-CN" sz="1600" dirty="0">
                <a:latin typeface="+mj-ea"/>
                <a:ea typeface="+mj-ea"/>
              </a:rPr>
              <a:t>19.6</a:t>
            </a:r>
            <a:r>
              <a:rPr lang="zh-CN" altLang="en-US" sz="1600" dirty="0">
                <a:latin typeface="+mj-ea"/>
                <a:ea typeface="+mj-ea"/>
              </a:rPr>
              <a:t>倍。 当在最大频率下运行时，在</a:t>
            </a:r>
            <a:r>
              <a:rPr lang="en-US" altLang="zh-CN" sz="1600" dirty="0">
                <a:latin typeface="+mj-ea"/>
                <a:ea typeface="+mj-ea"/>
              </a:rPr>
              <a:t>GAP-8</a:t>
            </a:r>
            <a:r>
              <a:rPr lang="zh-CN" altLang="en-US" sz="1600" dirty="0">
                <a:latin typeface="+mj-ea"/>
                <a:ea typeface="+mj-ea"/>
              </a:rPr>
              <a:t>处理器上运行时的性能分别比</a:t>
            </a:r>
            <a:r>
              <a:rPr lang="en-US" altLang="zh-CN" sz="1600" dirty="0">
                <a:latin typeface="+mj-ea"/>
                <a:ea typeface="+mj-ea"/>
              </a:rPr>
              <a:t>STM32L4</a:t>
            </a:r>
            <a:r>
              <a:rPr lang="zh-CN" altLang="en-US" sz="1600" dirty="0">
                <a:latin typeface="+mj-ea"/>
                <a:ea typeface="+mj-ea"/>
              </a:rPr>
              <a:t>等节能型</a:t>
            </a:r>
            <a:r>
              <a:rPr lang="en-US" altLang="zh-CN" sz="1600" dirty="0">
                <a:latin typeface="+mj-ea"/>
                <a:ea typeface="+mj-ea"/>
              </a:rPr>
              <a:t>MCU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STM32H7</a:t>
            </a:r>
            <a:r>
              <a:rPr lang="zh-CN" altLang="en-US" sz="1600" dirty="0">
                <a:latin typeface="+mj-ea"/>
                <a:ea typeface="+mj-ea"/>
              </a:rPr>
              <a:t>等高端</a:t>
            </a:r>
            <a:r>
              <a:rPr lang="en-US" altLang="zh-CN" sz="1600" dirty="0">
                <a:latin typeface="+mj-ea"/>
                <a:ea typeface="+mj-ea"/>
              </a:rPr>
              <a:t>MCU</a:t>
            </a:r>
            <a:r>
              <a:rPr lang="zh-CN" altLang="en-US" sz="1600" dirty="0">
                <a:latin typeface="+mj-ea"/>
                <a:ea typeface="+mj-ea"/>
              </a:rPr>
              <a:t>的执行性能高</a:t>
            </a:r>
            <a:r>
              <a:rPr lang="en-US" altLang="zh-CN" sz="1600" dirty="0">
                <a:latin typeface="+mj-ea"/>
                <a:ea typeface="+mj-ea"/>
              </a:rPr>
              <a:t>36.8</a:t>
            </a:r>
            <a:r>
              <a:rPr lang="zh-CN" altLang="en-US" sz="1600" dirty="0">
                <a:latin typeface="+mj-ea"/>
                <a:ea typeface="+mj-ea"/>
              </a:rPr>
              <a:t>倍和</a:t>
            </a:r>
            <a:r>
              <a:rPr lang="en-US" altLang="zh-CN" sz="1600" dirty="0">
                <a:latin typeface="+mj-ea"/>
                <a:ea typeface="+mj-ea"/>
              </a:rPr>
              <a:t>7.45</a:t>
            </a:r>
            <a:r>
              <a:rPr lang="zh-CN" altLang="en-US" sz="1600" dirty="0">
                <a:latin typeface="+mj-ea"/>
                <a:ea typeface="+mj-ea"/>
              </a:rPr>
              <a:t>倍。</a:t>
            </a:r>
            <a:r>
              <a:rPr lang="en-US" altLang="zh-CN" sz="1600" dirty="0">
                <a:latin typeface="+mj-ea"/>
                <a:ea typeface="+mj-ea"/>
              </a:rPr>
              <a:t>GAP-8</a:t>
            </a:r>
            <a:r>
              <a:rPr lang="zh-CN" altLang="en-US" sz="1600" dirty="0">
                <a:latin typeface="+mj-ea"/>
                <a:ea typeface="+mj-ea"/>
              </a:rPr>
              <a:t>的能效比</a:t>
            </a:r>
            <a:r>
              <a:rPr lang="en-US" altLang="zh-CN" sz="1600" dirty="0">
                <a:latin typeface="+mj-ea"/>
                <a:ea typeface="+mj-ea"/>
              </a:rPr>
              <a:t>STM32L4</a:t>
            </a:r>
            <a:r>
              <a:rPr lang="zh-CN" altLang="en-US" sz="1600" dirty="0">
                <a:latin typeface="+mj-ea"/>
                <a:ea typeface="+mj-ea"/>
              </a:rPr>
              <a:t>高</a:t>
            </a:r>
            <a:r>
              <a:rPr lang="en-US" altLang="zh-CN" sz="1600" dirty="0">
                <a:latin typeface="+mj-ea"/>
                <a:ea typeface="+mj-ea"/>
              </a:rPr>
              <a:t>14.1</a:t>
            </a:r>
            <a:r>
              <a:rPr lang="zh-CN" altLang="en-US" sz="1600" dirty="0">
                <a:latin typeface="+mj-ea"/>
                <a:ea typeface="+mj-ea"/>
              </a:rPr>
              <a:t>倍，比</a:t>
            </a:r>
            <a:r>
              <a:rPr lang="en-US" altLang="zh-CN" sz="1600" dirty="0">
                <a:latin typeface="+mj-ea"/>
                <a:ea typeface="+mj-ea"/>
              </a:rPr>
              <a:t>STM32L7</a:t>
            </a:r>
            <a:r>
              <a:rPr lang="zh-CN" altLang="en-US" sz="1600" dirty="0">
                <a:latin typeface="+mj-ea"/>
                <a:ea typeface="+mj-ea"/>
              </a:rPr>
              <a:t>高</a:t>
            </a:r>
            <a:r>
              <a:rPr lang="en-US" altLang="zh-CN" sz="1600" dirty="0">
                <a:latin typeface="+mj-ea"/>
                <a:ea typeface="+mj-ea"/>
              </a:rPr>
              <a:t>39.5</a:t>
            </a:r>
            <a:r>
              <a:rPr lang="zh-CN" altLang="en-US" sz="1600" dirty="0">
                <a:latin typeface="+mj-ea"/>
                <a:ea typeface="+mj-ea"/>
              </a:rPr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4895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0A3EFC-7A34-46E4-9F43-254A0938C5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1" y="1350169"/>
            <a:ext cx="5054839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CB0A9C-EC54-4817-A307-C5F8AF6B5FB6}"/>
              </a:ext>
            </a:extLst>
          </p:cNvPr>
          <p:cNvSpPr/>
          <p:nvPr/>
        </p:nvSpPr>
        <p:spPr>
          <a:xfrm>
            <a:off x="5765005" y="1277361"/>
            <a:ext cx="29035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CMSIS的全称是Cortex Microcontroller Software Interface Standard (Cortex微处理器软件接口标准),他的目的是为了解决微处理器生态中软件无法兼容的问题.目前微处理器上的软件操作系统非常分散,相应的软件无法很好的复用。CMSIS整体框架如左，通过引入一些极简的抽象层API，把应用程序，中间件同OS隔离而不影响系统性能，同时加入了主流调试器DS-5/KEIL/IAR的支持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C2DF23-C88F-4B6F-8C84-85B0DEAC93C5}"/>
              </a:ext>
            </a:extLst>
          </p:cNvPr>
          <p:cNvSpPr/>
          <p:nvPr/>
        </p:nvSpPr>
        <p:spPr>
          <a:xfrm>
            <a:off x="3639250" y="481906"/>
            <a:ext cx="2050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CMSIS</a:t>
            </a:r>
          </a:p>
        </p:txBody>
      </p:sp>
    </p:spTree>
    <p:extLst>
      <p:ext uri="{BB962C8B-B14F-4D97-AF65-F5344CB8AC3E}">
        <p14:creationId xmlns:p14="http://schemas.microsoft.com/office/powerpoint/2010/main" val="138527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50C63-4AF5-4794-BC0C-8210AEE9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013" y="205979"/>
            <a:ext cx="4487333" cy="5797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CMSIS-NN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E92B-E704-42FC-8E99-71789DF6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356" y="1119081"/>
            <a:ext cx="3550444" cy="33005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CMSIS-NN</a:t>
            </a:r>
            <a:r>
              <a:rPr lang="zh-CN" altLang="en-US" sz="2400" dirty="0"/>
              <a:t>库包含两个部分： </a:t>
            </a:r>
            <a:r>
              <a:rPr lang="en-US" altLang="zh-CN" sz="2400" dirty="0" err="1"/>
              <a:t>NNFunction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NNSupportFunctions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 err="1"/>
              <a:t>NNFunction</a:t>
            </a:r>
            <a:r>
              <a:rPr lang="zh-CN" altLang="en-US" sz="2400" dirty="0"/>
              <a:t>包含实现通常神经网络层类型的函数，比如卷积（</a:t>
            </a:r>
            <a:r>
              <a:rPr lang="en-US" altLang="zh-CN" sz="2400" dirty="0"/>
              <a:t>convolution</a:t>
            </a:r>
            <a:r>
              <a:rPr lang="zh-CN" altLang="en-US" sz="2400" dirty="0"/>
              <a:t>），深度可分离卷积（</a:t>
            </a:r>
            <a:r>
              <a:rPr lang="en-US" altLang="zh-CN" sz="2400" dirty="0" err="1"/>
              <a:t>depthwise</a:t>
            </a:r>
            <a:r>
              <a:rPr lang="en-US" altLang="zh-CN" sz="2400" dirty="0"/>
              <a:t> separable convolution</a:t>
            </a:r>
            <a:r>
              <a:rPr lang="zh-CN" altLang="en-US" sz="2400" dirty="0"/>
              <a:t>），全连接（即内积</a:t>
            </a:r>
            <a:r>
              <a:rPr lang="en-US" altLang="zh-CN" sz="2400" dirty="0"/>
              <a:t>inner-product</a:t>
            </a:r>
            <a:r>
              <a:rPr lang="zh-CN" altLang="en-US" sz="2400" dirty="0"/>
              <a:t>）， 池化（</a:t>
            </a:r>
            <a:r>
              <a:rPr lang="en-US" altLang="zh-CN" sz="2400" dirty="0"/>
              <a:t>pooling</a:t>
            </a:r>
            <a:r>
              <a:rPr lang="zh-CN" altLang="en-US" sz="2400" dirty="0"/>
              <a:t>）和激活（</a:t>
            </a:r>
            <a:r>
              <a:rPr lang="en-US" altLang="zh-CN" sz="2400" dirty="0"/>
              <a:t>activation</a:t>
            </a:r>
            <a:r>
              <a:rPr lang="zh-CN" altLang="en-US" sz="2400" dirty="0"/>
              <a:t>）这些函数被应用程序代码用来实现神经网络推理应用。 内核</a:t>
            </a:r>
            <a:r>
              <a:rPr lang="en-US" altLang="zh-CN" sz="2400" dirty="0"/>
              <a:t>API</a:t>
            </a:r>
            <a:r>
              <a:rPr lang="zh-CN" altLang="en-US" sz="2400" dirty="0"/>
              <a:t>也保持简单，因此可以轻松地重定向到任何机器学习框架。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NNSupportFunction</a:t>
            </a:r>
            <a:r>
              <a:rPr lang="zh-CN" altLang="en-US" sz="2400" dirty="0"/>
              <a:t>包括不同的实用函数，如</a:t>
            </a:r>
            <a:r>
              <a:rPr lang="en-US" altLang="zh-CN" sz="2400" dirty="0" err="1"/>
              <a:t>NNFunctions</a:t>
            </a:r>
            <a:r>
              <a:rPr lang="zh-CN" altLang="en-US" sz="2400" dirty="0"/>
              <a:t>中使用的数据转换和激活功能表。 这些实用函数也可以被应用代码用来构造更复杂的</a:t>
            </a:r>
            <a:r>
              <a:rPr lang="en-US" altLang="zh-CN" sz="2400" dirty="0"/>
              <a:t>NN</a:t>
            </a:r>
            <a:r>
              <a:rPr lang="zh-CN" altLang="en-US" sz="2400" dirty="0"/>
              <a:t>模块，例如， 长期短时记忆（</a:t>
            </a:r>
            <a:r>
              <a:rPr lang="en-US" altLang="zh-CN" sz="2400" dirty="0"/>
              <a:t>LSTM</a:t>
            </a:r>
            <a:r>
              <a:rPr lang="zh-CN" altLang="en-US" sz="2400" dirty="0"/>
              <a:t>）或门控循环单元（</a:t>
            </a:r>
            <a:r>
              <a:rPr lang="en-US" altLang="zh-CN" sz="2400" dirty="0"/>
              <a:t>GRU</a:t>
            </a:r>
            <a:r>
              <a:rPr lang="zh-CN" altLang="en-US" sz="2400" dirty="0"/>
              <a:t>）。</a:t>
            </a:r>
            <a:endParaRPr lang="en-US" altLang="zh-CN" sz="2400" dirty="0"/>
          </a:p>
        </p:txBody>
      </p:sp>
      <p:pic>
        <p:nvPicPr>
          <p:cNvPr id="2052" name="Picture 4" descr="CMSIS-NNåæ ¸çç¥ç»ç½ç»æåå¾®æ§å¶å¨çæ§è½">
            <a:extLst>
              <a:ext uri="{FF2B5EF4-FFF2-40B4-BE49-F238E27FC236}">
                <a16:creationId xmlns:a16="http://schemas.microsoft.com/office/drawing/2014/main" id="{0E49CC7E-DFAB-4BCD-9843-771F6F04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5" y="1119081"/>
            <a:ext cx="4729161" cy="20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0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50C63-4AF5-4794-BC0C-8210AEE9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013" y="205979"/>
            <a:ext cx="4487333" cy="5797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Pulp-NN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E92B-E704-42FC-8E99-71789DF6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5707"/>
            <a:ext cx="8229600" cy="3808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Pulp-NN library</a:t>
            </a:r>
            <a:r>
              <a:rPr lang="zh-CN" altLang="en-US" sz="1800" dirty="0"/>
              <a:t>：第一个用于完全可编程边缘设备上的</a:t>
            </a:r>
            <a:r>
              <a:rPr lang="en-US" altLang="zh-CN" sz="1800" dirty="0"/>
              <a:t>QNN</a:t>
            </a:r>
            <a:r>
              <a:rPr lang="zh-CN" altLang="en-US" sz="1800" dirty="0"/>
              <a:t>推理的多核计算库，该库支持低位宽（</a:t>
            </a:r>
            <a:r>
              <a:rPr lang="en-US" altLang="zh-CN" sz="1800" dirty="0"/>
              <a:t>8</a:t>
            </a:r>
            <a:r>
              <a:rPr lang="zh-CN" altLang="en-US" sz="1800" dirty="0"/>
              <a:t>位，</a:t>
            </a:r>
            <a:r>
              <a:rPr lang="en-US" altLang="zh-CN" sz="1800" dirty="0"/>
              <a:t>4</a:t>
            </a:r>
            <a:r>
              <a:rPr lang="zh-CN" altLang="en-US" sz="1800" dirty="0"/>
              <a:t>位，</a:t>
            </a:r>
            <a:r>
              <a:rPr lang="en-US" altLang="zh-CN" sz="1800" dirty="0"/>
              <a:t>2</a:t>
            </a:r>
            <a:r>
              <a:rPr lang="zh-CN" altLang="en-US" sz="1800" dirty="0"/>
              <a:t>位和</a:t>
            </a:r>
            <a:r>
              <a:rPr lang="en-US" altLang="zh-CN" sz="1800" dirty="0"/>
              <a:t>1</a:t>
            </a:r>
            <a:r>
              <a:rPr lang="zh-CN" altLang="en-US" sz="1800" dirty="0"/>
              <a:t>位）操作。 虽然</a:t>
            </a:r>
            <a:r>
              <a:rPr lang="en-US" altLang="zh-CN" sz="1800" dirty="0"/>
              <a:t>CMSIS-NN</a:t>
            </a:r>
            <a:r>
              <a:rPr lang="zh-CN" altLang="en-US" sz="1800" dirty="0"/>
              <a:t>已经为边缘</a:t>
            </a:r>
            <a:r>
              <a:rPr lang="en-US" altLang="zh-CN" sz="1800" dirty="0"/>
              <a:t>QNN</a:t>
            </a:r>
            <a:r>
              <a:rPr lang="zh-CN" altLang="en-US" sz="1800" dirty="0"/>
              <a:t>推理提出了用于商用</a:t>
            </a:r>
            <a:r>
              <a:rPr lang="en-US" altLang="zh-CN" sz="1800" dirty="0"/>
              <a:t>MCU</a:t>
            </a:r>
            <a:r>
              <a:rPr lang="zh-CN" altLang="en-US" sz="1800" dirty="0"/>
              <a:t>的高效库，但尚未提出能够有效利用并行</a:t>
            </a:r>
            <a:r>
              <a:rPr lang="en-US" altLang="zh-CN" sz="1800" dirty="0"/>
              <a:t>MCU</a:t>
            </a:r>
            <a:r>
              <a:rPr lang="zh-CN" altLang="en-US" sz="1800" dirty="0"/>
              <a:t>架构的方案。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通过在基于并行超低功耗</a:t>
            </a:r>
            <a:r>
              <a:rPr lang="en-US" altLang="zh-CN" sz="1800" dirty="0"/>
              <a:t>RISC-V</a:t>
            </a:r>
            <a:r>
              <a:rPr lang="zh-CN" altLang="en-US" sz="1800" dirty="0"/>
              <a:t>平台的最新架构模板</a:t>
            </a:r>
            <a:r>
              <a:rPr lang="en-US" altLang="zh-CN" sz="1800" dirty="0"/>
              <a:t>(GPA-8)</a:t>
            </a:r>
            <a:r>
              <a:rPr lang="zh-CN" altLang="en-US" sz="1800" dirty="0"/>
              <a:t>构建后端库来填补这一空白，从而提高了将并行性与低压相结合的</a:t>
            </a:r>
            <a:r>
              <a:rPr lang="en-US" altLang="zh-CN" sz="1800" dirty="0"/>
              <a:t>IoT</a:t>
            </a:r>
            <a:r>
              <a:rPr lang="zh-CN" altLang="en-US" sz="1800" dirty="0"/>
              <a:t>边缘设备的能效和性能。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PULP-NN </a:t>
            </a:r>
            <a:r>
              <a:rPr lang="zh-CN" altLang="en-US" sz="1800" dirty="0"/>
              <a:t>是一个基于</a:t>
            </a:r>
            <a:r>
              <a:rPr lang="en-US" altLang="zh-CN" sz="1800" dirty="0"/>
              <a:t>CMSIS-NN</a:t>
            </a:r>
            <a:r>
              <a:rPr lang="zh-CN" altLang="en-US" sz="1800" dirty="0"/>
              <a:t>的开源优化库，数据流包括内核（</a:t>
            </a:r>
            <a:r>
              <a:rPr lang="en-US" altLang="zh-CN" sz="1800" dirty="0"/>
              <a:t>kernel</a:t>
            </a:r>
            <a:r>
              <a:rPr lang="zh-CN" altLang="en-US" sz="1800" dirty="0"/>
              <a:t>）和实用程序，以支持基于</a:t>
            </a:r>
            <a:r>
              <a:rPr lang="en-US" altLang="zh-CN" sz="1800" dirty="0"/>
              <a:t>RISC-V</a:t>
            </a:r>
            <a:r>
              <a:rPr lang="zh-CN" altLang="en-US" sz="1800" dirty="0"/>
              <a:t>处理器的量化神经网络的推理。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（优化库提升了每个内核的</a:t>
            </a:r>
            <a:r>
              <a:rPr lang="en-US" altLang="zh-CN" sz="1800" dirty="0"/>
              <a:t>throughput</a:t>
            </a:r>
            <a:r>
              <a:rPr lang="zh-CN" altLang="en-US" sz="1800" dirty="0"/>
              <a:t>，优化卷积核提升数据再利用）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9682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50C63-4AF5-4794-BC0C-8210AEE9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013" y="205979"/>
            <a:ext cx="4487333" cy="5797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GAP-8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E92B-E704-42FC-8E99-71789DF6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5707"/>
            <a:ext cx="8229600" cy="3808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GAP-8</a:t>
            </a:r>
            <a:r>
              <a:rPr lang="zh-CN" altLang="en-US" sz="1800" dirty="0"/>
              <a:t>：一种多</a:t>
            </a:r>
            <a:r>
              <a:rPr lang="en-US" altLang="zh-CN" sz="1800" dirty="0"/>
              <a:t>GOPS</a:t>
            </a:r>
            <a:r>
              <a:rPr lang="zh-CN" altLang="en-US" sz="1800" dirty="0"/>
              <a:t>完全可编程</a:t>
            </a:r>
            <a:r>
              <a:rPr lang="en-US" altLang="zh-CN" sz="1800" dirty="0"/>
              <a:t>RISC-V IoT</a:t>
            </a:r>
            <a:r>
              <a:rPr lang="zh-CN" altLang="en-US" sz="1800" dirty="0"/>
              <a:t>边缘计算引擎，其特征是具有带有</a:t>
            </a:r>
            <a:r>
              <a:rPr lang="en-US" altLang="zh-CN" sz="1800" dirty="0"/>
              <a:t>CNN</a:t>
            </a:r>
            <a:r>
              <a:rPr lang="zh-CN" altLang="en-US" sz="1800" dirty="0"/>
              <a:t>加速器的</a:t>
            </a:r>
            <a:r>
              <a:rPr lang="en-US" altLang="zh-CN" sz="1800" dirty="0"/>
              <a:t>8</a:t>
            </a:r>
            <a:r>
              <a:rPr lang="zh-CN" altLang="en-US" sz="1800" dirty="0"/>
              <a:t>核集群。  </a:t>
            </a:r>
            <a:r>
              <a:rPr lang="en-US" altLang="zh-CN" sz="1800" dirty="0"/>
              <a:t>GAP-8</a:t>
            </a:r>
            <a:r>
              <a:rPr lang="zh-CN" altLang="en-US" sz="1800" dirty="0"/>
              <a:t>在最坏情况下的</a:t>
            </a:r>
            <a:r>
              <a:rPr lang="en-US" altLang="zh-CN" sz="1800" dirty="0"/>
              <a:t>75 </a:t>
            </a:r>
            <a:r>
              <a:rPr lang="en-US" altLang="zh-CN" sz="1800" dirty="0" err="1"/>
              <a:t>mW</a:t>
            </a:r>
            <a:r>
              <a:rPr lang="zh-CN" altLang="en-US" sz="1800" dirty="0"/>
              <a:t>功率范围内以</a:t>
            </a:r>
            <a:r>
              <a:rPr lang="en-US" altLang="zh-CN" sz="1800" dirty="0"/>
              <a:t>600 GMAC / s / W</a:t>
            </a:r>
            <a:r>
              <a:rPr lang="zh-CN" altLang="en-US" sz="1800" dirty="0"/>
              <a:t>的能效提供高达</a:t>
            </a:r>
            <a:r>
              <a:rPr lang="en-US" altLang="zh-CN" sz="1800" dirty="0"/>
              <a:t>10 GMAC / s</a:t>
            </a:r>
            <a:r>
              <a:rPr lang="zh-CN" altLang="en-US" sz="1800" dirty="0"/>
              <a:t>的</a:t>
            </a:r>
            <a:r>
              <a:rPr lang="en-US" altLang="zh-CN" sz="1800" dirty="0"/>
              <a:t>CNN</a:t>
            </a:r>
            <a:r>
              <a:rPr lang="zh-CN" altLang="en-US" sz="1800" dirty="0"/>
              <a:t>推理（</a:t>
            </a:r>
            <a:r>
              <a:rPr lang="en-US" altLang="zh-CN" sz="1800" dirty="0"/>
              <a:t>90 MHz</a:t>
            </a:r>
            <a:r>
              <a:rPr lang="zh-CN" altLang="en-US" sz="1800" dirty="0"/>
              <a:t>，</a:t>
            </a:r>
            <a:r>
              <a:rPr lang="en-US" altLang="zh-CN" sz="1800" dirty="0"/>
              <a:t>1.0V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https://www.cirmall.com/articles/22694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9DCBD-2A07-4AA0-BAE3-01FEE0FC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4" y="2062268"/>
            <a:ext cx="6191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BE9B8D-DD1E-4C2A-AC12-6C1FDEFE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5" y="1052992"/>
            <a:ext cx="2781997" cy="2001838"/>
          </a:xfr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CF65ED4-8742-40C7-BCC1-CD4260E84DAD}"/>
              </a:ext>
            </a:extLst>
          </p:cNvPr>
          <p:cNvSpPr txBox="1"/>
          <p:nvPr/>
        </p:nvSpPr>
        <p:spPr>
          <a:xfrm>
            <a:off x="3080121" y="328080"/>
            <a:ext cx="384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QNN</a:t>
            </a:r>
            <a:r>
              <a:rPr lang="zh-CN" altLang="en-US" sz="3600" dirty="0"/>
              <a:t>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87BF83-3E9C-4A3F-87E8-9ADE72F8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3" y="984250"/>
            <a:ext cx="3034993" cy="2091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53F9EF-326C-4C27-A272-A2728038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566" y="3133411"/>
            <a:ext cx="3034992" cy="17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1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课程表模板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每人更新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CC441-8F83-45F6-A775-D9C2A05122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260F47-77BC-4BE7-BC6A-BA7EB2CD9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03311"/>
              </p:ext>
            </p:extLst>
          </p:nvPr>
        </p:nvGraphicFramePr>
        <p:xfrm>
          <a:off x="507831" y="819620"/>
          <a:ext cx="7858128" cy="3503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45">
                  <a:extLst>
                    <a:ext uri="{9D8B030D-6E8A-4147-A177-3AD203B41FA5}">
                      <a16:colId xmlns:a16="http://schemas.microsoft.com/office/drawing/2014/main" val="1790496471"/>
                    </a:ext>
                  </a:extLst>
                </a:gridCol>
                <a:gridCol w="1010307">
                  <a:extLst>
                    <a:ext uri="{9D8B030D-6E8A-4147-A177-3AD203B41FA5}">
                      <a16:colId xmlns:a16="http://schemas.microsoft.com/office/drawing/2014/main" val="3913359230"/>
                    </a:ext>
                  </a:extLst>
                </a:gridCol>
                <a:gridCol w="1258452">
                  <a:extLst>
                    <a:ext uri="{9D8B030D-6E8A-4147-A177-3AD203B41FA5}">
                      <a16:colId xmlns:a16="http://schemas.microsoft.com/office/drawing/2014/main" val="268657749"/>
                    </a:ext>
                  </a:extLst>
                </a:gridCol>
                <a:gridCol w="1187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时段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周一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周二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周三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周四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周五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07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buAutoNum type="arabicParenR"/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373643"/>
                  </a:ext>
                </a:extLst>
              </a:tr>
              <a:tr h="33543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集成电路设计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英语课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MEMS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3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集成电路设计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英语课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MEMS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35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MEMS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集成电路设计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3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MEMS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集成电路设计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英语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3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集成电路设计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英语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43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集成电路设计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629863"/>
                  </a:ext>
                </a:extLst>
              </a:tr>
              <a:tr h="33543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晚上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公选课</a:t>
                      </a:r>
                      <a:endParaRPr lang="en-US" altLang="zh-CN" sz="9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43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公选课</a:t>
                      </a:r>
                      <a:endParaRPr lang="en-US" altLang="zh-CN" sz="9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935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710</Words>
  <Application>Microsoft Office PowerPoint</Application>
  <PresentationFormat>全屏显示(16:9)</PresentationFormat>
  <Paragraphs>66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1_Office 主题</vt:lpstr>
      <vt:lpstr>Office 主题</vt:lpstr>
      <vt:lpstr>PowerPoint 演示文稿</vt:lpstr>
      <vt:lpstr>Contents</vt:lpstr>
      <vt:lpstr>PowerPoint 演示文稿</vt:lpstr>
      <vt:lpstr>CMSIS-NN</vt:lpstr>
      <vt:lpstr>Pulp-NN</vt:lpstr>
      <vt:lpstr>GAP-8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Trump Dan</cp:lastModifiedBy>
  <cp:revision>275</cp:revision>
  <dcterms:created xsi:type="dcterms:W3CDTF">2016-05-20T12:59:00Z</dcterms:created>
  <dcterms:modified xsi:type="dcterms:W3CDTF">2020-04-04T14:32:27Z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