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7"/>
  </p:handoutMasterIdLst>
  <p:sldIdLst>
    <p:sldId id="429" r:id="rId3"/>
    <p:sldId id="430" r:id="rId4"/>
    <p:sldId id="431" r:id="rId6"/>
    <p:sldId id="432" r:id="rId7"/>
    <p:sldId id="433" r:id="rId8"/>
    <p:sldId id="440" r:id="rId9"/>
    <p:sldId id="441" r:id="rId10"/>
    <p:sldId id="442" r:id="rId11"/>
    <p:sldId id="443" r:id="rId12"/>
    <p:sldId id="444" r:id="rId13"/>
    <p:sldId id="445" r:id="rId14"/>
    <p:sldId id="446" r:id="rId15"/>
    <p:sldId id="447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08" autoAdjust="0"/>
    <p:restoredTop sz="92399" autoAdjust="0"/>
  </p:normalViewPr>
  <p:slideViewPr>
    <p:cSldViewPr snapToGrid="0">
      <p:cViewPr varScale="1">
        <p:scale>
          <a:sx n="119" d="100"/>
          <a:sy n="119" d="100"/>
        </p:scale>
        <p:origin x="-966" y="-90"/>
      </p:cViewPr>
      <p:guideLst>
        <p:guide orient="horz" pos="2206"/>
        <p:guide orient="horz" pos="1629"/>
        <p:guide pos="28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-3360" y="-108"/>
      </p:cViewPr>
      <p:guideLst>
        <p:guide orient="horz" pos="2896"/>
        <p:guide pos="213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6F50F-0EFB-44DF-9E71-A7CF3E7DF013}" type="datetimeFigureOut">
              <a:rPr lang="en-SG" smtClean="0"/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5E2A3-83CF-45A9-BFF3-6B053BE10387}" type="slidenum">
              <a:rPr lang="en-SG" smtClean="0"/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C8CC7-EA72-4E5A-B036-276CA5B96F0C}" type="datetimeFigureOut">
              <a:rPr lang="en-SG" smtClean="0"/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FE16B-CA7C-448C-9C28-823EACD106F3}" type="slidenum">
              <a:rPr lang="en-SG" smtClean="0"/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 lim="800000"/>
          </a:ln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 lim="800000"/>
          </a:ln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 lim="800000"/>
          </a:ln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 lim="800000"/>
          </a:ln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 lim="800000"/>
          </a:ln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 lim="800000"/>
          </a:ln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 lim="800000"/>
          </a:ln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 lim="800000"/>
          </a:ln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 lim="800000"/>
          </a:ln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 lim="800000"/>
          </a:ln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 lim="800000"/>
          </a:ln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 lim="800000"/>
          </a:ln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C441-8F83-45F6-A775-D9C2A051225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李晓菲</a:t>
            </a:r>
            <a:r>
              <a:rPr lang="en-US" altLang="zh-CN" dirty="0"/>
              <a:t>-Week3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2020-4-10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2066290" y="2546350"/>
            <a:ext cx="53498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NVDLA-Hardware Architectural Specification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6" name="Straight Connector 18"/>
          <p:cNvCxnSpPr>
            <a:cxnSpLocks noChangeShapeType="1"/>
          </p:cNvCxnSpPr>
          <p:nvPr/>
        </p:nvCxnSpPr>
        <p:spPr bwMode="auto">
          <a:xfrm>
            <a:off x="171451" y="615365"/>
            <a:ext cx="8785225" cy="0"/>
          </a:xfrm>
          <a:prstGeom prst="line">
            <a:avLst/>
          </a:prstGeom>
          <a:noFill/>
          <a:ln w="76200">
            <a:solidFill>
              <a:srgbClr val="C60C3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33928"/>
            <a:ext cx="9144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Planar Data Operations</a:t>
            </a:r>
            <a:r>
              <a:rPr lang="en-US" altLang="zh-CN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(PDP)</a:t>
            </a:r>
            <a:endParaRPr lang="en-US" altLang="zh-CN" sz="2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7395" y="1360170"/>
            <a:ext cx="754443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500"/>
              <a:t>平面数据处理器(PDP)支持在 CNN 应用程序中常见的特定的空间操作。</a:t>
            </a:r>
            <a:endParaRPr lang="zh-CN" altLang="en-US" sz="1500"/>
          </a:p>
          <a:p>
            <a:pPr fontAlgn="auto">
              <a:lnSpc>
                <a:spcPct val="150000"/>
              </a:lnSpc>
            </a:pPr>
            <a:r>
              <a:rPr lang="zh-CN" altLang="en-US" sz="1500"/>
              <a:t>它在运行时可配置支持不同的池组大小，并支持三个池功能：</a:t>
            </a:r>
            <a:endParaRPr lang="zh-CN" altLang="en-US" sz="1500"/>
          </a:p>
          <a:p>
            <a:pPr fontAlgn="auto">
              <a:lnSpc>
                <a:spcPct val="150000"/>
              </a:lnSpc>
            </a:pPr>
            <a:r>
              <a:rPr lang="zh-CN" altLang="en-US" sz="1500" b="1">
                <a:latin typeface="Times New Roman" panose="02020603050405020304" charset="0"/>
                <a:cs typeface="Times New Roman" panose="02020603050405020304" charset="0"/>
              </a:rPr>
              <a:t> maximum-pooling – get maximum value from pooling window</a:t>
            </a:r>
            <a:endParaRPr lang="zh-CN" altLang="en-US" sz="15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500" b="1">
                <a:latin typeface="Times New Roman" panose="02020603050405020304" charset="0"/>
                <a:cs typeface="Times New Roman" panose="02020603050405020304" charset="0"/>
              </a:rPr>
              <a:t>minimum-pooling – get minimum value from pooling window</a:t>
            </a:r>
            <a:endParaRPr lang="zh-CN" altLang="en-US" sz="15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500" b="1">
                <a:latin typeface="Times New Roman" panose="02020603050405020304" charset="0"/>
                <a:cs typeface="Times New Roman" panose="02020603050405020304" charset="0"/>
              </a:rPr>
              <a:t>average-pooling – average the feature value in the pooling window</a:t>
            </a:r>
            <a:endParaRPr lang="zh-CN" altLang="en-US" sz="1500"/>
          </a:p>
          <a:p>
            <a:r>
              <a:rPr lang="zh-CN" altLang="en-US" sz="1500"/>
              <a:t>PDP 单元有一个专用的内存接口，用于从内存中获取输入数据，并直接输出到内存中。</a:t>
            </a:r>
            <a:endParaRPr lang="zh-CN" altLang="en-US" sz="1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6" name="Straight Connector 18"/>
          <p:cNvCxnSpPr>
            <a:cxnSpLocks noChangeShapeType="1"/>
          </p:cNvCxnSpPr>
          <p:nvPr/>
        </p:nvCxnSpPr>
        <p:spPr bwMode="auto">
          <a:xfrm>
            <a:off x="171451" y="615365"/>
            <a:ext cx="8785225" cy="0"/>
          </a:xfrm>
          <a:prstGeom prst="line">
            <a:avLst/>
          </a:prstGeom>
          <a:noFill/>
          <a:ln w="76200">
            <a:solidFill>
              <a:srgbClr val="C60C3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33928"/>
            <a:ext cx="9144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Multi-Plane Operations（</a:t>
            </a:r>
            <a:r>
              <a:rPr 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CDP</a:t>
            </a:r>
            <a:r>
              <a:rPr lang="en-US" sz="1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Cross-channel Data Processor</a:t>
            </a:r>
            <a:r>
              <a:rPr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）</a:t>
            </a:r>
            <a:endParaRPr sz="2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7395" y="1360170"/>
            <a:ext cx="7544435" cy="1245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500"/>
              <a:t>CDP 实现 LRN（</a:t>
            </a:r>
            <a:r>
              <a:rPr lang="zh-CN" altLang="en-US" sz="1500" b="1">
                <a:latin typeface="Times New Roman" panose="02020603050405020304" charset="0"/>
                <a:cs typeface="Times New Roman" panose="02020603050405020304" charset="0"/>
              </a:rPr>
              <a:t>local response normalization</a:t>
            </a:r>
            <a:r>
              <a:rPr lang="zh-CN" altLang="en-US" sz="1500"/>
              <a:t>）。跨通道数据处理器(CDP)是一个专门的单元，用于应用本地响应规范化(LRN)函数—— 一个在通道维度上操作的特殊的规范化函数，而不是空间维度。</a:t>
            </a:r>
            <a:endParaRPr lang="zh-CN" altLang="en-US" sz="1500"/>
          </a:p>
          <a:p>
            <a:endParaRPr lang="zh-CN" altLang="en-US" sz="1500"/>
          </a:p>
          <a:p>
            <a:endParaRPr lang="zh-CN" altLang="en-US" sz="15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1860" y="2138045"/>
            <a:ext cx="4514850" cy="1544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6" name="Straight Connector 18"/>
          <p:cNvCxnSpPr>
            <a:cxnSpLocks noChangeShapeType="1"/>
          </p:cNvCxnSpPr>
          <p:nvPr/>
        </p:nvCxnSpPr>
        <p:spPr bwMode="auto">
          <a:xfrm>
            <a:off x="171451" y="615365"/>
            <a:ext cx="8785225" cy="0"/>
          </a:xfrm>
          <a:prstGeom prst="line">
            <a:avLst/>
          </a:prstGeom>
          <a:noFill/>
          <a:ln w="76200">
            <a:solidFill>
              <a:srgbClr val="C60C3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33928"/>
            <a:ext cx="9144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Data Memory and Reshape Operations</a:t>
            </a:r>
            <a:endParaRPr sz="2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1670" y="903605"/>
            <a:ext cx="75444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Bridge DMA</a:t>
            </a:r>
            <a:endParaRPr lang="zh-CN" altLang="en-US" sz="1500"/>
          </a:p>
          <a:p>
            <a:endParaRPr lang="zh-CN" altLang="en-US" sz="1500"/>
          </a:p>
          <a:p>
            <a:endParaRPr lang="zh-CN" altLang="en-US" sz="1500"/>
          </a:p>
        </p:txBody>
      </p:sp>
      <p:sp>
        <p:nvSpPr>
          <p:cNvPr id="4" name="文本框 3"/>
          <p:cNvSpPr txBox="1"/>
          <p:nvPr/>
        </p:nvSpPr>
        <p:spPr>
          <a:xfrm>
            <a:off x="1576070" y="1337310"/>
            <a:ext cx="508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BDMA 提供数据 DDR 和 SRAM 之间的数据搬移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6" name="Straight Connector 18"/>
          <p:cNvCxnSpPr>
            <a:cxnSpLocks noChangeShapeType="1"/>
          </p:cNvCxnSpPr>
          <p:nvPr/>
        </p:nvCxnSpPr>
        <p:spPr bwMode="auto">
          <a:xfrm>
            <a:off x="171451" y="615365"/>
            <a:ext cx="8785225" cy="0"/>
          </a:xfrm>
          <a:prstGeom prst="line">
            <a:avLst/>
          </a:prstGeom>
          <a:noFill/>
          <a:ln w="76200">
            <a:solidFill>
              <a:srgbClr val="C60C3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33928"/>
            <a:ext cx="9144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Data Memory and Reshape Operations</a:t>
            </a:r>
            <a:endParaRPr sz="2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" y="1665605"/>
            <a:ext cx="8420100" cy="3200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6435" y="1029970"/>
            <a:ext cx="34588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Data Reshape Engine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525" y="-34652"/>
            <a:ext cx="9144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Hardware Architectural Specification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8196" name="Straight Connector 18"/>
          <p:cNvCxnSpPr>
            <a:cxnSpLocks noChangeShapeType="1"/>
          </p:cNvCxnSpPr>
          <p:nvPr/>
        </p:nvCxnSpPr>
        <p:spPr bwMode="auto">
          <a:xfrm>
            <a:off x="171451" y="615365"/>
            <a:ext cx="8785225" cy="0"/>
          </a:xfrm>
          <a:prstGeom prst="line">
            <a:avLst/>
          </a:prstGeom>
          <a:noFill/>
          <a:ln w="76200">
            <a:solidFill>
              <a:srgbClr val="C60C3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4363" y="866274"/>
            <a:ext cx="84541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200000"/>
              </a:lnSpc>
              <a:buFont typeface="+mj-lt"/>
              <a:buNone/>
            </a:pPr>
            <a:r>
              <a:rPr lang="zh-CN" altLang="zh-CN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two modes of operation: </a:t>
            </a:r>
            <a:endParaRPr lang="zh-CN" altLang="zh-CN" dirty="0" smtClean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342900" indent="0" fontAlgn="auto">
              <a:lnSpc>
                <a:spcPct val="200000"/>
              </a:lnSpc>
              <a:buFont typeface="+mj-lt"/>
              <a:buAutoNum type="arabicPeriod"/>
            </a:pPr>
            <a:r>
              <a:rPr lang="zh-CN" altLang="zh-CN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independent mode</a:t>
            </a:r>
            <a:endParaRPr lang="zh-CN" altLang="zh-CN" dirty="0" smtClean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342900" indent="0" fontAlgn="auto">
              <a:lnSpc>
                <a:spcPct val="200000"/>
              </a:lnSpc>
              <a:buFont typeface="+mj-lt"/>
              <a:buAutoNum type="arabicPeriod"/>
            </a:pPr>
            <a:r>
              <a:rPr lang="zh-CN" altLang="zh-CN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fused mode</a:t>
            </a:r>
            <a:endParaRPr lang="zh-CN" altLang="zh-CN" dirty="0" smtClean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9765" y="1021715"/>
            <a:ext cx="5005070" cy="3338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525" y="-34652"/>
            <a:ext cx="9144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Convolution Operations</a:t>
            </a:r>
            <a:r>
              <a:rPr lang="zh-CN" altLang="en-US" sz="1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（卷积运算）</a:t>
            </a:r>
            <a:endParaRPr lang="zh-CN" altLang="en-US" sz="1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8196" name="Straight Connector 18"/>
          <p:cNvCxnSpPr>
            <a:cxnSpLocks noChangeShapeType="1"/>
          </p:cNvCxnSpPr>
          <p:nvPr/>
        </p:nvCxnSpPr>
        <p:spPr bwMode="auto">
          <a:xfrm>
            <a:off x="171451" y="615365"/>
            <a:ext cx="8785225" cy="0"/>
          </a:xfrm>
          <a:prstGeom prst="line">
            <a:avLst/>
          </a:prstGeom>
          <a:noFill/>
          <a:ln w="76200">
            <a:solidFill>
              <a:srgbClr val="C60C3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4838" y="753244"/>
            <a:ext cx="84541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200000"/>
              </a:lnSpc>
              <a:buFont typeface="+mj-lt"/>
              <a:buNone/>
            </a:pPr>
            <a:r>
              <a:rPr lang="zh-CN" altLang="en-US" sz="15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几种不同的卷积模式：</a:t>
            </a:r>
            <a:r>
              <a:rPr lang="en-US" altLang="zh-CN" sz="15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Direct /Image-input/Winograd/Batching</a:t>
            </a:r>
            <a:endParaRPr lang="en-US" altLang="zh-CN" sz="1500" dirty="0" smtClean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indent="0" fontAlgn="auto">
              <a:lnSpc>
                <a:spcPct val="200000"/>
              </a:lnSpc>
              <a:buFont typeface="+mj-lt"/>
              <a:buNone/>
            </a:pPr>
            <a:r>
              <a:rPr lang="en-US" altLang="zh-CN" sz="15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Direct Convolution Mode</a:t>
            </a:r>
            <a:r>
              <a:rPr lang="zh-CN" altLang="en-US" sz="15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：</a:t>
            </a:r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200000"/>
              </a:lnSpc>
              <a:buFont typeface="+mj-lt"/>
              <a:buNone/>
            </a:pPr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805" y="1866900"/>
            <a:ext cx="8183880" cy="2560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525" y="-34652"/>
            <a:ext cx="9144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Convolution Operations（卷积运算）</a:t>
            </a:r>
            <a:endParaRPr lang="zh-CN" altLang="en-US" sz="2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8196" name="Straight Connector 18"/>
          <p:cNvCxnSpPr>
            <a:cxnSpLocks noChangeShapeType="1"/>
          </p:cNvCxnSpPr>
          <p:nvPr/>
        </p:nvCxnSpPr>
        <p:spPr bwMode="auto">
          <a:xfrm>
            <a:off x="171451" y="615365"/>
            <a:ext cx="8785225" cy="0"/>
          </a:xfrm>
          <a:prstGeom prst="line">
            <a:avLst/>
          </a:prstGeom>
          <a:noFill/>
          <a:ln w="76200">
            <a:solidFill>
              <a:srgbClr val="C60C3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583" y="1727334"/>
            <a:ext cx="8454190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Image-Input Convolution Mode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500" dirty="0"/>
              <a:t>图像输入模式是第一层的特殊直接卷积模式，其中包含来自图像表面的输入特征数据。考虑到图像表面格式与正常特征数据格式有很大不同，因此特征数据获取操作遵循的路径与直接卷积操作不同。通常，第一层只有3个通道用于图像输入，此处添加了附加逻辑以增强MAC利用率。即使第一层具有3个（甚至1个）信道，即使Atomic-C设置很大（例如16），信道扩展功能也可以将平均MAC利用率维持在接近50％的水平。</a:t>
            </a:r>
            <a:endParaRPr lang="en-US" altLang="zh-CN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525" y="-34652"/>
            <a:ext cx="9144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Convolution Operations</a:t>
            </a:r>
            <a:endParaRPr lang="zh-CN" altLang="en-US" sz="2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8196" name="Straight Connector 18"/>
          <p:cNvCxnSpPr>
            <a:cxnSpLocks noChangeShapeType="1"/>
          </p:cNvCxnSpPr>
          <p:nvPr/>
        </p:nvCxnSpPr>
        <p:spPr bwMode="auto">
          <a:xfrm>
            <a:off x="171451" y="615365"/>
            <a:ext cx="8785225" cy="0"/>
          </a:xfrm>
          <a:prstGeom prst="line">
            <a:avLst/>
          </a:prstGeom>
          <a:noFill/>
          <a:ln w="76200">
            <a:solidFill>
              <a:srgbClr val="C60C3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69290" y="866775"/>
            <a:ext cx="2878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altLang="zh-CN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Winograd Convolution Mode</a:t>
            </a:r>
            <a:endParaRPr altLang="zh-CN" smtClean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2945" y="2620010"/>
            <a:ext cx="4022090" cy="7886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93800" y="3465195"/>
            <a:ext cx="7395210" cy="783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500"/>
              <a:t>这里符号 ⊙表示</a:t>
            </a:r>
            <a:r>
              <a:rPr lang="zh-CN" altLang="en-US" sz="1500"/>
              <a:t>element-wise multiplication（Hadamard product）对应位置相乘。这意味着winograd函数需要在正常直接卷积MAC阵列之前预先计算固定矩阵运算，并在正常直接卷积MAC阵列之后再计算另一个固定矩阵运算。</a:t>
            </a:r>
            <a:endParaRPr lang="zh-CN" altLang="en-US" sz="15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35" y="1260475"/>
            <a:ext cx="8130540" cy="13258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39720" y="4556125"/>
            <a:ext cx="6259830" cy="260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100"/>
              <a:t>卷积神经网络中的Winograd快速卷积算法</a:t>
            </a:r>
            <a:r>
              <a:rPr lang="zh-CN" altLang="en-US" sz="1100" i="1" u="sng"/>
              <a:t>https://www.cnblogs.com/shine-lee/p/10906535.html</a:t>
            </a:r>
            <a:endParaRPr lang="zh-CN" altLang="en-US" sz="1100" i="1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525" y="-34652"/>
            <a:ext cx="9144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Convolution Operations</a:t>
            </a:r>
            <a:endParaRPr lang="zh-CN" altLang="en-US" sz="2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8196" name="Straight Connector 18"/>
          <p:cNvCxnSpPr>
            <a:cxnSpLocks noChangeShapeType="1"/>
          </p:cNvCxnSpPr>
          <p:nvPr/>
        </p:nvCxnSpPr>
        <p:spPr bwMode="auto">
          <a:xfrm>
            <a:off x="171451" y="615365"/>
            <a:ext cx="8785225" cy="0"/>
          </a:xfrm>
          <a:prstGeom prst="line">
            <a:avLst/>
          </a:prstGeom>
          <a:noFill/>
          <a:ln w="76200">
            <a:solidFill>
              <a:srgbClr val="C60C3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69290" y="991870"/>
            <a:ext cx="439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altLang="zh-CN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Batching Convolution Mode批处理卷积模式</a:t>
            </a:r>
            <a:endParaRPr altLang="zh-CN" smtClean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220" y="1604010"/>
            <a:ext cx="8130540" cy="1623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525" y="-34652"/>
            <a:ext cx="9144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Convolution Operations</a:t>
            </a:r>
            <a:endParaRPr lang="zh-CN" altLang="en-US" sz="2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8196" name="Straight Connector 18"/>
          <p:cNvCxnSpPr>
            <a:cxnSpLocks noChangeShapeType="1"/>
          </p:cNvCxnSpPr>
          <p:nvPr/>
        </p:nvCxnSpPr>
        <p:spPr bwMode="auto">
          <a:xfrm>
            <a:off x="171451" y="615365"/>
            <a:ext cx="8785225" cy="0"/>
          </a:xfrm>
          <a:prstGeom prst="line">
            <a:avLst/>
          </a:prstGeom>
          <a:noFill/>
          <a:ln w="76200">
            <a:solidFill>
              <a:srgbClr val="C60C3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69290" y="991870"/>
            <a:ext cx="2032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altLang="zh-CN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Convolution Buffer</a:t>
            </a:r>
            <a:endParaRPr altLang="zh-CN" smtClean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" y="1315720"/>
            <a:ext cx="8298180" cy="21869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4205" y="3502660"/>
            <a:ext cx="5137150" cy="1091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300"/>
              <a:t>卷积缓冲区至少需要4个端口用于数据访问：</a:t>
            </a:r>
            <a:endParaRPr lang="zh-CN" altLang="en-US" sz="1300"/>
          </a:p>
          <a:p>
            <a:r>
              <a:rPr lang="zh-CN" altLang="en-US" sz="1300"/>
              <a:t>读取端口以获取</a:t>
            </a:r>
            <a:r>
              <a:rPr lang="en-US" altLang="zh-CN" sz="1300"/>
              <a:t>feature data</a:t>
            </a:r>
            <a:endParaRPr lang="zh-CN" altLang="en-US" sz="1300"/>
          </a:p>
          <a:p>
            <a:r>
              <a:rPr lang="zh-CN" altLang="en-US" sz="1300"/>
              <a:t>读取端口以获取</a:t>
            </a:r>
            <a:r>
              <a:rPr lang="en-US" altLang="zh-CN" sz="1300"/>
              <a:t>weight data</a:t>
            </a:r>
            <a:endParaRPr lang="zh-CN" altLang="en-US" sz="1300"/>
          </a:p>
          <a:p>
            <a:r>
              <a:rPr lang="zh-CN" altLang="en-US" sz="1300"/>
              <a:t>写入</a:t>
            </a:r>
            <a:r>
              <a:rPr lang="en-US" altLang="zh-CN" sz="1300">
                <a:sym typeface="+mn-ea"/>
              </a:rPr>
              <a:t>feature data</a:t>
            </a:r>
            <a:r>
              <a:rPr lang="zh-CN" altLang="en-US" sz="1300"/>
              <a:t>的端口</a:t>
            </a:r>
            <a:endParaRPr lang="zh-CN" altLang="en-US" sz="1300"/>
          </a:p>
          <a:p>
            <a:r>
              <a:rPr lang="zh-CN" altLang="en-US" sz="1300"/>
              <a:t>写入</a:t>
            </a:r>
            <a:r>
              <a:rPr lang="en-US" altLang="zh-CN" sz="1300">
                <a:sym typeface="+mn-ea"/>
              </a:rPr>
              <a:t>weight data</a:t>
            </a:r>
            <a:r>
              <a:rPr lang="zh-CN" altLang="en-US" sz="1300"/>
              <a:t>的端口</a:t>
            </a:r>
            <a:endParaRPr lang="zh-CN" altLang="en-US" sz="1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33928"/>
            <a:ext cx="9144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Single Data Point Operations</a:t>
            </a:r>
            <a:r>
              <a:rPr lang="en-US" altLang="zh-CN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(SDP)</a:t>
            </a:r>
            <a:endParaRPr lang="en-US" altLang="zh-CN" sz="2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cxnSp>
        <p:nvCxnSpPr>
          <p:cNvPr id="8196" name="Straight Connector 18"/>
          <p:cNvCxnSpPr>
            <a:cxnSpLocks noChangeShapeType="1"/>
          </p:cNvCxnSpPr>
          <p:nvPr/>
        </p:nvCxnSpPr>
        <p:spPr bwMode="auto">
          <a:xfrm>
            <a:off x="171451" y="615365"/>
            <a:ext cx="8785225" cy="0"/>
          </a:xfrm>
          <a:prstGeom prst="line">
            <a:avLst/>
          </a:prstGeom>
          <a:noFill/>
          <a:ln w="76200">
            <a:solidFill>
              <a:srgbClr val="C60C3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585" y="789305"/>
            <a:ext cx="7894320" cy="9982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0225" y="169989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Linear Functions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4700" y="2000250"/>
            <a:ext cx="7245985" cy="2691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300" b="1"/>
              <a:t>Precision Scaling精确缩放</a:t>
            </a:r>
            <a:r>
              <a:rPr lang="en-US" altLang="zh-CN" sz="1300" b="1"/>
              <a:t>:</a:t>
            </a:r>
            <a:r>
              <a:rPr lang="zh-CN" altLang="en-US" sz="1300" b="1"/>
              <a:t> </a:t>
            </a:r>
            <a:r>
              <a:rPr lang="zh-CN" altLang="en-US" sz="1300"/>
              <a:t>在整个推理过程中控制内存带宽；在将数据分块成较低的精度并写入内存之前，可以将特征数据缩放到全部范围。</a:t>
            </a:r>
            <a:endParaRPr lang="zh-CN" altLang="en-US" sz="1300"/>
          </a:p>
          <a:p>
            <a:endParaRPr lang="zh-CN" altLang="en-US" sz="1300"/>
          </a:p>
          <a:p>
            <a:r>
              <a:rPr lang="zh-CN" altLang="en-US" sz="1300" b="1"/>
              <a:t>Batch Normalization批处理规范化</a:t>
            </a:r>
            <a:r>
              <a:rPr lang="en-US" altLang="zh-CN" sz="1300" b="1"/>
              <a:t>:</a:t>
            </a:r>
            <a:r>
              <a:rPr lang="zh-CN" altLang="en-US" sz="1300"/>
              <a:t>在推论函数中，批量归一化需要具有训练比例因子的线性函数。SDP可以支持每层参数或每通道参数来执行批标准化操作。</a:t>
            </a:r>
            <a:endParaRPr lang="zh-CN" altLang="en-US" sz="1300"/>
          </a:p>
          <a:p>
            <a:endParaRPr lang="zh-CN" altLang="en-US" sz="1300"/>
          </a:p>
          <a:p>
            <a:r>
              <a:rPr lang="zh-CN" altLang="en-US" sz="1300" b="1"/>
              <a:t>Bias Addition</a:t>
            </a:r>
            <a:r>
              <a:rPr lang="en-US" altLang="zh-CN" sz="1300"/>
              <a:t>: </a:t>
            </a:r>
            <a:r>
              <a:rPr lang="zh-CN" altLang="en-US" sz="1300"/>
              <a:t>某些层在输出端需要偏置功能，这意味着它们需要为最终结果提供偏移量（从每层设置或每通道存储表面或每功能存储表面偏移）。</a:t>
            </a:r>
            <a:endParaRPr lang="zh-CN" altLang="en-US" sz="1300"/>
          </a:p>
          <a:p>
            <a:endParaRPr lang="zh-CN" altLang="en-US" sz="1300"/>
          </a:p>
          <a:p>
            <a:r>
              <a:rPr lang="zh-CN" altLang="en-US" sz="1300" b="1"/>
              <a:t>Element-Wise Operation</a:t>
            </a:r>
            <a:r>
              <a:rPr lang="en-US" altLang="zh-CN" sz="1300"/>
              <a:t>:</a:t>
            </a:r>
            <a:r>
              <a:rPr lang="zh-CN" altLang="en-US" sz="1300"/>
              <a:t>逐元素层（在某些CNN中使用）是指两个具有相同W，H和C大小的要素数据多维数据集之间的一种操作类型。这两个W x H x C特征数据立方体执行逐元素加法，乘法或最大/最小比较运算，并输出一个W x H x C特征数据立方体。NVDLA支持按元素操作的常用操作（例如，加，减，乘，最大值）。</a:t>
            </a:r>
            <a:endParaRPr lang="zh-CN" altLang="en-US" sz="1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6" name="Straight Connector 18"/>
          <p:cNvCxnSpPr>
            <a:cxnSpLocks noChangeShapeType="1"/>
          </p:cNvCxnSpPr>
          <p:nvPr/>
        </p:nvCxnSpPr>
        <p:spPr bwMode="auto">
          <a:xfrm>
            <a:off x="171451" y="615365"/>
            <a:ext cx="8785225" cy="0"/>
          </a:xfrm>
          <a:prstGeom prst="line">
            <a:avLst/>
          </a:prstGeom>
          <a:noFill/>
          <a:ln w="76200">
            <a:solidFill>
              <a:srgbClr val="C60C3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69290" y="991870"/>
            <a:ext cx="2208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altLang="zh-CN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Non-Linear Functions</a:t>
            </a:r>
            <a:endParaRPr altLang="zh-CN" smtClean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33928"/>
            <a:ext cx="9144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Single Data Point Operations</a:t>
            </a:r>
            <a:r>
              <a:rPr lang="en-US" altLang="zh-CN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(SDP)</a:t>
            </a:r>
            <a:endParaRPr lang="en-US" altLang="zh-CN" sz="2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7395" y="1360170"/>
            <a:ext cx="754443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500"/>
              <a:t>要支持深度学习算法，需要有几个非线性函数。其中的一些支持使用专用的硬件逻辑，而更复杂的功能则包含使用专用的查找表。</a:t>
            </a:r>
            <a:endParaRPr lang="zh-CN" altLang="en-US" sz="15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" y="1982470"/>
            <a:ext cx="8929370" cy="2499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2091</Words>
  <Application>WPS 演示</Application>
  <PresentationFormat>全屏显示(16:9)</PresentationFormat>
  <Paragraphs>117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Helvetica Neue Light</vt:lpstr>
      <vt:lpstr>MS PGothic</vt:lpstr>
      <vt:lpstr>Times New Roman</vt:lpstr>
      <vt:lpstr>Calibri</vt:lpstr>
      <vt:lpstr>Arial Unicode MS</vt:lpstr>
      <vt:lpstr>Office 主题</vt:lpstr>
      <vt:lpstr>李晓菲-Week3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Hantao Huang</dc:creator>
  <cp:lastModifiedBy>菲</cp:lastModifiedBy>
  <cp:revision>1474</cp:revision>
  <dcterms:created xsi:type="dcterms:W3CDTF">2016-07-24T04:09:00Z</dcterms:created>
  <dcterms:modified xsi:type="dcterms:W3CDTF">2020-04-10T11:34:01Z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