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669" autoAdjust="0"/>
    <p:restoredTop sz="94660"/>
  </p:normalViewPr>
  <p:slideViewPr>
    <p:cSldViewPr>
      <p:cViewPr varScale="1">
        <p:scale>
          <a:sx n="73" d="100"/>
          <a:sy n="73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A340BAC-F50C-4906-B6EB-CCF79BAF1B48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70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0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24C6AD9-B089-43C8-8867-D7ECF2A8DE7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0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24C6AD9-B089-43C8-8867-D7ECF2A8DE74}" type="slidenum">
              <a:rPr altLang="en-US" lang="zh-CN" smtClean="0"/>
              <a:t>4</a:t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6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6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5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6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0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1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68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7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9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69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65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69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7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8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70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4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65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altLang="en-US" lang="zh-CN" smtClean="0"/>
              <a:t>2020/1/5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 dirty="0" lang="en-US">
                <a:latin typeface="楷体" panose="02010609060101010101" pitchFamily="49" charset="-122"/>
                <a:ea typeface="楷体" panose="02010609060101010101" pitchFamily="49" charset="-122"/>
              </a:rPr>
              <a:t>fp16-fp64</a:t>
            </a:r>
            <a:r>
              <a:rPr altLang="zh-CN" dirty="0" lang="zh-CN">
                <a:latin typeface="楷体" panose="02010609060101010101" pitchFamily="49" charset="-122"/>
                <a:ea typeface="楷体" panose="02010609060101010101" pitchFamily="49" charset="-122"/>
              </a:rPr>
              <a:t>混合精度</a:t>
            </a:r>
            <a:r>
              <a:rPr altLang="zh-CN" dirty="0" 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r>
              <a:rPr altLang="zh-CN" dirty="0" lang="zh-CN"/>
              <a:t/>
            </a:r>
            <a:br>
              <a:rPr altLang="zh-CN" dirty="0" lang="zh-CN"/>
            </a:br>
            <a:endParaRPr altLang="en-US" dirty="0" lang="zh-CN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dirty="0" sz="2400" lang="zh-CN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尹宇晨 王世航 李凯 吴佑林 杨媛 刘定邦</a:t>
            </a:r>
            <a:endParaRPr altLang="zh-CN" dirty="0" sz="2400" lang="en-US" smtClean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altLang="zh-CN" dirty="0" sz="2400"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altLang="en-US" dirty="0" sz="2400" lang="zh-CN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altLang="zh-CN" dirty="0" sz="2400" lang="en-US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altLang="en-US" dirty="0" sz="2400" lang="zh-CN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altLang="zh-CN" dirty="0" sz="2400" lang="en-US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altLang="en-US" dirty="0" sz="2400" lang="zh-CN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endParaRPr altLang="zh-CN" dirty="0" sz="2400" lang="en-US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altLang="zh-CN" dirty="0" lang="en-US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 1"/>
          <p:cNvSpPr txBox="1"/>
          <p:nvPr/>
        </p:nvSpPr>
        <p:spPr>
          <a:xfrm>
            <a:off x="173960" y="268700"/>
            <a:ext cx="3694485" cy="1077218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32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altLang="en-US" baseline="0" b="0" cap="none" dirty="0" sz="32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语言的实现及测试分析</a:t>
            </a:r>
          </a:p>
        </p:txBody>
      </p:sp>
      <p:pic>
        <p:nvPicPr>
          <p:cNvPr id="2097163" name="图片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48754"/>
          <a:stretch>
            <a:fillRect/>
          </a:stretch>
        </p:blipFill>
        <p:spPr>
          <a:xfrm>
            <a:off x="236836" y="2319852"/>
            <a:ext cx="2832619" cy="2978555"/>
          </a:xfrm>
          <a:prstGeom prst="rect"/>
        </p:spPr>
      </p:pic>
      <p:pic>
        <p:nvPicPr>
          <p:cNvPr id="2097164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-110" t="-74" r="38466" b="67266"/>
          <a:stretch>
            <a:fillRect/>
          </a:stretch>
        </p:blipFill>
        <p:spPr>
          <a:xfrm>
            <a:off x="3595457" y="113673"/>
            <a:ext cx="2956265" cy="6475629"/>
          </a:xfrm>
          <a:prstGeom prst="rect"/>
        </p:spPr>
      </p:pic>
      <p:pic>
        <p:nvPicPr>
          <p:cNvPr id="2097165" name="图片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50000" r="44732" b="7792"/>
          <a:stretch>
            <a:fillRect/>
          </a:stretch>
        </p:blipFill>
        <p:spPr>
          <a:xfrm>
            <a:off x="6766831" y="113672"/>
            <a:ext cx="1960354" cy="616153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3"/>
          <p:cNvSpPr>
            <a:spLocks noGrp="1"/>
          </p:cNvSpPr>
          <p:nvPr>
            <p:ph type="title"/>
          </p:nvPr>
        </p:nvSpPr>
        <p:spPr>
          <a:xfrm>
            <a:off x="436009" y="385675"/>
            <a:ext cx="3378272" cy="826677"/>
          </a:xfrm>
        </p:spPr>
        <p:txBody>
          <a:bodyPr>
            <a:normAutofit fontScale="90000"/>
          </a:bodyPr>
          <a:p>
            <a:r>
              <a:rPr altLang="zh-CN" dirty="0" sz="3200" lang="en-US"/>
              <a:t>LU</a:t>
            </a:r>
            <a:r>
              <a:rPr altLang="en-US" dirty="0" sz="3200" lang="zh-CN"/>
              <a:t>分解算法的正确性测试</a:t>
            </a:r>
            <a:r>
              <a:rPr altLang="zh-CN" dirty="0" sz="3200" lang="en-US"/>
              <a:t>(C</a:t>
            </a:r>
            <a:r>
              <a:rPr altLang="en-US" dirty="0" sz="3200" lang="zh-CN"/>
              <a:t>语言</a:t>
            </a:r>
            <a:r>
              <a:rPr altLang="zh-CN" dirty="0" sz="3200" lang="en-US"/>
              <a:t>)</a:t>
            </a:r>
            <a:endParaRPr altLang="en-US" dirty="0" sz="3200" lang="zh-CN"/>
          </a:p>
        </p:txBody>
      </p:sp>
      <p:pic>
        <p:nvPicPr>
          <p:cNvPr id="209716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86271" y="1187812"/>
            <a:ext cx="3921720" cy="4849514"/>
          </a:xfrm>
          <a:prstGeom prst="rect"/>
        </p:spPr>
      </p:pic>
      <p:pic>
        <p:nvPicPr>
          <p:cNvPr id="2097167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36010" y="1689011"/>
            <a:ext cx="1181161" cy="3479979"/>
          </a:xfrm>
          <a:prstGeom prst="rect"/>
        </p:spPr>
      </p:pic>
      <p:pic>
        <p:nvPicPr>
          <p:cNvPr id="2097168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3992" t="1615"/>
          <a:stretch>
            <a:fillRect/>
          </a:stretch>
        </p:blipFill>
        <p:spPr>
          <a:xfrm>
            <a:off x="1672119" y="1689010"/>
            <a:ext cx="1321484" cy="3479979"/>
          </a:xfrm>
          <a:prstGeom prst="rect"/>
        </p:spPr>
      </p:pic>
      <p:pic>
        <p:nvPicPr>
          <p:cNvPr id="2097169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l="4119"/>
          <a:stretch>
            <a:fillRect/>
          </a:stretch>
        </p:blipFill>
        <p:spPr>
          <a:xfrm>
            <a:off x="3048551" y="1689010"/>
            <a:ext cx="1223834" cy="3492679"/>
          </a:xfrm>
          <a:prstGeom prst="rect"/>
        </p:spPr>
      </p:pic>
      <p:sp>
        <p:nvSpPr>
          <p:cNvPr id="1048616" name="文本框 11"/>
          <p:cNvSpPr txBox="1"/>
          <p:nvPr/>
        </p:nvSpPr>
        <p:spPr>
          <a:xfrm>
            <a:off x="698001" y="1276288"/>
            <a:ext cx="419315" cy="646331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altLang="en-US" baseline="0" b="0" cap="none" dirty="0" sz="18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altLang="zh-CN" baseline="0" b="0" cap="none" dirty="0" sz="18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17" name="文本框 12"/>
          <p:cNvSpPr txBox="1"/>
          <p:nvPr/>
        </p:nvSpPr>
        <p:spPr>
          <a:xfrm>
            <a:off x="1861065" y="1319677"/>
            <a:ext cx="701212" cy="646331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altLang="en-US" baseline="0" b="0" cap="none" dirty="0" sz="18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altLang="zh-CN" baseline="0" b="0" cap="none" dirty="0" sz="18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</a:t>
            </a: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18" name="文本框 13"/>
          <p:cNvSpPr txBox="1"/>
          <p:nvPr/>
        </p:nvSpPr>
        <p:spPr>
          <a:xfrm>
            <a:off x="3118163" y="1319677"/>
            <a:ext cx="832207" cy="646331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r>
              <a:rPr altLang="en-US" baseline="0" b="0" cap="none" dirty="0" sz="18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altLang="zh-CN" baseline="0" b="0" cap="none" dirty="0" sz="18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8619" name="文本框 14"/>
          <p:cNvSpPr txBox="1"/>
          <p:nvPr/>
        </p:nvSpPr>
        <p:spPr>
          <a:xfrm>
            <a:off x="329895" y="5852660"/>
            <a:ext cx="4464764" cy="646331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18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针对主元可能为零的奇异情况，用</a:t>
            </a:r>
            <a:r>
              <a:rPr altLang="zh-CN" baseline="0" b="0" cap="none" dirty="0" sz="18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float</a:t>
            </a:r>
            <a:r>
              <a:rPr altLang="en-US" baseline="0" b="0" cap="none" dirty="0" sz="18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的最小精度代替</a:t>
            </a:r>
            <a:r>
              <a:rPr altLang="zh-CN" baseline="0" b="0" cap="none" dirty="0" sz="18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altLang="en-US" baseline="0" b="0" cap="none" dirty="0" sz="18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048620" name="椭圆 15"/>
          <p:cNvSpPr/>
          <p:nvPr/>
        </p:nvSpPr>
        <p:spPr>
          <a:xfrm>
            <a:off x="5021072" y="3612569"/>
            <a:ext cx="3452117" cy="955440"/>
          </a:xfrm>
          <a:prstGeom prst="ellipse"/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sz="18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3"/>
          <p:cNvSpPr>
            <a:spLocks noGrp="1"/>
          </p:cNvSpPr>
          <p:nvPr>
            <p:ph type="title"/>
          </p:nvPr>
        </p:nvSpPr>
        <p:spPr>
          <a:xfrm>
            <a:off x="436009" y="385675"/>
            <a:ext cx="4135991" cy="826677"/>
          </a:xfrm>
        </p:spPr>
        <p:txBody>
          <a:bodyPr>
            <a:normAutofit fontScale="90000"/>
          </a:bodyPr>
          <a:p>
            <a:r>
              <a:rPr altLang="en-US" dirty="0" sz="3200" lang="zh-CN"/>
              <a:t>迭代优化的可靠性（</a:t>
            </a:r>
            <a:r>
              <a:rPr altLang="zh-CN" dirty="0" sz="3200" lang="en-US"/>
              <a:t>spike </a:t>
            </a:r>
            <a:r>
              <a:rPr altLang="en-US" dirty="0" sz="3200" lang="zh-CN"/>
              <a:t>仿真器）</a:t>
            </a:r>
          </a:p>
        </p:txBody>
      </p:sp>
      <p:pic>
        <p:nvPicPr>
          <p:cNvPr id="2097170" name="图片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410" t="5447" r="78446" b="44263"/>
          <a:stretch>
            <a:fillRect/>
          </a:stretch>
        </p:blipFill>
        <p:spPr>
          <a:xfrm>
            <a:off x="492712" y="1296141"/>
            <a:ext cx="1741917" cy="4495108"/>
          </a:xfrm>
          <a:prstGeom prst="rect"/>
        </p:spPr>
      </p:pic>
      <p:pic>
        <p:nvPicPr>
          <p:cNvPr id="2097171" name="图片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2661" r="52171" b="55407"/>
          <a:stretch>
            <a:fillRect/>
          </a:stretch>
        </p:blipFill>
        <p:spPr>
          <a:xfrm>
            <a:off x="2709909" y="1296141"/>
            <a:ext cx="1148038" cy="4496314"/>
          </a:xfrm>
          <a:prstGeom prst="rect"/>
        </p:spPr>
      </p:pic>
      <p:sp>
        <p:nvSpPr>
          <p:cNvPr id="1048622" name="文本框 9"/>
          <p:cNvSpPr txBox="1"/>
          <p:nvPr/>
        </p:nvSpPr>
        <p:spPr>
          <a:xfrm>
            <a:off x="5470989" y="1212352"/>
            <a:ext cx="2727789" cy="1569660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1000</a:t>
            </a:r>
            <a:r>
              <a:rPr altLang="en-US" baseline="0" b="0" cap="none" dirty="0" sz="24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*</a:t>
            </a: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1000</a:t>
            </a:r>
            <a:r>
              <a:rPr altLang="en-US" baseline="0" b="0" cap="none" dirty="0" sz="24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经迭代优化后的残差（用均方根估计）结果如图。</a:t>
            </a:r>
          </a:p>
        </p:txBody>
      </p:sp>
      <p:sp>
        <p:nvSpPr>
          <p:cNvPr id="1048623" name="文本框 16"/>
          <p:cNvSpPr txBox="1"/>
          <p:nvPr/>
        </p:nvSpPr>
        <p:spPr>
          <a:xfrm>
            <a:off x="5286054" y="3042916"/>
            <a:ext cx="3760342" cy="2308324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aseline="0" b="0" cap="none" dirty="0" sz="24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从第</a:t>
            </a: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altLang="en-US" baseline="0" b="0" cap="none" dirty="0" sz="24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次迭代到第</a:t>
            </a: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77</a:t>
            </a:r>
            <a:r>
              <a:rPr altLang="en-US" baseline="0" b="0" cap="none" dirty="0" sz="24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次迭代，残差一直在减小，从</a:t>
            </a: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10^7</a:t>
            </a:r>
            <a:r>
              <a:rPr altLang="en-US" baseline="0" b="0" cap="none" dirty="0" sz="24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减小到</a:t>
            </a: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10^-16,</a:t>
            </a:r>
            <a:r>
              <a:rPr altLang="en-US" baseline="0" b="0" cap="none" dirty="0" sz="24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直到达到浮点运算的最小精度附近，可以看出迭代优化的有效性。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3"/>
          <p:cNvSpPr txBox="1"/>
          <p:nvPr/>
        </p:nvSpPr>
        <p:spPr>
          <a:xfrm>
            <a:off x="416670" y="476672"/>
            <a:ext cx="7755730" cy="4278094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200" lang="zh-CN" smtClean="0"/>
              <a:t>半精度乘加单元</a:t>
            </a:r>
            <a:endParaRPr altLang="zh-CN" b="1" dirty="0" sz="3200" lang="en-US"/>
          </a:p>
          <a:p>
            <a:pPr indent="-342900" marL="342900">
              <a:buAutoNum type="arabicPeriod"/>
            </a:pPr>
            <a:endParaRPr altLang="zh-CN" dirty="0" sz="2400" lang="en-US" smtClean="0"/>
          </a:p>
          <a:p>
            <a:endParaRPr altLang="zh-CN" dirty="0" sz="2400" lang="en-US"/>
          </a:p>
          <a:p>
            <a:pPr indent="-342900" marL="342900">
              <a:buAutoNum type="arabicPeriod"/>
            </a:pPr>
            <a:endParaRPr altLang="zh-CN" dirty="0" sz="2400" lang="en-US" smtClean="0"/>
          </a:p>
          <a:p>
            <a:pPr indent="-342900" marL="342900">
              <a:buAutoNum type="arabicPeriod"/>
            </a:pPr>
            <a:r>
              <a:rPr altLang="en-US" dirty="0" sz="2400" lang="zh-CN" smtClean="0"/>
              <a:t>写出</a:t>
            </a:r>
            <a:r>
              <a:rPr altLang="zh-CN" dirty="0" sz="2400" lang="en-US" smtClean="0"/>
              <a:t>Verilog</a:t>
            </a:r>
            <a:r>
              <a:rPr altLang="en-US" dirty="0" sz="2400" lang="zh-CN" smtClean="0"/>
              <a:t>后调用</a:t>
            </a:r>
            <a:endParaRPr altLang="zh-CN" dirty="0" sz="2400" lang="en-US" smtClean="0"/>
          </a:p>
          <a:p>
            <a:r>
              <a:rPr altLang="zh-CN" dirty="0" sz="2400" lang="en-US" smtClean="0"/>
              <a:t>	</a:t>
            </a:r>
            <a:r>
              <a:rPr altLang="en-US" dirty="0" sz="2400" lang="zh-CN" smtClean="0"/>
              <a:t>如何调用？</a:t>
            </a:r>
            <a:endParaRPr altLang="zh-CN" dirty="0" sz="2400" lang="en-US" smtClean="0"/>
          </a:p>
          <a:p>
            <a:endParaRPr altLang="zh-CN" dirty="0" sz="2400" lang="en-US"/>
          </a:p>
          <a:p>
            <a:r>
              <a:rPr altLang="zh-CN" dirty="0" sz="2400" lang="en-US" smtClean="0"/>
              <a:t>2. </a:t>
            </a:r>
            <a:r>
              <a:rPr altLang="en-US" dirty="0" sz="2400" lang="zh-CN" smtClean="0"/>
              <a:t>修改</a:t>
            </a:r>
            <a:r>
              <a:rPr altLang="zh-CN" dirty="0" sz="2400" lang="en-US" smtClean="0"/>
              <a:t>chisel</a:t>
            </a:r>
            <a:r>
              <a:rPr altLang="en-US" dirty="0" sz="2400" lang="zh-CN" smtClean="0"/>
              <a:t>代码</a:t>
            </a:r>
            <a:r>
              <a:rPr altLang="zh-CN" dirty="0" sz="2400" lang="en-US" smtClean="0"/>
              <a:t>/</a:t>
            </a:r>
            <a:r>
              <a:rPr altLang="en-US" dirty="0" sz="2400" lang="zh-CN" smtClean="0"/>
              <a:t>添加</a:t>
            </a:r>
            <a:r>
              <a:rPr altLang="zh-CN" dirty="0" sz="2400" lang="en-US" smtClean="0"/>
              <a:t>chisel</a:t>
            </a:r>
            <a:r>
              <a:rPr altLang="en-US" dirty="0" sz="2400" lang="zh-CN" smtClean="0"/>
              <a:t>代码</a:t>
            </a:r>
            <a:endParaRPr altLang="zh-CN" dirty="0" sz="2400" lang="en-US" smtClean="0"/>
          </a:p>
          <a:p>
            <a:endParaRPr altLang="zh-CN" dirty="0" sz="2400" lang="en-US"/>
          </a:p>
          <a:p>
            <a:endParaRPr altLang="zh-CN" dirty="0" sz="2400" lang="en-US" smtClean="0"/>
          </a:p>
          <a:p>
            <a:r>
              <a:rPr altLang="zh-CN" dirty="0" sz="2400" lang="en-US" smtClean="0"/>
              <a:t>	</a:t>
            </a:r>
            <a:r>
              <a:rPr altLang="en-US" dirty="0" sz="2400" lang="zh-CN" smtClean="0"/>
              <a:t>需要跑出波形，观察原来乘加单元的数据流动</a:t>
            </a:r>
            <a:endParaRPr altLang="en-US" dirty="0" sz="2400" lang="zh-C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altLang="en-US" dirty="0" lang="zh-CN"/>
          </a:p>
        </p:txBody>
      </p:sp>
      <p:pic>
        <p:nvPicPr>
          <p:cNvPr id="209717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685" y="1129464"/>
            <a:ext cx="4477178" cy="3384376"/>
          </a:xfrm>
          <a:prstGeom prst="rect"/>
          <a:noFill/>
          <a:ln>
            <a:noFill/>
          </a:ln>
        </p:spPr>
      </p:pic>
      <p:pic>
        <p:nvPicPr>
          <p:cNvPr id="209717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716016" y="404664"/>
            <a:ext cx="4051063" cy="3371652"/>
          </a:xfrm>
          <a:prstGeom prst="rect"/>
          <a:noFill/>
          <a:ln>
            <a:noFill/>
          </a:ln>
        </p:spPr>
      </p:pic>
      <p:pic>
        <p:nvPicPr>
          <p:cNvPr id="209717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4716016" y="3918789"/>
            <a:ext cx="4263033" cy="2473779"/>
          </a:xfrm>
          <a:prstGeom prst="rect"/>
          <a:noFill/>
          <a:ln>
            <a:noFill/>
          </a:ln>
        </p:spPr>
      </p:pic>
      <p:pic>
        <p:nvPicPr>
          <p:cNvPr id="2097175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6948264" y="5707385"/>
            <a:ext cx="2502241" cy="1150615"/>
          </a:xfrm>
          <a:prstGeom prst="rect"/>
          <a:noFill/>
          <a:ln>
            <a:noFill/>
          </a:ln>
        </p:spPr>
      </p:pic>
      <p:sp>
        <p:nvSpPr>
          <p:cNvPr id="1048626" name="TextBox 3"/>
          <p:cNvSpPr txBox="1"/>
          <p:nvPr/>
        </p:nvSpPr>
        <p:spPr>
          <a:xfrm>
            <a:off x="471881" y="532329"/>
            <a:ext cx="3440173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200" lang="en-US" smtClean="0"/>
              <a:t>16</a:t>
            </a:r>
            <a:r>
              <a:rPr altLang="en-US" b="1" dirty="0" sz="3200" lang="zh-CN" smtClean="0"/>
              <a:t>位乘法器</a:t>
            </a:r>
            <a:r>
              <a:rPr altLang="zh-CN" b="1" dirty="0" sz="3200" lang="en-US" smtClean="0"/>
              <a:t>Verilog</a:t>
            </a:r>
            <a:endParaRPr altLang="en-US" b="1" dirty="0" sz="3200" lang="zh-CN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71881" y="1196752"/>
            <a:ext cx="8229600" cy="3688868"/>
          </a:xfrm>
          <a:prstGeom prst="rect"/>
          <a:noFill/>
          <a:ln>
            <a:noFill/>
          </a:ln>
        </p:spPr>
      </p:pic>
      <p:sp>
        <p:nvSpPr>
          <p:cNvPr id="1048627" name="TextBox 4"/>
          <p:cNvSpPr txBox="1"/>
          <p:nvPr/>
        </p:nvSpPr>
        <p:spPr>
          <a:xfrm>
            <a:off x="471881" y="532329"/>
            <a:ext cx="3440173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3200" lang="en-US" smtClean="0"/>
              <a:t>16</a:t>
            </a:r>
            <a:r>
              <a:rPr altLang="en-US" b="1" dirty="0" sz="3200" lang="zh-CN" smtClean="0"/>
              <a:t>位乘法器</a:t>
            </a:r>
            <a:r>
              <a:rPr altLang="zh-CN" b="1" dirty="0" sz="3200" lang="en-US" smtClean="0"/>
              <a:t>Verilog</a:t>
            </a:r>
            <a:endParaRPr altLang="en-US" b="1" dirty="0" sz="3200" lang="zh-CN"/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15226" y="1098533"/>
            <a:ext cx="6564635" cy="921035"/>
          </a:xfrm>
          <a:prstGeom prst="rect"/>
          <a:noFill/>
          <a:ln>
            <a:noFill/>
          </a:ln>
        </p:spPr>
      </p:pic>
      <p:pic>
        <p:nvPicPr>
          <p:cNvPr id="209717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59187" y="2132856"/>
            <a:ext cx="5712900" cy="1288369"/>
          </a:xfrm>
          <a:prstGeom prst="rect"/>
          <a:noFill/>
          <a:ln>
            <a:noFill/>
          </a:ln>
        </p:spPr>
      </p:pic>
      <p:pic>
        <p:nvPicPr>
          <p:cNvPr id="2097179" name="Picture 4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4531722" y="3068960"/>
            <a:ext cx="4080730" cy="3323481"/>
          </a:xfrm>
          <a:prstGeom prst="rect"/>
          <a:noFill/>
          <a:ln>
            <a:noFill/>
          </a:ln>
        </p:spPr>
      </p:pic>
      <p:sp>
        <p:nvSpPr>
          <p:cNvPr id="1048628" name="TextBox 6"/>
          <p:cNvSpPr txBox="1"/>
          <p:nvPr/>
        </p:nvSpPr>
        <p:spPr>
          <a:xfrm>
            <a:off x="471881" y="532329"/>
            <a:ext cx="2244525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1" dirty="0" sz="3200" lang="zh-CN" smtClean="0"/>
              <a:t>测试乘法器</a:t>
            </a:r>
            <a:endParaRPr altLang="en-US" b="1" dirty="0" sz="3200"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3"/>
          <p:cNvSpPr txBox="1"/>
          <p:nvPr/>
        </p:nvSpPr>
        <p:spPr>
          <a:xfrm>
            <a:off x="416670" y="476672"/>
            <a:ext cx="7755730" cy="2062103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200" lang="zh-CN" smtClean="0"/>
              <a:t>半精度乘加单元</a:t>
            </a:r>
            <a:endParaRPr altLang="zh-CN" b="1" dirty="0" sz="3200" lang="en-US"/>
          </a:p>
          <a:p>
            <a:pPr indent="-342900" marL="342900">
              <a:buAutoNum type="arabicPeriod"/>
            </a:pPr>
            <a:endParaRPr altLang="zh-CN" dirty="0" sz="2400" lang="en-US" smtClean="0"/>
          </a:p>
          <a:p>
            <a:endParaRPr altLang="zh-CN" dirty="0" sz="2400" lang="en-US"/>
          </a:p>
          <a:p>
            <a:r>
              <a:rPr altLang="zh-CN" dirty="0" sz="2400" lang="zh-CN"/>
              <a:t>在</a:t>
            </a:r>
            <a:r>
              <a:rPr altLang="zh-CN" dirty="0" sz="2400" lang="en-US"/>
              <a:t>rocket-chip</a:t>
            </a:r>
            <a:r>
              <a:rPr altLang="zh-CN" dirty="0" sz="2400" lang="zh-CN"/>
              <a:t>目录下找到有关浮点数操作的文件</a:t>
            </a:r>
          </a:p>
          <a:p>
            <a:endParaRPr altLang="zh-CN" dirty="0" sz="2400" lang="en-US" smtClean="0"/>
          </a:p>
        </p:txBody>
      </p:sp>
      <p:pic>
        <p:nvPicPr>
          <p:cNvPr id="2097180" name="图片 4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87624" y="2162788"/>
            <a:ext cx="3562350" cy="400050"/>
          </a:xfrm>
          <a:prstGeom prst="rect"/>
        </p:spPr>
      </p:pic>
      <p:pic>
        <p:nvPicPr>
          <p:cNvPr id="2097181" name="图片 5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012700" y="2177075"/>
            <a:ext cx="952500" cy="771525"/>
          </a:xfrm>
          <a:prstGeom prst="rect"/>
        </p:spPr>
      </p:pic>
      <p:pic>
        <p:nvPicPr>
          <p:cNvPr id="209718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331960" y="3143248"/>
            <a:ext cx="5633239" cy="305233"/>
          </a:xfrm>
          <a:prstGeom prst="rect"/>
          <a:noFill/>
          <a:ln>
            <a:noFill/>
          </a:ln>
          <a:effectLst/>
        </p:spPr>
      </p:pic>
      <p:sp>
        <p:nvSpPr>
          <p:cNvPr id="1048630" name="矩形 6"/>
          <p:cNvSpPr/>
          <p:nvPr/>
        </p:nvSpPr>
        <p:spPr>
          <a:xfrm>
            <a:off x="615133" y="3861048"/>
            <a:ext cx="4707331" cy="1481623"/>
          </a:xfrm>
          <a:prstGeom prst="rect"/>
        </p:spPr>
        <p:txBody>
          <a:bodyPr wrap="square">
            <a:spAutoFit/>
          </a:bodyPr>
          <a:p>
            <a:r>
              <a:rPr altLang="en-US" dirty="0" lang="zh-CN" smtClean="0"/>
              <a:t>         在</a:t>
            </a:r>
            <a:r>
              <a:rPr altLang="en-US" dirty="0" lang="zh-CN"/>
              <a:t>代码中，出现了有关浮点数的一些参数定义</a:t>
            </a:r>
          </a:p>
          <a:p>
            <a:r>
              <a:rPr altLang="zh-CN" dirty="0" lang="en-US"/>
              <a:t> </a:t>
            </a:r>
            <a:r>
              <a:rPr altLang="zh-CN" dirty="0" lang="en-US" smtClean="0"/>
              <a:t>        </a:t>
            </a:r>
            <a:r>
              <a:rPr altLang="en-US" dirty="0" lang="zh-CN" smtClean="0"/>
              <a:t>截</a:t>
            </a:r>
            <a:r>
              <a:rPr altLang="en-US" dirty="0" lang="zh-CN"/>
              <a:t>图为</a:t>
            </a:r>
            <a:r>
              <a:rPr altLang="zh-CN" dirty="0" lang="en-US"/>
              <a:t>32</a:t>
            </a:r>
            <a:r>
              <a:rPr altLang="en-US" dirty="0" lang="zh-CN"/>
              <a:t>位有关参数，但是由于不知道这些参数具体代表什么，</a:t>
            </a:r>
            <a:r>
              <a:rPr altLang="en-US" b="1" dirty="0" lang="zh-CN"/>
              <a:t>因此</a:t>
            </a:r>
            <a:r>
              <a:rPr altLang="en-US" b="1" dirty="0" lang="zh-CN" smtClean="0"/>
              <a:t>无法</a:t>
            </a:r>
            <a:r>
              <a:rPr altLang="en-US" b="1" dirty="0" lang="zh-CN"/>
              <a:t>放入</a:t>
            </a:r>
            <a:r>
              <a:rPr altLang="zh-CN" b="1" dirty="0" lang="en-US" smtClean="0"/>
              <a:t>16</a:t>
            </a:r>
            <a:r>
              <a:rPr altLang="en-US" b="1" dirty="0" lang="zh-CN"/>
              <a:t>位的乘法器</a:t>
            </a:r>
          </a:p>
        </p:txBody>
      </p:sp>
      <p:pic>
        <p:nvPicPr>
          <p:cNvPr id="2097183" name="图片 8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148064" y="3321796"/>
            <a:ext cx="3828152" cy="3437465"/>
          </a:xfrm>
          <a:prstGeom prst="rect"/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4"/>
          <p:cNvSpPr txBox="1"/>
          <p:nvPr/>
        </p:nvSpPr>
        <p:spPr>
          <a:xfrm>
            <a:off x="471881" y="532329"/>
            <a:ext cx="1837362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1" dirty="0" sz="3200" lang="zh-CN" smtClean="0"/>
              <a:t>置换</a:t>
            </a:r>
            <a:r>
              <a:rPr altLang="zh-CN" b="1" dirty="0" sz="3200" lang="en-US" smtClean="0"/>
              <a:t>32</a:t>
            </a:r>
            <a:r>
              <a:rPr altLang="en-US" b="1" dirty="0" sz="3200" lang="zh-CN" smtClean="0"/>
              <a:t>位</a:t>
            </a:r>
            <a:endParaRPr altLang="en-US" b="1" dirty="0" sz="3200" lang="zh-CN"/>
          </a:p>
        </p:txBody>
      </p:sp>
      <p:pic>
        <p:nvPicPr>
          <p:cNvPr id="209718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-42071" y="1420531"/>
            <a:ext cx="9315450" cy="32766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599282" y="953748"/>
            <a:ext cx="7488832" cy="646331"/>
          </a:xfrm>
          <a:prstGeom prst="rect"/>
        </p:spPr>
        <p:txBody>
          <a:bodyPr wrap="square">
            <a:spAutoFit/>
          </a:bodyPr>
          <a:p>
            <a:r>
              <a:rPr altLang="zh-CN" dirty="0" lang="en-US" smtClean="0"/>
              <a:t>1.  Make</a:t>
            </a:r>
            <a:r>
              <a:rPr altLang="en-US" dirty="0" lang="zh-CN" smtClean="0"/>
              <a:t>修改后的</a:t>
            </a:r>
            <a:r>
              <a:rPr altLang="zh-CN" dirty="0" lang="en-US" smtClean="0"/>
              <a:t>rocket-chip</a:t>
            </a:r>
            <a:r>
              <a:rPr altLang="en-US" dirty="0" lang="zh-CN" smtClean="0"/>
              <a:t>硬件</a:t>
            </a:r>
            <a:endParaRPr altLang="zh-CN" dirty="0" lang="en-US" smtClean="0"/>
          </a:p>
          <a:p>
            <a:r>
              <a:rPr altLang="zh-CN" dirty="0" lang="en-US" smtClean="0"/>
              <a:t>2. </a:t>
            </a:r>
            <a:r>
              <a:rPr altLang="en-US" dirty="0" lang="zh-CN" smtClean="0"/>
              <a:t>生成</a:t>
            </a:r>
            <a:r>
              <a:rPr altLang="zh-CN" dirty="0" lang="en-US" smtClean="0"/>
              <a:t>.</a:t>
            </a:r>
            <a:r>
              <a:rPr altLang="zh-CN" dirty="0" lang="en-US" err="1" smtClean="0"/>
              <a:t>riscv</a:t>
            </a:r>
            <a:r>
              <a:rPr altLang="en-US" dirty="0" lang="zh-CN" smtClean="0"/>
              <a:t>文件</a:t>
            </a:r>
            <a:endParaRPr altLang="zh-CN" dirty="0" lang="en-US" smtClean="0"/>
          </a:p>
        </p:txBody>
      </p:sp>
      <p:sp>
        <p:nvSpPr>
          <p:cNvPr id="1048633" name="TextBox 4"/>
          <p:cNvSpPr txBox="1"/>
          <p:nvPr/>
        </p:nvSpPr>
        <p:spPr>
          <a:xfrm>
            <a:off x="471881" y="532329"/>
            <a:ext cx="1832553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1" dirty="0" sz="3200" lang="zh-CN" smtClean="0"/>
              <a:t>生成波形</a:t>
            </a:r>
            <a:endParaRPr altLang="en-US" b="1" dirty="0" sz="3200" lang="zh-CN"/>
          </a:p>
        </p:txBody>
      </p:sp>
      <p:sp>
        <p:nvSpPr>
          <p:cNvPr id="1048634" name="矩形 6"/>
          <p:cNvSpPr/>
          <p:nvPr/>
        </p:nvSpPr>
        <p:spPr>
          <a:xfrm>
            <a:off x="683568" y="1556792"/>
            <a:ext cx="4397422" cy="369332"/>
          </a:xfrm>
          <a:prstGeom prst="rect"/>
        </p:spPr>
        <p:txBody>
          <a:bodyPr wrap="none">
            <a:spAutoFit/>
          </a:bodyPr>
          <a:p>
            <a:r>
              <a:rPr altLang="en-US" dirty="0" lang="zh-CN" smtClean="0"/>
              <a:t>在</a:t>
            </a:r>
            <a:r>
              <a:rPr altLang="zh-CN" dirty="0" lang="en-US" smtClean="0"/>
              <a:t>benchmarks</a:t>
            </a:r>
            <a:r>
              <a:rPr altLang="en-US" dirty="0" lang="zh-CN" smtClean="0"/>
              <a:t>中执行</a:t>
            </a:r>
            <a:r>
              <a:rPr altLang="en-US" dirty="0" lang="zh-CN"/>
              <a:t>命令</a:t>
            </a:r>
            <a:r>
              <a:rPr altLang="zh-CN" dirty="0" lang="en-US"/>
              <a:t>make</a:t>
            </a:r>
            <a:r>
              <a:rPr altLang="en-US" dirty="0" lang="zh-CN"/>
              <a:t>，得到</a:t>
            </a:r>
            <a:r>
              <a:rPr altLang="zh-CN" dirty="0" lang="en-US"/>
              <a:t>.</a:t>
            </a:r>
            <a:r>
              <a:rPr altLang="zh-CN" dirty="0" lang="en-US" err="1"/>
              <a:t>riscv</a:t>
            </a:r>
            <a:endParaRPr altLang="en-US" dirty="0" lang="zh-CN"/>
          </a:p>
        </p:txBody>
      </p:sp>
      <p:sp>
        <p:nvSpPr>
          <p:cNvPr id="1048635" name="矩形 7"/>
          <p:cNvSpPr/>
          <p:nvPr/>
        </p:nvSpPr>
        <p:spPr>
          <a:xfrm>
            <a:off x="700189" y="1844824"/>
            <a:ext cx="7165966" cy="646331"/>
          </a:xfrm>
          <a:prstGeom prst="rect"/>
        </p:spPr>
        <p:txBody>
          <a:bodyPr wrap="square">
            <a:spAutoFit/>
          </a:bodyPr>
          <a:p>
            <a:r>
              <a:rPr altLang="en-US" dirty="0" lang="zh-CN"/>
              <a:t>将</a:t>
            </a:r>
            <a:r>
              <a:rPr altLang="zh-CN" dirty="0" lang="en-US"/>
              <a:t>.</a:t>
            </a:r>
            <a:r>
              <a:rPr altLang="zh-CN" dirty="0" lang="en-US" err="1"/>
              <a:t>riscv</a:t>
            </a:r>
            <a:r>
              <a:rPr altLang="en-US" dirty="0" lang="zh-CN"/>
              <a:t>文件移到</a:t>
            </a:r>
            <a:r>
              <a:rPr altLang="zh-CN" dirty="0" lang="en-US"/>
              <a:t>rocket-chip/emulator</a:t>
            </a:r>
            <a:r>
              <a:rPr altLang="en-US" dirty="0" lang="zh-CN" smtClean="0"/>
              <a:t>文件夹 </a:t>
            </a:r>
            <a:endParaRPr altLang="zh-CN" dirty="0" lang="en-US" smtClean="0"/>
          </a:p>
          <a:p>
            <a:r>
              <a:rPr altLang="en-US" dirty="0" lang="zh-CN" smtClean="0"/>
              <a:t>执行指令</a:t>
            </a:r>
            <a:endParaRPr altLang="en-US" dirty="0" lang="zh-CN"/>
          </a:p>
        </p:txBody>
      </p:sp>
      <p:pic>
        <p:nvPicPr>
          <p:cNvPr id="209718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51706" y="2562702"/>
            <a:ext cx="4896533" cy="311194"/>
          </a:xfrm>
          <a:prstGeom prst="rect"/>
          <a:noFill/>
          <a:ln>
            <a:noFill/>
          </a:ln>
        </p:spPr>
      </p:pic>
      <p:pic>
        <p:nvPicPr>
          <p:cNvPr id="2097186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54038" y="2921694"/>
            <a:ext cx="4461146" cy="337789"/>
          </a:xfrm>
          <a:prstGeom prst="rect"/>
          <a:noFill/>
          <a:ln>
            <a:noFill/>
          </a:ln>
        </p:spPr>
      </p:pic>
      <p:pic>
        <p:nvPicPr>
          <p:cNvPr id="2097187" name="Picture 6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654038" y="3259483"/>
            <a:ext cx="4816296" cy="374809"/>
          </a:xfrm>
          <a:prstGeom prst="rect"/>
          <a:noFill/>
          <a:ln>
            <a:noFill/>
          </a:ln>
        </p:spPr>
      </p:pic>
      <p:sp>
        <p:nvSpPr>
          <p:cNvPr id="1048636" name="矩形 13"/>
          <p:cNvSpPr/>
          <p:nvPr/>
        </p:nvSpPr>
        <p:spPr>
          <a:xfrm>
            <a:off x="1206441" y="4653136"/>
            <a:ext cx="2195986" cy="369332"/>
          </a:xfrm>
          <a:prstGeom prst="rect"/>
        </p:spPr>
        <p:txBody>
          <a:bodyPr wrap="none">
            <a:spAutoFit/>
          </a:bodyPr>
          <a:p>
            <a:r>
              <a:rPr altLang="en-US" dirty="0" lang="zh-CN" smtClean="0"/>
              <a:t>运行生成的</a:t>
            </a:r>
            <a:r>
              <a:rPr altLang="zh-CN" dirty="0" lang="en-US" smtClean="0"/>
              <a:t>VCD</a:t>
            </a:r>
            <a:r>
              <a:rPr altLang="en-US" dirty="0" lang="zh-CN"/>
              <a:t>文件</a:t>
            </a:r>
          </a:p>
        </p:txBody>
      </p:sp>
      <p:pic>
        <p:nvPicPr>
          <p:cNvPr id="2097188" name="Picture 7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4179149" y="3717032"/>
            <a:ext cx="4764795" cy="298120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>
          <a:xfrm>
            <a:off x="628650" y="768486"/>
            <a:ext cx="7886700" cy="922203"/>
          </a:xfrm>
        </p:spPr>
        <p:txBody>
          <a:bodyPr>
            <a:normAutofit/>
          </a:bodyPr>
          <a:p>
            <a:r>
              <a:rPr altLang="en-US" dirty="0" sz="3200" lang="zh-CN">
                <a:latin typeface="楷体" panose="02010609060101010101" pitchFamily="49" charset="-122"/>
                <a:ea typeface="楷体" panose="02010609060101010101" pitchFamily="49" charset="-122"/>
              </a:rPr>
              <a:t>项目内容</a:t>
            </a:r>
          </a:p>
        </p:txBody>
      </p:sp>
      <p:sp>
        <p:nvSpPr>
          <p:cNvPr id="1048594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097061" cy="4351338"/>
          </a:xfrm>
        </p:spPr>
        <p:txBody>
          <a:bodyPr/>
          <a:p>
            <a:pPr indent="0" marL="0">
              <a:buNone/>
            </a:pPr>
            <a:r>
              <a:rPr altLang="zh-CN" dirty="0" lang="en-US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</a:p>
          <a:p>
            <a:pPr indent="0" marL="0">
              <a:buNone/>
            </a:pPr>
            <a:r>
              <a:rPr altLang="zh-CN" dirty="0" lang="en-US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altLang="zh-CN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对于需要高精度的解</a:t>
            </a:r>
            <a:r>
              <a:rPr altLang="zh-CN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Ax=b</a:t>
            </a:r>
            <a:r>
              <a:rPr altLang="zh-CN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altLang="zh-CN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altLang="zh-CN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为稠密矩阵）方程组的运算，使用低精度计算进行粗略运算，再利用高精度计算进行残差的迭代优化</a:t>
            </a:r>
            <a:r>
              <a:rPr altLang="en-US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altLang="zh-CN" dirty="0" sz="2400" 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marL="0">
              <a:buNone/>
            </a:pPr>
            <a:endParaRPr altLang="zh-CN" dirty="0" sz="2400" 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0" marL="0">
              <a:buNone/>
            </a:pPr>
            <a:r>
              <a:rPr altLang="zh-CN" dirty="0" sz="24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altLang="zh-C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Ax = b, where A is a large dense matrix, and a double precision (FP64) solution is needed for accuracy. Our approach is based on mixed-precision (FP16</a:t>
            </a:r>
            <a:r>
              <a:rPr altLang="zh-CN" dirty="0" sz="24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altLang="zh-C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FP64) iterative reﬁnement</a:t>
            </a:r>
            <a:r>
              <a:rPr altLang="zh-CN" dirty="0" sz="24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indent="0" marL="0">
              <a:buNone/>
            </a:pPr>
            <a:endParaRPr altLang="en-US" dirty="0" 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图片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43608" y="3573016"/>
            <a:ext cx="7848872" cy="2088232"/>
          </a:xfrm>
          <a:prstGeom prst="rect"/>
        </p:spPr>
      </p:pic>
      <p:sp>
        <p:nvSpPr>
          <p:cNvPr id="1048637" name="TextBox 4"/>
          <p:cNvSpPr txBox="1"/>
          <p:nvPr/>
        </p:nvSpPr>
        <p:spPr>
          <a:xfrm>
            <a:off x="471881" y="532329"/>
            <a:ext cx="1837362" cy="584775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1" dirty="0" sz="3200" lang="zh-CN" smtClean="0"/>
              <a:t>置换</a:t>
            </a:r>
            <a:r>
              <a:rPr altLang="zh-CN" b="1" dirty="0" sz="3200" lang="en-US" smtClean="0"/>
              <a:t>32</a:t>
            </a:r>
            <a:r>
              <a:rPr altLang="en-US" b="1" dirty="0" sz="3200" lang="zh-CN" smtClean="0"/>
              <a:t>位</a:t>
            </a:r>
            <a:endParaRPr altLang="en-US" b="1" dirty="0" sz="3200" lang="zh-CN"/>
          </a:p>
        </p:txBody>
      </p:sp>
      <p:pic>
        <p:nvPicPr>
          <p:cNvPr id="2097190" name="图片 5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3608" y="5913276"/>
            <a:ext cx="5723485" cy="360040"/>
          </a:xfrm>
          <a:prstGeom prst="rect"/>
        </p:spPr>
      </p:pic>
      <p:sp>
        <p:nvSpPr>
          <p:cNvPr id="1048638" name="TextBox 6"/>
          <p:cNvSpPr txBox="1"/>
          <p:nvPr/>
        </p:nvSpPr>
        <p:spPr>
          <a:xfrm>
            <a:off x="1835696" y="2924944"/>
            <a:ext cx="3312368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 smtClean="0"/>
              <a:t>浮点乘法代码试验</a:t>
            </a:r>
            <a:endParaRPr altLang="en-US" dirty="0" sz="2400" lang="zh-CN"/>
          </a:p>
        </p:txBody>
      </p:sp>
      <p:pic>
        <p:nvPicPr>
          <p:cNvPr id="209719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1835696" y="1115194"/>
            <a:ext cx="2714625" cy="1809750"/>
          </a:xfrm>
          <a:prstGeom prst="rect"/>
          <a:noFill/>
          <a:ln>
            <a:noFill/>
          </a:ln>
        </p:spPr>
      </p:pic>
      <p:pic>
        <p:nvPicPr>
          <p:cNvPr id="2097192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/>
          <a:srcRect/>
          <a:stretch>
            <a:fillRect/>
          </a:stretch>
        </p:blipFill>
        <p:spPr bwMode="auto">
          <a:xfrm>
            <a:off x="4934372" y="2810545"/>
            <a:ext cx="3515467" cy="576064"/>
          </a:xfrm>
          <a:prstGeom prst="rect"/>
          <a:noFill/>
          <a:ln>
            <a:noFill/>
          </a:ln>
        </p:spPr>
      </p:pic>
      <p:sp>
        <p:nvSpPr>
          <p:cNvPr id="1048639" name="TextBox 7"/>
          <p:cNvSpPr txBox="1"/>
          <p:nvPr/>
        </p:nvSpPr>
        <p:spPr>
          <a:xfrm>
            <a:off x="4934372" y="2039291"/>
            <a:ext cx="4286238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 smtClean="0"/>
              <a:t>试验一个浮点数乘浮点数的代码</a:t>
            </a:r>
            <a:endParaRPr altLang="zh-CN" dirty="0" lang="en-US" smtClean="0"/>
          </a:p>
          <a:p>
            <a:r>
              <a:rPr altLang="en-US" dirty="0" lang="zh-CN" smtClean="0"/>
              <a:t>此</a:t>
            </a:r>
            <a:r>
              <a:rPr altLang="zh-CN" dirty="0" lang="en-US" err="1" smtClean="0"/>
              <a:t>recFN</a:t>
            </a:r>
            <a:r>
              <a:rPr altLang="en-US" dirty="0" lang="zh-CN" smtClean="0"/>
              <a:t>转换成十进制和结果的误差很小</a:t>
            </a:r>
            <a:endParaRPr altLang="en-US" dirty="0" lang="zh-CN"/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3"/>
          <p:cNvSpPr txBox="1"/>
          <p:nvPr/>
        </p:nvSpPr>
        <p:spPr>
          <a:xfrm>
            <a:off x="395536" y="445314"/>
            <a:ext cx="2736304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 smtClean="0"/>
              <a:t>问题</a:t>
            </a:r>
            <a:endParaRPr altLang="en-US" dirty="0" lang="zh-CN"/>
          </a:p>
        </p:txBody>
      </p:sp>
      <p:sp>
        <p:nvSpPr>
          <p:cNvPr id="1048641" name="TextBox 4"/>
          <p:cNvSpPr txBox="1"/>
          <p:nvPr/>
        </p:nvSpPr>
        <p:spPr>
          <a:xfrm>
            <a:off x="414441" y="1556792"/>
            <a:ext cx="8136904" cy="3785652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altLang="zh-CN" dirty="0" sz="2400" lang="en-US" smtClean="0"/>
              <a:t>Rocket-chip</a:t>
            </a:r>
            <a:r>
              <a:rPr altLang="en-US" dirty="0" sz="2400" lang="zh-CN" smtClean="0"/>
              <a:t>不支持浮点数打印，即使是转换为</a:t>
            </a:r>
            <a:r>
              <a:rPr altLang="zh-CN" dirty="0" sz="2400" lang="en-US" err="1" smtClean="0"/>
              <a:t>int</a:t>
            </a:r>
            <a:r>
              <a:rPr altLang="en-US" dirty="0" sz="2400" lang="zh-CN" smtClean="0"/>
              <a:t>也无法打印，但是由于算法</a:t>
            </a:r>
            <a:r>
              <a:rPr altLang="zh-CN" dirty="0" sz="2400" lang="en-US" smtClean="0"/>
              <a:t>c</a:t>
            </a:r>
            <a:r>
              <a:rPr altLang="en-US" dirty="0" sz="2400" lang="zh-CN" smtClean="0"/>
              <a:t>代码在其它所有平台上都跑出了正确的结果，并且修改后的硬件成功计算了</a:t>
            </a:r>
            <a:r>
              <a:rPr altLang="zh-CN" dirty="0" sz="2400" lang="en-US" smtClean="0"/>
              <a:t>16</a:t>
            </a:r>
            <a:r>
              <a:rPr altLang="en-US" dirty="0" sz="2400" lang="zh-CN" smtClean="0"/>
              <a:t>位浮点乘加，可以认为它也成功计算了混合精度算法。</a:t>
            </a:r>
            <a:endParaRPr altLang="zh-CN" dirty="0" sz="2400" lang="en-US" smtClean="0"/>
          </a:p>
          <a:p>
            <a:pPr indent="-342900" marL="342900">
              <a:buAutoNum type="arabicPeriod"/>
            </a:pPr>
            <a:endParaRPr altLang="zh-CN" dirty="0" sz="2400" lang="en-US" smtClean="0"/>
          </a:p>
          <a:p>
            <a:pPr indent="-342900" marL="342900">
              <a:buAutoNum type="arabicPeriod"/>
            </a:pPr>
            <a:r>
              <a:rPr altLang="zh-CN" dirty="0" sz="2400" lang="en-US"/>
              <a:t>Rocket-chip</a:t>
            </a:r>
            <a:r>
              <a:rPr altLang="en-US" dirty="0" sz="2400" lang="zh-CN"/>
              <a:t>不</a:t>
            </a:r>
            <a:r>
              <a:rPr altLang="en-US" dirty="0" sz="2400" lang="zh-CN" smtClean="0"/>
              <a:t>支持随机数（随机数靠系统时间产生）。因此大矩阵的创建较为困难。</a:t>
            </a:r>
            <a:endParaRPr altLang="zh-CN" dirty="0" sz="2400" lang="en-US" smtClean="0"/>
          </a:p>
          <a:p>
            <a:pPr indent="-342900" marL="342900">
              <a:buAutoNum type="arabicPeriod"/>
            </a:pPr>
            <a:endParaRPr altLang="zh-CN" dirty="0" sz="2400" lang="en-US" smtClean="0"/>
          </a:p>
          <a:p>
            <a:pPr indent="-342900" marL="342900">
              <a:buAutoNum type="arabicPeriod"/>
            </a:pPr>
            <a:r>
              <a:rPr altLang="zh-CN" dirty="0" sz="2400" lang="en-US" smtClean="0"/>
              <a:t>Rocket-chip</a:t>
            </a:r>
            <a:r>
              <a:rPr altLang="en-US" dirty="0" sz="2400" lang="zh-CN" smtClean="0"/>
              <a:t>运行速度很慢，对于</a:t>
            </a:r>
            <a:r>
              <a:rPr altLang="zh-CN" dirty="0" sz="2400" lang="en-US" smtClean="0"/>
              <a:t>100</a:t>
            </a:r>
            <a:r>
              <a:rPr altLang="en-US" dirty="0" sz="2400" lang="zh-CN" smtClean="0"/>
              <a:t>*</a:t>
            </a:r>
            <a:r>
              <a:rPr altLang="zh-CN" dirty="0" sz="2400" lang="en-US" smtClean="0"/>
              <a:t>100</a:t>
            </a:r>
            <a:r>
              <a:rPr altLang="en-US" dirty="0" sz="2400" lang="zh-CN" smtClean="0"/>
              <a:t>的矩阵，已经验证可以运行，但是</a:t>
            </a:r>
            <a:r>
              <a:rPr altLang="zh-CN" dirty="0" sz="2400" lang="en-US" smtClean="0"/>
              <a:t>1000</a:t>
            </a:r>
            <a:r>
              <a:rPr altLang="en-US" dirty="0" sz="2400" lang="zh-CN" smtClean="0"/>
              <a:t>*</a:t>
            </a:r>
            <a:r>
              <a:rPr altLang="zh-CN" dirty="0" sz="2400" lang="en-US" smtClean="0"/>
              <a:t>1000</a:t>
            </a:r>
            <a:r>
              <a:rPr altLang="en-US" dirty="0" sz="2400" lang="zh-CN" smtClean="0"/>
              <a:t>及更大的矩阵还没跑出。</a:t>
            </a:r>
            <a:endParaRPr altLang="en-US" dirty="0" sz="2400" lang="zh-CN"/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标题 1"/>
          <p:cNvSpPr>
            <a:spLocks noGrp="1"/>
          </p:cNvSpPr>
          <p:nvPr>
            <p:ph type="title"/>
          </p:nvPr>
        </p:nvSpPr>
        <p:spPr>
          <a:xfrm>
            <a:off x="539552" y="2132856"/>
            <a:ext cx="8229600" cy="1143000"/>
          </a:xfrm>
        </p:spPr>
        <p:txBody>
          <a:bodyPr/>
          <a:p>
            <a:r>
              <a:rPr altLang="en-US" dirty="0" 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本项目中的浮点表示法</a:t>
            </a:r>
            <a:endParaRPr altLang="en-US" dirty="0" 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024351" y="1159941"/>
            <a:ext cx="4922044" cy="1943100"/>
          </a:xfrm>
          <a:prstGeom prst="rect"/>
        </p:spPr>
      </p:pic>
      <p:sp>
        <p:nvSpPr>
          <p:cNvPr id="1048643" name="矩形 2"/>
          <p:cNvSpPr/>
          <p:nvPr/>
        </p:nvSpPr>
        <p:spPr>
          <a:xfrm>
            <a:off x="927460" y="759831"/>
            <a:ext cx="2199641" cy="400110"/>
          </a:xfrm>
          <a:prstGeom prst="rect"/>
        </p:spPr>
        <p:txBody>
          <a:bodyPr wrap="none">
            <a:spAutoFit/>
          </a:bodyPr>
          <a:p>
            <a:r>
              <a:rPr altLang="zh-C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Standard Formats</a:t>
            </a:r>
            <a:endParaRPr altLang="en-US" b="1" dirty="0" sz="200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94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61060" y="3103041"/>
            <a:ext cx="3621881" cy="1600200"/>
          </a:xfrm>
          <a:prstGeom prst="rect"/>
        </p:spPr>
      </p:pic>
      <p:sp>
        <p:nvSpPr>
          <p:cNvPr id="1048644" name="矩形 4"/>
          <p:cNvSpPr/>
          <p:nvPr/>
        </p:nvSpPr>
        <p:spPr>
          <a:xfrm>
            <a:off x="2110977" y="5137724"/>
            <a:ext cx="4922044" cy="1323439"/>
          </a:xfrm>
          <a:prstGeom prst="rect"/>
        </p:spPr>
        <p:txBody>
          <a:bodyPr wrap="square">
            <a:spAutoFit/>
          </a:bodyPr>
          <a:p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上面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Mx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表示尾数，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Ex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表示阶码，在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IEEE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标准中，阶码用移码，基为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，尾数用原码</a:t>
            </a:r>
            <a:endParaRPr altLang="zh-CN" b="1" dirty="0" sz="2000" 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注：符号位取反的补码，引入的目的是为了保证浮点数的机器零为全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altLang="en-US" b="1" dirty="0" sz="2000" lang="zh-CN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21505" y="1301667"/>
            <a:ext cx="7900988" cy="2714625"/>
          </a:xfrm>
          <a:prstGeom prst="rect"/>
        </p:spPr>
      </p:pic>
      <p:sp>
        <p:nvSpPr>
          <p:cNvPr id="1048645" name="矩形 4"/>
          <p:cNvSpPr/>
          <p:nvPr/>
        </p:nvSpPr>
        <p:spPr>
          <a:xfrm>
            <a:off x="891366" y="574297"/>
            <a:ext cx="2114681" cy="400110"/>
          </a:xfrm>
          <a:prstGeom prst="rect"/>
        </p:spPr>
        <p:txBody>
          <a:bodyPr wrap="none">
            <a:spAutoFit/>
          </a:bodyPr>
          <a:p>
            <a:r>
              <a:rPr altLang="zh-C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Recoded Formats</a:t>
            </a:r>
            <a:endParaRPr altLang="en-US" b="1" dirty="0" sz="200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6" name="矩形 5"/>
          <p:cNvSpPr/>
          <p:nvPr/>
        </p:nvSpPr>
        <p:spPr>
          <a:xfrm>
            <a:off x="2110978" y="4675712"/>
            <a:ext cx="4922044" cy="1631216"/>
          </a:xfrm>
          <a:prstGeom prst="rect"/>
        </p:spPr>
        <p:txBody>
          <a:bodyPr wrap="square">
            <a:spAutoFit/>
          </a:bodyPr>
          <a:p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standard formats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相比，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recoded formats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的阶码增加了一位，同时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normal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情况下的阶码由移码转成了原码，方便计算。同时用阶码前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位标记特殊情况，方便了临界值的计算。</a:t>
            </a:r>
          </a:p>
        </p:txBody>
      </p:sp>
      <p:sp>
        <p:nvSpPr>
          <p:cNvPr id="1048647" name="椭圆 6"/>
          <p:cNvSpPr/>
          <p:nvPr/>
        </p:nvSpPr>
        <p:spPr>
          <a:xfrm>
            <a:off x="5782378" y="2840535"/>
            <a:ext cx="1142360" cy="445408"/>
          </a:xfrm>
          <a:prstGeom prst="ellipse"/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矩形 2"/>
          <p:cNvSpPr/>
          <p:nvPr/>
        </p:nvSpPr>
        <p:spPr>
          <a:xfrm>
            <a:off x="739767" y="682829"/>
            <a:ext cx="2513830" cy="400110"/>
          </a:xfrm>
          <a:prstGeom prst="rect"/>
        </p:spPr>
        <p:txBody>
          <a:bodyPr wrap="none">
            <a:spAutoFit/>
          </a:bodyPr>
          <a:p>
            <a:r>
              <a:rPr altLang="zh-C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Raw Deconstructions</a:t>
            </a:r>
            <a:endParaRPr altLang="en-US" b="1" dirty="0" sz="200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矩形 5"/>
          <p:cNvSpPr/>
          <p:nvPr/>
        </p:nvSpPr>
        <p:spPr>
          <a:xfrm>
            <a:off x="2032452" y="1996755"/>
            <a:ext cx="5079094" cy="2246769"/>
          </a:xfrm>
          <a:prstGeom prst="rect"/>
        </p:spPr>
        <p:txBody>
          <a:bodyPr wrap="square">
            <a:spAutoFit/>
          </a:bodyPr>
          <a:p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由六部分组成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altLang="zh-CN" b="1" dirty="0" sz="2000" lang="en-US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isNaN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altLang="zh-CN" b="1" dirty="0" sz="2000" lang="en-US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isInf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altLang="zh-CN" b="1" dirty="0" sz="2000" lang="en-US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isZero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sign, </a:t>
            </a:r>
            <a:r>
              <a:rPr altLang="zh-CN" b="1" dirty="0" sz="2000" lang="en-US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sExp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sig </a:t>
            </a:r>
          </a:p>
          <a:p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Raw Deconstruction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允许许多不直接与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IEEE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浮点值相对应的有效编码。通过舍入可以将这些超精确和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或越界值映射到有效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IEEE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值集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可能导致下溢或上溢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altLang="zh-CN" b="1" dirty="0" sz="2000" 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7"/>
          <p:cNvSpPr/>
          <p:nvPr/>
        </p:nvSpPr>
        <p:spPr>
          <a:xfrm>
            <a:off x="2032452" y="4541787"/>
            <a:ext cx="5079094" cy="1015663"/>
          </a:xfrm>
          <a:prstGeom prst="rect"/>
        </p:spPr>
        <p:txBody>
          <a:bodyPr wrap="square">
            <a:spAutoFit/>
          </a:bodyPr>
          <a:p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Raw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格式包含更多的临界条件，</a:t>
            </a:r>
            <a:r>
              <a:rPr altLang="zh-CN" b="1" dirty="0" sz="2000" lang="en-US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Hardfloat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中常先将浮点数转为</a:t>
            </a:r>
            <a:r>
              <a:rPr altLang="zh-CN" b="1" dirty="0" sz="2000" lang="en-US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RaW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格式作中间计算，再将最终结果转为</a:t>
            </a:r>
            <a:r>
              <a:rPr altLang="zh-CN" b="1" dirty="0" sz="2000" 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IEEE</a:t>
            </a:r>
            <a:r>
              <a:rPr altLang="en-US" b="1" dirty="0" sz="2000" 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标准格式。</a:t>
            </a:r>
            <a:endParaRPr altLang="zh-CN" b="1" dirty="0" sz="2000" lang="en-US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4762"/>
            <a:ext cx="9144000" cy="6728477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altLang="en-US" dirty="0" sz="2400" lang="zh-CN" smtClean="0"/>
              <a:t>尹宇晨：算法研究，算法测试，</a:t>
            </a:r>
            <a:r>
              <a:rPr altLang="en-US" dirty="0" sz="2400" lang="zh-CN"/>
              <a:t>硬件修改</a:t>
            </a:r>
            <a:r>
              <a:rPr altLang="en-US" dirty="0" sz="2400" lang="zh-CN" smtClean="0"/>
              <a:t>，硬件测试</a:t>
            </a:r>
            <a:endParaRPr altLang="zh-CN" dirty="0" sz="2400" lang="en-US" smtClean="0"/>
          </a:p>
          <a:p>
            <a:r>
              <a:rPr altLang="en-US" dirty="0" sz="2400" lang="zh-CN"/>
              <a:t>王世</a:t>
            </a:r>
            <a:r>
              <a:rPr altLang="en-US" dirty="0" sz="2400" lang="zh-CN" smtClean="0"/>
              <a:t>航：环境搭建，</a:t>
            </a:r>
            <a:r>
              <a:rPr altLang="zh-CN" dirty="0" sz="2400" lang="en-US" smtClean="0"/>
              <a:t>spike </a:t>
            </a:r>
            <a:r>
              <a:rPr altLang="zh-CN" dirty="0" sz="2400" lang="en-US" err="1" smtClean="0"/>
              <a:t>pk</a:t>
            </a:r>
            <a:r>
              <a:rPr altLang="en-US" dirty="0" sz="2400" lang="zh-CN" smtClean="0"/>
              <a:t>测试，</a:t>
            </a:r>
            <a:r>
              <a:rPr altLang="zh-CN" dirty="0" sz="2400" lang="en-US" err="1" smtClean="0"/>
              <a:t>Luinx</a:t>
            </a:r>
            <a:r>
              <a:rPr altLang="en-US" dirty="0" sz="2400" lang="zh-CN" smtClean="0"/>
              <a:t>系统维护</a:t>
            </a:r>
            <a:endParaRPr altLang="zh-CN" dirty="0" sz="2400" lang="en-US" smtClean="0"/>
          </a:p>
          <a:p>
            <a:r>
              <a:rPr altLang="en-US" dirty="0" sz="2400" lang="zh-CN" smtClean="0"/>
              <a:t>李凯：</a:t>
            </a:r>
            <a:r>
              <a:rPr altLang="zh-CN" dirty="0" sz="2400" lang="en-US" err="1" smtClean="0"/>
              <a:t>Matlab</a:t>
            </a:r>
            <a:r>
              <a:rPr altLang="en-US" dirty="0" sz="2400" lang="zh-CN" smtClean="0"/>
              <a:t>和</a:t>
            </a:r>
            <a:r>
              <a:rPr altLang="zh-CN" dirty="0" sz="2400" lang="en-US" smtClean="0"/>
              <a:t>c</a:t>
            </a:r>
            <a:r>
              <a:rPr altLang="en-US" dirty="0" sz="2400" lang="zh-CN" smtClean="0"/>
              <a:t>语言创建及测试，辅助硬件测试</a:t>
            </a:r>
            <a:endParaRPr altLang="zh-CN" dirty="0" sz="2400" lang="en-US" smtClean="0"/>
          </a:p>
          <a:p>
            <a:r>
              <a:rPr altLang="en-US" dirty="0" sz="2400" lang="zh-CN"/>
              <a:t>吴佑林：三种浮点</a:t>
            </a:r>
            <a:r>
              <a:rPr altLang="en-US" dirty="0" sz="2400" lang="zh-CN" smtClean="0"/>
              <a:t>型及其运算实现的研究</a:t>
            </a:r>
            <a:endParaRPr altLang="zh-CN" dirty="0" sz="2400" lang="en-US" smtClean="0"/>
          </a:p>
          <a:p>
            <a:r>
              <a:rPr altLang="en-US" dirty="0" sz="2400" lang="zh-CN" smtClean="0"/>
              <a:t>杨媛：环境搭建，库文件安装</a:t>
            </a:r>
            <a:endParaRPr altLang="en-US" dirty="0" sz="2400" 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extBox 3"/>
          <p:cNvSpPr txBox="1"/>
          <p:nvPr/>
        </p:nvSpPr>
        <p:spPr>
          <a:xfrm>
            <a:off x="3419872" y="2564904"/>
            <a:ext cx="7848872" cy="1107996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6600" lang="zh-CN"/>
              <a:t>谢谢</a:t>
            </a:r>
            <a:r>
              <a:rPr altLang="en-US" dirty="0" sz="6600" lang="zh-CN" smtClean="0"/>
              <a:t>！</a:t>
            </a:r>
            <a:endParaRPr altLang="en-US" dirty="0" sz="6600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>
          <a:xfrm>
            <a:off x="628650" y="768486"/>
            <a:ext cx="7886700" cy="922203"/>
          </a:xfrm>
        </p:spPr>
        <p:txBody>
          <a:bodyPr>
            <a:normAutofit/>
          </a:bodyPr>
          <a:p>
            <a:r>
              <a:rPr altLang="en-US" dirty="0" sz="3200" lang="zh-CN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>
          <a:xfrm>
            <a:off x="3936657" y="1475717"/>
            <a:ext cx="1479821" cy="429942"/>
          </a:xfrm>
        </p:spPr>
        <p:txBody>
          <a:bodyPr>
            <a:normAutofit fontScale="83333" lnSpcReduction="10000"/>
          </a:bodyPr>
          <a:p>
            <a:pPr indent="0" marL="0">
              <a:buNone/>
            </a:pPr>
            <a:r>
              <a:rPr altLang="en-US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总算法框图</a:t>
            </a:r>
            <a:endParaRPr altLang="zh-CN" dirty="0" sz="2400" 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097152" name="图片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71443" y="1905659"/>
            <a:ext cx="4001114" cy="4081679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>
          <a:xfrm>
            <a:off x="628650" y="332656"/>
            <a:ext cx="7886700" cy="922203"/>
          </a:xfrm>
        </p:spPr>
        <p:txBody>
          <a:bodyPr>
            <a:normAutofit/>
          </a:bodyPr>
          <a:p>
            <a:r>
              <a:rPr altLang="en-US" dirty="0" sz="3200" lang="zh-CN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1048598" name="内容占位符 2"/>
          <p:cNvSpPr>
            <a:spLocks noGrp="1"/>
          </p:cNvSpPr>
          <p:nvPr>
            <p:ph idx="1"/>
          </p:nvPr>
        </p:nvSpPr>
        <p:spPr>
          <a:xfrm>
            <a:off x="3937269" y="1124744"/>
            <a:ext cx="1479821" cy="429942"/>
          </a:xfrm>
        </p:spPr>
        <p:txBody>
          <a:bodyPr>
            <a:normAutofit lnSpcReduction="10000"/>
          </a:bodyPr>
          <a:p>
            <a:pPr algn="ctr" indent="0" marL="0">
              <a:buNone/>
            </a:pPr>
            <a:r>
              <a:rPr altLang="zh-CN" dirty="0" sz="2400" lang="en-US">
                <a:latin typeface="楷体" panose="02010609060101010101" pitchFamily="49" charset="-122"/>
                <a:ea typeface="楷体" panose="02010609060101010101" pitchFamily="49" charset="-122"/>
              </a:rPr>
              <a:t>LU</a:t>
            </a:r>
            <a:r>
              <a:rPr altLang="en-US" dirty="0" sz="2400" lang="zh-CN">
                <a:latin typeface="楷体" panose="02010609060101010101" pitchFamily="49" charset="-122"/>
                <a:ea typeface="楷体" panose="02010609060101010101" pitchFamily="49" charset="-122"/>
              </a:rPr>
              <a:t> 分解</a:t>
            </a:r>
            <a:endParaRPr altLang="zh-CN" dirty="0" sz="2400" 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99" name="内容占位符 2"/>
          <p:cNvSpPr txBox="1"/>
          <p:nvPr/>
        </p:nvSpPr>
        <p:spPr>
          <a:xfrm>
            <a:off x="628650" y="1825625"/>
            <a:ext cx="8097061" cy="4351338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Font typeface="Arial" panose="020B0604020202020204" pitchFamily="34" charset="0"/>
              <a:buNone/>
            </a:pPr>
            <a:endParaRPr altLang="zh-CN" dirty="0" 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00" name="矩形 5"/>
          <p:cNvSpPr/>
          <p:nvPr/>
        </p:nvSpPr>
        <p:spPr>
          <a:xfrm>
            <a:off x="556026" y="1988840"/>
            <a:ext cx="2791838" cy="3025140"/>
          </a:xfrm>
          <a:prstGeom prst="rect"/>
        </p:spPr>
        <p:txBody>
          <a:bodyPr wrap="square">
            <a:spAutoFit/>
          </a:bodyPr>
          <a:p>
            <a:pPr algn="just">
              <a:spcAft>
                <a:spcPts val="0"/>
              </a:spcAft>
            </a:pP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LU factorization: An LU factorization represents A as the product of a lower triangular matrix L and </a:t>
            </a:r>
            <a:r>
              <a:rPr altLang="zh-CN" dirty="0" kern="100" lang="en-US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 upper triangular matrix U, so that solving Ax=b reduces to solving two triangular systems:</a:t>
            </a:r>
            <a:endParaRPr altLang="zh-CN" dirty="0" kern="100" 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Ax = </a:t>
            </a:r>
            <a:r>
              <a:rPr altLang="zh-CN" dirty="0" kern="100" lang="en-US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b⇒LUx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b: solve Ly = b then solve </a:t>
            </a:r>
            <a:r>
              <a:rPr altLang="zh-CN" dirty="0" kern="100" lang="en-US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Ux</a:t>
            </a:r>
            <a:r>
              <a:rPr altLang="zh-CN" dirty="0" kern="100" 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y.</a:t>
            </a:r>
            <a:endParaRPr altLang="zh-CN" dirty="0" kern="100" 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97153" name="图片 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22087" y="1797398"/>
            <a:ext cx="5112330" cy="3031898"/>
          </a:xfrm>
          <a:prstGeom prst="rect"/>
        </p:spPr>
      </p:pic>
      <p:pic>
        <p:nvPicPr>
          <p:cNvPr id="2097154" name="图片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4283968" y="5013176"/>
            <a:ext cx="3759742" cy="1601398"/>
          </a:xfrm>
          <a:prstGeom prst="rect"/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US" dirty="0" lang="zh-CN"/>
              <a:t>算法的实现及有效性分析</a:t>
            </a:r>
          </a:p>
        </p:txBody>
      </p:sp>
      <p:sp>
        <p:nvSpPr>
          <p:cNvPr id="1048605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 1"/>
          <p:cNvSpPr txBox="1"/>
          <p:nvPr/>
        </p:nvSpPr>
        <p:spPr>
          <a:xfrm>
            <a:off x="486898" y="268700"/>
            <a:ext cx="3694485" cy="1077218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3200" i="0" kern="1200" kumimoji="0" lang="en-US" noProof="0" normalizeH="0" spc="0" err="1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Matlab</a:t>
            </a:r>
            <a:r>
              <a:rPr altLang="en-US" baseline="0" b="0" cap="none" dirty="0" sz="32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实现及测试分析</a:t>
            </a:r>
          </a:p>
        </p:txBody>
      </p:sp>
      <p:pic>
        <p:nvPicPr>
          <p:cNvPr id="2097155" name="图片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48754"/>
          <a:stretch>
            <a:fillRect/>
          </a:stretch>
        </p:blipFill>
        <p:spPr>
          <a:xfrm>
            <a:off x="1029168" y="2106788"/>
            <a:ext cx="2832619" cy="2978555"/>
          </a:xfrm>
          <a:prstGeom prst="rect"/>
        </p:spPr>
      </p:pic>
      <p:pic>
        <p:nvPicPr>
          <p:cNvPr id="2097156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>
          <a:xfrm>
            <a:off x="4679845" y="853474"/>
            <a:ext cx="3201651" cy="5485182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文本框 1"/>
          <p:cNvSpPr txBox="1"/>
          <p:nvPr/>
        </p:nvSpPr>
        <p:spPr>
          <a:xfrm>
            <a:off x="167302" y="521190"/>
            <a:ext cx="3694485" cy="1077218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3200" i="0" kern="1200" kumimoji="0" lang="en-US" noProof="0" normalizeH="0" spc="0" err="1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Matlab</a:t>
            </a:r>
            <a:r>
              <a:rPr altLang="en-US" baseline="0" b="0" cap="none" dirty="0" sz="32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实现及测试分析</a:t>
            </a:r>
          </a:p>
        </p:txBody>
      </p:sp>
      <p:pic>
        <p:nvPicPr>
          <p:cNvPr id="2097157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2142046" y="1370114"/>
            <a:ext cx="3999999" cy="3997711"/>
          </a:xfrm>
          <a:prstGeom prst="rect"/>
        </p:spPr>
      </p:pic>
      <p:sp>
        <p:nvSpPr>
          <p:cNvPr id="1048608" name="文本框 5"/>
          <p:cNvSpPr txBox="1"/>
          <p:nvPr/>
        </p:nvSpPr>
        <p:spPr>
          <a:xfrm>
            <a:off x="2334329" y="5487887"/>
            <a:ext cx="4117518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两种不同精度下，</a:t>
            </a:r>
            <a:r>
              <a:rPr altLang="zh-CN" dirty="0" lang="en-US"/>
              <a:t>LU</a:t>
            </a:r>
            <a:r>
              <a:rPr altLang="en-US" dirty="0" lang="zh-CN"/>
              <a:t>分解随矩阵增大所需要的时间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 1"/>
          <p:cNvSpPr txBox="1"/>
          <p:nvPr/>
        </p:nvSpPr>
        <p:spPr>
          <a:xfrm>
            <a:off x="167302" y="521190"/>
            <a:ext cx="3694485" cy="1077218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3200" i="0" kern="1200" kumimoji="0" lang="en-US" noProof="0" normalizeH="0" spc="0" err="1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Matlab</a:t>
            </a:r>
            <a:r>
              <a:rPr altLang="en-US" baseline="0" b="0" cap="none" dirty="0" sz="32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实现及测试分析</a:t>
            </a:r>
          </a:p>
        </p:txBody>
      </p:sp>
      <p:sp>
        <p:nvSpPr>
          <p:cNvPr id="1048610" name="文本框 5"/>
          <p:cNvSpPr txBox="1"/>
          <p:nvPr/>
        </p:nvSpPr>
        <p:spPr>
          <a:xfrm>
            <a:off x="2374279" y="5175532"/>
            <a:ext cx="4117518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dirty="0" lang="en-US"/>
              <a:t>IR</a:t>
            </a:r>
            <a:r>
              <a:rPr altLang="en-US" dirty="0" lang="zh-CN"/>
              <a:t>的次数增加，残差减小，尤其是前几次减小得很明显，可见</a:t>
            </a:r>
            <a:r>
              <a:rPr altLang="zh-CN" dirty="0" lang="en-US"/>
              <a:t>IR</a:t>
            </a:r>
            <a:r>
              <a:rPr altLang="en-US" dirty="0" lang="zh-CN"/>
              <a:t>算法是有效的。</a:t>
            </a:r>
          </a:p>
        </p:txBody>
      </p:sp>
      <p:pic>
        <p:nvPicPr>
          <p:cNvPr id="2097158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0006" y="1551069"/>
            <a:ext cx="2929936" cy="2929936"/>
          </a:xfrm>
          <a:prstGeom prst="rect"/>
        </p:spPr>
      </p:pic>
      <p:pic>
        <p:nvPicPr>
          <p:cNvPr id="2097159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100527" y="1551069"/>
            <a:ext cx="2929936" cy="2929936"/>
          </a:xfrm>
          <a:prstGeom prst="rect"/>
        </p:spPr>
      </p:pic>
      <p:pic>
        <p:nvPicPr>
          <p:cNvPr id="2097160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13538" y="1497803"/>
            <a:ext cx="3036468" cy="3036468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 1"/>
          <p:cNvSpPr txBox="1"/>
          <p:nvPr/>
        </p:nvSpPr>
        <p:spPr>
          <a:xfrm>
            <a:off x="167302" y="521190"/>
            <a:ext cx="3694485" cy="1077218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3200" i="0" kern="1200" kumimoji="0" lang="en-US" noProof="0" normalizeH="0" spc="0" err="1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Matlab</a:t>
            </a:r>
            <a:r>
              <a:rPr altLang="en-US" baseline="0" b="0" cap="none" dirty="0" sz="3200" i="0" kern="1200" kumimoji="0" lang="zh-CN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实现及测试分析</a:t>
            </a:r>
          </a:p>
        </p:txBody>
      </p:sp>
      <p:pic>
        <p:nvPicPr>
          <p:cNvPr id="2097161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4267" y="1544757"/>
            <a:ext cx="3999999" cy="4000000"/>
          </a:xfrm>
          <a:prstGeom prst="rect"/>
        </p:spPr>
      </p:pic>
      <p:pic>
        <p:nvPicPr>
          <p:cNvPr id="2097162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384266" y="1574373"/>
            <a:ext cx="3970384" cy="3970384"/>
          </a:xfrm>
          <a:prstGeom prst="rect"/>
        </p:spPr>
      </p:pic>
      <p:sp>
        <p:nvSpPr>
          <p:cNvPr id="1048612" name="文本框 5"/>
          <p:cNvSpPr txBox="1"/>
          <p:nvPr/>
        </p:nvSpPr>
        <p:spPr>
          <a:xfrm>
            <a:off x="856198" y="5631974"/>
            <a:ext cx="3056138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两种精度下，随矩阵增大所需要的时间</a:t>
            </a:r>
          </a:p>
        </p:txBody>
      </p:sp>
      <p:sp>
        <p:nvSpPr>
          <p:cNvPr id="1048613" name="文本框 7"/>
          <p:cNvSpPr txBox="1"/>
          <p:nvPr/>
        </p:nvSpPr>
        <p:spPr>
          <a:xfrm>
            <a:off x="4654118" y="5631974"/>
            <a:ext cx="3901736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两种精度的残差</a:t>
            </a:r>
            <a:r>
              <a:rPr altLang="zh-CN" dirty="0" lang="en-US"/>
              <a:t>(</a:t>
            </a:r>
            <a:r>
              <a:rPr altLang="en-US" dirty="0" lang="zh-CN"/>
              <a:t>均方根</a:t>
            </a:r>
            <a:r>
              <a:rPr altLang="zh-CN" dirty="0" lang="en-US"/>
              <a:t>),FP32</a:t>
            </a:r>
            <a:r>
              <a:rPr altLang="en-US" dirty="0" lang="zh-CN"/>
              <a:t>为经过迭代后的误差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fp16-fp64混合精度运算 </dc:title>
  <dc:creator>Administrator</dc:creator>
  <cp:lastModifiedBy>Administrator</cp:lastModifiedBy>
  <dcterms:created xsi:type="dcterms:W3CDTF">2020-01-03T13:01:07Z</dcterms:created>
  <dcterms:modified xsi:type="dcterms:W3CDTF">2020-01-07T15:11:33Z</dcterms:modified>
</cp:coreProperties>
</file>