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image46.jpg" ContentType="image/jpeg"/>
  <Override PartName="/ppt/media/image48.jpg" ContentType="image/jpeg"/>
  <Override PartName="/ppt/media/image50.jpg" ContentType="image/jpeg"/>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304" r:id="rId2"/>
    <p:sldId id="258" r:id="rId3"/>
    <p:sldId id="319" r:id="rId4"/>
    <p:sldId id="256" r:id="rId5"/>
    <p:sldId id="320" r:id="rId6"/>
    <p:sldId id="321" r:id="rId7"/>
    <p:sldId id="305" r:id="rId8"/>
    <p:sldId id="306" r:id="rId9"/>
    <p:sldId id="322" r:id="rId10"/>
    <p:sldId id="326" r:id="rId11"/>
    <p:sldId id="323" r:id="rId12"/>
    <p:sldId id="324" r:id="rId13"/>
    <p:sldId id="318" r:id="rId14"/>
    <p:sldId id="327" r:id="rId15"/>
    <p:sldId id="328" r:id="rId16"/>
    <p:sldId id="329" r:id="rId17"/>
    <p:sldId id="330" r:id="rId18"/>
    <p:sldId id="331" r:id="rId19"/>
    <p:sldId id="332" r:id="rId20"/>
    <p:sldId id="333" r:id="rId21"/>
    <p:sldId id="334" r:id="rId22"/>
    <p:sldId id="335" r:id="rId23"/>
    <p:sldId id="336" r:id="rId24"/>
    <p:sldId id="337" r:id="rId25"/>
    <p:sldId id="339" r:id="rId26"/>
    <p:sldId id="340" r:id="rId27"/>
    <p:sldId id="341" r:id="rId28"/>
    <p:sldId id="342" r:id="rId29"/>
    <p:sldId id="343" r:id="rId30"/>
    <p:sldId id="344" r:id="rId31"/>
    <p:sldId id="345" r:id="rId32"/>
    <p:sldId id="308" r:id="rId33"/>
    <p:sldId id="346" r:id="rId34"/>
    <p:sldId id="347" r:id="rId35"/>
    <p:sldId id="348" r:id="rId36"/>
    <p:sldId id="349" r:id="rId37"/>
    <p:sldId id="350" r:id="rId38"/>
    <p:sldId id="351" r:id="rId39"/>
    <p:sldId id="358" r:id="rId40"/>
    <p:sldId id="365" r:id="rId41"/>
    <p:sldId id="352" r:id="rId42"/>
    <p:sldId id="360" r:id="rId43"/>
    <p:sldId id="362" r:id="rId44"/>
    <p:sldId id="361" r:id="rId45"/>
    <p:sldId id="363" r:id="rId46"/>
    <p:sldId id="366" r:id="rId47"/>
    <p:sldId id="353" r:id="rId48"/>
    <p:sldId id="367" r:id="rId49"/>
    <p:sldId id="368" r:id="rId50"/>
    <p:sldId id="354" r:id="rId51"/>
    <p:sldId id="359" r:id="rId52"/>
    <p:sldId id="369" r:id="rId53"/>
    <p:sldId id="355" r:id="rId54"/>
    <p:sldId id="356" r:id="rId55"/>
    <p:sldId id="257"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57" autoAdjust="0"/>
    <p:restoredTop sz="88243" autoAdjust="0"/>
  </p:normalViewPr>
  <p:slideViewPr>
    <p:cSldViewPr snapToGrid="0">
      <p:cViewPr varScale="1">
        <p:scale>
          <a:sx n="77" d="100"/>
          <a:sy n="77" d="100"/>
        </p:scale>
        <p:origin x="1238" y="58"/>
      </p:cViewPr>
      <p:guideLst/>
    </p:cSldViewPr>
  </p:slideViewPr>
  <p:notesTextViewPr>
    <p:cViewPr>
      <p:scale>
        <a:sx n="140" d="100"/>
        <a:sy n="140" d="100"/>
      </p:scale>
      <p:origin x="0" y="0"/>
    </p:cViewPr>
  </p:notesTextViewPr>
  <p:notesViewPr>
    <p:cSldViewPr snapToGrid="0">
      <p:cViewPr varScale="1">
        <p:scale>
          <a:sx n="66" d="100"/>
          <a:sy n="66" d="100"/>
        </p:scale>
        <p:origin x="228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7AC4C7-2B18-4B9C-A35A-5D25E3A758A4}" type="datetimeFigureOut">
              <a:rPr lang="zh-CN" altLang="en-US" smtClean="0"/>
              <a:t>2020-01-05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7AC7CD-9609-4373-87FD-6009A000E3FB}" type="slidenum">
              <a:rPr lang="zh-CN" altLang="en-US" smtClean="0"/>
              <a:t>‹#›</a:t>
            </a:fld>
            <a:endParaRPr lang="zh-CN" altLang="en-US"/>
          </a:p>
        </p:txBody>
      </p:sp>
    </p:spTree>
    <p:extLst>
      <p:ext uri="{BB962C8B-B14F-4D97-AF65-F5344CB8AC3E}">
        <p14:creationId xmlns:p14="http://schemas.microsoft.com/office/powerpoint/2010/main" val="355917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8E3ED-A8E6-43E4-B694-26147CB963FD}" type="datetimeFigureOut">
              <a:rPr lang="zh-CN" altLang="en-US" smtClean="0"/>
              <a:t>2020-01-05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F840D-0365-4213-A2F6-8EE0B5F55A19}" type="slidenum">
              <a:rPr lang="zh-CN" altLang="en-US" smtClean="0"/>
              <a:t>‹#›</a:t>
            </a:fld>
            <a:endParaRPr lang="zh-CN" altLang="en-US"/>
          </a:p>
        </p:txBody>
      </p:sp>
    </p:spTree>
    <p:extLst>
      <p:ext uri="{BB962C8B-B14F-4D97-AF65-F5344CB8AC3E}">
        <p14:creationId xmlns:p14="http://schemas.microsoft.com/office/powerpoint/2010/main" val="385646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a:t>
            </a:fld>
            <a:endParaRPr lang="zh-CN" altLang="en-US"/>
          </a:p>
        </p:txBody>
      </p:sp>
    </p:spTree>
    <p:extLst>
      <p:ext uri="{BB962C8B-B14F-4D97-AF65-F5344CB8AC3E}">
        <p14:creationId xmlns:p14="http://schemas.microsoft.com/office/powerpoint/2010/main" val="220624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11</a:t>
            </a:fld>
            <a:endParaRPr lang="zh-CN" altLang="en-US"/>
          </a:p>
        </p:txBody>
      </p:sp>
    </p:spTree>
    <p:extLst>
      <p:ext uri="{BB962C8B-B14F-4D97-AF65-F5344CB8AC3E}">
        <p14:creationId xmlns:p14="http://schemas.microsoft.com/office/powerpoint/2010/main" val="109142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12</a:t>
            </a:fld>
            <a:endParaRPr lang="zh-CN" altLang="en-US"/>
          </a:p>
        </p:txBody>
      </p:sp>
    </p:spTree>
    <p:extLst>
      <p:ext uri="{BB962C8B-B14F-4D97-AF65-F5344CB8AC3E}">
        <p14:creationId xmlns:p14="http://schemas.microsoft.com/office/powerpoint/2010/main" val="1033255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13</a:t>
            </a:fld>
            <a:endParaRPr lang="zh-CN" altLang="en-US"/>
          </a:p>
        </p:txBody>
      </p:sp>
    </p:spTree>
    <p:extLst>
      <p:ext uri="{BB962C8B-B14F-4D97-AF65-F5344CB8AC3E}">
        <p14:creationId xmlns:p14="http://schemas.microsoft.com/office/powerpoint/2010/main" val="295084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14</a:t>
            </a:fld>
            <a:endParaRPr lang="zh-CN" altLang="en-US"/>
          </a:p>
        </p:txBody>
      </p:sp>
    </p:spTree>
    <p:extLst>
      <p:ext uri="{BB962C8B-B14F-4D97-AF65-F5344CB8AC3E}">
        <p14:creationId xmlns:p14="http://schemas.microsoft.com/office/powerpoint/2010/main" val="122559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15</a:t>
            </a:fld>
            <a:endParaRPr lang="zh-CN" altLang="en-US"/>
          </a:p>
        </p:txBody>
      </p:sp>
    </p:spTree>
    <p:extLst>
      <p:ext uri="{BB962C8B-B14F-4D97-AF65-F5344CB8AC3E}">
        <p14:creationId xmlns:p14="http://schemas.microsoft.com/office/powerpoint/2010/main" val="3182327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16</a:t>
            </a:fld>
            <a:endParaRPr lang="zh-CN" altLang="en-US"/>
          </a:p>
        </p:txBody>
      </p:sp>
    </p:spTree>
    <p:extLst>
      <p:ext uri="{BB962C8B-B14F-4D97-AF65-F5344CB8AC3E}">
        <p14:creationId xmlns:p14="http://schemas.microsoft.com/office/powerpoint/2010/main" val="1900532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17</a:t>
            </a:fld>
            <a:endParaRPr lang="zh-CN" altLang="en-US"/>
          </a:p>
        </p:txBody>
      </p:sp>
    </p:spTree>
    <p:extLst>
      <p:ext uri="{BB962C8B-B14F-4D97-AF65-F5344CB8AC3E}">
        <p14:creationId xmlns:p14="http://schemas.microsoft.com/office/powerpoint/2010/main" val="2238832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18</a:t>
            </a:fld>
            <a:endParaRPr lang="zh-CN" altLang="en-US"/>
          </a:p>
        </p:txBody>
      </p:sp>
    </p:spTree>
    <p:extLst>
      <p:ext uri="{BB962C8B-B14F-4D97-AF65-F5344CB8AC3E}">
        <p14:creationId xmlns:p14="http://schemas.microsoft.com/office/powerpoint/2010/main" val="3588499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19</a:t>
            </a:fld>
            <a:endParaRPr lang="zh-CN" altLang="en-US"/>
          </a:p>
        </p:txBody>
      </p:sp>
    </p:spTree>
    <p:extLst>
      <p:ext uri="{BB962C8B-B14F-4D97-AF65-F5344CB8AC3E}">
        <p14:creationId xmlns:p14="http://schemas.microsoft.com/office/powerpoint/2010/main" val="3740905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20</a:t>
            </a:fld>
            <a:endParaRPr lang="zh-CN" altLang="en-US"/>
          </a:p>
        </p:txBody>
      </p:sp>
    </p:spTree>
    <p:extLst>
      <p:ext uri="{BB962C8B-B14F-4D97-AF65-F5344CB8AC3E}">
        <p14:creationId xmlns:p14="http://schemas.microsoft.com/office/powerpoint/2010/main" val="2144494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3</a:t>
            </a:fld>
            <a:endParaRPr lang="zh-CN" altLang="en-US"/>
          </a:p>
        </p:txBody>
      </p:sp>
    </p:spTree>
    <p:extLst>
      <p:ext uri="{BB962C8B-B14F-4D97-AF65-F5344CB8AC3E}">
        <p14:creationId xmlns:p14="http://schemas.microsoft.com/office/powerpoint/2010/main" val="3849748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21</a:t>
            </a:fld>
            <a:endParaRPr lang="zh-CN" altLang="en-US"/>
          </a:p>
        </p:txBody>
      </p:sp>
    </p:spTree>
    <p:extLst>
      <p:ext uri="{BB962C8B-B14F-4D97-AF65-F5344CB8AC3E}">
        <p14:creationId xmlns:p14="http://schemas.microsoft.com/office/powerpoint/2010/main" val="3069883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22</a:t>
            </a:fld>
            <a:endParaRPr lang="zh-CN" altLang="en-US"/>
          </a:p>
        </p:txBody>
      </p:sp>
    </p:spTree>
    <p:extLst>
      <p:ext uri="{BB962C8B-B14F-4D97-AF65-F5344CB8AC3E}">
        <p14:creationId xmlns:p14="http://schemas.microsoft.com/office/powerpoint/2010/main" val="1773101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23</a:t>
            </a:fld>
            <a:endParaRPr lang="zh-CN" altLang="en-US"/>
          </a:p>
        </p:txBody>
      </p:sp>
    </p:spTree>
    <p:extLst>
      <p:ext uri="{BB962C8B-B14F-4D97-AF65-F5344CB8AC3E}">
        <p14:creationId xmlns:p14="http://schemas.microsoft.com/office/powerpoint/2010/main" val="3825401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24</a:t>
            </a:fld>
            <a:endParaRPr lang="zh-CN" altLang="en-US"/>
          </a:p>
        </p:txBody>
      </p:sp>
    </p:spTree>
    <p:extLst>
      <p:ext uri="{BB962C8B-B14F-4D97-AF65-F5344CB8AC3E}">
        <p14:creationId xmlns:p14="http://schemas.microsoft.com/office/powerpoint/2010/main" val="3850890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25</a:t>
            </a:fld>
            <a:endParaRPr lang="zh-CN" altLang="en-US"/>
          </a:p>
        </p:txBody>
      </p:sp>
    </p:spTree>
    <p:extLst>
      <p:ext uri="{BB962C8B-B14F-4D97-AF65-F5344CB8AC3E}">
        <p14:creationId xmlns:p14="http://schemas.microsoft.com/office/powerpoint/2010/main" val="2344255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26</a:t>
            </a:fld>
            <a:endParaRPr lang="zh-CN" altLang="en-US"/>
          </a:p>
        </p:txBody>
      </p:sp>
    </p:spTree>
    <p:extLst>
      <p:ext uri="{BB962C8B-B14F-4D97-AF65-F5344CB8AC3E}">
        <p14:creationId xmlns:p14="http://schemas.microsoft.com/office/powerpoint/2010/main" val="823446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27</a:t>
            </a:fld>
            <a:endParaRPr lang="zh-CN" altLang="en-US"/>
          </a:p>
        </p:txBody>
      </p:sp>
    </p:spTree>
    <p:extLst>
      <p:ext uri="{BB962C8B-B14F-4D97-AF65-F5344CB8AC3E}">
        <p14:creationId xmlns:p14="http://schemas.microsoft.com/office/powerpoint/2010/main" val="462013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28</a:t>
            </a:fld>
            <a:endParaRPr lang="zh-CN" altLang="en-US"/>
          </a:p>
        </p:txBody>
      </p:sp>
    </p:spTree>
    <p:extLst>
      <p:ext uri="{BB962C8B-B14F-4D97-AF65-F5344CB8AC3E}">
        <p14:creationId xmlns:p14="http://schemas.microsoft.com/office/powerpoint/2010/main" val="261129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29</a:t>
            </a:fld>
            <a:endParaRPr lang="zh-CN" altLang="en-US"/>
          </a:p>
        </p:txBody>
      </p:sp>
    </p:spTree>
    <p:extLst>
      <p:ext uri="{BB962C8B-B14F-4D97-AF65-F5344CB8AC3E}">
        <p14:creationId xmlns:p14="http://schemas.microsoft.com/office/powerpoint/2010/main" val="1488404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30</a:t>
            </a:fld>
            <a:endParaRPr lang="zh-CN" altLang="en-US"/>
          </a:p>
        </p:txBody>
      </p:sp>
    </p:spTree>
    <p:extLst>
      <p:ext uri="{BB962C8B-B14F-4D97-AF65-F5344CB8AC3E}">
        <p14:creationId xmlns:p14="http://schemas.microsoft.com/office/powerpoint/2010/main" val="120555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4</a:t>
            </a:fld>
            <a:endParaRPr lang="zh-CN" altLang="en-US"/>
          </a:p>
        </p:txBody>
      </p:sp>
    </p:spTree>
    <p:extLst>
      <p:ext uri="{BB962C8B-B14F-4D97-AF65-F5344CB8AC3E}">
        <p14:creationId xmlns:p14="http://schemas.microsoft.com/office/powerpoint/2010/main" val="1978506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31</a:t>
            </a:fld>
            <a:endParaRPr lang="zh-CN" altLang="en-US"/>
          </a:p>
        </p:txBody>
      </p:sp>
    </p:spTree>
    <p:extLst>
      <p:ext uri="{BB962C8B-B14F-4D97-AF65-F5344CB8AC3E}">
        <p14:creationId xmlns:p14="http://schemas.microsoft.com/office/powerpoint/2010/main" val="2757473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32</a:t>
            </a:fld>
            <a:endParaRPr lang="zh-CN" altLang="en-US"/>
          </a:p>
        </p:txBody>
      </p:sp>
    </p:spTree>
    <p:extLst>
      <p:ext uri="{BB962C8B-B14F-4D97-AF65-F5344CB8AC3E}">
        <p14:creationId xmlns:p14="http://schemas.microsoft.com/office/powerpoint/2010/main" val="551833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谢谢。</a:t>
            </a:r>
          </a:p>
        </p:txBody>
      </p:sp>
      <p:sp>
        <p:nvSpPr>
          <p:cNvPr id="4" name="幻灯片编号占位符 3"/>
          <p:cNvSpPr>
            <a:spLocks noGrp="1"/>
          </p:cNvSpPr>
          <p:nvPr>
            <p:ph type="sldNum" sz="quarter" idx="10"/>
          </p:nvPr>
        </p:nvSpPr>
        <p:spPr/>
        <p:txBody>
          <a:bodyPr/>
          <a:lstStyle/>
          <a:p>
            <a:fld id="{49AF840D-0365-4213-A2F6-8EE0B5F55A19}" type="slidenum">
              <a:rPr lang="zh-CN" altLang="en-US" smtClean="0"/>
              <a:t>55</a:t>
            </a:fld>
            <a:endParaRPr lang="zh-CN" altLang="en-US"/>
          </a:p>
        </p:txBody>
      </p:sp>
    </p:spTree>
    <p:extLst>
      <p:ext uri="{BB962C8B-B14F-4D97-AF65-F5344CB8AC3E}">
        <p14:creationId xmlns:p14="http://schemas.microsoft.com/office/powerpoint/2010/main" val="2138645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5</a:t>
            </a:fld>
            <a:endParaRPr lang="zh-CN" altLang="en-US"/>
          </a:p>
        </p:txBody>
      </p:sp>
    </p:spTree>
    <p:extLst>
      <p:ext uri="{BB962C8B-B14F-4D97-AF65-F5344CB8AC3E}">
        <p14:creationId xmlns:p14="http://schemas.microsoft.com/office/powerpoint/2010/main" val="330119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6</a:t>
            </a:fld>
            <a:endParaRPr lang="zh-CN" altLang="en-US"/>
          </a:p>
        </p:txBody>
      </p:sp>
    </p:spTree>
    <p:extLst>
      <p:ext uri="{BB962C8B-B14F-4D97-AF65-F5344CB8AC3E}">
        <p14:creationId xmlns:p14="http://schemas.microsoft.com/office/powerpoint/2010/main" val="236629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7</a:t>
            </a:fld>
            <a:endParaRPr lang="zh-CN" altLang="en-US"/>
          </a:p>
        </p:txBody>
      </p:sp>
    </p:spTree>
    <p:extLst>
      <p:ext uri="{BB962C8B-B14F-4D97-AF65-F5344CB8AC3E}">
        <p14:creationId xmlns:p14="http://schemas.microsoft.com/office/powerpoint/2010/main" val="339185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8</a:t>
            </a:fld>
            <a:endParaRPr lang="zh-CN" altLang="en-US"/>
          </a:p>
        </p:txBody>
      </p:sp>
    </p:spTree>
    <p:extLst>
      <p:ext uri="{BB962C8B-B14F-4D97-AF65-F5344CB8AC3E}">
        <p14:creationId xmlns:p14="http://schemas.microsoft.com/office/powerpoint/2010/main" val="239972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9</a:t>
            </a:fld>
            <a:endParaRPr lang="zh-CN" altLang="en-US"/>
          </a:p>
        </p:txBody>
      </p:sp>
    </p:spTree>
    <p:extLst>
      <p:ext uri="{BB962C8B-B14F-4D97-AF65-F5344CB8AC3E}">
        <p14:creationId xmlns:p14="http://schemas.microsoft.com/office/powerpoint/2010/main" val="267831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F840D-0365-4213-A2F6-8EE0B5F55A19}" type="slidenum">
              <a:rPr lang="zh-CN" altLang="en-US" smtClean="0"/>
              <a:t>10</a:t>
            </a:fld>
            <a:endParaRPr lang="zh-CN" altLang="en-US"/>
          </a:p>
        </p:txBody>
      </p:sp>
    </p:spTree>
    <p:extLst>
      <p:ext uri="{BB962C8B-B14F-4D97-AF65-F5344CB8AC3E}">
        <p14:creationId xmlns:p14="http://schemas.microsoft.com/office/powerpoint/2010/main" val="422931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097F06-B06A-44E8-B257-DDE2C9E0B4C8}" type="datetime1">
              <a:rPr lang="zh-CN" altLang="en-US" smtClean="0"/>
              <a:t>2020-01-05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25581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65D7FE-B258-4D0C-9D85-D04A1EDF76F6}" type="datetime1">
              <a:rPr lang="zh-CN" altLang="en-US" smtClean="0"/>
              <a:t>2020-01-05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311185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564624-8C0D-4092-BD83-E51094CB9E11}" type="datetime1">
              <a:rPr lang="zh-CN" altLang="en-US" smtClean="0"/>
              <a:t>2020-01-05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201321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DB2863-FAF1-4912-BFC6-1BAA628B4B39}" type="datetime1">
              <a:rPr lang="zh-CN" altLang="en-US" smtClean="0"/>
              <a:t>2020-01-05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19198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9BF99C9-D058-4B12-BA14-D9AF3266873E}" type="datetime1">
              <a:rPr lang="zh-CN" altLang="en-US" smtClean="0"/>
              <a:t>2020-01-05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224999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E41EBC-7992-4732-A0E0-E062241494AF}" type="datetime1">
              <a:rPr lang="zh-CN" altLang="en-US" smtClean="0"/>
              <a:t>2020-01-05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268492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501D2AC-777F-44FA-9D98-20DFE5AC4D28}" type="datetime1">
              <a:rPr lang="zh-CN" altLang="en-US" smtClean="0"/>
              <a:t>2020-01-05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276002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A403534-F887-4BDC-A9A7-BC0C5D94A62C}" type="datetime1">
              <a:rPr lang="zh-CN" altLang="en-US" smtClean="0"/>
              <a:t>2020-01-05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334804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71EF6-9742-4228-842B-A7D8C5CEEFC9}" type="datetime1">
              <a:rPr lang="zh-CN" altLang="en-US" smtClean="0"/>
              <a:t>2020-01-05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90206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31CEEB-E31A-4912-98A6-DE96D6B33F59}" type="datetime1">
              <a:rPr lang="zh-CN" altLang="en-US" smtClean="0"/>
              <a:t>2020-01-05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422459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BBCD50-07CD-49B2-9187-F8B9C9654029}" type="datetime1">
              <a:rPr lang="zh-CN" altLang="en-US" smtClean="0"/>
              <a:t>2020-01-05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123129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8BF2A-8738-45BE-BDA0-E2C810037F6D}" type="datetime1">
              <a:rPr lang="zh-CN" altLang="en-US" smtClean="0"/>
              <a:t>2020-01-05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9752B-82F3-49DB-9E73-CA2B775D93FA}" type="slidenum">
              <a:rPr lang="zh-CN" altLang="en-US" smtClean="0"/>
              <a:t>‹#›</a:t>
            </a:fld>
            <a:endParaRPr lang="zh-CN" altLang="en-US"/>
          </a:p>
        </p:txBody>
      </p:sp>
    </p:spTree>
    <p:extLst>
      <p:ext uri="{BB962C8B-B14F-4D97-AF65-F5344CB8AC3E}">
        <p14:creationId xmlns:p14="http://schemas.microsoft.com/office/powerpoint/2010/main" val="3348482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0D74807F-5AA2-4AE5-9282-3679B6D87426}"/>
              </a:ext>
            </a:extLst>
          </p:cNvPr>
          <p:cNvSpPr txBox="1"/>
          <p:nvPr/>
        </p:nvSpPr>
        <p:spPr>
          <a:xfrm>
            <a:off x="0" y="2493762"/>
            <a:ext cx="8818275" cy="1656094"/>
          </a:xfrm>
          <a:prstGeom prst="rect">
            <a:avLst/>
          </a:prstGeom>
          <a:noFill/>
        </p:spPr>
        <p:txBody>
          <a:bodyPr wrap="square" rtlCol="0">
            <a:spAutoFit/>
          </a:bodyPr>
          <a:lstStyle/>
          <a:p>
            <a:pPr algn="ctr">
              <a:lnSpc>
                <a:spcPct val="150000"/>
              </a:lnSpc>
              <a:spcBef>
                <a:spcPts val="1000"/>
              </a:spcBef>
            </a:pPr>
            <a:r>
              <a:rPr lang="zh-CN" altLang="en-US" sz="3600" dirty="0">
                <a:latin typeface="Times" pitchFamily="2" charset="0"/>
                <a:ea typeface="微软雅黑" panose="020B0503020204020204" pitchFamily="34" charset="-122"/>
                <a:cs typeface="Arial" panose="020B0604020202020204" pitchFamily="34" charset="0"/>
              </a:rPr>
              <a:t>利用</a:t>
            </a:r>
            <a:r>
              <a:rPr lang="en-US" altLang="zh-CN" sz="3600" dirty="0">
                <a:latin typeface="Times" pitchFamily="2" charset="0"/>
                <a:ea typeface="微软雅黑" panose="020B0503020204020204" pitchFamily="34" charset="-122"/>
                <a:cs typeface="Arial" panose="020B0604020202020204" pitchFamily="34" charset="0"/>
              </a:rPr>
              <a:t>rocket-chip</a:t>
            </a:r>
            <a:r>
              <a:rPr lang="zh-CN" altLang="en-US" sz="3600" dirty="0">
                <a:latin typeface="Times" pitchFamily="2" charset="0"/>
                <a:ea typeface="微软雅黑" panose="020B0503020204020204" pitchFamily="34" charset="-122"/>
                <a:cs typeface="Arial" panose="020B0604020202020204" pitchFamily="34" charset="0"/>
              </a:rPr>
              <a:t>与</a:t>
            </a:r>
            <a:r>
              <a:rPr lang="en-US" altLang="zh-CN" sz="3600" dirty="0" err="1">
                <a:latin typeface="Times" pitchFamily="2" charset="0"/>
                <a:ea typeface="微软雅黑" panose="020B0503020204020204" pitchFamily="34" charset="-122"/>
                <a:cs typeface="Arial" panose="020B0604020202020204" pitchFamily="34" charset="0"/>
              </a:rPr>
              <a:t>Hwacha</a:t>
            </a:r>
            <a:r>
              <a:rPr lang="en-US" altLang="zh-CN" sz="3600" dirty="0">
                <a:latin typeface="Times" pitchFamily="2" charset="0"/>
                <a:ea typeface="微软雅黑" panose="020B0503020204020204" pitchFamily="34" charset="-122"/>
                <a:cs typeface="Arial" panose="020B0604020202020204" pitchFamily="34" charset="0"/>
              </a:rPr>
              <a:t> </a:t>
            </a:r>
            <a:r>
              <a:rPr lang="zh-CN" altLang="en-US" sz="3600" dirty="0">
                <a:latin typeface="Times" pitchFamily="2" charset="0"/>
                <a:ea typeface="微软雅黑" panose="020B0503020204020204" pitchFamily="34" charset="-122"/>
                <a:cs typeface="Arial" panose="020B0604020202020204" pitchFamily="34" charset="0"/>
              </a:rPr>
              <a:t>仿真</a:t>
            </a:r>
            <a:r>
              <a:rPr lang="en-US" altLang="zh-CN" sz="3600" dirty="0">
                <a:latin typeface="Times" pitchFamily="2" charset="0"/>
                <a:ea typeface="微软雅黑" panose="020B0503020204020204" pitchFamily="34" charset="-122"/>
                <a:cs typeface="Arial" panose="020B0604020202020204" pitchFamily="34" charset="0"/>
              </a:rPr>
              <a:t>RNN</a:t>
            </a:r>
            <a:r>
              <a:rPr lang="zh-CN" altLang="en-US" sz="3600" dirty="0">
                <a:latin typeface="Times" pitchFamily="2" charset="0"/>
                <a:ea typeface="微软雅黑" panose="020B0503020204020204" pitchFamily="34" charset="-122"/>
                <a:cs typeface="Arial" panose="020B0604020202020204" pitchFamily="34" charset="0"/>
              </a:rPr>
              <a:t>网络   期末答辩</a:t>
            </a:r>
          </a:p>
        </p:txBody>
      </p:sp>
      <p:sp>
        <p:nvSpPr>
          <p:cNvPr id="10" name="副标题 2">
            <a:extLst>
              <a:ext uri="{FF2B5EF4-FFF2-40B4-BE49-F238E27FC236}">
                <a16:creationId xmlns:a16="http://schemas.microsoft.com/office/drawing/2014/main" id="{B21D5265-D4CE-4895-9B7D-59C65DE7684C}"/>
              </a:ext>
            </a:extLst>
          </p:cNvPr>
          <p:cNvSpPr>
            <a:spLocks noGrp="1"/>
          </p:cNvSpPr>
          <p:nvPr/>
        </p:nvSpPr>
        <p:spPr>
          <a:xfrm>
            <a:off x="4544449" y="4950997"/>
            <a:ext cx="4273826" cy="14461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lnSpc>
                <a:spcPct val="107000"/>
              </a:lnSpc>
            </a:pPr>
            <a:r>
              <a:rPr lang="zh-CN" altLang="en-US" dirty="0">
                <a:latin typeface="Arial" panose="020B0604020202020204" pitchFamily="34" charset="0"/>
                <a:ea typeface="微软雅黑" panose="020B0503020204020204" pitchFamily="34" charset="-122"/>
              </a:rPr>
              <a:t>陈玺光、</a:t>
            </a:r>
            <a:r>
              <a:rPr lang="zh-CN" altLang="en-US" dirty="0">
                <a:latin typeface="Arial" panose="020B0604020202020204" pitchFamily="34" charset="0"/>
                <a:ea typeface="微软雅黑" panose="020B0503020204020204" pitchFamily="34" charset="-122"/>
                <a:cs typeface="Arial" panose="020B0604020202020204" pitchFamily="34" charset="0"/>
              </a:rPr>
              <a:t>李灵琪、</a:t>
            </a:r>
            <a:r>
              <a:rPr lang="zh-CN" altLang="en-US" dirty="0">
                <a:latin typeface="Arial" panose="020B0604020202020204" pitchFamily="34" charset="0"/>
                <a:ea typeface="微软雅黑" panose="020B0503020204020204" pitchFamily="34" charset="-122"/>
              </a:rPr>
              <a:t>范怡然</a:t>
            </a:r>
            <a:endParaRPr lang="en-US" altLang="zh-CN" dirty="0">
              <a:latin typeface="Arial" panose="020B0604020202020204" pitchFamily="34" charset="0"/>
              <a:ea typeface="微软雅黑" panose="020B0503020204020204" pitchFamily="34" charset="-122"/>
            </a:endParaRPr>
          </a:p>
          <a:p>
            <a:pPr lvl="0" algn="r">
              <a:lnSpc>
                <a:spcPct val="107000"/>
              </a:lnSpc>
            </a:pPr>
            <a:r>
              <a:rPr lang="zh-CN" altLang="en-US" dirty="0">
                <a:latin typeface="Arial" panose="020B0604020202020204" pitchFamily="34" charset="0"/>
                <a:ea typeface="微软雅黑" panose="020B0503020204020204" pitchFamily="34" charset="-122"/>
              </a:rPr>
              <a:t>杨景深、罗逸微</a:t>
            </a:r>
            <a:endParaRPr lang="en-US" altLang="zh-CN" dirty="0">
              <a:latin typeface="Arial" panose="020B0604020202020204" pitchFamily="34" charset="0"/>
              <a:ea typeface="微软雅黑" panose="020B0503020204020204" pitchFamily="34" charset="-122"/>
            </a:endParaRPr>
          </a:p>
          <a:p>
            <a:pPr algn="r">
              <a:lnSpc>
                <a:spcPct val="107000"/>
              </a:lnSpc>
            </a:pPr>
            <a:endParaRPr lang="en-US" altLang="zh-CN" dirty="0">
              <a:latin typeface="Arial" panose="020B0604020202020204" pitchFamily="34" charset="0"/>
              <a:ea typeface="微软雅黑" panose="020B0503020204020204" pitchFamily="34" charset="-122"/>
            </a:endParaRPr>
          </a:p>
          <a:p>
            <a:pPr algn="r">
              <a:lnSpc>
                <a:spcPct val="107000"/>
              </a:lnSpc>
            </a:pP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pic>
        <p:nvPicPr>
          <p:cNvPr id="11" name="图片 10">
            <a:extLst>
              <a:ext uri="{FF2B5EF4-FFF2-40B4-BE49-F238E27FC236}">
                <a16:creationId xmlns:a16="http://schemas.microsoft.com/office/drawing/2014/main" id="{64DF9E35-783F-424A-AE02-F122A7EE0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95" y="-1268861"/>
            <a:ext cx="6041048" cy="4268912"/>
          </a:xfrm>
          <a:prstGeom prst="rect">
            <a:avLst/>
          </a:prstGeom>
        </p:spPr>
      </p:pic>
      <p:sp>
        <p:nvSpPr>
          <p:cNvPr id="14" name="矩形 13">
            <a:extLst>
              <a:ext uri="{FF2B5EF4-FFF2-40B4-BE49-F238E27FC236}">
                <a16:creationId xmlns:a16="http://schemas.microsoft.com/office/drawing/2014/main" id="{BC43A677-0ECC-48E5-90AB-EAC1A63EE214}"/>
              </a:ext>
            </a:extLst>
          </p:cNvPr>
          <p:cNvSpPr/>
          <p:nvPr/>
        </p:nvSpPr>
        <p:spPr>
          <a:xfrm>
            <a:off x="0" y="1530455"/>
            <a:ext cx="9144000" cy="78537"/>
          </a:xfrm>
          <a:prstGeom prst="rect">
            <a:avLst/>
          </a:prstGeom>
          <a:solidFill>
            <a:srgbClr val="103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5" name="Picture 63">
            <a:extLst>
              <a:ext uri="{FF2B5EF4-FFF2-40B4-BE49-F238E27FC236}">
                <a16:creationId xmlns:a16="http://schemas.microsoft.com/office/drawing/2014/main" id="{A4BEC135-88F9-474E-A011-153188EC65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3434" y="560265"/>
            <a:ext cx="2186452" cy="614723"/>
          </a:xfrm>
          <a:prstGeom prst="rect">
            <a:avLst/>
          </a:prstGeom>
        </p:spPr>
      </p:pic>
    </p:spTree>
    <p:extLst>
      <p:ext uri="{BB962C8B-B14F-4D97-AF65-F5344CB8AC3E}">
        <p14:creationId xmlns:p14="http://schemas.microsoft.com/office/powerpoint/2010/main" val="68311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10</a:t>
            </a:fld>
            <a:endParaRPr lang="zh-CN" altLang="en-US"/>
          </a:p>
        </p:txBody>
      </p:sp>
      <p:sp>
        <p:nvSpPr>
          <p:cNvPr id="2" name="矩形 1">
            <a:extLst>
              <a:ext uri="{FF2B5EF4-FFF2-40B4-BE49-F238E27FC236}">
                <a16:creationId xmlns:a16="http://schemas.microsoft.com/office/drawing/2014/main" id="{93E78FAB-9735-4FE6-B7EB-49A958A5E322}"/>
              </a:ext>
            </a:extLst>
          </p:cNvPr>
          <p:cNvSpPr/>
          <p:nvPr/>
        </p:nvSpPr>
        <p:spPr>
          <a:xfrm>
            <a:off x="444713" y="733721"/>
            <a:ext cx="6823338" cy="830997"/>
          </a:xfrm>
          <a:prstGeom prst="rect">
            <a:avLst/>
          </a:prstGeom>
        </p:spPr>
        <p:txBody>
          <a:bodyPr wrap="square">
            <a:spAutoFit/>
          </a:bodyPr>
          <a:lstStyle/>
          <a:p>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rocket-chip</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hwacha</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-template</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安装及环境配置</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a:p>
            <a:pPr marL="285750" indent="-285750">
              <a:buFont typeface="Arial" panose="020B0604020202020204" pitchFamily="34" charset="0"/>
              <a:buChar char="•"/>
            </a:pP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5" name="图片 4">
            <a:extLst>
              <a:ext uri="{FF2B5EF4-FFF2-40B4-BE49-F238E27FC236}">
                <a16:creationId xmlns:a16="http://schemas.microsoft.com/office/drawing/2014/main" id="{1B5ECAAA-23DF-454E-BD33-D2C3772E4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201077"/>
            <a:ext cx="7495378" cy="5317849"/>
          </a:xfrm>
          <a:prstGeom prst="rect">
            <a:avLst/>
          </a:prstGeom>
        </p:spPr>
      </p:pic>
      <p:sp>
        <p:nvSpPr>
          <p:cNvPr id="6"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97835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11</a:t>
            </a:fld>
            <a:endParaRPr lang="zh-CN" altLang="en-US"/>
          </a:p>
        </p:txBody>
      </p:sp>
      <p:sp>
        <p:nvSpPr>
          <p:cNvPr id="2" name="矩形 1">
            <a:extLst>
              <a:ext uri="{FF2B5EF4-FFF2-40B4-BE49-F238E27FC236}">
                <a16:creationId xmlns:a16="http://schemas.microsoft.com/office/drawing/2014/main" id="{93E78FAB-9735-4FE6-B7EB-49A958A5E322}"/>
              </a:ext>
            </a:extLst>
          </p:cNvPr>
          <p:cNvSpPr/>
          <p:nvPr/>
        </p:nvSpPr>
        <p:spPr>
          <a:xfrm>
            <a:off x="444713" y="733721"/>
            <a:ext cx="7705374"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6" name="图片 5">
            <a:extLst>
              <a:ext uri="{FF2B5EF4-FFF2-40B4-BE49-F238E27FC236}">
                <a16:creationId xmlns:a16="http://schemas.microsoft.com/office/drawing/2014/main" id="{E147B35B-0C70-4928-A9D3-D3F0126D3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13" y="1257399"/>
            <a:ext cx="8286750" cy="4933950"/>
          </a:xfrm>
          <a:prstGeom prst="rect">
            <a:avLst/>
          </a:prstGeom>
        </p:spPr>
      </p:pic>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44630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12</a:t>
            </a:fld>
            <a:endParaRPr lang="zh-CN" altLang="en-US"/>
          </a:p>
        </p:txBody>
      </p:sp>
      <p:pic>
        <p:nvPicPr>
          <p:cNvPr id="5" name="图片 4">
            <a:extLst>
              <a:ext uri="{FF2B5EF4-FFF2-40B4-BE49-F238E27FC236}">
                <a16:creationId xmlns:a16="http://schemas.microsoft.com/office/drawing/2014/main" id="{62DD4878-CB30-416D-A700-777AFF34E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13" y="4476454"/>
            <a:ext cx="8153400" cy="1647825"/>
          </a:xfrm>
          <a:prstGeom prst="rect">
            <a:avLst/>
          </a:prstGeom>
        </p:spPr>
      </p:pic>
      <p:pic>
        <p:nvPicPr>
          <p:cNvPr id="8" name="图片 7">
            <a:extLst>
              <a:ext uri="{FF2B5EF4-FFF2-40B4-BE49-F238E27FC236}">
                <a16:creationId xmlns:a16="http://schemas.microsoft.com/office/drawing/2014/main" id="{6CB49958-91B8-4B77-AAB6-5B35976EC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13" y="1185737"/>
            <a:ext cx="7848600" cy="2371725"/>
          </a:xfrm>
          <a:prstGeom prst="rect">
            <a:avLst/>
          </a:prstGeom>
        </p:spPr>
      </p:pic>
      <p:sp>
        <p:nvSpPr>
          <p:cNvPr id="9" name="矩形 8">
            <a:extLst>
              <a:ext uri="{FF2B5EF4-FFF2-40B4-BE49-F238E27FC236}">
                <a16:creationId xmlns:a16="http://schemas.microsoft.com/office/drawing/2014/main" id="{ECCCF0A1-73ED-4F28-A7CB-753FF0DD921B}"/>
              </a:ext>
            </a:extLst>
          </p:cNvPr>
          <p:cNvSpPr/>
          <p:nvPr/>
        </p:nvSpPr>
        <p:spPr>
          <a:xfrm>
            <a:off x="444713" y="3796314"/>
            <a:ext cx="6923497" cy="400110"/>
          </a:xfrm>
          <a:prstGeom prst="rect">
            <a:avLst/>
          </a:prstGeom>
        </p:spPr>
        <p:txBody>
          <a:bodyPr wrap="square">
            <a:spAutoFit/>
          </a:bodyPr>
          <a:lstStyle/>
          <a:p>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利用仿真器执行经编译得到的二进制文件，输出结果</a:t>
            </a:r>
          </a:p>
        </p:txBody>
      </p:sp>
      <p:sp>
        <p:nvSpPr>
          <p:cNvPr id="12" name="矩形 11">
            <a:extLst>
              <a:ext uri="{FF2B5EF4-FFF2-40B4-BE49-F238E27FC236}">
                <a16:creationId xmlns:a16="http://schemas.microsoft.com/office/drawing/2014/main" id="{3FE5D014-F097-4BF6-B3F4-702CEB47ACAA}"/>
              </a:ext>
            </a:extLst>
          </p:cNvPr>
          <p:cNvSpPr/>
          <p:nvPr/>
        </p:nvSpPr>
        <p:spPr>
          <a:xfrm>
            <a:off x="444713" y="733721"/>
            <a:ext cx="7705374"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09514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13</a:t>
            </a:fld>
            <a:endParaRPr lang="zh-CN" altLang="en-US"/>
          </a:p>
        </p:txBody>
      </p:sp>
      <p:pic>
        <p:nvPicPr>
          <p:cNvPr id="7" name="图片 6">
            <a:extLst>
              <a:ext uri="{FF2B5EF4-FFF2-40B4-BE49-F238E27FC236}">
                <a16:creationId xmlns:a16="http://schemas.microsoft.com/office/drawing/2014/main" id="{E85337EF-343E-4EB3-9CE6-63221D692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000"/>
            <a:ext cx="9144000" cy="3048000"/>
          </a:xfrm>
          <a:prstGeom prst="rect">
            <a:avLst/>
          </a:prstGeom>
        </p:spPr>
      </p:pic>
      <p:sp>
        <p:nvSpPr>
          <p:cNvPr id="2" name="矩形 1">
            <a:extLst>
              <a:ext uri="{FF2B5EF4-FFF2-40B4-BE49-F238E27FC236}">
                <a16:creationId xmlns:a16="http://schemas.microsoft.com/office/drawing/2014/main" id="{1EC4911F-3EBB-409A-8DAB-8934F976412A}"/>
              </a:ext>
            </a:extLst>
          </p:cNvPr>
          <p:cNvSpPr/>
          <p:nvPr/>
        </p:nvSpPr>
        <p:spPr>
          <a:xfrm>
            <a:off x="3438939" y="5331510"/>
            <a:ext cx="4572000" cy="707886"/>
          </a:xfrm>
          <a:prstGeom prst="rect">
            <a:avLst/>
          </a:prstGeom>
        </p:spPr>
        <p:txBody>
          <a:bodyPr>
            <a:spAutoFit/>
          </a:bodyPr>
          <a:lstStyle/>
          <a:p>
            <a:r>
              <a:rPr lang="zh-CN" altLang="en-US" sz="2000" dirty="0"/>
              <a:t>成功利用</a:t>
            </a:r>
            <a:r>
              <a:rPr lang="en-US" altLang="zh-CN" sz="2000" dirty="0" err="1"/>
              <a:t>riscv</a:t>
            </a:r>
            <a:r>
              <a:rPr lang="zh-CN" altLang="en-US" sz="2000" dirty="0"/>
              <a:t>交叉编译器编译</a:t>
            </a:r>
            <a:r>
              <a:rPr lang="en-US" altLang="zh-CN" sz="2000" dirty="0"/>
              <a:t>C</a:t>
            </a:r>
            <a:r>
              <a:rPr lang="zh-CN" altLang="en-US" sz="2000" dirty="0"/>
              <a:t>代码得到简单</a:t>
            </a:r>
            <a:r>
              <a:rPr lang="en-US" altLang="zh-CN" sz="2000" dirty="0" err="1"/>
              <a:t>rnn</a:t>
            </a:r>
            <a:r>
              <a:rPr lang="zh-CN" altLang="en-US" sz="2000" dirty="0"/>
              <a:t>代码的</a:t>
            </a:r>
            <a:r>
              <a:rPr lang="en-US" altLang="zh-CN" sz="2000" dirty="0" err="1"/>
              <a:t>riscv</a:t>
            </a:r>
            <a:r>
              <a:rPr lang="zh-CN" altLang="en-US" sz="2000" dirty="0"/>
              <a:t>的可执行文件</a:t>
            </a:r>
          </a:p>
        </p:txBody>
      </p:sp>
      <p:sp>
        <p:nvSpPr>
          <p:cNvPr id="11" name="矩形 10">
            <a:extLst>
              <a:ext uri="{FF2B5EF4-FFF2-40B4-BE49-F238E27FC236}">
                <a16:creationId xmlns:a16="http://schemas.microsoft.com/office/drawing/2014/main" id="{C90CDF9D-5FF1-492F-8EEC-B0647E04AD05}"/>
              </a:ext>
            </a:extLst>
          </p:cNvPr>
          <p:cNvSpPr/>
          <p:nvPr/>
        </p:nvSpPr>
        <p:spPr>
          <a:xfrm>
            <a:off x="444713" y="733721"/>
            <a:ext cx="7705374"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23709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14</a:t>
            </a:fld>
            <a:endParaRPr lang="zh-CN" altLang="en-US"/>
          </a:p>
        </p:txBody>
      </p:sp>
      <p:sp>
        <p:nvSpPr>
          <p:cNvPr id="10" name="Title 1">
            <a:extLst>
              <a:ext uri="{FF2B5EF4-FFF2-40B4-BE49-F238E27FC236}">
                <a16:creationId xmlns:a16="http://schemas.microsoft.com/office/drawing/2014/main" id="{B17C1B6E-4EF7-425E-A645-DADC307BD710}"/>
              </a:ext>
            </a:extLst>
          </p:cNvPr>
          <p:cNvSpPr txBox="1">
            <a:spLocks/>
          </p:cNvSpPr>
          <p:nvPr/>
        </p:nvSpPr>
        <p:spPr>
          <a:xfrm>
            <a:off x="3317805" y="5064125"/>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在</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x86</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下使用</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gcc</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编译通过并正确运行</a:t>
            </a:r>
          </a:p>
        </p:txBody>
      </p:sp>
      <p:pic>
        <p:nvPicPr>
          <p:cNvPr id="13" name="图片 12">
            <a:extLst>
              <a:ext uri="{FF2B5EF4-FFF2-40B4-BE49-F238E27FC236}">
                <a16:creationId xmlns:a16="http://schemas.microsoft.com/office/drawing/2014/main" id="{F27451E1-7797-4A3C-BE7E-CB026A076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511" y="1455488"/>
            <a:ext cx="5922139" cy="1027936"/>
          </a:xfrm>
          <a:prstGeom prst="rect">
            <a:avLst/>
          </a:prstGeom>
        </p:spPr>
      </p:pic>
      <p:pic>
        <p:nvPicPr>
          <p:cNvPr id="15" name="图片 14">
            <a:extLst>
              <a:ext uri="{FF2B5EF4-FFF2-40B4-BE49-F238E27FC236}">
                <a16:creationId xmlns:a16="http://schemas.microsoft.com/office/drawing/2014/main" id="{37193D06-AAB1-4BF8-AC3F-E7ED2B3E9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5906" y="2880908"/>
            <a:ext cx="5950744" cy="1600200"/>
          </a:xfrm>
          <a:prstGeom prst="rect">
            <a:avLst/>
          </a:prstGeom>
        </p:spPr>
      </p:pic>
      <p:sp>
        <p:nvSpPr>
          <p:cNvPr id="17" name="矩形 16">
            <a:extLst>
              <a:ext uri="{FF2B5EF4-FFF2-40B4-BE49-F238E27FC236}">
                <a16:creationId xmlns:a16="http://schemas.microsoft.com/office/drawing/2014/main" id="{D23A0FC1-2ABC-4C2D-8B91-A63303D6F474}"/>
              </a:ext>
            </a:extLst>
          </p:cNvPr>
          <p:cNvSpPr/>
          <p:nvPr/>
        </p:nvSpPr>
        <p:spPr>
          <a:xfrm>
            <a:off x="444713" y="733721"/>
            <a:ext cx="7705374"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220291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15</a:t>
            </a:fld>
            <a:endParaRPr lang="zh-CN" altLang="en-US"/>
          </a:p>
        </p:txBody>
      </p:sp>
      <p:sp>
        <p:nvSpPr>
          <p:cNvPr id="10" name="Title 1">
            <a:extLst>
              <a:ext uri="{FF2B5EF4-FFF2-40B4-BE49-F238E27FC236}">
                <a16:creationId xmlns:a16="http://schemas.microsoft.com/office/drawing/2014/main" id="{B17C1B6E-4EF7-425E-A645-DADC307BD710}"/>
              </a:ext>
            </a:extLst>
          </p:cNvPr>
          <p:cNvSpPr txBox="1">
            <a:spLocks/>
          </p:cNvSpPr>
          <p:nvPr/>
        </p:nvSpPr>
        <p:spPr>
          <a:xfrm>
            <a:off x="4572000" y="279504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在</a:t>
            </a:r>
            <a:r>
              <a:rPr lang="en-US" altLang="zh-CN"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x86</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下使用</a:t>
            </a:r>
            <a:r>
              <a:rPr lang="en-US" altLang="zh-CN" sz="20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gcc</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编译通过并正确运行</a:t>
            </a:r>
          </a:p>
        </p:txBody>
      </p:sp>
      <p:pic>
        <p:nvPicPr>
          <p:cNvPr id="13" name="图片 12">
            <a:extLst>
              <a:ext uri="{FF2B5EF4-FFF2-40B4-BE49-F238E27FC236}">
                <a16:creationId xmlns:a16="http://schemas.microsoft.com/office/drawing/2014/main" id="{F27451E1-7797-4A3C-BE7E-CB026A076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848" y="1717033"/>
            <a:ext cx="4787533" cy="830997"/>
          </a:xfrm>
          <a:prstGeom prst="rect">
            <a:avLst/>
          </a:prstGeom>
        </p:spPr>
      </p:pic>
      <p:pic>
        <p:nvPicPr>
          <p:cNvPr id="15" name="图片 14">
            <a:extLst>
              <a:ext uri="{FF2B5EF4-FFF2-40B4-BE49-F238E27FC236}">
                <a16:creationId xmlns:a16="http://schemas.microsoft.com/office/drawing/2014/main" id="{37193D06-AAB1-4BF8-AC3F-E7ED2B3E9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10532"/>
            <a:ext cx="4494848" cy="1208699"/>
          </a:xfrm>
          <a:prstGeom prst="rect">
            <a:avLst/>
          </a:prstGeom>
        </p:spPr>
      </p:pic>
      <p:pic>
        <p:nvPicPr>
          <p:cNvPr id="2" name="图片 1">
            <a:extLst>
              <a:ext uri="{FF2B5EF4-FFF2-40B4-BE49-F238E27FC236}">
                <a16:creationId xmlns:a16="http://schemas.microsoft.com/office/drawing/2014/main" id="{25043F2E-F5DE-43B7-99EE-9AE9F558B5C8}"/>
              </a:ext>
            </a:extLst>
          </p:cNvPr>
          <p:cNvPicPr>
            <a:picLocks noChangeAspect="1"/>
          </p:cNvPicPr>
          <p:nvPr/>
        </p:nvPicPr>
        <p:blipFill>
          <a:blip r:embed="rId5"/>
          <a:stretch>
            <a:fillRect/>
          </a:stretch>
        </p:blipFill>
        <p:spPr>
          <a:xfrm>
            <a:off x="653488" y="3419027"/>
            <a:ext cx="7684993" cy="1786241"/>
          </a:xfrm>
          <a:prstGeom prst="rect">
            <a:avLst/>
          </a:prstGeom>
        </p:spPr>
      </p:pic>
      <p:sp>
        <p:nvSpPr>
          <p:cNvPr id="4" name="矩形 3">
            <a:extLst>
              <a:ext uri="{FF2B5EF4-FFF2-40B4-BE49-F238E27FC236}">
                <a16:creationId xmlns:a16="http://schemas.microsoft.com/office/drawing/2014/main" id="{563F812E-0196-49E3-88E2-0F588E2559B1}"/>
              </a:ext>
            </a:extLst>
          </p:cNvPr>
          <p:cNvSpPr/>
          <p:nvPr/>
        </p:nvSpPr>
        <p:spPr>
          <a:xfrm>
            <a:off x="2425148" y="5548199"/>
            <a:ext cx="6565685" cy="400110"/>
          </a:xfrm>
          <a:prstGeom prst="rect">
            <a:avLst/>
          </a:prstGeom>
        </p:spPr>
        <p:txBody>
          <a:bodyPr wrap="square">
            <a:spAutoFit/>
          </a:bodyPr>
          <a:lstStyle/>
          <a:p>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程序可以用</a:t>
            </a:r>
            <a:r>
              <a:rPr lang="en-US" altLang="zh-CN" sz="20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riscv-gcc</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编译通过、使用</a:t>
            </a:r>
            <a:r>
              <a:rPr lang="en-US" altLang="zh-CN"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spike pk</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模拟器运行</a:t>
            </a:r>
          </a:p>
        </p:txBody>
      </p:sp>
      <p:sp>
        <p:nvSpPr>
          <p:cNvPr id="12" name="矩形 11">
            <a:extLst>
              <a:ext uri="{FF2B5EF4-FFF2-40B4-BE49-F238E27FC236}">
                <a16:creationId xmlns:a16="http://schemas.microsoft.com/office/drawing/2014/main" id="{D990AE20-C6B7-43B4-8607-F5F753615D7E}"/>
              </a:ext>
            </a:extLst>
          </p:cNvPr>
          <p:cNvSpPr/>
          <p:nvPr/>
        </p:nvSpPr>
        <p:spPr>
          <a:xfrm>
            <a:off x="444713" y="733721"/>
            <a:ext cx="7705374"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24226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16</a:t>
            </a:fld>
            <a:endParaRPr lang="zh-CN" altLang="en-US"/>
          </a:p>
        </p:txBody>
      </p:sp>
      <p:sp>
        <p:nvSpPr>
          <p:cNvPr id="16" name="Title 1">
            <a:extLst>
              <a:ext uri="{FF2B5EF4-FFF2-40B4-BE49-F238E27FC236}">
                <a16:creationId xmlns:a16="http://schemas.microsoft.com/office/drawing/2014/main" id="{29234CD7-DAD1-4149-B979-6A81F011ECBD}"/>
              </a:ext>
            </a:extLst>
          </p:cNvPr>
          <p:cNvSpPr txBox="1">
            <a:spLocks/>
          </p:cNvSpPr>
          <p:nvPr/>
        </p:nvSpPr>
        <p:spPr>
          <a:xfrm>
            <a:off x="665922" y="6287855"/>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hwacha</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a:t>
            </a:r>
            <a:r>
              <a:rPr lang="en-US" altLang="zh-CN" sz="20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rocketchip</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可以生成</a:t>
            </a:r>
            <a:r>
              <a:rPr lang="en-US" altLang="zh-CN"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a:t>
            </a:r>
            <a:r>
              <a:rPr lang="en-US" altLang="zh-CN" sz="20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vcd</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文件 可以使用</a:t>
            </a:r>
            <a:r>
              <a:rPr lang="en-US" altLang="zh-CN" sz="20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verisim</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生成波形</a:t>
            </a:r>
          </a:p>
        </p:txBody>
      </p:sp>
      <p:pic>
        <p:nvPicPr>
          <p:cNvPr id="17" name="图片 16">
            <a:extLst>
              <a:ext uri="{FF2B5EF4-FFF2-40B4-BE49-F238E27FC236}">
                <a16:creationId xmlns:a16="http://schemas.microsoft.com/office/drawing/2014/main" id="{458FAB1B-195E-465D-8E37-3DD8C5292481}"/>
              </a:ext>
            </a:extLst>
          </p:cNvPr>
          <p:cNvPicPr>
            <a:picLocks noChangeAspect="1"/>
          </p:cNvPicPr>
          <p:nvPr/>
        </p:nvPicPr>
        <p:blipFill>
          <a:blip r:embed="rId3"/>
          <a:stretch>
            <a:fillRect/>
          </a:stretch>
        </p:blipFill>
        <p:spPr>
          <a:xfrm>
            <a:off x="757236" y="1156921"/>
            <a:ext cx="7629525" cy="1647825"/>
          </a:xfrm>
          <a:prstGeom prst="rect">
            <a:avLst/>
          </a:prstGeom>
        </p:spPr>
      </p:pic>
      <p:pic>
        <p:nvPicPr>
          <p:cNvPr id="18" name="图片 17">
            <a:extLst>
              <a:ext uri="{FF2B5EF4-FFF2-40B4-BE49-F238E27FC236}">
                <a16:creationId xmlns:a16="http://schemas.microsoft.com/office/drawing/2014/main" id="{C116CC59-EB75-4850-B806-CEDB8D63EC5C}"/>
              </a:ext>
            </a:extLst>
          </p:cNvPr>
          <p:cNvPicPr>
            <a:picLocks noChangeAspect="1"/>
          </p:cNvPicPr>
          <p:nvPr/>
        </p:nvPicPr>
        <p:blipFill>
          <a:blip r:embed="rId4"/>
          <a:stretch>
            <a:fillRect/>
          </a:stretch>
        </p:blipFill>
        <p:spPr>
          <a:xfrm>
            <a:off x="757236" y="2873242"/>
            <a:ext cx="7629525" cy="3414613"/>
          </a:xfrm>
          <a:prstGeom prst="rect">
            <a:avLst/>
          </a:prstGeom>
        </p:spPr>
      </p:pic>
      <p:sp>
        <p:nvSpPr>
          <p:cNvPr id="19" name="椭圆 18">
            <a:extLst>
              <a:ext uri="{FF2B5EF4-FFF2-40B4-BE49-F238E27FC236}">
                <a16:creationId xmlns:a16="http://schemas.microsoft.com/office/drawing/2014/main" id="{CC633668-B80D-4428-82E4-EFACBF7BB3F1}"/>
              </a:ext>
            </a:extLst>
          </p:cNvPr>
          <p:cNvSpPr/>
          <p:nvPr/>
        </p:nvSpPr>
        <p:spPr>
          <a:xfrm>
            <a:off x="665922" y="3829626"/>
            <a:ext cx="1204912" cy="223629"/>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68BD547-AE25-41C7-97F5-BABD67537B0A}"/>
              </a:ext>
            </a:extLst>
          </p:cNvPr>
          <p:cNvSpPr/>
          <p:nvPr/>
        </p:nvSpPr>
        <p:spPr>
          <a:xfrm>
            <a:off x="6195392" y="1362997"/>
            <a:ext cx="1705099" cy="240195"/>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6F78176-9BBD-4843-ACEE-913370C2D3A1}"/>
              </a:ext>
            </a:extLst>
          </p:cNvPr>
          <p:cNvSpPr/>
          <p:nvPr/>
        </p:nvSpPr>
        <p:spPr>
          <a:xfrm>
            <a:off x="444713" y="733721"/>
            <a:ext cx="7705374"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87272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17</a:t>
            </a:fld>
            <a:endParaRPr lang="zh-CN" altLang="en-US"/>
          </a:p>
        </p:txBody>
      </p:sp>
      <p:sp>
        <p:nvSpPr>
          <p:cNvPr id="16" name="Title 1">
            <a:extLst>
              <a:ext uri="{FF2B5EF4-FFF2-40B4-BE49-F238E27FC236}">
                <a16:creationId xmlns:a16="http://schemas.microsoft.com/office/drawing/2014/main" id="{29234CD7-DAD1-4149-B979-6A81F011ECBD}"/>
              </a:ext>
            </a:extLst>
          </p:cNvPr>
          <p:cNvSpPr txBox="1">
            <a:spLocks/>
          </p:cNvSpPr>
          <p:nvPr/>
        </p:nvSpPr>
        <p:spPr>
          <a:xfrm>
            <a:off x="5410200" y="5126389"/>
            <a:ext cx="3733800" cy="728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可以使用</a:t>
            </a:r>
            <a:r>
              <a:rPr lang="en-US" altLang="zh-CN" sz="20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gtkwave</a:t>
            </a:r>
            <a:r>
              <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查看波形</a:t>
            </a:r>
          </a:p>
          <a:p>
            <a:endParaRPr lang="zh-CN" altLang="en-US" sz="20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10" name="图片 9">
            <a:extLst>
              <a:ext uri="{FF2B5EF4-FFF2-40B4-BE49-F238E27FC236}">
                <a16:creationId xmlns:a16="http://schemas.microsoft.com/office/drawing/2014/main" id="{78FA04BA-0B2B-40CE-B476-3A21D744C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6363"/>
            <a:ext cx="9144000" cy="2228850"/>
          </a:xfrm>
          <a:prstGeom prst="rect">
            <a:avLst/>
          </a:prstGeom>
        </p:spPr>
      </p:pic>
      <p:sp>
        <p:nvSpPr>
          <p:cNvPr id="12" name="矩形 11">
            <a:extLst>
              <a:ext uri="{FF2B5EF4-FFF2-40B4-BE49-F238E27FC236}">
                <a16:creationId xmlns:a16="http://schemas.microsoft.com/office/drawing/2014/main" id="{73B24144-A8C5-4D85-B032-148DC49E7483}"/>
              </a:ext>
            </a:extLst>
          </p:cNvPr>
          <p:cNvSpPr/>
          <p:nvPr/>
        </p:nvSpPr>
        <p:spPr>
          <a:xfrm>
            <a:off x="444713" y="733721"/>
            <a:ext cx="7705374"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207817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18</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7" name="图片 6">
            <a:extLst>
              <a:ext uri="{FF2B5EF4-FFF2-40B4-BE49-F238E27FC236}">
                <a16:creationId xmlns:a16="http://schemas.microsoft.com/office/drawing/2014/main" id="{9CE2B916-03CE-4293-9AD4-27C0E3241356}"/>
              </a:ext>
            </a:extLst>
          </p:cNvPr>
          <p:cNvPicPr/>
          <p:nvPr/>
        </p:nvPicPr>
        <p:blipFill>
          <a:blip r:embed="rId3" cstate="print"/>
          <a:srcRect/>
          <a:stretch>
            <a:fillRect/>
          </a:stretch>
        </p:blipFill>
        <p:spPr bwMode="auto">
          <a:xfrm>
            <a:off x="968340" y="1506411"/>
            <a:ext cx="7207319" cy="3007282"/>
          </a:xfrm>
          <a:prstGeom prst="rect">
            <a:avLst/>
          </a:prstGeom>
          <a:noFill/>
          <a:ln w="9525">
            <a:noFill/>
            <a:miter lim="800000"/>
            <a:headEnd/>
            <a:tailEnd/>
          </a:ln>
        </p:spPr>
      </p:pic>
      <p:sp>
        <p:nvSpPr>
          <p:cNvPr id="4" name="矩形 3">
            <a:extLst>
              <a:ext uri="{FF2B5EF4-FFF2-40B4-BE49-F238E27FC236}">
                <a16:creationId xmlns:a16="http://schemas.microsoft.com/office/drawing/2014/main" id="{C0D852CB-2F8D-4743-8FB8-BC1AA5052615}"/>
              </a:ext>
            </a:extLst>
          </p:cNvPr>
          <p:cNvSpPr/>
          <p:nvPr/>
        </p:nvSpPr>
        <p:spPr>
          <a:xfrm>
            <a:off x="3056364" y="4666740"/>
            <a:ext cx="4985841" cy="923330"/>
          </a:xfrm>
          <a:prstGeom prst="rect">
            <a:avLst/>
          </a:prstGeom>
        </p:spPr>
        <p:txBody>
          <a:bodyPr wrap="square">
            <a:spAutoFit/>
          </a:bodyPr>
          <a:lstStyle/>
          <a:p>
            <a:r>
              <a:rPr lang="zh-CN" altLang="en-US" dirty="0"/>
              <a:t>这是一个神经元的结构体，包含每个神经元的属性（它的值、它在第几层、有几个突触指向它、突触的起始神经元、突触的权重等等）</a:t>
            </a: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433839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19</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8" name="图片 7">
            <a:extLst>
              <a:ext uri="{FF2B5EF4-FFF2-40B4-BE49-F238E27FC236}">
                <a16:creationId xmlns:a16="http://schemas.microsoft.com/office/drawing/2014/main" id="{BA57B717-B7FD-4073-BB63-299C759F0877}"/>
              </a:ext>
            </a:extLst>
          </p:cNvPr>
          <p:cNvPicPr/>
          <p:nvPr/>
        </p:nvPicPr>
        <p:blipFill>
          <a:blip r:embed="rId3" cstate="print"/>
          <a:srcRect/>
          <a:stretch>
            <a:fillRect/>
          </a:stretch>
        </p:blipFill>
        <p:spPr bwMode="auto">
          <a:xfrm>
            <a:off x="1249017" y="1417836"/>
            <a:ext cx="5029200" cy="1341120"/>
          </a:xfrm>
          <a:prstGeom prst="rect">
            <a:avLst/>
          </a:prstGeom>
          <a:noFill/>
          <a:ln w="9525">
            <a:noFill/>
            <a:miter lim="800000"/>
            <a:headEnd/>
            <a:tailEnd/>
          </a:ln>
        </p:spPr>
      </p:pic>
      <p:sp>
        <p:nvSpPr>
          <p:cNvPr id="5" name="矩形 4">
            <a:extLst>
              <a:ext uri="{FF2B5EF4-FFF2-40B4-BE49-F238E27FC236}">
                <a16:creationId xmlns:a16="http://schemas.microsoft.com/office/drawing/2014/main" id="{E51E104D-175A-4C99-8DA2-5149A0B5A41A}"/>
              </a:ext>
            </a:extLst>
          </p:cNvPr>
          <p:cNvSpPr/>
          <p:nvPr/>
        </p:nvSpPr>
        <p:spPr>
          <a:xfrm>
            <a:off x="3067878" y="2758956"/>
            <a:ext cx="5756205" cy="646331"/>
          </a:xfrm>
          <a:prstGeom prst="rect">
            <a:avLst/>
          </a:prstGeom>
        </p:spPr>
        <p:txBody>
          <a:bodyPr wrap="square">
            <a:spAutoFit/>
          </a:bodyPr>
          <a:lstStyle/>
          <a:p>
            <a:r>
              <a:rPr lang="zh-CN" altLang="en-US" dirty="0"/>
              <a:t>这是一个</a:t>
            </a:r>
            <a:r>
              <a:rPr lang="en-US" altLang="zh-CN" dirty="0" err="1"/>
              <a:t>rnn</a:t>
            </a:r>
            <a:r>
              <a:rPr lang="zh-CN" altLang="en-US" dirty="0"/>
              <a:t>网络的结构体，包含这个网络的层数、总的神经元数以及每个神经元的结构体</a:t>
            </a:r>
          </a:p>
        </p:txBody>
      </p:sp>
      <p:pic>
        <p:nvPicPr>
          <p:cNvPr id="10" name="图片 9">
            <a:extLst>
              <a:ext uri="{FF2B5EF4-FFF2-40B4-BE49-F238E27FC236}">
                <a16:creationId xmlns:a16="http://schemas.microsoft.com/office/drawing/2014/main" id="{B0B1FF52-930C-4D1F-9003-F9107F790208}"/>
              </a:ext>
            </a:extLst>
          </p:cNvPr>
          <p:cNvPicPr/>
          <p:nvPr/>
        </p:nvPicPr>
        <p:blipFill>
          <a:blip r:embed="rId4" cstate="print"/>
          <a:srcRect/>
          <a:stretch>
            <a:fillRect/>
          </a:stretch>
        </p:blipFill>
        <p:spPr bwMode="auto">
          <a:xfrm>
            <a:off x="1366630" y="3637711"/>
            <a:ext cx="6410740" cy="1523319"/>
          </a:xfrm>
          <a:prstGeom prst="rect">
            <a:avLst/>
          </a:prstGeom>
          <a:noFill/>
          <a:ln w="9525">
            <a:noFill/>
            <a:miter lim="800000"/>
            <a:headEnd/>
            <a:tailEnd/>
          </a:ln>
        </p:spPr>
      </p:pic>
      <p:sp>
        <p:nvSpPr>
          <p:cNvPr id="12" name="矩形 11">
            <a:extLst>
              <a:ext uri="{FF2B5EF4-FFF2-40B4-BE49-F238E27FC236}">
                <a16:creationId xmlns:a16="http://schemas.microsoft.com/office/drawing/2014/main" id="{5DA6EF50-2FCF-4D2B-A371-03195727CFDE}"/>
              </a:ext>
            </a:extLst>
          </p:cNvPr>
          <p:cNvSpPr/>
          <p:nvPr/>
        </p:nvSpPr>
        <p:spPr>
          <a:xfrm>
            <a:off x="3067878" y="5161030"/>
            <a:ext cx="5585792" cy="923330"/>
          </a:xfrm>
          <a:prstGeom prst="rect">
            <a:avLst/>
          </a:prstGeom>
        </p:spPr>
        <p:txBody>
          <a:bodyPr wrap="square">
            <a:spAutoFit/>
          </a:bodyPr>
          <a:lstStyle/>
          <a:p>
            <a:r>
              <a:rPr lang="zh-CN" altLang="en-US" dirty="0"/>
              <a:t>这是</a:t>
            </a:r>
            <a:r>
              <a:rPr lang="en-US" altLang="zh-CN" dirty="0" err="1"/>
              <a:t>rnn</a:t>
            </a:r>
            <a:r>
              <a:rPr lang="zh-CN" altLang="en-US" dirty="0"/>
              <a:t>网络配置的结构体，包含的信息与</a:t>
            </a:r>
            <a:r>
              <a:rPr lang="en-US" altLang="zh-CN" dirty="0" err="1"/>
              <a:t>rnn</a:t>
            </a:r>
            <a:r>
              <a:rPr lang="zh-CN" altLang="en-US" dirty="0"/>
              <a:t>网络结构体相同，但侧重于突触的属性如起始和终止神经元的编号</a:t>
            </a:r>
          </a:p>
        </p:txBody>
      </p:sp>
      <p:sp>
        <p:nvSpPr>
          <p:cNvPr id="9"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272623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BD2365C-1090-4485-AC94-2BA86C2E6CB7}"/>
              </a:ext>
            </a:extLst>
          </p:cNvPr>
          <p:cNvSpPr>
            <a:spLocks noGrp="1"/>
          </p:cNvSpPr>
          <p:nvPr>
            <p:ph type="subTitle" idx="1"/>
          </p:nvPr>
        </p:nvSpPr>
        <p:spPr>
          <a:xfrm>
            <a:off x="557925" y="466254"/>
            <a:ext cx="2001644" cy="643838"/>
          </a:xfrm>
        </p:spPr>
        <p:txBody>
          <a:bodyPr>
            <a:normAutofit lnSpcReduction="10000"/>
          </a:bodyPr>
          <a:lstStyle/>
          <a:p>
            <a:pPr algn="l"/>
            <a:r>
              <a:rPr lang="en-US" altLang="zh-CN" sz="4050" dirty="0"/>
              <a:t>Outline</a:t>
            </a:r>
            <a:endParaRPr lang="zh-CN" altLang="en-US" sz="4050" dirty="0"/>
          </a:p>
        </p:txBody>
      </p:sp>
      <p:sp>
        <p:nvSpPr>
          <p:cNvPr id="6" name="文本框 5">
            <a:extLst>
              <a:ext uri="{FF2B5EF4-FFF2-40B4-BE49-F238E27FC236}">
                <a16:creationId xmlns:a16="http://schemas.microsoft.com/office/drawing/2014/main" id="{4220AF42-1492-4985-BFCF-B996DCF19FD0}"/>
              </a:ext>
            </a:extLst>
          </p:cNvPr>
          <p:cNvSpPr txBox="1"/>
          <p:nvPr/>
        </p:nvSpPr>
        <p:spPr>
          <a:xfrm>
            <a:off x="1754497" y="1251966"/>
            <a:ext cx="6105293" cy="424731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700" dirty="0"/>
              <a:t>1.</a:t>
            </a:r>
            <a:r>
              <a:rPr lang="zh-CN" altLang="en-US" sz="2700" dirty="0"/>
              <a:t>项目介绍及背景</a:t>
            </a:r>
            <a:endParaRPr lang="en-US" altLang="zh-CN" sz="2700" dirty="0"/>
          </a:p>
          <a:p>
            <a:pPr marL="457200" indent="-457200">
              <a:lnSpc>
                <a:spcPct val="200000"/>
              </a:lnSpc>
              <a:buFont typeface="Arial" panose="020B0604020202020204" pitchFamily="34" charset="0"/>
              <a:buChar char="•"/>
            </a:pPr>
            <a:r>
              <a:rPr lang="en-US" altLang="zh-CN" sz="2700" dirty="0"/>
              <a:t>2.</a:t>
            </a:r>
            <a:r>
              <a:rPr lang="zh-CN" altLang="en-US" sz="2700" dirty="0"/>
              <a:t>项目开题及设想</a:t>
            </a:r>
            <a:endParaRPr lang="en-US" altLang="zh-CN" sz="2700" dirty="0"/>
          </a:p>
          <a:p>
            <a:pPr marL="457200" indent="-457200">
              <a:lnSpc>
                <a:spcPct val="200000"/>
              </a:lnSpc>
              <a:buFont typeface="Arial" panose="020B0604020202020204" pitchFamily="34" charset="0"/>
              <a:buChar char="•"/>
            </a:pPr>
            <a:r>
              <a:rPr lang="en-US" altLang="zh-CN" sz="2700" dirty="0"/>
              <a:t>3.</a:t>
            </a:r>
            <a:r>
              <a:rPr lang="zh-CN" altLang="en-US" sz="2700" dirty="0"/>
              <a:t>项目执行过程</a:t>
            </a:r>
            <a:endParaRPr lang="en-US" altLang="zh-CN" sz="2700" dirty="0"/>
          </a:p>
          <a:p>
            <a:pPr marL="457200" indent="-457200">
              <a:lnSpc>
                <a:spcPct val="200000"/>
              </a:lnSpc>
              <a:buFont typeface="Arial" panose="020B0604020202020204" pitchFamily="34" charset="0"/>
              <a:buChar char="•"/>
            </a:pPr>
            <a:r>
              <a:rPr lang="en-US" altLang="zh-CN" sz="2700" dirty="0"/>
              <a:t>4.</a:t>
            </a:r>
            <a:r>
              <a:rPr lang="zh-CN" altLang="en-US" sz="2700" dirty="0"/>
              <a:t>项目成果展示</a:t>
            </a:r>
            <a:endParaRPr lang="en-US" altLang="zh-CN" sz="2700" dirty="0"/>
          </a:p>
          <a:p>
            <a:pPr marL="457200" indent="-457200">
              <a:lnSpc>
                <a:spcPct val="200000"/>
              </a:lnSpc>
              <a:buFont typeface="Arial" panose="020B0604020202020204" pitchFamily="34" charset="0"/>
              <a:buChar char="•"/>
            </a:pPr>
            <a:r>
              <a:rPr lang="en-US" altLang="zh-CN" sz="2700" dirty="0"/>
              <a:t>5.</a:t>
            </a:r>
            <a:r>
              <a:rPr lang="zh-CN" altLang="en-US" sz="2700" dirty="0"/>
              <a:t>项目拓展应用</a:t>
            </a:r>
            <a:endParaRPr lang="en-US" altLang="zh-CN" sz="2700" dirty="0"/>
          </a:p>
        </p:txBody>
      </p:sp>
    </p:spTree>
    <p:extLst>
      <p:ext uri="{BB962C8B-B14F-4D97-AF65-F5344CB8AC3E}">
        <p14:creationId xmlns:p14="http://schemas.microsoft.com/office/powerpoint/2010/main" val="250053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20</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9" name="图片 8">
            <a:extLst>
              <a:ext uri="{FF2B5EF4-FFF2-40B4-BE49-F238E27FC236}">
                <a16:creationId xmlns:a16="http://schemas.microsoft.com/office/drawing/2014/main" id="{82E108B5-64B8-4D83-863C-8998430196C6}"/>
              </a:ext>
            </a:extLst>
          </p:cNvPr>
          <p:cNvPicPr/>
          <p:nvPr/>
        </p:nvPicPr>
        <p:blipFill>
          <a:blip r:embed="rId3" cstate="print"/>
          <a:srcRect/>
          <a:stretch>
            <a:fillRect/>
          </a:stretch>
        </p:blipFill>
        <p:spPr bwMode="auto">
          <a:xfrm>
            <a:off x="466784" y="1149219"/>
            <a:ext cx="5751798" cy="5708781"/>
          </a:xfrm>
          <a:prstGeom prst="rect">
            <a:avLst/>
          </a:prstGeom>
          <a:noFill/>
          <a:ln w="9525">
            <a:noFill/>
            <a:miter lim="800000"/>
            <a:headEnd/>
            <a:tailEnd/>
          </a:ln>
        </p:spPr>
      </p:pic>
      <p:sp>
        <p:nvSpPr>
          <p:cNvPr id="2" name="矩形 1">
            <a:extLst>
              <a:ext uri="{FF2B5EF4-FFF2-40B4-BE49-F238E27FC236}">
                <a16:creationId xmlns:a16="http://schemas.microsoft.com/office/drawing/2014/main" id="{DE7DE544-4570-4483-B4DF-B725C1941AFC}"/>
              </a:ext>
            </a:extLst>
          </p:cNvPr>
          <p:cNvSpPr/>
          <p:nvPr/>
        </p:nvSpPr>
        <p:spPr>
          <a:xfrm>
            <a:off x="3703982" y="5710020"/>
            <a:ext cx="4572000" cy="646331"/>
          </a:xfrm>
          <a:prstGeom prst="rect">
            <a:avLst/>
          </a:prstGeom>
        </p:spPr>
        <p:txBody>
          <a:bodyPr>
            <a:spAutoFit/>
          </a:bodyPr>
          <a:lstStyle/>
          <a:p>
            <a:r>
              <a:rPr lang="en-US" altLang="zh-CN" dirty="0" err="1">
                <a:latin typeface="Tahoma" panose="020B0604030504040204" pitchFamily="34" charset="0"/>
                <a:ea typeface="微软雅黑" panose="020B0503020204020204" pitchFamily="34" charset="-122"/>
                <a:cs typeface="Times New Roman" panose="02020603050405020304" pitchFamily="18" charset="0"/>
              </a:rPr>
              <a:t>rnn</a:t>
            </a:r>
            <a:r>
              <a:rPr lang="zh-CN" altLang="zh-CN" dirty="0">
                <a:latin typeface="Tahoma" panose="020B0604030504040204" pitchFamily="34" charset="0"/>
                <a:ea typeface="微软雅黑" panose="020B0503020204020204" pitchFamily="34" charset="-122"/>
                <a:cs typeface="Times New Roman" panose="02020603050405020304" pitchFamily="18" charset="0"/>
              </a:rPr>
              <a:t>网络配置结构体的创建函数，只要输入每层神经元数即可进行创建</a:t>
            </a:r>
            <a:endParaRPr lang="zh-CN" altLang="en-US" dirty="0"/>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71658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21</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7" name="图片 6">
            <a:extLst>
              <a:ext uri="{FF2B5EF4-FFF2-40B4-BE49-F238E27FC236}">
                <a16:creationId xmlns:a16="http://schemas.microsoft.com/office/drawing/2014/main" id="{055DA05A-6D3E-41F1-B885-1FAFF8CB1B24}"/>
              </a:ext>
            </a:extLst>
          </p:cNvPr>
          <p:cNvPicPr/>
          <p:nvPr/>
        </p:nvPicPr>
        <p:blipFill>
          <a:blip r:embed="rId3" cstate="print"/>
          <a:srcRect/>
          <a:stretch>
            <a:fillRect/>
          </a:stretch>
        </p:blipFill>
        <p:spPr bwMode="auto">
          <a:xfrm>
            <a:off x="444713" y="1257399"/>
            <a:ext cx="6580505" cy="5330825"/>
          </a:xfrm>
          <a:prstGeom prst="rect">
            <a:avLst/>
          </a:prstGeom>
          <a:noFill/>
          <a:ln w="9525">
            <a:noFill/>
            <a:miter lim="800000"/>
            <a:headEnd/>
            <a:tailEnd/>
          </a:ln>
        </p:spPr>
      </p:pic>
      <p:sp>
        <p:nvSpPr>
          <p:cNvPr id="5" name="矩形 4">
            <a:extLst>
              <a:ext uri="{FF2B5EF4-FFF2-40B4-BE49-F238E27FC236}">
                <a16:creationId xmlns:a16="http://schemas.microsoft.com/office/drawing/2014/main" id="{FD306EA1-4AC8-4497-AF93-C1FC0BEC50BB}"/>
              </a:ext>
            </a:extLst>
          </p:cNvPr>
          <p:cNvSpPr/>
          <p:nvPr/>
        </p:nvSpPr>
        <p:spPr>
          <a:xfrm>
            <a:off x="4459356" y="4987609"/>
            <a:ext cx="4572000" cy="1200329"/>
          </a:xfrm>
          <a:prstGeom prst="rect">
            <a:avLst/>
          </a:prstGeom>
        </p:spPr>
        <p:txBody>
          <a:bodyPr>
            <a:spAutoFit/>
          </a:bodyPr>
          <a:lstStyle/>
          <a:p>
            <a:r>
              <a:rPr lang="zh-CN" altLang="en-US" dirty="0"/>
              <a:t>创建完上述</a:t>
            </a:r>
            <a:r>
              <a:rPr lang="en-US" altLang="zh-CN" dirty="0"/>
              <a:t>config</a:t>
            </a:r>
            <a:r>
              <a:rPr lang="zh-CN" altLang="en-US" dirty="0"/>
              <a:t>结构体后，使用结构体指针来为</a:t>
            </a:r>
            <a:r>
              <a:rPr lang="en-US" altLang="zh-CN" dirty="0" err="1"/>
              <a:t>rnn</a:t>
            </a:r>
            <a:r>
              <a:rPr lang="zh-CN" altLang="en-US" dirty="0"/>
              <a:t>网络结构体的各属性赋初值。其中，突触的权重和偏置神经元的值均初始化为随机数</a:t>
            </a: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913324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22</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8" name="图片 7">
            <a:extLst>
              <a:ext uri="{FF2B5EF4-FFF2-40B4-BE49-F238E27FC236}">
                <a16:creationId xmlns:a16="http://schemas.microsoft.com/office/drawing/2014/main" id="{71DD9927-7BAC-4502-9CCC-DF158FE2F66A}"/>
              </a:ext>
            </a:extLst>
          </p:cNvPr>
          <p:cNvPicPr/>
          <p:nvPr/>
        </p:nvPicPr>
        <p:blipFill>
          <a:blip r:embed="rId3" cstate="print"/>
          <a:srcRect/>
          <a:stretch>
            <a:fillRect/>
          </a:stretch>
        </p:blipFill>
        <p:spPr bwMode="auto">
          <a:xfrm>
            <a:off x="556619" y="1338580"/>
            <a:ext cx="6823338" cy="2928620"/>
          </a:xfrm>
          <a:prstGeom prst="rect">
            <a:avLst/>
          </a:prstGeom>
          <a:noFill/>
          <a:ln w="9525">
            <a:noFill/>
            <a:miter lim="800000"/>
            <a:headEnd/>
            <a:tailEnd/>
          </a:ln>
        </p:spPr>
      </p:pic>
      <p:sp>
        <p:nvSpPr>
          <p:cNvPr id="4" name="矩形 3">
            <a:extLst>
              <a:ext uri="{FF2B5EF4-FFF2-40B4-BE49-F238E27FC236}">
                <a16:creationId xmlns:a16="http://schemas.microsoft.com/office/drawing/2014/main" id="{E2170F11-5644-4563-AF6E-81EA906AC8B3}"/>
              </a:ext>
            </a:extLst>
          </p:cNvPr>
          <p:cNvSpPr/>
          <p:nvPr/>
        </p:nvSpPr>
        <p:spPr>
          <a:xfrm>
            <a:off x="4465983" y="4195444"/>
            <a:ext cx="4572000" cy="646331"/>
          </a:xfrm>
          <a:prstGeom prst="rect">
            <a:avLst/>
          </a:prstGeom>
        </p:spPr>
        <p:txBody>
          <a:bodyPr>
            <a:spAutoFit/>
          </a:bodyPr>
          <a:lstStyle/>
          <a:p>
            <a:r>
              <a:rPr lang="zh-CN" altLang="en-US" dirty="0"/>
              <a:t>该函数用来更新</a:t>
            </a:r>
            <a:r>
              <a:rPr lang="en-US" altLang="zh-CN" dirty="0" err="1"/>
              <a:t>rnn</a:t>
            </a:r>
            <a:r>
              <a:rPr lang="zh-CN" altLang="en-US" dirty="0"/>
              <a:t>网络中每个神经元的之前值，即将现在值赋给之前值</a:t>
            </a:r>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790581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23</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7" name="图片 6">
            <a:extLst>
              <a:ext uri="{FF2B5EF4-FFF2-40B4-BE49-F238E27FC236}">
                <a16:creationId xmlns:a16="http://schemas.microsoft.com/office/drawing/2014/main" id="{A4261662-A341-4EDB-B156-4D80B8ABC40F}"/>
              </a:ext>
            </a:extLst>
          </p:cNvPr>
          <p:cNvPicPr/>
          <p:nvPr/>
        </p:nvPicPr>
        <p:blipFill>
          <a:blip r:embed="rId3" cstate="print"/>
          <a:srcRect/>
          <a:stretch>
            <a:fillRect/>
          </a:stretch>
        </p:blipFill>
        <p:spPr bwMode="auto">
          <a:xfrm>
            <a:off x="444713" y="1198358"/>
            <a:ext cx="6194626" cy="5659641"/>
          </a:xfrm>
          <a:prstGeom prst="rect">
            <a:avLst/>
          </a:prstGeom>
          <a:noFill/>
          <a:ln w="9525">
            <a:noFill/>
            <a:miter lim="800000"/>
            <a:headEnd/>
            <a:tailEnd/>
          </a:ln>
        </p:spPr>
      </p:pic>
      <p:sp>
        <p:nvSpPr>
          <p:cNvPr id="5" name="矩形 4">
            <a:extLst>
              <a:ext uri="{FF2B5EF4-FFF2-40B4-BE49-F238E27FC236}">
                <a16:creationId xmlns:a16="http://schemas.microsoft.com/office/drawing/2014/main" id="{FF90AE74-D452-45B9-BE1C-CC1C28F245C4}"/>
              </a:ext>
            </a:extLst>
          </p:cNvPr>
          <p:cNvSpPr/>
          <p:nvPr/>
        </p:nvSpPr>
        <p:spPr>
          <a:xfrm>
            <a:off x="4353339" y="1488231"/>
            <a:ext cx="4572000" cy="1200329"/>
          </a:xfrm>
          <a:prstGeom prst="rect">
            <a:avLst/>
          </a:prstGeom>
        </p:spPr>
        <p:txBody>
          <a:bodyPr>
            <a:spAutoFit/>
          </a:bodyPr>
          <a:lstStyle/>
          <a:p>
            <a:r>
              <a:rPr lang="zh-CN" altLang="en-US" dirty="0"/>
              <a:t>该函数利用输入值、突触权重和偏置神经元值来生成每个神经元的值，即每个神经元的值</a:t>
            </a:r>
            <a:r>
              <a:rPr lang="en-US" altLang="zh-CN" dirty="0"/>
              <a:t>=tanh</a:t>
            </a:r>
            <a:r>
              <a:rPr lang="zh-CN" altLang="en-US" dirty="0"/>
              <a:t>（指向它的所有突触的权重*突触对应的起始神经元</a:t>
            </a:r>
            <a:r>
              <a:rPr lang="en-US" altLang="zh-CN" dirty="0"/>
              <a:t>+</a:t>
            </a:r>
            <a:r>
              <a:rPr lang="zh-CN" altLang="en-US" dirty="0"/>
              <a:t>偏置）</a:t>
            </a: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0121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24</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8" name="图片 7">
            <a:extLst>
              <a:ext uri="{FF2B5EF4-FFF2-40B4-BE49-F238E27FC236}">
                <a16:creationId xmlns:a16="http://schemas.microsoft.com/office/drawing/2014/main" id="{B55132B1-EAF0-4BFD-87C2-8C6B5BB2CD54}"/>
              </a:ext>
            </a:extLst>
          </p:cNvPr>
          <p:cNvPicPr/>
          <p:nvPr/>
        </p:nvPicPr>
        <p:blipFill>
          <a:blip r:embed="rId3" cstate="print"/>
          <a:srcRect/>
          <a:stretch>
            <a:fillRect/>
          </a:stretch>
        </p:blipFill>
        <p:spPr bwMode="auto">
          <a:xfrm>
            <a:off x="444713" y="2398555"/>
            <a:ext cx="7109026" cy="1310336"/>
          </a:xfrm>
          <a:prstGeom prst="rect">
            <a:avLst/>
          </a:prstGeom>
          <a:noFill/>
          <a:ln w="9525">
            <a:noFill/>
            <a:miter lim="800000"/>
            <a:headEnd/>
            <a:tailEnd/>
          </a:ln>
        </p:spPr>
      </p:pic>
      <p:sp>
        <p:nvSpPr>
          <p:cNvPr id="2" name="矩形 1">
            <a:extLst>
              <a:ext uri="{FF2B5EF4-FFF2-40B4-BE49-F238E27FC236}">
                <a16:creationId xmlns:a16="http://schemas.microsoft.com/office/drawing/2014/main" id="{28967D26-3308-46E0-B5A1-8AD11F5FD8DE}"/>
              </a:ext>
            </a:extLst>
          </p:cNvPr>
          <p:cNvSpPr/>
          <p:nvPr/>
        </p:nvSpPr>
        <p:spPr>
          <a:xfrm>
            <a:off x="4475986" y="4221015"/>
            <a:ext cx="4572000" cy="646331"/>
          </a:xfrm>
          <a:prstGeom prst="rect">
            <a:avLst/>
          </a:prstGeom>
        </p:spPr>
        <p:txBody>
          <a:bodyPr>
            <a:spAutoFit/>
          </a:bodyPr>
          <a:lstStyle/>
          <a:p>
            <a:r>
              <a:rPr lang="zh-CN" altLang="en-US" dirty="0"/>
              <a:t>网络训练之前，将全部神经元的之前值和误差都设成</a:t>
            </a:r>
            <a:r>
              <a:rPr lang="en-US" altLang="zh-CN" dirty="0"/>
              <a:t>0</a:t>
            </a:r>
            <a:endParaRPr lang="zh-CN" altLang="en-US" dirty="0"/>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92119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25</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7" name="图片 6">
            <a:extLst>
              <a:ext uri="{FF2B5EF4-FFF2-40B4-BE49-F238E27FC236}">
                <a16:creationId xmlns:a16="http://schemas.microsoft.com/office/drawing/2014/main" id="{EAB821E3-F8BD-4FFA-AA80-22C1E4D635FF}"/>
              </a:ext>
            </a:extLst>
          </p:cNvPr>
          <p:cNvPicPr/>
          <p:nvPr/>
        </p:nvPicPr>
        <p:blipFill>
          <a:blip r:embed="rId3" cstate="print"/>
          <a:srcRect/>
          <a:stretch>
            <a:fillRect/>
          </a:stretch>
        </p:blipFill>
        <p:spPr bwMode="auto">
          <a:xfrm>
            <a:off x="331331" y="1257398"/>
            <a:ext cx="6029711" cy="5600601"/>
          </a:xfrm>
          <a:prstGeom prst="rect">
            <a:avLst/>
          </a:prstGeom>
          <a:noFill/>
          <a:ln w="9525">
            <a:noFill/>
            <a:miter lim="800000"/>
            <a:headEnd/>
            <a:tailEnd/>
          </a:ln>
        </p:spPr>
      </p:pic>
      <p:sp>
        <p:nvSpPr>
          <p:cNvPr id="5" name="矩形 4">
            <a:extLst>
              <a:ext uri="{FF2B5EF4-FFF2-40B4-BE49-F238E27FC236}">
                <a16:creationId xmlns:a16="http://schemas.microsoft.com/office/drawing/2014/main" id="{3D36F522-D766-4A8D-AB8B-F05B475AACE4}"/>
              </a:ext>
            </a:extLst>
          </p:cNvPr>
          <p:cNvSpPr/>
          <p:nvPr/>
        </p:nvSpPr>
        <p:spPr>
          <a:xfrm>
            <a:off x="4572000" y="924771"/>
            <a:ext cx="4572000" cy="923330"/>
          </a:xfrm>
          <a:prstGeom prst="rect">
            <a:avLst/>
          </a:prstGeom>
        </p:spPr>
        <p:txBody>
          <a:bodyPr>
            <a:spAutoFit/>
          </a:bodyPr>
          <a:lstStyle/>
          <a:p>
            <a:r>
              <a:rPr lang="zh-CN" altLang="en-US" dirty="0"/>
              <a:t>训练函数：输入理想输出值、学习速率，得到每一个神经元的误差，从而得到每个突触的新权重，以及新的偏置值</a:t>
            </a:r>
          </a:p>
        </p:txBody>
      </p:sp>
      <p:sp>
        <p:nvSpPr>
          <p:cNvPr id="9" name="矩形 8">
            <a:extLst>
              <a:ext uri="{FF2B5EF4-FFF2-40B4-BE49-F238E27FC236}">
                <a16:creationId xmlns:a16="http://schemas.microsoft.com/office/drawing/2014/main" id="{0954C460-E072-4446-B04B-25DE1E2B0191}"/>
              </a:ext>
            </a:extLst>
          </p:cNvPr>
          <p:cNvSpPr/>
          <p:nvPr/>
        </p:nvSpPr>
        <p:spPr>
          <a:xfrm>
            <a:off x="4572000" y="2371778"/>
            <a:ext cx="4572000" cy="3139321"/>
          </a:xfrm>
          <a:prstGeom prst="rect">
            <a:avLst/>
          </a:prstGeom>
        </p:spPr>
        <p:txBody>
          <a:bodyPr>
            <a:spAutoFit/>
          </a:bodyPr>
          <a:lstStyle/>
          <a:p>
            <a:r>
              <a:rPr lang="zh-CN" altLang="en-US" dirty="0"/>
              <a:t>训练过程：最外层</a:t>
            </a:r>
            <a:r>
              <a:rPr lang="en-US" altLang="zh-CN" dirty="0"/>
              <a:t>while</a:t>
            </a:r>
            <a:r>
              <a:rPr lang="zh-CN" altLang="en-US" dirty="0"/>
              <a:t>循环判断误差值有没有足够小或者循环次数有没有足够多，否则继续循环；循环内分为训练过程和验证过程：训练过程首先将神经元之前值和之前误差都设为</a:t>
            </a:r>
            <a:r>
              <a:rPr lang="en-US" altLang="zh-CN" dirty="0"/>
              <a:t>0</a:t>
            </a:r>
            <a:r>
              <a:rPr lang="zh-CN" altLang="en-US" dirty="0"/>
              <a:t>，产生随机输入后，将现在值赋给之前值，然后由输入值和权重等生成每一个神经元的值，然后进行训练函数训练，更新网络的权重和偏置值。训练过程进行</a:t>
            </a:r>
            <a:r>
              <a:rPr lang="en-US" altLang="zh-CN" dirty="0"/>
              <a:t>100</a:t>
            </a:r>
            <a:r>
              <a:rPr lang="zh-CN" altLang="en-US" dirty="0"/>
              <a:t>次后进行误差的评判，将训练得到的结果与表达式计算得到的精确结果相减得到网络的误差。</a:t>
            </a: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4263731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26</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2" name="图片 1">
            <a:extLst>
              <a:ext uri="{FF2B5EF4-FFF2-40B4-BE49-F238E27FC236}">
                <a16:creationId xmlns:a16="http://schemas.microsoft.com/office/drawing/2014/main" id="{8E39D3D8-0A57-41D9-A661-3B89D78E2A40}"/>
              </a:ext>
            </a:extLst>
          </p:cNvPr>
          <p:cNvPicPr>
            <a:picLocks noChangeAspect="1"/>
          </p:cNvPicPr>
          <p:nvPr/>
        </p:nvPicPr>
        <p:blipFill>
          <a:blip r:embed="rId3"/>
          <a:stretch>
            <a:fillRect/>
          </a:stretch>
        </p:blipFill>
        <p:spPr>
          <a:xfrm>
            <a:off x="2003831" y="1544721"/>
            <a:ext cx="4768796" cy="4579558"/>
          </a:xfrm>
          <a:prstGeom prst="rect">
            <a:avLst/>
          </a:prstGeom>
        </p:spPr>
      </p:pic>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807268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27</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5" name="矩形 4">
            <a:extLst>
              <a:ext uri="{FF2B5EF4-FFF2-40B4-BE49-F238E27FC236}">
                <a16:creationId xmlns:a16="http://schemas.microsoft.com/office/drawing/2014/main" id="{A64EF80A-C887-4569-B668-31F8334BD50D}"/>
              </a:ext>
            </a:extLst>
          </p:cNvPr>
          <p:cNvSpPr/>
          <p:nvPr/>
        </p:nvSpPr>
        <p:spPr>
          <a:xfrm>
            <a:off x="1143000" y="1257399"/>
            <a:ext cx="6858000" cy="5355312"/>
          </a:xfrm>
          <a:prstGeom prst="rect">
            <a:avLst/>
          </a:prstGeom>
        </p:spPr>
        <p:txBody>
          <a:bodyPr wrap="square">
            <a:spAutoFit/>
          </a:bodyPr>
          <a:lstStyle/>
          <a:p>
            <a:r>
              <a:rPr lang="en-US" altLang="zh-CN" dirty="0" err="1"/>
              <a:t>rnn</a:t>
            </a:r>
            <a:r>
              <a:rPr lang="zh-CN" altLang="en-US" dirty="0"/>
              <a:t>代码修改合适之后，在</a:t>
            </a:r>
            <a:r>
              <a:rPr lang="en-US" altLang="zh-CN" b="1" dirty="0" err="1"/>
              <a:t>gcc</a:t>
            </a:r>
            <a:r>
              <a:rPr lang="zh-CN" altLang="en-US" b="1" dirty="0"/>
              <a:t>上能够编译通过</a:t>
            </a:r>
            <a:r>
              <a:rPr lang="zh-CN" altLang="en-US" dirty="0"/>
              <a:t>，但是</a:t>
            </a:r>
            <a:r>
              <a:rPr lang="en-US" altLang="zh-CN" b="1" dirty="0"/>
              <a:t>rocket</a:t>
            </a:r>
            <a:r>
              <a:rPr lang="zh-CN" altLang="en-US" b="1" dirty="0"/>
              <a:t>编译器</a:t>
            </a:r>
            <a:r>
              <a:rPr lang="zh-CN" altLang="en-US" dirty="0"/>
              <a:t>会报错。</a:t>
            </a:r>
            <a:endParaRPr lang="en-US" altLang="zh-CN" dirty="0"/>
          </a:p>
          <a:p>
            <a:r>
              <a:rPr lang="zh-CN" altLang="en-US" dirty="0"/>
              <a:t>原因是该编译器</a:t>
            </a:r>
            <a:r>
              <a:rPr lang="zh-CN" altLang="en-US" b="1" dirty="0"/>
              <a:t>不支持大多数库函数</a:t>
            </a:r>
            <a:r>
              <a:rPr lang="zh-CN" altLang="en-US" dirty="0"/>
              <a:t>如产生随机数的</a:t>
            </a:r>
            <a:r>
              <a:rPr lang="en-US" altLang="zh-CN" dirty="0"/>
              <a:t>rand</a:t>
            </a:r>
            <a:r>
              <a:rPr lang="zh-CN" altLang="en-US" dirty="0"/>
              <a:t>、分配和收回动态存储空间的</a:t>
            </a:r>
            <a:r>
              <a:rPr lang="en-US" altLang="zh-CN" dirty="0"/>
              <a:t>malloc</a:t>
            </a:r>
            <a:r>
              <a:rPr lang="zh-CN" altLang="en-US" dirty="0"/>
              <a:t>和</a:t>
            </a:r>
            <a:r>
              <a:rPr lang="en-US" altLang="zh-CN" dirty="0"/>
              <a:t>free</a:t>
            </a:r>
            <a:r>
              <a:rPr lang="zh-CN" altLang="en-US" dirty="0"/>
              <a:t>、数学运算函数</a:t>
            </a:r>
            <a:r>
              <a:rPr lang="en-US" altLang="zh-CN" dirty="0"/>
              <a:t>tanh</a:t>
            </a:r>
            <a:r>
              <a:rPr lang="zh-CN" altLang="en-US" dirty="0"/>
              <a:t>等。</a:t>
            </a:r>
            <a:endParaRPr lang="en-US" altLang="zh-CN" dirty="0"/>
          </a:p>
          <a:p>
            <a:r>
              <a:rPr lang="zh-CN" altLang="en-US" dirty="0"/>
              <a:t>通过</a:t>
            </a:r>
            <a:r>
              <a:rPr lang="zh-CN" altLang="en-US" b="1" dirty="0"/>
              <a:t>一一寻找合适的替代函数</a:t>
            </a:r>
            <a:r>
              <a:rPr lang="zh-CN" altLang="en-US" dirty="0"/>
              <a:t>，</a:t>
            </a:r>
            <a:r>
              <a:rPr lang="zh-CN" altLang="en-US" b="1" dirty="0"/>
              <a:t>并修改某些函数的调用方式</a:t>
            </a:r>
            <a:r>
              <a:rPr lang="zh-CN" altLang="en-US" dirty="0"/>
              <a:t>，解决了这个问题。</a:t>
            </a:r>
          </a:p>
          <a:p>
            <a:r>
              <a:rPr lang="en-US" altLang="zh-CN" b="1" dirty="0"/>
              <a:t>rand</a:t>
            </a:r>
            <a:r>
              <a:rPr lang="zh-CN" altLang="en-US" b="1" dirty="0"/>
              <a:t>函数</a:t>
            </a:r>
            <a:r>
              <a:rPr lang="zh-CN" altLang="en-US" dirty="0"/>
              <a:t>：网上没有找到除此之外其他生成随机数的方法，所以最终采用提前生成好随机数表的方式替代</a:t>
            </a:r>
            <a:r>
              <a:rPr lang="en-US" altLang="zh-CN" dirty="0"/>
              <a:t>rand</a:t>
            </a:r>
            <a:r>
              <a:rPr lang="zh-CN" altLang="en-US" dirty="0"/>
              <a:t>函数</a:t>
            </a:r>
          </a:p>
          <a:p>
            <a:r>
              <a:rPr lang="en-US" altLang="zh-CN" b="1" dirty="0"/>
              <a:t>tanh</a:t>
            </a:r>
            <a:r>
              <a:rPr lang="zh-CN" altLang="en-US" b="1" dirty="0"/>
              <a:t>函数</a:t>
            </a:r>
            <a:r>
              <a:rPr lang="zh-CN" altLang="en-US" dirty="0"/>
              <a:t>：编译器不仅不支持该函数，连</a:t>
            </a:r>
            <a:r>
              <a:rPr lang="en-US" altLang="zh-CN" dirty="0" err="1"/>
              <a:t>math.h</a:t>
            </a:r>
            <a:r>
              <a:rPr lang="zh-CN" altLang="en-US" dirty="0"/>
              <a:t>中的</a:t>
            </a:r>
            <a:r>
              <a:rPr lang="en-US" altLang="zh-CN" dirty="0"/>
              <a:t>pow</a:t>
            </a:r>
            <a:r>
              <a:rPr lang="zh-CN" altLang="en-US" dirty="0"/>
              <a:t>、</a:t>
            </a:r>
            <a:r>
              <a:rPr lang="en-US" altLang="zh-CN" dirty="0"/>
              <a:t>exp</a:t>
            </a:r>
            <a:r>
              <a:rPr lang="zh-CN" altLang="en-US" dirty="0"/>
              <a:t>等指数运算的函数全部不支持，目前只发现其支持开方的</a:t>
            </a:r>
            <a:r>
              <a:rPr lang="en-US" altLang="zh-CN" dirty="0"/>
              <a:t>sqrt</a:t>
            </a:r>
            <a:r>
              <a:rPr lang="zh-CN" altLang="en-US" dirty="0"/>
              <a:t>和取绝对值的</a:t>
            </a:r>
            <a:r>
              <a:rPr lang="en-US" altLang="zh-CN" dirty="0"/>
              <a:t>abs</a:t>
            </a:r>
            <a:r>
              <a:rPr lang="zh-CN" altLang="en-US" dirty="0"/>
              <a:t>函数能用，因此用这两个函数凑出来一个近似</a:t>
            </a:r>
            <a:r>
              <a:rPr lang="en-US" altLang="zh-CN" dirty="0"/>
              <a:t>tanh</a:t>
            </a:r>
            <a:r>
              <a:rPr lang="zh-CN" altLang="en-US" dirty="0"/>
              <a:t>的分段函数，但是不是很精确</a:t>
            </a:r>
          </a:p>
          <a:p>
            <a:r>
              <a:rPr lang="en-US" altLang="zh-CN" b="1" dirty="0"/>
              <a:t>malloc</a:t>
            </a:r>
            <a:r>
              <a:rPr lang="zh-CN" altLang="en-US" b="1" dirty="0"/>
              <a:t>和</a:t>
            </a:r>
            <a:r>
              <a:rPr lang="en-US" altLang="zh-CN" b="1" dirty="0"/>
              <a:t>free</a:t>
            </a:r>
            <a:r>
              <a:rPr lang="zh-CN" altLang="en-US" b="1" dirty="0"/>
              <a:t>函数</a:t>
            </a:r>
            <a:r>
              <a:rPr lang="zh-CN" altLang="en-US" dirty="0"/>
              <a:t>：这个问题处理起来较麻烦。分配动态空间的函数除此之外还有</a:t>
            </a:r>
            <a:r>
              <a:rPr lang="en-US" altLang="zh-CN" dirty="0" err="1"/>
              <a:t>calloc</a:t>
            </a:r>
            <a:r>
              <a:rPr lang="zh-CN" altLang="en-US" dirty="0"/>
              <a:t>、</a:t>
            </a:r>
            <a:r>
              <a:rPr lang="en-US" altLang="zh-CN" dirty="0" err="1"/>
              <a:t>realloc</a:t>
            </a:r>
            <a:r>
              <a:rPr lang="zh-CN" altLang="en-US" dirty="0"/>
              <a:t>、</a:t>
            </a:r>
            <a:r>
              <a:rPr lang="en-US" altLang="zh-CN" dirty="0" err="1"/>
              <a:t>alloca</a:t>
            </a:r>
            <a:r>
              <a:rPr lang="zh-CN" altLang="en-US" dirty="0"/>
              <a:t>等，但是目前只发现</a:t>
            </a:r>
            <a:r>
              <a:rPr lang="en-US" altLang="zh-CN" dirty="0" err="1"/>
              <a:t>alloca</a:t>
            </a:r>
            <a:r>
              <a:rPr lang="zh-CN" altLang="en-US" dirty="0"/>
              <a:t>函数是编译器支持的。我们将</a:t>
            </a:r>
            <a:r>
              <a:rPr lang="en-US" altLang="zh-CN" dirty="0"/>
              <a:t>malloc</a:t>
            </a:r>
            <a:r>
              <a:rPr lang="zh-CN" altLang="en-US" dirty="0"/>
              <a:t>替换成</a:t>
            </a:r>
            <a:r>
              <a:rPr lang="en-US" altLang="zh-CN" dirty="0" err="1"/>
              <a:t>alloca</a:t>
            </a:r>
            <a:r>
              <a:rPr lang="zh-CN" altLang="en-US" dirty="0"/>
              <a:t>后发现</a:t>
            </a:r>
            <a:r>
              <a:rPr lang="en-US" altLang="zh-CN" dirty="0" err="1"/>
              <a:t>gcc</a:t>
            </a:r>
            <a:r>
              <a:rPr lang="zh-CN" altLang="en-US" dirty="0"/>
              <a:t>编译报了“</a:t>
            </a:r>
            <a:r>
              <a:rPr lang="en-US" altLang="zh-CN" dirty="0"/>
              <a:t>segmentation fault”</a:t>
            </a:r>
            <a:r>
              <a:rPr lang="zh-CN" altLang="en-US" dirty="0"/>
              <a:t>错误，后来发现是因为</a:t>
            </a:r>
            <a:r>
              <a:rPr lang="en-US" altLang="zh-CN" dirty="0" err="1"/>
              <a:t>alloca</a:t>
            </a:r>
            <a:r>
              <a:rPr lang="zh-CN" altLang="en-US" dirty="0"/>
              <a:t>有一个问题，就是调用</a:t>
            </a:r>
            <a:r>
              <a:rPr lang="en-US" altLang="zh-CN" dirty="0" err="1"/>
              <a:t>alloca</a:t>
            </a:r>
            <a:r>
              <a:rPr lang="zh-CN" altLang="en-US" dirty="0"/>
              <a:t>的函数退出后分配的空间会跟着一起消失，因此我们把包含</a:t>
            </a:r>
            <a:r>
              <a:rPr lang="en-US" altLang="zh-CN" dirty="0" err="1"/>
              <a:t>alloca</a:t>
            </a:r>
            <a:r>
              <a:rPr lang="zh-CN" altLang="en-US" dirty="0"/>
              <a:t>的函数放进了</a:t>
            </a:r>
            <a:r>
              <a:rPr lang="en-US" altLang="zh-CN" dirty="0"/>
              <a:t>main</a:t>
            </a:r>
            <a:r>
              <a:rPr lang="zh-CN" altLang="en-US" dirty="0"/>
              <a:t>函数，经过不断调试之后编译器不再报错。</a:t>
            </a:r>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21727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28</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5" name="矩形 4">
            <a:extLst>
              <a:ext uri="{FF2B5EF4-FFF2-40B4-BE49-F238E27FC236}">
                <a16:creationId xmlns:a16="http://schemas.microsoft.com/office/drawing/2014/main" id="{A64EF80A-C887-4569-B668-31F8334BD50D}"/>
              </a:ext>
            </a:extLst>
          </p:cNvPr>
          <p:cNvSpPr/>
          <p:nvPr/>
        </p:nvSpPr>
        <p:spPr>
          <a:xfrm>
            <a:off x="1042491" y="1564718"/>
            <a:ext cx="6858000" cy="1323439"/>
          </a:xfrm>
          <a:prstGeom prst="rect">
            <a:avLst/>
          </a:prstGeom>
        </p:spPr>
        <p:txBody>
          <a:bodyPr wrap="square">
            <a:spAutoFit/>
          </a:bodyPr>
          <a:lstStyle/>
          <a:p>
            <a:r>
              <a:rPr lang="zh-CN" altLang="zh-CN" sz="2000" dirty="0"/>
              <a:t>因为</a:t>
            </a:r>
            <a:r>
              <a:rPr lang="en-US" altLang="zh-CN" sz="2000" dirty="0" err="1"/>
              <a:t>hwacha</a:t>
            </a:r>
            <a:r>
              <a:rPr lang="zh-CN" altLang="zh-CN" sz="2000" dirty="0"/>
              <a:t>的编译器运行较慢，我们只能采用简化网络结构和减少训练次数的方式缩短代码运行时间。</a:t>
            </a:r>
            <a:endParaRPr lang="en-US" altLang="zh-CN" sz="2000" dirty="0"/>
          </a:p>
          <a:p>
            <a:endParaRPr lang="zh-CN" altLang="zh-CN" sz="2000" dirty="0"/>
          </a:p>
          <a:p>
            <a:r>
              <a:rPr lang="zh-CN" altLang="en-US" sz="2000" dirty="0"/>
              <a:t>但是也造成了训练效果不是很显著及精确度下降的问题。</a:t>
            </a:r>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160835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29</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5" name="矩形 4">
            <a:extLst>
              <a:ext uri="{FF2B5EF4-FFF2-40B4-BE49-F238E27FC236}">
                <a16:creationId xmlns:a16="http://schemas.microsoft.com/office/drawing/2014/main" id="{A64EF80A-C887-4569-B668-31F8334BD50D}"/>
              </a:ext>
            </a:extLst>
          </p:cNvPr>
          <p:cNvSpPr/>
          <p:nvPr/>
        </p:nvSpPr>
        <p:spPr>
          <a:xfrm>
            <a:off x="521245" y="1149219"/>
            <a:ext cx="6858000" cy="707886"/>
          </a:xfrm>
          <a:prstGeom prst="rect">
            <a:avLst/>
          </a:prstGeom>
        </p:spPr>
        <p:txBody>
          <a:bodyPr wrap="square">
            <a:spAutoFit/>
          </a:bodyPr>
          <a:lstStyle/>
          <a:p>
            <a:r>
              <a:rPr lang="zh-CN" altLang="en-US" sz="2000" dirty="0"/>
              <a:t>简化版本</a:t>
            </a:r>
            <a:r>
              <a:rPr lang="en-US" altLang="zh-CN" sz="2000" dirty="0" err="1"/>
              <a:t>rnn</a:t>
            </a:r>
            <a:r>
              <a:rPr lang="zh-CN" altLang="en-US" sz="2000" dirty="0"/>
              <a:t>代码本来只能训练单个数，先是修改成向量乘法，再改成矩阵乘法</a:t>
            </a:r>
          </a:p>
        </p:txBody>
      </p:sp>
      <p:pic>
        <p:nvPicPr>
          <p:cNvPr id="7" name="图片 6">
            <a:extLst>
              <a:ext uri="{FF2B5EF4-FFF2-40B4-BE49-F238E27FC236}">
                <a16:creationId xmlns:a16="http://schemas.microsoft.com/office/drawing/2014/main" id="{658EE20B-5E94-4043-8A7C-D0659E8F390D}"/>
              </a:ext>
            </a:extLst>
          </p:cNvPr>
          <p:cNvPicPr/>
          <p:nvPr/>
        </p:nvPicPr>
        <p:blipFill>
          <a:blip r:embed="rId3" cstate="print"/>
          <a:srcRect/>
          <a:stretch>
            <a:fillRect/>
          </a:stretch>
        </p:blipFill>
        <p:spPr bwMode="auto">
          <a:xfrm>
            <a:off x="521244" y="1857105"/>
            <a:ext cx="3891730" cy="1488729"/>
          </a:xfrm>
          <a:prstGeom prst="rect">
            <a:avLst/>
          </a:prstGeom>
          <a:noFill/>
          <a:ln w="9525">
            <a:noFill/>
            <a:miter lim="800000"/>
            <a:headEnd/>
            <a:tailEnd/>
          </a:ln>
        </p:spPr>
      </p:pic>
      <p:sp>
        <p:nvSpPr>
          <p:cNvPr id="4" name="矩形 3">
            <a:extLst>
              <a:ext uri="{FF2B5EF4-FFF2-40B4-BE49-F238E27FC236}">
                <a16:creationId xmlns:a16="http://schemas.microsoft.com/office/drawing/2014/main" id="{DDEB78B6-5005-4BEF-A91F-20B58B7A2F1B}"/>
              </a:ext>
            </a:extLst>
          </p:cNvPr>
          <p:cNvSpPr/>
          <p:nvPr/>
        </p:nvSpPr>
        <p:spPr>
          <a:xfrm>
            <a:off x="444713" y="3429000"/>
            <a:ext cx="8954060" cy="369332"/>
          </a:xfrm>
          <a:prstGeom prst="rect">
            <a:avLst/>
          </a:prstGeom>
        </p:spPr>
        <p:txBody>
          <a:bodyPr wrap="square">
            <a:spAutoFit/>
          </a:bodyPr>
          <a:lstStyle/>
          <a:p>
            <a:r>
              <a:rPr lang="zh-CN" altLang="en-US" dirty="0"/>
              <a:t>先是修改成行列向量相乘，主要修改输入层，将输入层向量拆分成行列向量（</a:t>
            </a:r>
            <a:r>
              <a:rPr lang="en-US" altLang="zh-CN" dirty="0" err="1"/>
              <a:t>i</a:t>
            </a:r>
            <a:r>
              <a:rPr lang="zh-CN" altLang="en-US" dirty="0"/>
              <a:t>和</a:t>
            </a:r>
            <a:r>
              <a:rPr lang="en-US" altLang="zh-CN" dirty="0"/>
              <a:t>i+5</a:t>
            </a:r>
            <a:r>
              <a:rPr lang="zh-CN" altLang="en-US" dirty="0"/>
              <a:t>）</a:t>
            </a:r>
          </a:p>
        </p:txBody>
      </p:sp>
      <p:pic>
        <p:nvPicPr>
          <p:cNvPr id="9" name="图片 8">
            <a:extLst>
              <a:ext uri="{FF2B5EF4-FFF2-40B4-BE49-F238E27FC236}">
                <a16:creationId xmlns:a16="http://schemas.microsoft.com/office/drawing/2014/main" id="{74CB2689-C292-4469-A6FD-EB2DC07F29F0}"/>
              </a:ext>
            </a:extLst>
          </p:cNvPr>
          <p:cNvPicPr/>
          <p:nvPr/>
        </p:nvPicPr>
        <p:blipFill>
          <a:blip r:embed="rId4" cstate="print"/>
          <a:srcRect/>
          <a:stretch>
            <a:fillRect/>
          </a:stretch>
        </p:blipFill>
        <p:spPr bwMode="auto">
          <a:xfrm>
            <a:off x="521244" y="3811269"/>
            <a:ext cx="7028075" cy="2247170"/>
          </a:xfrm>
          <a:prstGeom prst="rect">
            <a:avLst/>
          </a:prstGeom>
          <a:noFill/>
          <a:ln w="9525">
            <a:noFill/>
            <a:miter lim="800000"/>
            <a:headEnd/>
            <a:tailEnd/>
          </a:ln>
        </p:spPr>
      </p:pic>
      <p:sp>
        <p:nvSpPr>
          <p:cNvPr id="10" name="矩形 9">
            <a:extLst>
              <a:ext uri="{FF2B5EF4-FFF2-40B4-BE49-F238E27FC236}">
                <a16:creationId xmlns:a16="http://schemas.microsoft.com/office/drawing/2014/main" id="{B477DDE7-4F76-4131-B484-3FB05282B6A6}"/>
              </a:ext>
            </a:extLst>
          </p:cNvPr>
          <p:cNvSpPr/>
          <p:nvPr/>
        </p:nvSpPr>
        <p:spPr>
          <a:xfrm>
            <a:off x="415660" y="6172653"/>
            <a:ext cx="8954059" cy="369332"/>
          </a:xfrm>
          <a:prstGeom prst="rect">
            <a:avLst/>
          </a:prstGeom>
        </p:spPr>
        <p:txBody>
          <a:bodyPr wrap="square">
            <a:spAutoFit/>
          </a:bodyPr>
          <a:lstStyle/>
          <a:p>
            <a:r>
              <a:rPr lang="zh-CN" altLang="en-US" dirty="0"/>
              <a:t>进一步我们将行列向量改成了两个方阵，也是将输入向量拆分成两个方阵的办法</a:t>
            </a:r>
          </a:p>
        </p:txBody>
      </p:sp>
      <p:sp>
        <p:nvSpPr>
          <p:cNvPr id="12"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201977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3</a:t>
            </a:fld>
            <a:endParaRPr lang="zh-CN" altLang="en-US"/>
          </a:p>
        </p:txBody>
      </p:sp>
      <p:sp>
        <p:nvSpPr>
          <p:cNvPr id="6" name="矩形 5">
            <a:extLst>
              <a:ext uri="{FF2B5EF4-FFF2-40B4-BE49-F238E27FC236}">
                <a16:creationId xmlns:a16="http://schemas.microsoft.com/office/drawing/2014/main" id="{8407F638-498F-4557-91AC-5ECF926ED64F}"/>
              </a:ext>
            </a:extLst>
          </p:cNvPr>
          <p:cNvSpPr/>
          <p:nvPr/>
        </p:nvSpPr>
        <p:spPr>
          <a:xfrm>
            <a:off x="410448" y="1278038"/>
            <a:ext cx="4121796" cy="4093428"/>
          </a:xfrm>
          <a:prstGeom prst="rect">
            <a:avLst/>
          </a:prstGeom>
        </p:spPr>
        <p:txBody>
          <a:bodyPr wrap="square">
            <a:spAutoFit/>
          </a:bodyPr>
          <a:lstStyle/>
          <a:p>
            <a:pPr algn="just"/>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2010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年开始</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UCB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Krste</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等人开始着手研究</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RISC-V</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指令集。</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2015</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年左右，他们最终开发出了一套完整的新指令集，还包括相对应的编译器、仿真器和工具链，甚至专门开发了一种名为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Chisel</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的新硬件构建语言。</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RISC-V</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发展至今，已经吸引了学术界和工业界的大量关注。</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UCB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自己已经建立一个名为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Rocket - Chip Generator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的开源项目，采用基于</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scalar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Chisel</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语言进行编写。</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项目采用了参数化的配置方法，因此便于调试以及产生不同性能要求的硬件。</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hwacha</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使用了自定义的类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Vector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指令集，通过内嵌调用的形式和</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RISCV ISA</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整合在一起。</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endParaRPr lang="zh-CN" altLang="en-US"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just"/>
            <a:endParaRPr lang="zh-CN" altLang="en-US" b="1" dirty="0">
              <a:solidFill>
                <a:schemeClr val="tx2"/>
              </a:solidFill>
              <a:ea typeface="仿宋" panose="02010609060101010101" pitchFamily="49" charset="-122"/>
            </a:endParaRPr>
          </a:p>
        </p:txBody>
      </p:sp>
      <p:sp>
        <p:nvSpPr>
          <p:cNvPr id="7" name="矩形 6">
            <a:extLst>
              <a:ext uri="{FF2B5EF4-FFF2-40B4-BE49-F238E27FC236}">
                <a16:creationId xmlns:a16="http://schemas.microsoft.com/office/drawing/2014/main" id="{7D7A06B3-71CC-4C9F-BBE4-BFF1E1096A15}"/>
              </a:ext>
            </a:extLst>
          </p:cNvPr>
          <p:cNvSpPr/>
          <p:nvPr/>
        </p:nvSpPr>
        <p:spPr>
          <a:xfrm>
            <a:off x="4899915" y="1698376"/>
            <a:ext cx="3893272" cy="3046988"/>
          </a:xfrm>
          <a:prstGeom prst="rect">
            <a:avLst/>
          </a:prstGeom>
        </p:spPr>
        <p:txBody>
          <a:bodyPr wrap="square">
            <a:spAutoFit/>
          </a:bodyPr>
          <a:lstStyle/>
          <a:p>
            <a:pPr algn="just"/>
            <a:r>
              <a:rPr lang="en-US" altLang="zh-CN"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hwacha</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的执行类似于紧耦合的</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coprocessor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RISCV core</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负责循环的控制，</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Vector units</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负责主要的向量运算。</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两者通过特殊的指令进行</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co-work</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，实现控制和运算错拍的并行执行。</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相比传统的处理器</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Vector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扩展，</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HWACHA</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integer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vector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完全隔离，硬件设计相对简单且易于扩展，可以提供良好的并行性。</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不过由于是独立的指令集，需要和</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RISCV ISA</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一起联合编译，对</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compiler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有特殊的要求。</a:t>
            </a: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88236" y="212865"/>
            <a:ext cx="3578086"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1.</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项目背景及调研</a:t>
            </a:r>
          </a:p>
        </p:txBody>
      </p:sp>
    </p:spTree>
    <p:extLst>
      <p:ext uri="{BB962C8B-B14F-4D97-AF65-F5344CB8AC3E}">
        <p14:creationId xmlns:p14="http://schemas.microsoft.com/office/powerpoint/2010/main" val="163355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30</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8" name="图片 7">
            <a:extLst>
              <a:ext uri="{FF2B5EF4-FFF2-40B4-BE49-F238E27FC236}">
                <a16:creationId xmlns:a16="http://schemas.microsoft.com/office/drawing/2014/main" id="{626A3DDF-3414-4043-8C16-AB36CF1A8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904" y="1182835"/>
            <a:ext cx="6592191" cy="5458642"/>
          </a:xfrm>
          <a:prstGeom prst="rect">
            <a:avLst/>
          </a:prstGeom>
        </p:spPr>
      </p:pic>
      <p:sp>
        <p:nvSpPr>
          <p:cNvPr id="14" name="矩形 13">
            <a:extLst>
              <a:ext uri="{FF2B5EF4-FFF2-40B4-BE49-F238E27FC236}">
                <a16:creationId xmlns:a16="http://schemas.microsoft.com/office/drawing/2014/main" id="{1365BC3B-4BAC-4078-8568-F4FE77EE3F9C}"/>
              </a:ext>
            </a:extLst>
          </p:cNvPr>
          <p:cNvSpPr/>
          <p:nvPr/>
        </p:nvSpPr>
        <p:spPr>
          <a:xfrm>
            <a:off x="3636220" y="2634883"/>
            <a:ext cx="4231875" cy="2554545"/>
          </a:xfrm>
          <a:prstGeom prst="rect">
            <a:avLst/>
          </a:prstGeom>
        </p:spPr>
        <p:txBody>
          <a:bodyPr wrap="square">
            <a:spAutoFit/>
          </a:bodyPr>
          <a:lstStyle/>
          <a:p>
            <a:r>
              <a:rPr lang="zh-CN" altLang="en-US" sz="2000" dirty="0">
                <a:solidFill>
                  <a:schemeClr val="bg1"/>
                </a:solidFill>
              </a:rPr>
              <a:t>由于不能直接调用</a:t>
            </a:r>
            <a:r>
              <a:rPr lang="en-US" altLang="zh-CN" sz="2000" dirty="0">
                <a:solidFill>
                  <a:schemeClr val="bg1"/>
                </a:solidFill>
              </a:rPr>
              <a:t>random</a:t>
            </a:r>
            <a:r>
              <a:rPr lang="zh-CN" altLang="en-US" sz="2000" dirty="0">
                <a:solidFill>
                  <a:schemeClr val="bg1"/>
                </a:solidFill>
              </a:rPr>
              <a:t>函数，加上训练次数的下降。误差一度到达</a:t>
            </a:r>
            <a:r>
              <a:rPr lang="en-US" altLang="zh-CN" sz="2000" dirty="0">
                <a:solidFill>
                  <a:schemeClr val="bg1"/>
                </a:solidFill>
              </a:rPr>
              <a:t>20%</a:t>
            </a:r>
          </a:p>
          <a:p>
            <a:r>
              <a:rPr lang="zh-CN" altLang="en-US" sz="2000" dirty="0">
                <a:solidFill>
                  <a:schemeClr val="bg1"/>
                </a:solidFill>
              </a:rPr>
              <a:t>我们通过对训练网络的范围进行控制，在神经元个数和训练次数等影响误差的因素之间进行权衡，最终控制误差在百分之五左右</a:t>
            </a:r>
            <a:endParaRPr lang="en-US" altLang="zh-CN" sz="2000" dirty="0">
              <a:solidFill>
                <a:schemeClr val="bg1"/>
              </a:solidFill>
            </a:endParaRPr>
          </a:p>
          <a:p>
            <a:endParaRPr lang="zh-CN" altLang="en-US" sz="2000" dirty="0">
              <a:solidFill>
                <a:schemeClr val="bg1"/>
              </a:solidFill>
            </a:endParaRPr>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2876185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31</a:t>
            </a:fld>
            <a:endParaRPr lang="zh-CN" altLang="en-US"/>
          </a:p>
        </p:txBody>
      </p:sp>
      <p:sp>
        <p:nvSpPr>
          <p:cNvPr id="11" name="矩形 10">
            <a:extLst>
              <a:ext uri="{FF2B5EF4-FFF2-40B4-BE49-F238E27FC236}">
                <a16:creationId xmlns:a16="http://schemas.microsoft.com/office/drawing/2014/main" id="{43B23CAA-0E87-4204-8929-E45BA65B6A85}"/>
              </a:ext>
            </a:extLst>
          </p:cNvPr>
          <p:cNvSpPr/>
          <p:nvPr/>
        </p:nvSpPr>
        <p:spPr>
          <a:xfrm>
            <a:off x="444713" y="733721"/>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4" name="矩形 13">
            <a:extLst>
              <a:ext uri="{FF2B5EF4-FFF2-40B4-BE49-F238E27FC236}">
                <a16:creationId xmlns:a16="http://schemas.microsoft.com/office/drawing/2014/main" id="{1365BC3B-4BAC-4078-8568-F4FE77EE3F9C}"/>
              </a:ext>
            </a:extLst>
          </p:cNvPr>
          <p:cNvSpPr/>
          <p:nvPr/>
        </p:nvSpPr>
        <p:spPr>
          <a:xfrm>
            <a:off x="3636220" y="2634883"/>
            <a:ext cx="4231875" cy="2554545"/>
          </a:xfrm>
          <a:prstGeom prst="rect">
            <a:avLst/>
          </a:prstGeom>
        </p:spPr>
        <p:txBody>
          <a:bodyPr wrap="square">
            <a:spAutoFit/>
          </a:bodyPr>
          <a:lstStyle/>
          <a:p>
            <a:r>
              <a:rPr lang="zh-CN" altLang="en-US" sz="2000" dirty="0">
                <a:solidFill>
                  <a:schemeClr val="bg1"/>
                </a:solidFill>
              </a:rPr>
              <a:t>由于不能直接调用</a:t>
            </a:r>
            <a:r>
              <a:rPr lang="en-US" altLang="zh-CN" sz="2000" dirty="0">
                <a:solidFill>
                  <a:schemeClr val="bg1"/>
                </a:solidFill>
              </a:rPr>
              <a:t>random</a:t>
            </a:r>
            <a:r>
              <a:rPr lang="zh-CN" altLang="en-US" sz="2000" dirty="0">
                <a:solidFill>
                  <a:schemeClr val="bg1"/>
                </a:solidFill>
              </a:rPr>
              <a:t>函数，加上训练次数的下降。误差一度到达</a:t>
            </a:r>
            <a:r>
              <a:rPr lang="en-US" altLang="zh-CN" sz="2000" dirty="0">
                <a:solidFill>
                  <a:schemeClr val="bg1"/>
                </a:solidFill>
              </a:rPr>
              <a:t>20%</a:t>
            </a:r>
          </a:p>
          <a:p>
            <a:r>
              <a:rPr lang="zh-CN" altLang="en-US" sz="2000" dirty="0">
                <a:solidFill>
                  <a:schemeClr val="bg1"/>
                </a:solidFill>
              </a:rPr>
              <a:t>我们通过对训练网络的范围进行控制，在神经元个数和训练次数等影响误差的因素之间进行权衡，最终控制误差在百分之五左右</a:t>
            </a:r>
            <a:endParaRPr lang="en-US" altLang="zh-CN" sz="2000" dirty="0">
              <a:solidFill>
                <a:schemeClr val="bg1"/>
              </a:solidFill>
            </a:endParaRPr>
          </a:p>
          <a:p>
            <a:endParaRPr lang="zh-CN" altLang="en-US" sz="2000" dirty="0">
              <a:solidFill>
                <a:schemeClr val="bg1"/>
              </a:solidFill>
            </a:endParaRPr>
          </a:p>
        </p:txBody>
      </p:sp>
      <p:pic>
        <p:nvPicPr>
          <p:cNvPr id="7" name="图片 6">
            <a:extLst>
              <a:ext uri="{FF2B5EF4-FFF2-40B4-BE49-F238E27FC236}">
                <a16:creationId xmlns:a16="http://schemas.microsoft.com/office/drawing/2014/main" id="{3C28E4FF-7D54-4D77-BC41-322115B42614}"/>
              </a:ext>
            </a:extLst>
          </p:cNvPr>
          <p:cNvPicPr/>
          <p:nvPr/>
        </p:nvPicPr>
        <p:blipFill>
          <a:blip r:embed="rId3" cstate="print"/>
          <a:srcRect/>
          <a:stretch>
            <a:fillRect/>
          </a:stretch>
        </p:blipFill>
        <p:spPr bwMode="auto">
          <a:xfrm>
            <a:off x="1052060" y="1524306"/>
            <a:ext cx="7039878" cy="3809387"/>
          </a:xfrm>
          <a:prstGeom prst="rect">
            <a:avLst/>
          </a:prstGeom>
          <a:noFill/>
          <a:ln w="9525">
            <a:noFill/>
            <a:miter lim="800000"/>
            <a:headEnd/>
            <a:tailEnd/>
          </a:ln>
        </p:spPr>
      </p:pic>
      <p:sp>
        <p:nvSpPr>
          <p:cNvPr id="2" name="矩形 1">
            <a:extLst>
              <a:ext uri="{FF2B5EF4-FFF2-40B4-BE49-F238E27FC236}">
                <a16:creationId xmlns:a16="http://schemas.microsoft.com/office/drawing/2014/main" id="{278C3947-F0B9-4556-8953-41AEFCA63000}"/>
              </a:ext>
            </a:extLst>
          </p:cNvPr>
          <p:cNvSpPr/>
          <p:nvPr/>
        </p:nvSpPr>
        <p:spPr>
          <a:xfrm>
            <a:off x="4541022" y="5660356"/>
            <a:ext cx="3522118" cy="400110"/>
          </a:xfrm>
          <a:prstGeom prst="rect">
            <a:avLst/>
          </a:prstGeom>
        </p:spPr>
        <p:txBody>
          <a:bodyPr wrap="none">
            <a:spAutoFit/>
          </a:bodyPr>
          <a:lstStyle/>
          <a:p>
            <a:r>
              <a:rPr lang="zh-CN" altLang="en-US" sz="2000" dirty="0"/>
              <a:t>代码优化调试总共近</a:t>
            </a:r>
            <a:r>
              <a:rPr lang="en-US" altLang="zh-CN" sz="2000" dirty="0"/>
              <a:t>30</a:t>
            </a:r>
            <a:r>
              <a:rPr lang="zh-CN" altLang="en-US" sz="2000" dirty="0"/>
              <a:t>个版本</a:t>
            </a: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320357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a:xfrm>
            <a:off x="6563967" y="7032212"/>
            <a:ext cx="2057400" cy="365125"/>
          </a:xfrm>
        </p:spPr>
        <p:txBody>
          <a:bodyPr/>
          <a:lstStyle/>
          <a:p>
            <a:fld id="{8519752B-82F3-49DB-9E73-CA2B775D93FA}" type="slidenum">
              <a:rPr lang="zh-CN" altLang="en-US" smtClean="0"/>
              <a:t>32</a:t>
            </a:fld>
            <a:endParaRPr lang="zh-CN" altLang="en-US"/>
          </a:p>
        </p:txBody>
      </p:sp>
      <p:sp>
        <p:nvSpPr>
          <p:cNvPr id="5" name="文本框 4">
            <a:extLst>
              <a:ext uri="{FF2B5EF4-FFF2-40B4-BE49-F238E27FC236}">
                <a16:creationId xmlns:a16="http://schemas.microsoft.com/office/drawing/2014/main" id="{4C06D4D8-5DC6-4869-A2F5-0A0A63B89FE9}"/>
              </a:ext>
            </a:extLst>
          </p:cNvPr>
          <p:cNvSpPr txBox="1"/>
          <p:nvPr/>
        </p:nvSpPr>
        <p:spPr>
          <a:xfrm>
            <a:off x="966349" y="1263523"/>
            <a:ext cx="5112725" cy="646331"/>
          </a:xfrm>
          <a:prstGeom prst="rect">
            <a:avLst/>
          </a:prstGeom>
          <a:noFill/>
        </p:spPr>
        <p:txBody>
          <a:bodyPr wrap="square" rtlCol="0">
            <a:spAutoFit/>
          </a:bodyPr>
          <a:lstStyle/>
          <a:p>
            <a:r>
              <a:rPr lang="zh-CN" altLang="en-US" dirty="0">
                <a:solidFill>
                  <a:srgbClr val="000000"/>
                </a:solidFill>
              </a:rPr>
              <a:t>我们所使用的矩阵乘法与</a:t>
            </a:r>
            <a:r>
              <a:rPr lang="en-US" altLang="zh-CN" dirty="0">
                <a:solidFill>
                  <a:srgbClr val="000000"/>
                </a:solidFill>
              </a:rPr>
              <a:t>UCB</a:t>
            </a:r>
            <a:r>
              <a:rPr lang="zh-CN" altLang="en-US" dirty="0">
                <a:solidFill>
                  <a:srgbClr val="000000"/>
                </a:solidFill>
              </a:rPr>
              <a:t>提供的</a:t>
            </a:r>
            <a:r>
              <a:rPr lang="en-US" altLang="zh-CN" dirty="0" err="1">
                <a:solidFill>
                  <a:srgbClr val="000000"/>
                </a:solidFill>
              </a:rPr>
              <a:t>vec</a:t>
            </a:r>
            <a:r>
              <a:rPr lang="en-US" altLang="zh-CN" dirty="0">
                <a:solidFill>
                  <a:srgbClr val="000000"/>
                </a:solidFill>
              </a:rPr>
              <a:t>-</a:t>
            </a:r>
            <a:r>
              <a:rPr lang="en-US" altLang="zh-CN" dirty="0" err="1">
                <a:solidFill>
                  <a:srgbClr val="000000"/>
                </a:solidFill>
              </a:rPr>
              <a:t>sgemm</a:t>
            </a:r>
            <a:r>
              <a:rPr lang="en-US" altLang="zh-CN" dirty="0">
                <a:solidFill>
                  <a:srgbClr val="000000"/>
                </a:solidFill>
              </a:rPr>
              <a:t>-opt</a:t>
            </a:r>
            <a:r>
              <a:rPr lang="zh-CN" altLang="en-US" dirty="0">
                <a:solidFill>
                  <a:srgbClr val="000000"/>
                </a:solidFill>
              </a:rPr>
              <a:t>函数功能一致，故使用此函数进行加速</a:t>
            </a:r>
          </a:p>
        </p:txBody>
      </p:sp>
      <p:pic>
        <p:nvPicPr>
          <p:cNvPr id="6" name="图片 5">
            <a:extLst>
              <a:ext uri="{FF2B5EF4-FFF2-40B4-BE49-F238E27FC236}">
                <a16:creationId xmlns:a16="http://schemas.microsoft.com/office/drawing/2014/main" id="{B0CDAB4B-1455-4AE6-89AC-98CA8B865BD8}"/>
              </a:ext>
            </a:extLst>
          </p:cNvPr>
          <p:cNvPicPr>
            <a:picLocks noChangeAspect="1"/>
          </p:cNvPicPr>
          <p:nvPr/>
        </p:nvPicPr>
        <p:blipFill>
          <a:blip r:embed="rId3"/>
          <a:stretch>
            <a:fillRect/>
          </a:stretch>
        </p:blipFill>
        <p:spPr>
          <a:xfrm>
            <a:off x="1396797" y="1934973"/>
            <a:ext cx="6410305" cy="3383216"/>
          </a:xfrm>
          <a:prstGeom prst="rect">
            <a:avLst/>
          </a:prstGeom>
        </p:spPr>
      </p:pic>
      <p:pic>
        <p:nvPicPr>
          <p:cNvPr id="7" name="图片 6">
            <a:extLst>
              <a:ext uri="{FF2B5EF4-FFF2-40B4-BE49-F238E27FC236}">
                <a16:creationId xmlns:a16="http://schemas.microsoft.com/office/drawing/2014/main" id="{D5789451-6A0B-4DC8-B558-7A41E639C9B8}"/>
              </a:ext>
            </a:extLst>
          </p:cNvPr>
          <p:cNvPicPr>
            <a:picLocks noChangeAspect="1"/>
          </p:cNvPicPr>
          <p:nvPr/>
        </p:nvPicPr>
        <p:blipFill>
          <a:blip r:embed="rId4"/>
          <a:stretch>
            <a:fillRect/>
          </a:stretch>
        </p:blipFill>
        <p:spPr>
          <a:xfrm>
            <a:off x="1386930" y="5238250"/>
            <a:ext cx="6420173" cy="1273638"/>
          </a:xfrm>
          <a:prstGeom prst="rect">
            <a:avLst/>
          </a:prstGeom>
        </p:spPr>
      </p:pic>
      <p:sp>
        <p:nvSpPr>
          <p:cNvPr id="8" name="矩形 7">
            <a:extLst>
              <a:ext uri="{FF2B5EF4-FFF2-40B4-BE49-F238E27FC236}">
                <a16:creationId xmlns:a16="http://schemas.microsoft.com/office/drawing/2014/main" id="{43B23CAA-0E87-4204-8929-E45BA65B6A85}"/>
              </a:ext>
            </a:extLst>
          </p:cNvPr>
          <p:cNvSpPr/>
          <p:nvPr/>
        </p:nvSpPr>
        <p:spPr>
          <a:xfrm>
            <a:off x="652021" y="716497"/>
            <a:ext cx="2729846"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加速代码</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051997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33</a:t>
            </a:fld>
            <a:endParaRPr lang="zh-CN" altLang="en-US"/>
          </a:p>
        </p:txBody>
      </p:sp>
      <p:sp>
        <p:nvSpPr>
          <p:cNvPr id="5" name="文本框 4">
            <a:extLst>
              <a:ext uri="{FF2B5EF4-FFF2-40B4-BE49-F238E27FC236}">
                <a16:creationId xmlns:a16="http://schemas.microsoft.com/office/drawing/2014/main" id="{4C06D4D8-5DC6-4869-A2F5-0A0A63B89FE9}"/>
              </a:ext>
            </a:extLst>
          </p:cNvPr>
          <p:cNvSpPr txBox="1"/>
          <p:nvPr/>
        </p:nvSpPr>
        <p:spPr>
          <a:xfrm>
            <a:off x="915743" y="1058843"/>
            <a:ext cx="7599607" cy="1477328"/>
          </a:xfrm>
          <a:prstGeom prst="rect">
            <a:avLst/>
          </a:prstGeom>
          <a:noFill/>
        </p:spPr>
        <p:txBody>
          <a:bodyPr wrap="square" rtlCol="0">
            <a:spAutoFit/>
          </a:bodyPr>
          <a:lstStyle/>
          <a:p>
            <a:r>
              <a:rPr lang="en-US" altLang="zh-CN" dirty="0">
                <a:solidFill>
                  <a:srgbClr val="000000"/>
                </a:solidFill>
              </a:rPr>
              <a:t>UCB</a:t>
            </a:r>
            <a:r>
              <a:rPr lang="zh-CN" altLang="en-US" dirty="0">
                <a:solidFill>
                  <a:srgbClr val="000000"/>
                </a:solidFill>
              </a:rPr>
              <a:t>提供了此函数的封装及完整的</a:t>
            </a:r>
            <a:r>
              <a:rPr lang="en-US" altLang="zh-CN" dirty="0">
                <a:solidFill>
                  <a:srgbClr val="000000"/>
                </a:solidFill>
              </a:rPr>
              <a:t>C</a:t>
            </a:r>
            <a:r>
              <a:rPr lang="zh-CN" altLang="en-US" dirty="0">
                <a:solidFill>
                  <a:srgbClr val="000000"/>
                </a:solidFill>
              </a:rPr>
              <a:t>语言内嵌</a:t>
            </a:r>
            <a:r>
              <a:rPr lang="en-US" altLang="zh-CN" dirty="0" err="1">
                <a:solidFill>
                  <a:srgbClr val="000000"/>
                </a:solidFill>
              </a:rPr>
              <a:t>hwacha</a:t>
            </a:r>
            <a:r>
              <a:rPr lang="zh-CN" altLang="en-US" dirty="0">
                <a:solidFill>
                  <a:srgbClr val="000000"/>
                </a:solidFill>
              </a:rPr>
              <a:t>汇编语言函数体，我们分析解读该函数后确认它是通过将矩阵分割为子矩阵进行分块矩阵乘法运算。</a:t>
            </a:r>
            <a:endParaRPr lang="en-US" altLang="zh-CN" dirty="0">
              <a:solidFill>
                <a:srgbClr val="000000"/>
              </a:solidFill>
            </a:endParaRPr>
          </a:p>
          <a:p>
            <a:r>
              <a:rPr lang="zh-CN" altLang="en-US" dirty="0">
                <a:solidFill>
                  <a:srgbClr val="000000"/>
                </a:solidFill>
              </a:rPr>
              <a:t>在此基础上，为适应使用的</a:t>
            </a:r>
            <a:r>
              <a:rPr lang="en-US" altLang="zh-CN" dirty="0">
                <a:solidFill>
                  <a:srgbClr val="000000"/>
                </a:solidFill>
              </a:rPr>
              <a:t>RNN</a:t>
            </a:r>
            <a:r>
              <a:rPr lang="zh-CN" altLang="en-US" dirty="0">
                <a:solidFill>
                  <a:srgbClr val="000000"/>
                </a:solidFill>
              </a:rPr>
              <a:t>网络，对其数据类型进行修改，将</a:t>
            </a:r>
            <a:r>
              <a:rPr lang="en-US" altLang="zh-CN" dirty="0">
                <a:solidFill>
                  <a:srgbClr val="000000"/>
                </a:solidFill>
              </a:rPr>
              <a:t>float</a:t>
            </a:r>
            <a:r>
              <a:rPr lang="zh-CN" altLang="en-US" dirty="0">
                <a:solidFill>
                  <a:srgbClr val="000000"/>
                </a:solidFill>
              </a:rPr>
              <a:t>改为</a:t>
            </a:r>
            <a:r>
              <a:rPr lang="en-US" altLang="zh-CN" dirty="0">
                <a:solidFill>
                  <a:srgbClr val="000000"/>
                </a:solidFill>
              </a:rPr>
              <a:t>double</a:t>
            </a:r>
            <a:r>
              <a:rPr lang="zh-CN" altLang="en-US" dirty="0">
                <a:solidFill>
                  <a:srgbClr val="000000"/>
                </a:solidFill>
              </a:rPr>
              <a:t>。</a:t>
            </a:r>
          </a:p>
        </p:txBody>
      </p:sp>
      <p:pic>
        <p:nvPicPr>
          <p:cNvPr id="8" name="图片 7">
            <a:extLst>
              <a:ext uri="{FF2B5EF4-FFF2-40B4-BE49-F238E27FC236}">
                <a16:creationId xmlns:a16="http://schemas.microsoft.com/office/drawing/2014/main" id="{C5F7AC20-06A8-4882-8094-0742AAD632B0}"/>
              </a:ext>
            </a:extLst>
          </p:cNvPr>
          <p:cNvPicPr>
            <a:picLocks noChangeAspect="1"/>
          </p:cNvPicPr>
          <p:nvPr/>
        </p:nvPicPr>
        <p:blipFill>
          <a:blip r:embed="rId2"/>
          <a:stretch>
            <a:fillRect/>
          </a:stretch>
        </p:blipFill>
        <p:spPr>
          <a:xfrm>
            <a:off x="836750" y="2692521"/>
            <a:ext cx="7678600" cy="344622"/>
          </a:xfrm>
          <a:prstGeom prst="rect">
            <a:avLst/>
          </a:prstGeom>
        </p:spPr>
      </p:pic>
      <p:pic>
        <p:nvPicPr>
          <p:cNvPr id="9" name="图片 8">
            <a:extLst>
              <a:ext uri="{FF2B5EF4-FFF2-40B4-BE49-F238E27FC236}">
                <a16:creationId xmlns:a16="http://schemas.microsoft.com/office/drawing/2014/main" id="{4D6E532B-70E9-4480-903B-42A9BB4C2246}"/>
              </a:ext>
            </a:extLst>
          </p:cNvPr>
          <p:cNvPicPr/>
          <p:nvPr/>
        </p:nvPicPr>
        <p:blipFill>
          <a:blip r:embed="rId3"/>
          <a:stretch>
            <a:fillRect/>
          </a:stretch>
        </p:blipFill>
        <p:spPr>
          <a:xfrm>
            <a:off x="836751" y="3037144"/>
            <a:ext cx="3960536" cy="3684331"/>
          </a:xfrm>
          <a:prstGeom prst="rect">
            <a:avLst/>
          </a:prstGeom>
        </p:spPr>
      </p:pic>
      <p:pic>
        <p:nvPicPr>
          <p:cNvPr id="10" name="图片 9">
            <a:extLst>
              <a:ext uri="{FF2B5EF4-FFF2-40B4-BE49-F238E27FC236}">
                <a16:creationId xmlns:a16="http://schemas.microsoft.com/office/drawing/2014/main" id="{141E26E4-EAD3-486E-A7A4-E7B97045E51B}"/>
              </a:ext>
            </a:extLst>
          </p:cNvPr>
          <p:cNvPicPr/>
          <p:nvPr/>
        </p:nvPicPr>
        <p:blipFill>
          <a:blip r:embed="rId4"/>
          <a:stretch>
            <a:fillRect/>
          </a:stretch>
        </p:blipFill>
        <p:spPr>
          <a:xfrm>
            <a:off x="4797287" y="3037144"/>
            <a:ext cx="3733288" cy="1635159"/>
          </a:xfrm>
          <a:prstGeom prst="rect">
            <a:avLst/>
          </a:prstGeom>
        </p:spPr>
      </p:pic>
      <p:pic>
        <p:nvPicPr>
          <p:cNvPr id="11" name="图片 10">
            <a:extLst>
              <a:ext uri="{FF2B5EF4-FFF2-40B4-BE49-F238E27FC236}">
                <a16:creationId xmlns:a16="http://schemas.microsoft.com/office/drawing/2014/main" id="{CD5539BC-097E-413B-909F-01D0BE2DE469}"/>
              </a:ext>
            </a:extLst>
          </p:cNvPr>
          <p:cNvPicPr/>
          <p:nvPr/>
        </p:nvPicPr>
        <p:blipFill>
          <a:blip r:embed="rId5"/>
          <a:stretch>
            <a:fillRect/>
          </a:stretch>
        </p:blipFill>
        <p:spPr>
          <a:xfrm>
            <a:off x="4797287" y="4672302"/>
            <a:ext cx="3733288" cy="2049173"/>
          </a:xfrm>
          <a:prstGeom prst="rect">
            <a:avLst/>
          </a:prstGeom>
        </p:spPr>
      </p:pic>
      <p:sp>
        <p:nvSpPr>
          <p:cNvPr id="12" name="矩形 11">
            <a:extLst>
              <a:ext uri="{FF2B5EF4-FFF2-40B4-BE49-F238E27FC236}">
                <a16:creationId xmlns:a16="http://schemas.microsoft.com/office/drawing/2014/main" id="{43B23CAA-0E87-4204-8929-E45BA65B6A85}"/>
              </a:ext>
            </a:extLst>
          </p:cNvPr>
          <p:cNvSpPr/>
          <p:nvPr/>
        </p:nvSpPr>
        <p:spPr>
          <a:xfrm>
            <a:off x="836750" y="600083"/>
            <a:ext cx="6823338"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加速代码</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4"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287171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34</a:t>
            </a:fld>
            <a:endParaRPr lang="zh-CN" altLang="en-US"/>
          </a:p>
        </p:txBody>
      </p:sp>
      <p:sp>
        <p:nvSpPr>
          <p:cNvPr id="6" name="文本框 5">
            <a:extLst>
              <a:ext uri="{FF2B5EF4-FFF2-40B4-BE49-F238E27FC236}">
                <a16:creationId xmlns:a16="http://schemas.microsoft.com/office/drawing/2014/main" id="{CECAA81C-2B4A-4A53-BEF0-01082F5D3F9F}"/>
              </a:ext>
            </a:extLst>
          </p:cNvPr>
          <p:cNvSpPr txBox="1"/>
          <p:nvPr/>
        </p:nvSpPr>
        <p:spPr>
          <a:xfrm>
            <a:off x="294162" y="1338033"/>
            <a:ext cx="5556739" cy="369332"/>
          </a:xfrm>
          <a:prstGeom prst="rect">
            <a:avLst/>
          </a:prstGeom>
          <a:noFill/>
        </p:spPr>
        <p:txBody>
          <a:bodyPr wrap="square" rtlCol="0">
            <a:spAutoFit/>
          </a:bodyPr>
          <a:lstStyle/>
          <a:p>
            <a:r>
              <a:rPr lang="en-US" altLang="zh-CN" dirty="0" err="1">
                <a:solidFill>
                  <a:srgbClr val="000000"/>
                </a:solidFill>
              </a:rPr>
              <a:t>vec_sgemm_opt_c</a:t>
            </a:r>
            <a:r>
              <a:rPr lang="zh-CN" altLang="en-US" dirty="0">
                <a:solidFill>
                  <a:srgbClr val="000000"/>
                </a:solidFill>
              </a:rPr>
              <a:t>矢量加速函数</a:t>
            </a:r>
          </a:p>
        </p:txBody>
      </p:sp>
      <p:pic>
        <p:nvPicPr>
          <p:cNvPr id="7" name="图片 6">
            <a:extLst>
              <a:ext uri="{FF2B5EF4-FFF2-40B4-BE49-F238E27FC236}">
                <a16:creationId xmlns:a16="http://schemas.microsoft.com/office/drawing/2014/main" id="{206BD861-3896-4C33-AD3F-5BA7C11D331D}"/>
              </a:ext>
            </a:extLst>
          </p:cNvPr>
          <p:cNvPicPr/>
          <p:nvPr/>
        </p:nvPicPr>
        <p:blipFill rotWithShape="1">
          <a:blip r:embed="rId2"/>
          <a:srcRect b="39282"/>
          <a:stretch/>
        </p:blipFill>
        <p:spPr>
          <a:xfrm>
            <a:off x="294162" y="1866671"/>
            <a:ext cx="4884125" cy="3370203"/>
          </a:xfrm>
          <a:prstGeom prst="rect">
            <a:avLst/>
          </a:prstGeom>
        </p:spPr>
      </p:pic>
      <p:sp>
        <p:nvSpPr>
          <p:cNvPr id="8" name="文本框 7">
            <a:extLst>
              <a:ext uri="{FF2B5EF4-FFF2-40B4-BE49-F238E27FC236}">
                <a16:creationId xmlns:a16="http://schemas.microsoft.com/office/drawing/2014/main" id="{FC933823-8DFD-4E28-82E6-C8D905B535F0}"/>
              </a:ext>
            </a:extLst>
          </p:cNvPr>
          <p:cNvSpPr txBox="1"/>
          <p:nvPr/>
        </p:nvSpPr>
        <p:spPr>
          <a:xfrm>
            <a:off x="5349384" y="1566614"/>
            <a:ext cx="3782192" cy="3970318"/>
          </a:xfrm>
          <a:prstGeom prst="rect">
            <a:avLst/>
          </a:prstGeom>
          <a:noFill/>
        </p:spPr>
        <p:txBody>
          <a:bodyPr wrap="square" rtlCol="0">
            <a:spAutoFit/>
          </a:bodyPr>
          <a:lstStyle/>
          <a:p>
            <a:r>
              <a:rPr lang="zh-CN" altLang="en-US" dirty="0">
                <a:solidFill>
                  <a:srgbClr val="000000"/>
                </a:solidFill>
              </a:rPr>
              <a:t>通过</a:t>
            </a:r>
            <a:r>
              <a:rPr lang="en-US" altLang="zh-CN" dirty="0" err="1">
                <a:solidFill>
                  <a:srgbClr val="000000"/>
                </a:solidFill>
              </a:rPr>
              <a:t>asm</a:t>
            </a:r>
            <a:r>
              <a:rPr lang="zh-CN" altLang="zh-CN" dirty="0">
                <a:solidFill>
                  <a:srgbClr val="000000"/>
                </a:solidFill>
              </a:rPr>
              <a:t>指令在汇编程序中读写</a:t>
            </a:r>
            <a:r>
              <a:rPr lang="en-US" altLang="zh-CN" dirty="0">
                <a:solidFill>
                  <a:srgbClr val="000000"/>
                </a:solidFill>
              </a:rPr>
              <a:t>C</a:t>
            </a:r>
            <a:r>
              <a:rPr lang="zh-CN" altLang="zh-CN" dirty="0">
                <a:solidFill>
                  <a:srgbClr val="000000"/>
                </a:solidFill>
              </a:rPr>
              <a:t>变量</a:t>
            </a:r>
            <a:r>
              <a:rPr lang="zh-CN" altLang="en-US" dirty="0">
                <a:solidFill>
                  <a:srgbClr val="000000"/>
                </a:solidFill>
              </a:rPr>
              <a:t>；</a:t>
            </a:r>
            <a:endParaRPr lang="en-US" altLang="zh-CN" dirty="0">
              <a:solidFill>
                <a:srgbClr val="000000"/>
              </a:solidFill>
            </a:endParaRPr>
          </a:p>
          <a:p>
            <a:endParaRPr lang="en-US" altLang="zh-CN" dirty="0">
              <a:solidFill>
                <a:srgbClr val="000000"/>
              </a:solidFill>
            </a:endParaRPr>
          </a:p>
          <a:p>
            <a:r>
              <a:rPr lang="en-US" altLang="zh-CN" dirty="0" err="1">
                <a:solidFill>
                  <a:srgbClr val="000000"/>
                </a:solidFill>
              </a:rPr>
              <a:t>vsetcfg</a:t>
            </a:r>
            <a:r>
              <a:rPr lang="zh-CN" altLang="en-US" dirty="0">
                <a:solidFill>
                  <a:srgbClr val="000000"/>
                </a:solidFill>
              </a:rPr>
              <a:t>：根据寄存器的使用情况调整最大硬件向量长度。</a:t>
            </a:r>
            <a:endParaRPr lang="en-US" altLang="zh-CN" dirty="0">
              <a:solidFill>
                <a:srgbClr val="000000"/>
              </a:solidFill>
            </a:endParaRPr>
          </a:p>
          <a:p>
            <a:endParaRPr lang="en-US" altLang="zh-CN" dirty="0">
              <a:solidFill>
                <a:srgbClr val="000000"/>
              </a:solidFill>
            </a:endParaRPr>
          </a:p>
          <a:p>
            <a:r>
              <a:rPr lang="en-US" altLang="zh-CN" dirty="0" err="1">
                <a:solidFill>
                  <a:srgbClr val="000000"/>
                </a:solidFill>
              </a:rPr>
              <a:t>vsetvl</a:t>
            </a:r>
            <a:r>
              <a:rPr lang="zh-CN" altLang="en-US" dirty="0">
                <a:solidFill>
                  <a:srgbClr val="000000"/>
                </a:solidFill>
              </a:rPr>
              <a:t>：设置向量长度。</a:t>
            </a:r>
            <a:endParaRPr lang="en-US" altLang="zh-CN" dirty="0">
              <a:solidFill>
                <a:srgbClr val="000000"/>
              </a:solidFill>
            </a:endParaRPr>
          </a:p>
          <a:p>
            <a:endParaRPr lang="en-US" altLang="zh-CN" dirty="0">
              <a:solidFill>
                <a:srgbClr val="000000"/>
              </a:solidFill>
            </a:endParaRPr>
          </a:p>
          <a:p>
            <a:r>
              <a:rPr lang="en-US" altLang="zh-CN" dirty="0">
                <a:solidFill>
                  <a:srgbClr val="000000"/>
                </a:solidFill>
              </a:rPr>
              <a:t>la</a:t>
            </a:r>
            <a:r>
              <a:rPr lang="zh-CN" altLang="en-US" dirty="0">
                <a:solidFill>
                  <a:srgbClr val="000000"/>
                </a:solidFill>
              </a:rPr>
              <a:t>：加载地址。</a:t>
            </a:r>
            <a:endParaRPr lang="en-US" altLang="zh-CN" dirty="0">
              <a:solidFill>
                <a:srgbClr val="000000"/>
              </a:solidFill>
            </a:endParaRPr>
          </a:p>
          <a:p>
            <a:endParaRPr lang="en-US" altLang="zh-CN" dirty="0">
              <a:solidFill>
                <a:srgbClr val="000000"/>
              </a:solidFill>
            </a:endParaRPr>
          </a:p>
          <a:p>
            <a:r>
              <a:rPr lang="en-US" altLang="zh-CN" dirty="0" err="1">
                <a:solidFill>
                  <a:srgbClr val="000000"/>
                </a:solidFill>
              </a:rPr>
              <a:t>vf</a:t>
            </a:r>
            <a:r>
              <a:rPr lang="zh-CN" altLang="en-US" dirty="0">
                <a:solidFill>
                  <a:srgbClr val="000000"/>
                </a:solidFill>
              </a:rPr>
              <a:t>：向量获取指令，令</a:t>
            </a:r>
            <a:r>
              <a:rPr lang="en-US" altLang="zh-CN" dirty="0" err="1">
                <a:solidFill>
                  <a:srgbClr val="000000"/>
                </a:solidFill>
              </a:rPr>
              <a:t>Hwacha</a:t>
            </a:r>
            <a:r>
              <a:rPr lang="zh-CN" altLang="en-US" dirty="0">
                <a:solidFill>
                  <a:srgbClr val="000000"/>
                </a:solidFill>
              </a:rPr>
              <a:t>单元执行向量获取模块，进行矢量加速。</a:t>
            </a:r>
            <a:endParaRPr lang="en-US" altLang="zh-CN" dirty="0">
              <a:solidFill>
                <a:srgbClr val="000000"/>
              </a:solidFill>
            </a:endParaRPr>
          </a:p>
          <a:p>
            <a:endParaRPr lang="zh-CN" altLang="en-US" dirty="0">
              <a:solidFill>
                <a:srgbClr val="000000"/>
              </a:solidFill>
            </a:endParaRPr>
          </a:p>
        </p:txBody>
      </p:sp>
      <p:sp>
        <p:nvSpPr>
          <p:cNvPr id="10" name="矩形 9">
            <a:extLst>
              <a:ext uri="{FF2B5EF4-FFF2-40B4-BE49-F238E27FC236}">
                <a16:creationId xmlns:a16="http://schemas.microsoft.com/office/drawing/2014/main" id="{43B23CAA-0E87-4204-8929-E45BA65B6A85}"/>
              </a:ext>
            </a:extLst>
          </p:cNvPr>
          <p:cNvSpPr/>
          <p:nvPr/>
        </p:nvSpPr>
        <p:spPr>
          <a:xfrm>
            <a:off x="724746" y="687362"/>
            <a:ext cx="2775167"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加速代码</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505894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35</a:t>
            </a:fld>
            <a:endParaRPr lang="zh-CN" altLang="en-US"/>
          </a:p>
        </p:txBody>
      </p:sp>
      <p:pic>
        <p:nvPicPr>
          <p:cNvPr id="5" name="图片 4">
            <a:extLst>
              <a:ext uri="{FF2B5EF4-FFF2-40B4-BE49-F238E27FC236}">
                <a16:creationId xmlns:a16="http://schemas.microsoft.com/office/drawing/2014/main" id="{7A508C0E-9A74-4353-AED3-D8812C73810B}"/>
              </a:ext>
            </a:extLst>
          </p:cNvPr>
          <p:cNvPicPr/>
          <p:nvPr/>
        </p:nvPicPr>
        <p:blipFill>
          <a:blip r:embed="rId2"/>
          <a:stretch>
            <a:fillRect/>
          </a:stretch>
        </p:blipFill>
        <p:spPr>
          <a:xfrm>
            <a:off x="4876516" y="1613721"/>
            <a:ext cx="4038884" cy="4383682"/>
          </a:xfrm>
          <a:prstGeom prst="rect">
            <a:avLst/>
          </a:prstGeom>
        </p:spPr>
      </p:pic>
      <p:sp>
        <p:nvSpPr>
          <p:cNvPr id="7" name="文本框 6">
            <a:extLst>
              <a:ext uri="{FF2B5EF4-FFF2-40B4-BE49-F238E27FC236}">
                <a16:creationId xmlns:a16="http://schemas.microsoft.com/office/drawing/2014/main" id="{CECAA81C-2B4A-4A53-BEF0-01082F5D3F9F}"/>
              </a:ext>
            </a:extLst>
          </p:cNvPr>
          <p:cNvSpPr txBox="1"/>
          <p:nvPr/>
        </p:nvSpPr>
        <p:spPr>
          <a:xfrm>
            <a:off x="762578" y="1193903"/>
            <a:ext cx="5556739" cy="369332"/>
          </a:xfrm>
          <a:prstGeom prst="rect">
            <a:avLst/>
          </a:prstGeom>
          <a:noFill/>
        </p:spPr>
        <p:txBody>
          <a:bodyPr wrap="square" rtlCol="0">
            <a:spAutoFit/>
          </a:bodyPr>
          <a:lstStyle/>
          <a:p>
            <a:r>
              <a:rPr lang="en-US" altLang="zh-CN" dirty="0" err="1">
                <a:solidFill>
                  <a:srgbClr val="000000"/>
                </a:solidFill>
              </a:rPr>
              <a:t>vec_sgemm_opt_c</a:t>
            </a:r>
            <a:r>
              <a:rPr lang="zh-CN" altLang="en-US" dirty="0">
                <a:solidFill>
                  <a:srgbClr val="000000"/>
                </a:solidFill>
              </a:rPr>
              <a:t>矢量加速函数</a:t>
            </a:r>
          </a:p>
        </p:txBody>
      </p:sp>
      <p:sp>
        <p:nvSpPr>
          <p:cNvPr id="8" name="文本框 7">
            <a:extLst>
              <a:ext uri="{FF2B5EF4-FFF2-40B4-BE49-F238E27FC236}">
                <a16:creationId xmlns:a16="http://schemas.microsoft.com/office/drawing/2014/main" id="{FC933823-8DFD-4E28-82E6-C8D905B535F0}"/>
              </a:ext>
            </a:extLst>
          </p:cNvPr>
          <p:cNvSpPr txBox="1"/>
          <p:nvPr/>
        </p:nvSpPr>
        <p:spPr>
          <a:xfrm>
            <a:off x="6666393" y="2380095"/>
            <a:ext cx="2352147" cy="1200329"/>
          </a:xfrm>
          <a:prstGeom prst="rect">
            <a:avLst/>
          </a:prstGeom>
          <a:noFill/>
        </p:spPr>
        <p:txBody>
          <a:bodyPr wrap="square" rtlCol="0">
            <a:spAutoFit/>
          </a:bodyPr>
          <a:lstStyle/>
          <a:p>
            <a:r>
              <a:rPr lang="en-US" altLang="zh-CN" dirty="0" err="1">
                <a:solidFill>
                  <a:srgbClr val="000000"/>
                </a:solidFill>
              </a:rPr>
              <a:t>vmcs</a:t>
            </a:r>
            <a:r>
              <a:rPr lang="zh-CN" altLang="en-US" dirty="0">
                <a:solidFill>
                  <a:srgbClr val="000000"/>
                </a:solidFill>
              </a:rPr>
              <a:t>：</a:t>
            </a:r>
            <a:r>
              <a:rPr lang="en-US" altLang="zh-CN" dirty="0">
                <a:solidFill>
                  <a:srgbClr val="000000"/>
                </a:solidFill>
              </a:rPr>
              <a:t> </a:t>
            </a:r>
            <a:r>
              <a:rPr lang="zh-CN" altLang="en-US" dirty="0">
                <a:solidFill>
                  <a:srgbClr val="000000"/>
                </a:solidFill>
              </a:rPr>
              <a:t>将标量寄存器的值从</a:t>
            </a:r>
            <a:r>
              <a:rPr lang="en-US" altLang="zh-CN" dirty="0">
                <a:solidFill>
                  <a:srgbClr val="000000"/>
                </a:solidFill>
              </a:rPr>
              <a:t>control thread</a:t>
            </a:r>
            <a:r>
              <a:rPr lang="zh-CN" altLang="en-US" dirty="0">
                <a:solidFill>
                  <a:srgbClr val="000000"/>
                </a:solidFill>
              </a:rPr>
              <a:t>移动到矢量寄存器。</a:t>
            </a:r>
          </a:p>
          <a:p>
            <a:endParaRPr lang="zh-CN" altLang="en-US" dirty="0">
              <a:solidFill>
                <a:srgbClr val="000000"/>
              </a:solidFill>
            </a:endParaRPr>
          </a:p>
        </p:txBody>
      </p:sp>
      <p:pic>
        <p:nvPicPr>
          <p:cNvPr id="9" name="图片 8">
            <a:extLst>
              <a:ext uri="{FF2B5EF4-FFF2-40B4-BE49-F238E27FC236}">
                <a16:creationId xmlns:a16="http://schemas.microsoft.com/office/drawing/2014/main" id="{E8738792-C0E9-4173-AFBA-387E21433EEA}"/>
              </a:ext>
            </a:extLst>
          </p:cNvPr>
          <p:cNvPicPr/>
          <p:nvPr/>
        </p:nvPicPr>
        <p:blipFill rotWithShape="1">
          <a:blip r:embed="rId3"/>
          <a:srcRect t="61947"/>
          <a:stretch/>
        </p:blipFill>
        <p:spPr>
          <a:xfrm>
            <a:off x="42813" y="1619014"/>
            <a:ext cx="4833703" cy="2023313"/>
          </a:xfrm>
          <a:prstGeom prst="rect">
            <a:avLst/>
          </a:prstGeom>
        </p:spPr>
      </p:pic>
      <p:pic>
        <p:nvPicPr>
          <p:cNvPr id="10" name="图片 9">
            <a:extLst>
              <a:ext uri="{FF2B5EF4-FFF2-40B4-BE49-F238E27FC236}">
                <a16:creationId xmlns:a16="http://schemas.microsoft.com/office/drawing/2014/main" id="{FF1A56C9-68E1-41AB-9E57-1A24BEA42A3E}"/>
              </a:ext>
            </a:extLst>
          </p:cNvPr>
          <p:cNvPicPr/>
          <p:nvPr/>
        </p:nvPicPr>
        <p:blipFill>
          <a:blip r:embed="rId4"/>
          <a:stretch>
            <a:fillRect/>
          </a:stretch>
        </p:blipFill>
        <p:spPr>
          <a:xfrm>
            <a:off x="42813" y="3647621"/>
            <a:ext cx="4833703" cy="2349782"/>
          </a:xfrm>
          <a:prstGeom prst="rect">
            <a:avLst/>
          </a:prstGeom>
        </p:spPr>
      </p:pic>
      <p:sp>
        <p:nvSpPr>
          <p:cNvPr id="11" name="文本框 10">
            <a:extLst>
              <a:ext uri="{FF2B5EF4-FFF2-40B4-BE49-F238E27FC236}">
                <a16:creationId xmlns:a16="http://schemas.microsoft.com/office/drawing/2014/main" id="{AC64DF68-5677-4712-A0D2-4F27A4409AEF}"/>
              </a:ext>
            </a:extLst>
          </p:cNvPr>
          <p:cNvSpPr txBox="1"/>
          <p:nvPr/>
        </p:nvSpPr>
        <p:spPr>
          <a:xfrm>
            <a:off x="283369" y="6123993"/>
            <a:ext cx="3938418" cy="369332"/>
          </a:xfrm>
          <a:prstGeom prst="rect">
            <a:avLst/>
          </a:prstGeom>
          <a:noFill/>
        </p:spPr>
        <p:txBody>
          <a:bodyPr wrap="square" rtlCol="0">
            <a:spAutoFit/>
          </a:bodyPr>
          <a:lstStyle/>
          <a:p>
            <a:r>
              <a:rPr lang="en-US" altLang="zh-CN" dirty="0" err="1">
                <a:solidFill>
                  <a:srgbClr val="000000"/>
                </a:solidFill>
              </a:rPr>
              <a:t>vmca</a:t>
            </a:r>
            <a:r>
              <a:rPr lang="zh-CN" altLang="en-US" dirty="0">
                <a:solidFill>
                  <a:srgbClr val="000000"/>
                </a:solidFill>
              </a:rPr>
              <a:t>：将数组指针移动到向量单元。</a:t>
            </a:r>
            <a:endParaRPr lang="en-US" altLang="zh-CN" dirty="0">
              <a:solidFill>
                <a:srgbClr val="000000"/>
              </a:solidFill>
            </a:endParaRPr>
          </a:p>
        </p:txBody>
      </p:sp>
      <p:sp>
        <p:nvSpPr>
          <p:cNvPr id="12" name="文本框 11">
            <a:extLst>
              <a:ext uri="{FF2B5EF4-FFF2-40B4-BE49-F238E27FC236}">
                <a16:creationId xmlns:a16="http://schemas.microsoft.com/office/drawing/2014/main" id="{E3806F15-3EA1-45D7-91FC-D9B7C87BFCF7}"/>
              </a:ext>
            </a:extLst>
          </p:cNvPr>
          <p:cNvSpPr txBox="1"/>
          <p:nvPr/>
        </p:nvSpPr>
        <p:spPr>
          <a:xfrm>
            <a:off x="5486400" y="5536642"/>
            <a:ext cx="5274310" cy="460761"/>
          </a:xfrm>
          <a:prstGeom prst="rect">
            <a:avLst/>
          </a:prstGeom>
          <a:no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117F9743-6929-4B9D-8CD3-F97368B29610}"/>
              </a:ext>
            </a:extLst>
          </p:cNvPr>
          <p:cNvSpPr txBox="1"/>
          <p:nvPr/>
        </p:nvSpPr>
        <p:spPr>
          <a:xfrm>
            <a:off x="4248419" y="6123993"/>
            <a:ext cx="4770121" cy="369332"/>
          </a:xfrm>
          <a:prstGeom prst="rect">
            <a:avLst/>
          </a:prstGeom>
          <a:noFill/>
        </p:spPr>
        <p:txBody>
          <a:bodyPr wrap="square" rtlCol="0">
            <a:spAutoFit/>
          </a:bodyPr>
          <a:lstStyle/>
          <a:p>
            <a:r>
              <a:rPr lang="zh-CN" altLang="en-US" dirty="0">
                <a:solidFill>
                  <a:srgbClr val="000000"/>
                </a:solidFill>
              </a:rPr>
              <a:t>将矩阵分割为子矩阵，进行分块矩阵乘法运算</a:t>
            </a:r>
            <a:endParaRPr lang="zh-CN" altLang="en-US" dirty="0"/>
          </a:p>
        </p:txBody>
      </p:sp>
      <p:sp>
        <p:nvSpPr>
          <p:cNvPr id="14" name="矩形 13">
            <a:extLst>
              <a:ext uri="{FF2B5EF4-FFF2-40B4-BE49-F238E27FC236}">
                <a16:creationId xmlns:a16="http://schemas.microsoft.com/office/drawing/2014/main" id="{43B23CAA-0E87-4204-8929-E45BA65B6A85}"/>
              </a:ext>
            </a:extLst>
          </p:cNvPr>
          <p:cNvSpPr/>
          <p:nvPr/>
        </p:nvSpPr>
        <p:spPr>
          <a:xfrm>
            <a:off x="910375" y="672127"/>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加速代码</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6"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573684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36</a:t>
            </a:fld>
            <a:endParaRPr lang="zh-CN" altLang="en-US"/>
          </a:p>
        </p:txBody>
      </p:sp>
      <p:sp>
        <p:nvSpPr>
          <p:cNvPr id="6" name="文本框 5">
            <a:extLst>
              <a:ext uri="{FF2B5EF4-FFF2-40B4-BE49-F238E27FC236}">
                <a16:creationId xmlns:a16="http://schemas.microsoft.com/office/drawing/2014/main" id="{D2792517-FC5C-4177-BED9-E3DE588D86AD}"/>
              </a:ext>
            </a:extLst>
          </p:cNvPr>
          <p:cNvSpPr txBox="1"/>
          <p:nvPr/>
        </p:nvSpPr>
        <p:spPr>
          <a:xfrm>
            <a:off x="5057357" y="2288721"/>
            <a:ext cx="3547649" cy="1200329"/>
          </a:xfrm>
          <a:prstGeom prst="rect">
            <a:avLst/>
          </a:prstGeom>
          <a:noFill/>
        </p:spPr>
        <p:txBody>
          <a:bodyPr wrap="square" rtlCol="0">
            <a:spAutoFit/>
          </a:bodyPr>
          <a:lstStyle/>
          <a:p>
            <a:r>
              <a:rPr lang="zh-CN" altLang="en-US" dirty="0">
                <a:solidFill>
                  <a:srgbClr val="000000"/>
                </a:solidFill>
              </a:rPr>
              <a:t>原代码在</a:t>
            </a:r>
            <a:r>
              <a:rPr lang="en-US" altLang="zh-CN" dirty="0" err="1">
                <a:solidFill>
                  <a:srgbClr val="000000"/>
                </a:solidFill>
              </a:rPr>
              <a:t>vec-sgemm-opt_asm.S</a:t>
            </a:r>
            <a:r>
              <a:rPr lang="zh-CN" altLang="en-US" dirty="0">
                <a:solidFill>
                  <a:srgbClr val="000000"/>
                </a:solidFill>
              </a:rPr>
              <a:t>中自定义了一些针对矩阵乘法的</a:t>
            </a:r>
            <a:r>
              <a:rPr lang="en-US" altLang="zh-CN" dirty="0" err="1">
                <a:solidFill>
                  <a:srgbClr val="000000"/>
                </a:solidFill>
              </a:rPr>
              <a:t>hwacha</a:t>
            </a:r>
            <a:r>
              <a:rPr lang="zh-CN" altLang="en-US" dirty="0">
                <a:solidFill>
                  <a:srgbClr val="000000"/>
                </a:solidFill>
              </a:rPr>
              <a:t>指令，如子矩阵块乘法运算。</a:t>
            </a:r>
          </a:p>
        </p:txBody>
      </p:sp>
      <p:pic>
        <p:nvPicPr>
          <p:cNvPr id="7" name="图片 6">
            <a:extLst>
              <a:ext uri="{FF2B5EF4-FFF2-40B4-BE49-F238E27FC236}">
                <a16:creationId xmlns:a16="http://schemas.microsoft.com/office/drawing/2014/main" id="{3529A0DF-8F78-43D3-B9FE-B51D87EDB0B6}"/>
              </a:ext>
            </a:extLst>
          </p:cNvPr>
          <p:cNvPicPr/>
          <p:nvPr/>
        </p:nvPicPr>
        <p:blipFill>
          <a:blip r:embed="rId2"/>
          <a:stretch>
            <a:fillRect/>
          </a:stretch>
        </p:blipFill>
        <p:spPr>
          <a:xfrm>
            <a:off x="286469" y="1920953"/>
            <a:ext cx="4417746" cy="4803166"/>
          </a:xfrm>
          <a:prstGeom prst="rect">
            <a:avLst/>
          </a:prstGeom>
        </p:spPr>
      </p:pic>
      <p:pic>
        <p:nvPicPr>
          <p:cNvPr id="8" name="图片 7">
            <a:extLst>
              <a:ext uri="{FF2B5EF4-FFF2-40B4-BE49-F238E27FC236}">
                <a16:creationId xmlns:a16="http://schemas.microsoft.com/office/drawing/2014/main" id="{F3F76E82-FA2D-4487-9A6F-1CE09FCBA35C}"/>
              </a:ext>
            </a:extLst>
          </p:cNvPr>
          <p:cNvPicPr>
            <a:picLocks noChangeAspect="1"/>
          </p:cNvPicPr>
          <p:nvPr/>
        </p:nvPicPr>
        <p:blipFill>
          <a:blip r:embed="rId3"/>
          <a:stretch>
            <a:fillRect/>
          </a:stretch>
        </p:blipFill>
        <p:spPr>
          <a:xfrm>
            <a:off x="4990684" y="3808186"/>
            <a:ext cx="3371850" cy="1028700"/>
          </a:xfrm>
          <a:prstGeom prst="rect">
            <a:avLst/>
          </a:prstGeom>
        </p:spPr>
      </p:pic>
      <p:sp>
        <p:nvSpPr>
          <p:cNvPr id="9" name="矩形 8">
            <a:extLst>
              <a:ext uri="{FF2B5EF4-FFF2-40B4-BE49-F238E27FC236}">
                <a16:creationId xmlns:a16="http://schemas.microsoft.com/office/drawing/2014/main" id="{43B23CAA-0E87-4204-8929-E45BA65B6A85}"/>
              </a:ext>
            </a:extLst>
          </p:cNvPr>
          <p:cNvSpPr/>
          <p:nvPr/>
        </p:nvSpPr>
        <p:spPr>
          <a:xfrm>
            <a:off x="733345" y="883629"/>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加速代码</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748894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37</a:t>
            </a:fld>
            <a:endParaRPr lang="zh-CN" altLang="en-US"/>
          </a:p>
        </p:txBody>
      </p:sp>
      <p:pic>
        <p:nvPicPr>
          <p:cNvPr id="5" name="图片 4">
            <a:extLst>
              <a:ext uri="{FF2B5EF4-FFF2-40B4-BE49-F238E27FC236}">
                <a16:creationId xmlns:a16="http://schemas.microsoft.com/office/drawing/2014/main" id="{810CA7DE-90DB-41CD-902D-20AA2397DA12}"/>
              </a:ext>
            </a:extLst>
          </p:cNvPr>
          <p:cNvPicPr>
            <a:picLocks noChangeAspect="1"/>
          </p:cNvPicPr>
          <p:nvPr/>
        </p:nvPicPr>
        <p:blipFill>
          <a:blip r:embed="rId2"/>
          <a:stretch>
            <a:fillRect/>
          </a:stretch>
        </p:blipFill>
        <p:spPr>
          <a:xfrm>
            <a:off x="4375137" y="1509865"/>
            <a:ext cx="4644549" cy="4351075"/>
          </a:xfrm>
          <a:prstGeom prst="rect">
            <a:avLst/>
          </a:prstGeom>
        </p:spPr>
      </p:pic>
      <p:sp>
        <p:nvSpPr>
          <p:cNvPr id="6" name="文本框 5">
            <a:extLst>
              <a:ext uri="{FF2B5EF4-FFF2-40B4-BE49-F238E27FC236}">
                <a16:creationId xmlns:a16="http://schemas.microsoft.com/office/drawing/2014/main" id="{D2792517-FC5C-4177-BED9-E3DE588D86AD}"/>
              </a:ext>
            </a:extLst>
          </p:cNvPr>
          <p:cNvSpPr txBox="1"/>
          <p:nvPr/>
        </p:nvSpPr>
        <p:spPr>
          <a:xfrm>
            <a:off x="543781" y="1650840"/>
            <a:ext cx="3531254" cy="1477328"/>
          </a:xfrm>
          <a:prstGeom prst="rect">
            <a:avLst/>
          </a:prstGeom>
          <a:noFill/>
        </p:spPr>
        <p:txBody>
          <a:bodyPr wrap="square" rtlCol="0">
            <a:spAutoFit/>
          </a:bodyPr>
          <a:lstStyle/>
          <a:p>
            <a:r>
              <a:rPr lang="zh-CN" altLang="en-US" dirty="0">
                <a:solidFill>
                  <a:srgbClr val="000000"/>
                </a:solidFill>
              </a:rPr>
              <a:t>原代码在</a:t>
            </a:r>
            <a:r>
              <a:rPr lang="en-US" altLang="zh-CN" dirty="0" err="1">
                <a:solidFill>
                  <a:srgbClr val="000000"/>
                </a:solidFill>
              </a:rPr>
              <a:t>vec-sgemm-opt_asm.S</a:t>
            </a:r>
            <a:r>
              <a:rPr lang="zh-CN" altLang="en-US" dirty="0">
                <a:solidFill>
                  <a:srgbClr val="000000"/>
                </a:solidFill>
              </a:rPr>
              <a:t>中自定义了一些针对矩阵乘法的</a:t>
            </a:r>
            <a:r>
              <a:rPr lang="en-US" altLang="zh-CN" dirty="0" err="1">
                <a:solidFill>
                  <a:srgbClr val="000000"/>
                </a:solidFill>
              </a:rPr>
              <a:t>hwacha</a:t>
            </a:r>
            <a:r>
              <a:rPr lang="zh-CN" altLang="en-US" dirty="0">
                <a:solidFill>
                  <a:srgbClr val="000000"/>
                </a:solidFill>
              </a:rPr>
              <a:t>指令，我们修改文件路径并将其写入</a:t>
            </a:r>
            <a:r>
              <a:rPr lang="en-US" altLang="zh-CN" dirty="0">
                <a:solidFill>
                  <a:srgbClr val="000000"/>
                </a:solidFill>
              </a:rPr>
              <a:t>bmark.mk</a:t>
            </a:r>
            <a:r>
              <a:rPr lang="zh-CN" altLang="en-US" dirty="0">
                <a:solidFill>
                  <a:srgbClr val="000000"/>
                </a:solidFill>
              </a:rPr>
              <a:t>后完成了对这些指令的调用</a:t>
            </a:r>
          </a:p>
        </p:txBody>
      </p:sp>
      <p:pic>
        <p:nvPicPr>
          <p:cNvPr id="7" name="图片 6">
            <a:extLst>
              <a:ext uri="{FF2B5EF4-FFF2-40B4-BE49-F238E27FC236}">
                <a16:creationId xmlns:a16="http://schemas.microsoft.com/office/drawing/2014/main" id="{DFF7F5BB-4E57-437F-8A85-ABBD6CC31A1B}"/>
              </a:ext>
            </a:extLst>
          </p:cNvPr>
          <p:cNvPicPr>
            <a:picLocks noChangeAspect="1"/>
          </p:cNvPicPr>
          <p:nvPr/>
        </p:nvPicPr>
        <p:blipFill>
          <a:blip r:embed="rId3"/>
          <a:stretch>
            <a:fillRect/>
          </a:stretch>
        </p:blipFill>
        <p:spPr>
          <a:xfrm>
            <a:off x="1096552" y="3432619"/>
            <a:ext cx="2257425" cy="323850"/>
          </a:xfrm>
          <a:prstGeom prst="rect">
            <a:avLst/>
          </a:prstGeom>
        </p:spPr>
      </p:pic>
      <p:pic>
        <p:nvPicPr>
          <p:cNvPr id="8" name="图片 7">
            <a:extLst>
              <a:ext uri="{FF2B5EF4-FFF2-40B4-BE49-F238E27FC236}">
                <a16:creationId xmlns:a16="http://schemas.microsoft.com/office/drawing/2014/main" id="{3524DA86-3ECF-48E9-95B2-6CE48CD7213A}"/>
              </a:ext>
            </a:extLst>
          </p:cNvPr>
          <p:cNvPicPr>
            <a:picLocks noChangeAspect="1"/>
          </p:cNvPicPr>
          <p:nvPr/>
        </p:nvPicPr>
        <p:blipFill rotWithShape="1">
          <a:blip r:embed="rId4"/>
          <a:srcRect r="30790" b="24078"/>
          <a:stretch/>
        </p:blipFill>
        <p:spPr>
          <a:xfrm>
            <a:off x="243680" y="4231212"/>
            <a:ext cx="4131457" cy="1629728"/>
          </a:xfrm>
          <a:prstGeom prst="rect">
            <a:avLst/>
          </a:prstGeom>
        </p:spPr>
      </p:pic>
      <p:sp>
        <p:nvSpPr>
          <p:cNvPr id="9" name="矩形 8">
            <a:extLst>
              <a:ext uri="{FF2B5EF4-FFF2-40B4-BE49-F238E27FC236}">
                <a16:creationId xmlns:a16="http://schemas.microsoft.com/office/drawing/2014/main" id="{43B23CAA-0E87-4204-8929-E45BA65B6A85}"/>
              </a:ext>
            </a:extLst>
          </p:cNvPr>
          <p:cNvSpPr/>
          <p:nvPr/>
        </p:nvSpPr>
        <p:spPr>
          <a:xfrm>
            <a:off x="723406" y="683967"/>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加速代码</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754934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38</a:t>
            </a:fld>
            <a:endParaRPr lang="zh-CN" altLang="en-US"/>
          </a:p>
        </p:txBody>
      </p:sp>
      <p:sp>
        <p:nvSpPr>
          <p:cNvPr id="5" name="矩形 4"/>
          <p:cNvSpPr/>
          <p:nvPr/>
        </p:nvSpPr>
        <p:spPr>
          <a:xfrm>
            <a:off x="1136405" y="1408987"/>
            <a:ext cx="7183586"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dirty="0">
                <a:ln/>
                <a:solidFill>
                  <a:srgbClr val="000000"/>
                </a:solidFill>
              </a:rPr>
              <a:t>通过在代码中使用</a:t>
            </a:r>
            <a:r>
              <a:rPr lang="en-US" altLang="zh-CN" sz="2400" dirty="0" err="1">
                <a:ln/>
                <a:solidFill>
                  <a:srgbClr val="000000"/>
                </a:solidFill>
              </a:rPr>
              <a:t>setStarts</a:t>
            </a:r>
            <a:r>
              <a:rPr lang="zh-CN" altLang="en-US" sz="2400" dirty="0">
                <a:ln/>
                <a:solidFill>
                  <a:srgbClr val="000000"/>
                </a:solidFill>
              </a:rPr>
              <a:t>命令，输出网络运行的</a:t>
            </a:r>
            <a:r>
              <a:rPr lang="en-US" altLang="zh-CN" sz="2400" dirty="0">
                <a:ln/>
                <a:solidFill>
                  <a:srgbClr val="000000"/>
                </a:solidFill>
              </a:rPr>
              <a:t>cycle</a:t>
            </a:r>
            <a:r>
              <a:rPr lang="zh-CN" altLang="en-US" sz="2400" dirty="0">
                <a:ln/>
                <a:solidFill>
                  <a:srgbClr val="000000"/>
                </a:solidFill>
              </a:rPr>
              <a:t>数。</a:t>
            </a:r>
            <a:endParaRPr lang="en-US" altLang="zh-CN" sz="2400" dirty="0">
              <a:ln/>
              <a:solidFill>
                <a:srgbClr val="000000"/>
              </a:solidFill>
            </a:endParaRPr>
          </a:p>
          <a:p>
            <a:pPr algn="just"/>
            <a:r>
              <a:rPr lang="zh-CN" altLang="en-US" sz="2400" dirty="0">
                <a:ln/>
                <a:solidFill>
                  <a:srgbClr val="000000"/>
                </a:solidFill>
              </a:rPr>
              <a:t>通过比较未加速代码与加速代码运行的</a:t>
            </a:r>
            <a:r>
              <a:rPr lang="en-US" altLang="zh-CN" sz="2400" dirty="0">
                <a:ln/>
                <a:solidFill>
                  <a:srgbClr val="000000"/>
                </a:solidFill>
              </a:rPr>
              <a:t>cycle</a:t>
            </a:r>
            <a:r>
              <a:rPr lang="zh-CN" altLang="en-US" sz="2400" dirty="0">
                <a:ln/>
                <a:solidFill>
                  <a:srgbClr val="000000"/>
                </a:solidFill>
              </a:rPr>
              <a:t>的数量证明加速效果。</a:t>
            </a:r>
            <a:endParaRPr lang="zh-CN" altLang="en-US" sz="2400" cap="none" spc="0" dirty="0">
              <a:ln/>
              <a:solidFill>
                <a:srgbClr val="000000"/>
              </a:solidFill>
              <a:effectLst/>
            </a:endParaRPr>
          </a:p>
        </p:txBody>
      </p:sp>
      <p:pic>
        <p:nvPicPr>
          <p:cNvPr id="6" name="图片 5">
            <a:extLst>
              <a:ext uri="{FF2B5EF4-FFF2-40B4-BE49-F238E27FC236}">
                <a16:creationId xmlns:a16="http://schemas.microsoft.com/office/drawing/2014/main" id="{72BCD496-D8F8-46E4-BA58-8173BD30E1FF}"/>
              </a:ext>
            </a:extLst>
          </p:cNvPr>
          <p:cNvPicPr>
            <a:picLocks noChangeAspect="1"/>
          </p:cNvPicPr>
          <p:nvPr/>
        </p:nvPicPr>
        <p:blipFill>
          <a:blip r:embed="rId2"/>
          <a:stretch>
            <a:fillRect/>
          </a:stretch>
        </p:blipFill>
        <p:spPr>
          <a:xfrm>
            <a:off x="2488127" y="3835068"/>
            <a:ext cx="1619250" cy="333375"/>
          </a:xfrm>
          <a:prstGeom prst="rect">
            <a:avLst/>
          </a:prstGeom>
        </p:spPr>
      </p:pic>
      <p:pic>
        <p:nvPicPr>
          <p:cNvPr id="7" name="图片 6">
            <a:extLst>
              <a:ext uri="{FF2B5EF4-FFF2-40B4-BE49-F238E27FC236}">
                <a16:creationId xmlns:a16="http://schemas.microsoft.com/office/drawing/2014/main" id="{D2846175-EDA2-4B96-89D6-6B9E9693498D}"/>
              </a:ext>
            </a:extLst>
          </p:cNvPr>
          <p:cNvPicPr>
            <a:picLocks noChangeAspect="1"/>
          </p:cNvPicPr>
          <p:nvPr/>
        </p:nvPicPr>
        <p:blipFill>
          <a:blip r:embed="rId3"/>
          <a:stretch>
            <a:fillRect/>
          </a:stretch>
        </p:blipFill>
        <p:spPr>
          <a:xfrm>
            <a:off x="2488127" y="5013919"/>
            <a:ext cx="1533525" cy="266700"/>
          </a:xfrm>
          <a:prstGeom prst="rect">
            <a:avLst/>
          </a:prstGeom>
        </p:spPr>
      </p:pic>
      <p:sp>
        <p:nvSpPr>
          <p:cNvPr id="8" name="矩形 7">
            <a:extLst>
              <a:ext uri="{FF2B5EF4-FFF2-40B4-BE49-F238E27FC236}">
                <a16:creationId xmlns:a16="http://schemas.microsoft.com/office/drawing/2014/main" id="{43B23CAA-0E87-4204-8929-E45BA65B6A85}"/>
              </a:ext>
            </a:extLst>
          </p:cNvPr>
          <p:cNvSpPr/>
          <p:nvPr/>
        </p:nvSpPr>
        <p:spPr>
          <a:xfrm>
            <a:off x="792980" y="691781"/>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
        <p:nvSpPr>
          <p:cNvPr id="2" name="矩形 1">
            <a:extLst>
              <a:ext uri="{FF2B5EF4-FFF2-40B4-BE49-F238E27FC236}">
                <a16:creationId xmlns:a16="http://schemas.microsoft.com/office/drawing/2014/main" id="{A150EDD9-247A-4F86-9B11-13917C042855}"/>
              </a:ext>
            </a:extLst>
          </p:cNvPr>
          <p:cNvSpPr/>
          <p:nvPr/>
        </p:nvSpPr>
        <p:spPr>
          <a:xfrm>
            <a:off x="4775273" y="3812582"/>
            <a:ext cx="4572000" cy="1631216"/>
          </a:xfrm>
          <a:prstGeom prst="rect">
            <a:avLst/>
          </a:prstGeom>
        </p:spPr>
        <p:txBody>
          <a:bodyPr>
            <a:spAutoFit/>
          </a:bodyPr>
          <a:lstStyle/>
          <a:p>
            <a:r>
              <a:rPr lang="zh-CN" altLang="en-US" sz="2000" dirty="0"/>
              <a:t>开始</a:t>
            </a:r>
            <a:r>
              <a:rPr lang="en-US" altLang="zh-CN" sz="2000" dirty="0"/>
              <a:t>cycle</a:t>
            </a:r>
            <a:r>
              <a:rPr lang="zh-CN" altLang="en-US" sz="2000" dirty="0"/>
              <a:t>计数</a:t>
            </a:r>
            <a:endParaRPr lang="en-US" altLang="zh-CN" sz="2000" dirty="0"/>
          </a:p>
          <a:p>
            <a:endParaRPr lang="en-US" altLang="zh-CN" sz="2000" dirty="0"/>
          </a:p>
          <a:p>
            <a:endParaRPr lang="en-US" altLang="zh-CN" sz="2000" dirty="0"/>
          </a:p>
          <a:p>
            <a:endParaRPr lang="en-US" altLang="zh-CN" sz="2000" dirty="0"/>
          </a:p>
          <a:p>
            <a:r>
              <a:rPr lang="en-US" altLang="zh-CN" sz="2000" dirty="0" err="1"/>
              <a:t>setStarts</a:t>
            </a:r>
            <a:r>
              <a:rPr lang="en-US" altLang="zh-CN" sz="2000" dirty="0"/>
              <a:t>=0</a:t>
            </a:r>
            <a:r>
              <a:rPr lang="zh-CN" altLang="en-US" sz="2000"/>
              <a:t>结束</a:t>
            </a:r>
            <a:endParaRPr lang="zh-CN" altLang="en-US" sz="2000" dirty="0"/>
          </a:p>
        </p:txBody>
      </p:sp>
    </p:spTree>
    <p:extLst>
      <p:ext uri="{BB962C8B-B14F-4D97-AF65-F5344CB8AC3E}">
        <p14:creationId xmlns:p14="http://schemas.microsoft.com/office/powerpoint/2010/main" val="439841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505639"/>
            <a:ext cx="2057400" cy="365125"/>
          </a:xfrm>
        </p:spPr>
        <p:txBody>
          <a:bodyPr/>
          <a:lstStyle/>
          <a:p>
            <a:fld id="{8519752B-82F3-49DB-9E73-CA2B775D93FA}" type="slidenum">
              <a:rPr lang="zh-CN" altLang="en-US" smtClean="0"/>
              <a:t>39</a:t>
            </a:fld>
            <a:endParaRPr lang="zh-CN" altLang="en-US"/>
          </a:p>
        </p:txBody>
      </p:sp>
      <p:sp>
        <p:nvSpPr>
          <p:cNvPr id="9" name="文本框 8"/>
          <p:cNvSpPr txBox="1"/>
          <p:nvPr/>
        </p:nvSpPr>
        <p:spPr>
          <a:xfrm>
            <a:off x="4540324" y="6281966"/>
            <a:ext cx="3460691" cy="369332"/>
          </a:xfrm>
          <a:prstGeom prst="rect">
            <a:avLst/>
          </a:prstGeom>
          <a:noFill/>
        </p:spPr>
        <p:txBody>
          <a:bodyPr wrap="none" rtlCol="0">
            <a:spAutoFit/>
          </a:bodyPr>
          <a:lstStyle/>
          <a:p>
            <a:r>
              <a:rPr lang="en-US" altLang="zh-CN" dirty="0"/>
              <a:t>2</a:t>
            </a:r>
            <a:r>
              <a:rPr lang="zh-CN" altLang="en-US" dirty="0"/>
              <a:t>*</a:t>
            </a:r>
            <a:r>
              <a:rPr lang="en-US" altLang="zh-CN" dirty="0"/>
              <a:t>2</a:t>
            </a:r>
            <a:r>
              <a:rPr lang="zh-CN" altLang="en-US" dirty="0"/>
              <a:t>矩阵</a:t>
            </a:r>
            <a:r>
              <a:rPr lang="en-US" altLang="zh-CN" dirty="0"/>
              <a:t>rocket-chip</a:t>
            </a:r>
            <a:r>
              <a:rPr lang="zh-CN" altLang="en-US" dirty="0"/>
              <a:t>及</a:t>
            </a:r>
            <a:r>
              <a:rPr lang="en-US" altLang="zh-CN" dirty="0" err="1"/>
              <a:t>hwacha</a:t>
            </a:r>
            <a:r>
              <a:rPr lang="zh-CN" altLang="en-US" dirty="0"/>
              <a:t>仿真</a:t>
            </a:r>
          </a:p>
        </p:txBody>
      </p:sp>
      <p:sp>
        <p:nvSpPr>
          <p:cNvPr id="10" name="矩形 9">
            <a:extLst>
              <a:ext uri="{FF2B5EF4-FFF2-40B4-BE49-F238E27FC236}">
                <a16:creationId xmlns:a16="http://schemas.microsoft.com/office/drawing/2014/main" id="{43B23CAA-0E87-4204-8929-E45BA65B6A85}"/>
              </a:ext>
            </a:extLst>
          </p:cNvPr>
          <p:cNvSpPr/>
          <p:nvPr/>
        </p:nvSpPr>
        <p:spPr>
          <a:xfrm>
            <a:off x="967207" y="573292"/>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4" y="2189597"/>
            <a:ext cx="9156424" cy="3113055"/>
          </a:xfrm>
          <a:prstGeom prst="rect">
            <a:avLst/>
          </a:prstGeom>
        </p:spPr>
      </p:pic>
      <p:sp>
        <p:nvSpPr>
          <p:cNvPr id="11"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
        <p:nvSpPr>
          <p:cNvPr id="12" name="椭圆 11">
            <a:extLst>
              <a:ext uri="{FF2B5EF4-FFF2-40B4-BE49-F238E27FC236}">
                <a16:creationId xmlns:a16="http://schemas.microsoft.com/office/drawing/2014/main" id="{45159ECA-50BE-466A-A837-B4D5608CADE8}"/>
              </a:ext>
            </a:extLst>
          </p:cNvPr>
          <p:cNvSpPr/>
          <p:nvPr/>
        </p:nvSpPr>
        <p:spPr>
          <a:xfrm>
            <a:off x="-31676" y="3125513"/>
            <a:ext cx="327992" cy="1241222"/>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A0ED0917-3673-410F-BFAD-0249744DC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08" y="1001579"/>
            <a:ext cx="9144000" cy="1048407"/>
          </a:xfrm>
          <a:prstGeom prst="rect">
            <a:avLst/>
          </a:prstGeom>
        </p:spPr>
      </p:pic>
      <p:pic>
        <p:nvPicPr>
          <p:cNvPr id="15" name="图片 14">
            <a:extLst>
              <a:ext uri="{FF2B5EF4-FFF2-40B4-BE49-F238E27FC236}">
                <a16:creationId xmlns:a16="http://schemas.microsoft.com/office/drawing/2014/main" id="{16F6AC6D-EC3A-4858-AD81-4B4EE0050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6" y="5442263"/>
            <a:ext cx="9144000" cy="728485"/>
          </a:xfrm>
          <a:prstGeom prst="rect">
            <a:avLst/>
          </a:prstGeom>
        </p:spPr>
      </p:pic>
    </p:spTree>
    <p:extLst>
      <p:ext uri="{BB962C8B-B14F-4D97-AF65-F5344CB8AC3E}">
        <p14:creationId xmlns:p14="http://schemas.microsoft.com/office/powerpoint/2010/main" val="100092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4</a:t>
            </a:fld>
            <a:endParaRPr lang="zh-CN" altLang="en-US"/>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88236" y="212865"/>
            <a:ext cx="3578086"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1.</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项目背景及调研</a:t>
            </a:r>
          </a:p>
        </p:txBody>
      </p:sp>
      <p:sp>
        <p:nvSpPr>
          <p:cNvPr id="6" name="内容占位符 2">
            <a:extLst>
              <a:ext uri="{FF2B5EF4-FFF2-40B4-BE49-F238E27FC236}">
                <a16:creationId xmlns:a16="http://schemas.microsoft.com/office/drawing/2014/main" id="{A9719183-7674-4FFA-8C39-AEAF3D07BBBC}"/>
              </a:ext>
            </a:extLst>
          </p:cNvPr>
          <p:cNvSpPr txBox="1">
            <a:spLocks/>
          </p:cNvSpPr>
          <p:nvPr/>
        </p:nvSpPr>
        <p:spPr>
          <a:xfrm>
            <a:off x="168344" y="1202373"/>
            <a:ext cx="4692512" cy="5336540"/>
          </a:xfrm>
          <a:prstGeom prst="rect">
            <a:avLst/>
          </a:prstGeom>
        </p:spPr>
        <p:txBody>
          <a:bodyPr vert="horz" wrap="square"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ea typeface="等线" panose="02010600030101010101" pitchFamily="2" charset="-122"/>
              </a:rPr>
              <a:t>该图展示了Hwacha向量微处理器的基本结构。</a:t>
            </a:r>
            <a:endParaRPr lang="en-US" altLang="zh-CN" sz="1600" dirty="0">
              <a:ea typeface="等线" panose="02010600030101010101" pitchFamily="2" charset="-122"/>
            </a:endParaRPr>
          </a:p>
          <a:p>
            <a:pPr algn="l"/>
            <a:r>
              <a:rPr lang="zh-CN" altLang="en-US" sz="1600" dirty="0">
                <a:ea typeface="等线" panose="02010600030101010101" pitchFamily="2" charset="-122"/>
              </a:rPr>
              <a:t>包括rocket控制器与协处理器。</a:t>
            </a:r>
            <a:endParaRPr lang="en-US" altLang="zh-CN" sz="1600" dirty="0">
              <a:ea typeface="等线" panose="02010600030101010101" pitchFamily="2" charset="-122"/>
            </a:endParaRPr>
          </a:p>
          <a:p>
            <a:pPr algn="l"/>
            <a:r>
              <a:rPr lang="zh-CN" altLang="en-US" sz="1600" dirty="0">
                <a:ea typeface="等线" panose="02010600030101010101" pitchFamily="2" charset="-122"/>
              </a:rPr>
              <a:t>它是使用开源火箭芯片SoC生成并用chisel写成RTL电路代码。</a:t>
            </a:r>
            <a:endParaRPr lang="en-US" altLang="zh-CN" sz="1600" dirty="0">
              <a:ea typeface="等线" panose="02010600030101010101" pitchFamily="2" charset="-122"/>
            </a:endParaRPr>
          </a:p>
          <a:p>
            <a:pPr algn="l"/>
            <a:r>
              <a:rPr lang="zh-CN" altLang="en-US" sz="1600" dirty="0">
                <a:ea typeface="等线" panose="02010600030101010101" pitchFamily="2" charset="-122"/>
              </a:rPr>
              <a:t>rocket是使用五级流水线的RISCV指令集标量运算核心，它直连阻塞1级指令缓存与非阻塞1级数据缓存。</a:t>
            </a:r>
            <a:endParaRPr lang="en-US" altLang="zh-CN" sz="1600" dirty="0">
              <a:ea typeface="等线" panose="02010600030101010101" pitchFamily="2" charset="-122"/>
            </a:endParaRPr>
          </a:p>
          <a:p>
            <a:pPr algn="l"/>
            <a:r>
              <a:rPr lang="zh-CN" altLang="en-US" sz="1600" dirty="0">
                <a:ea typeface="等线" panose="02010600030101010101" pitchFamily="2" charset="-122"/>
              </a:rPr>
              <a:t>协处理器提供了指令加速连接与内存连接。</a:t>
            </a:r>
            <a:endParaRPr lang="en-US" altLang="zh-CN" sz="1600" dirty="0">
              <a:ea typeface="等线" panose="02010600030101010101" pitchFamily="2" charset="-122"/>
            </a:endParaRPr>
          </a:p>
          <a:p>
            <a:pPr algn="l"/>
            <a:r>
              <a:rPr lang="zh-CN" altLang="en-US" sz="1600" dirty="0">
                <a:ea typeface="等线" panose="02010600030101010101" pitchFamily="2" charset="-122"/>
              </a:rPr>
              <a:t>Hwacha解耦矢量加速器与其内置的矢量指令缓存构成了协处理器。控制线程与运算线程在编程上各自分配给这两部分模块。</a:t>
            </a:r>
          </a:p>
          <a:p>
            <a:pPr algn="l"/>
            <a:r>
              <a:rPr lang="zh-CN" altLang="en-US" sz="1600" dirty="0">
                <a:ea typeface="等线" panose="02010600030101010101" pitchFamily="2" charset="-122"/>
              </a:rPr>
              <a:t>共享2级缓存有n块，完全覆盖1级缓存，并且被tilelink控制器统一控制，它们之间有一系列复杂的调度机制。L2缓存有两种状态，阻塞与非阻塞，阻塞型是指某处理单元的私有拷贝数据，在整个内存中要保持一致，非阻塞型的通常用于向量存储。</a:t>
            </a:r>
          </a:p>
          <a:p>
            <a:pPr algn="l"/>
            <a:r>
              <a:rPr lang="zh-CN" altLang="en-US" sz="1600" dirty="0">
                <a:ea typeface="等线" panose="02010600030101010101" pitchFamily="2" charset="-122"/>
              </a:rPr>
              <a:t>Hwacha加速器受到rocket芯片的几个固有设定所影响。例如矢量加速器直接连接到二级缓存，这会增大延迟，这使得缓存控制器的设计变得更为重要。</a:t>
            </a:r>
          </a:p>
        </p:txBody>
      </p:sp>
      <p:pic>
        <p:nvPicPr>
          <p:cNvPr id="7" name="图片 6">
            <a:extLst>
              <a:ext uri="{FF2B5EF4-FFF2-40B4-BE49-F238E27FC236}">
                <a16:creationId xmlns:a16="http://schemas.microsoft.com/office/drawing/2014/main" id="{1F758000-3C90-44DE-B167-69E788E4B702}"/>
              </a:ext>
            </a:extLst>
          </p:cNvPr>
          <p:cNvPicPr>
            <a:picLocks noChangeAspect="1"/>
          </p:cNvPicPr>
          <p:nvPr/>
        </p:nvPicPr>
        <p:blipFill>
          <a:blip r:embed="rId3"/>
          <a:stretch>
            <a:fillRect/>
          </a:stretch>
        </p:blipFill>
        <p:spPr>
          <a:xfrm>
            <a:off x="4884458" y="1272055"/>
            <a:ext cx="4058896" cy="4922175"/>
          </a:xfrm>
          <a:prstGeom prst="rect">
            <a:avLst/>
          </a:prstGeom>
        </p:spPr>
      </p:pic>
      <p:sp>
        <p:nvSpPr>
          <p:cNvPr id="9" name="标题 1">
            <a:extLst>
              <a:ext uri="{FF2B5EF4-FFF2-40B4-BE49-F238E27FC236}">
                <a16:creationId xmlns:a16="http://schemas.microsoft.com/office/drawing/2014/main" id="{810A0A03-6FEA-45B0-B9F6-59CAF54860D6}"/>
              </a:ext>
            </a:extLst>
          </p:cNvPr>
          <p:cNvSpPr txBox="1">
            <a:spLocks/>
          </p:cNvSpPr>
          <p:nvPr/>
        </p:nvSpPr>
        <p:spPr>
          <a:xfrm>
            <a:off x="-1697107" y="270713"/>
            <a:ext cx="7886700" cy="1325563"/>
          </a:xfrm>
          <a:prstGeom prst="rect">
            <a:avLst/>
          </a:prstGeom>
        </p:spPr>
        <p:txBody>
          <a:bodyPr vert="horz" wrap="square"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ea typeface="等线 Light" panose="02010600030101010101" pitchFamily="2" charset="-122"/>
              </a:rPr>
              <a:t>rocket + Hawacha系统架构</a:t>
            </a:r>
          </a:p>
        </p:txBody>
      </p:sp>
    </p:spTree>
    <p:extLst>
      <p:ext uri="{BB962C8B-B14F-4D97-AF65-F5344CB8AC3E}">
        <p14:creationId xmlns:p14="http://schemas.microsoft.com/office/powerpoint/2010/main" val="1600509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505639"/>
            <a:ext cx="2057400" cy="365125"/>
          </a:xfrm>
        </p:spPr>
        <p:txBody>
          <a:bodyPr/>
          <a:lstStyle/>
          <a:p>
            <a:fld id="{8519752B-82F3-49DB-9E73-CA2B775D93FA}" type="slidenum">
              <a:rPr lang="zh-CN" altLang="en-US" smtClean="0"/>
              <a:t>40</a:t>
            </a:fld>
            <a:endParaRPr lang="zh-CN" altLang="en-US"/>
          </a:p>
        </p:txBody>
      </p:sp>
      <p:sp>
        <p:nvSpPr>
          <p:cNvPr id="9" name="文本框 8"/>
          <p:cNvSpPr txBox="1"/>
          <p:nvPr/>
        </p:nvSpPr>
        <p:spPr>
          <a:xfrm>
            <a:off x="1158456" y="3964166"/>
            <a:ext cx="7863691" cy="646331"/>
          </a:xfrm>
          <a:prstGeom prst="rect">
            <a:avLst/>
          </a:prstGeom>
          <a:noFill/>
        </p:spPr>
        <p:txBody>
          <a:bodyPr wrap="none" rtlCol="0">
            <a:spAutoFit/>
          </a:bodyPr>
          <a:lstStyle/>
          <a:p>
            <a:r>
              <a:rPr lang="en-US" altLang="zh-CN" dirty="0"/>
              <a:t>10</a:t>
            </a:r>
            <a:r>
              <a:rPr lang="zh-CN" altLang="en-US" dirty="0"/>
              <a:t>*</a:t>
            </a:r>
            <a:r>
              <a:rPr lang="en-US" altLang="zh-CN" dirty="0"/>
              <a:t>10</a:t>
            </a:r>
            <a:r>
              <a:rPr lang="zh-CN" altLang="en-US" dirty="0"/>
              <a:t>矩阵</a:t>
            </a:r>
            <a:r>
              <a:rPr lang="en-US" altLang="zh-CN" dirty="0"/>
              <a:t>rocket-chip</a:t>
            </a:r>
            <a:r>
              <a:rPr lang="zh-CN" altLang="en-US" dirty="0"/>
              <a:t>仿真，用时</a:t>
            </a:r>
            <a:r>
              <a:rPr lang="en-US" altLang="zh-CN" dirty="0"/>
              <a:t>5</a:t>
            </a:r>
            <a:r>
              <a:rPr lang="zh-CN" altLang="en-US" dirty="0"/>
              <a:t>小时</a:t>
            </a:r>
            <a:endParaRPr lang="en-US" altLang="zh-CN" dirty="0"/>
          </a:p>
          <a:p>
            <a:r>
              <a:rPr lang="en-US" altLang="zh-CN" dirty="0" err="1"/>
              <a:t>Hwacha</a:t>
            </a:r>
            <a:r>
              <a:rPr lang="zh-CN" altLang="en-US" dirty="0"/>
              <a:t>仿真由于跑</a:t>
            </a:r>
            <a:r>
              <a:rPr lang="en-US" altLang="zh-CN" dirty="0"/>
              <a:t>18</a:t>
            </a:r>
            <a:r>
              <a:rPr lang="zh-CN" altLang="en-US" dirty="0"/>
              <a:t>小时后中断，未能显示最后结果，预计预计用时</a:t>
            </a:r>
            <a:r>
              <a:rPr lang="en-US" altLang="zh-CN" dirty="0"/>
              <a:t>30</a:t>
            </a:r>
            <a:r>
              <a:rPr lang="zh-CN" altLang="en-US" dirty="0"/>
              <a:t>小时</a:t>
            </a:r>
          </a:p>
        </p:txBody>
      </p:sp>
      <p:sp>
        <p:nvSpPr>
          <p:cNvPr id="10" name="矩形 9">
            <a:extLst>
              <a:ext uri="{FF2B5EF4-FFF2-40B4-BE49-F238E27FC236}">
                <a16:creationId xmlns:a16="http://schemas.microsoft.com/office/drawing/2014/main" id="{43B23CAA-0E87-4204-8929-E45BA65B6A85}"/>
              </a:ext>
            </a:extLst>
          </p:cNvPr>
          <p:cNvSpPr/>
          <p:nvPr/>
        </p:nvSpPr>
        <p:spPr>
          <a:xfrm>
            <a:off x="967207" y="573292"/>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pic>
        <p:nvPicPr>
          <p:cNvPr id="3" name="图片 2">
            <a:extLst>
              <a:ext uri="{FF2B5EF4-FFF2-40B4-BE49-F238E27FC236}">
                <a16:creationId xmlns:a16="http://schemas.microsoft.com/office/drawing/2014/main" id="{A4AA55D0-25C5-406A-A8C2-86100451B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0070"/>
            <a:ext cx="9144000" cy="1248705"/>
          </a:xfrm>
          <a:prstGeom prst="rect">
            <a:avLst/>
          </a:prstGeom>
        </p:spPr>
      </p:pic>
    </p:spTree>
    <p:extLst>
      <p:ext uri="{BB962C8B-B14F-4D97-AF65-F5344CB8AC3E}">
        <p14:creationId xmlns:p14="http://schemas.microsoft.com/office/powerpoint/2010/main" val="3955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41</a:t>
            </a:fld>
            <a:endParaRPr lang="zh-CN" altLang="en-US"/>
          </a:p>
        </p:txBody>
      </p:sp>
      <p:sp>
        <p:nvSpPr>
          <p:cNvPr id="6" name="矩形 5"/>
          <p:cNvSpPr/>
          <p:nvPr/>
        </p:nvSpPr>
        <p:spPr>
          <a:xfrm>
            <a:off x="85748" y="1761937"/>
            <a:ext cx="3890127"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2400" dirty="0">
                <a:ln/>
                <a:solidFill>
                  <a:srgbClr val="000000"/>
                </a:solidFill>
              </a:rPr>
              <a:t>经过测试，相同代码</a:t>
            </a:r>
            <a:r>
              <a:rPr lang="en-US" altLang="zh-CN" sz="2400" dirty="0">
                <a:ln/>
                <a:solidFill>
                  <a:srgbClr val="000000"/>
                </a:solidFill>
              </a:rPr>
              <a:t>rocket</a:t>
            </a:r>
            <a:r>
              <a:rPr lang="zh-CN" altLang="en-US" sz="2400" dirty="0">
                <a:ln/>
                <a:solidFill>
                  <a:srgbClr val="000000"/>
                </a:solidFill>
              </a:rPr>
              <a:t>和</a:t>
            </a:r>
            <a:r>
              <a:rPr lang="en-US" altLang="zh-CN" sz="2400" dirty="0" err="1">
                <a:ln/>
                <a:solidFill>
                  <a:srgbClr val="000000"/>
                </a:solidFill>
              </a:rPr>
              <a:t>hwacha</a:t>
            </a:r>
            <a:r>
              <a:rPr lang="zh-CN" altLang="en-US" sz="2400" dirty="0">
                <a:ln/>
                <a:solidFill>
                  <a:srgbClr val="000000"/>
                </a:solidFill>
              </a:rPr>
              <a:t>上运行时间比值为</a:t>
            </a:r>
            <a:r>
              <a:rPr lang="en-US" altLang="zh-CN" sz="2400" dirty="0">
                <a:ln/>
                <a:solidFill>
                  <a:srgbClr val="000000"/>
                </a:solidFill>
              </a:rPr>
              <a:t>1:50</a:t>
            </a:r>
            <a:endParaRPr lang="zh-CN" altLang="en-US" sz="2400" cap="none" spc="0" dirty="0">
              <a:ln/>
              <a:solidFill>
                <a:srgbClr val="000000"/>
              </a:solidFill>
              <a:effectLst/>
            </a:endParaRPr>
          </a:p>
        </p:txBody>
      </p:sp>
      <p:sp>
        <p:nvSpPr>
          <p:cNvPr id="7" name="矩形 6"/>
          <p:cNvSpPr/>
          <p:nvPr/>
        </p:nvSpPr>
        <p:spPr>
          <a:xfrm>
            <a:off x="0" y="3611896"/>
            <a:ext cx="3890127"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2400" dirty="0">
                <a:ln/>
                <a:solidFill>
                  <a:srgbClr val="000000"/>
                </a:solidFill>
              </a:rPr>
              <a:t>10*10</a:t>
            </a:r>
            <a:r>
              <a:rPr lang="zh-CN" altLang="en-US" sz="2400" dirty="0">
                <a:ln/>
                <a:solidFill>
                  <a:srgbClr val="000000"/>
                </a:solidFill>
              </a:rPr>
              <a:t>矩阵在</a:t>
            </a:r>
            <a:r>
              <a:rPr lang="en-US" altLang="zh-CN" sz="2400" dirty="0">
                <a:ln/>
                <a:solidFill>
                  <a:srgbClr val="000000"/>
                </a:solidFill>
              </a:rPr>
              <a:t>rocket-chip</a:t>
            </a:r>
            <a:r>
              <a:rPr lang="zh-CN" altLang="en-US" sz="2400" dirty="0">
                <a:ln/>
                <a:solidFill>
                  <a:srgbClr val="000000"/>
                </a:solidFill>
              </a:rPr>
              <a:t>上电路仿真了</a:t>
            </a:r>
            <a:r>
              <a:rPr lang="en-US" altLang="zh-CN" sz="2400" dirty="0">
                <a:ln/>
                <a:solidFill>
                  <a:srgbClr val="000000"/>
                </a:solidFill>
              </a:rPr>
              <a:t>5</a:t>
            </a:r>
            <a:r>
              <a:rPr lang="zh-CN" altLang="en-US" sz="2400" dirty="0">
                <a:ln/>
                <a:solidFill>
                  <a:srgbClr val="000000"/>
                </a:solidFill>
              </a:rPr>
              <a:t>小时，推测在</a:t>
            </a:r>
            <a:r>
              <a:rPr lang="en-US" altLang="zh-CN" sz="2400" dirty="0" err="1">
                <a:ln/>
                <a:solidFill>
                  <a:srgbClr val="000000"/>
                </a:solidFill>
              </a:rPr>
              <a:t>hwacha</a:t>
            </a:r>
            <a:r>
              <a:rPr lang="zh-CN" altLang="en-US" sz="2400" dirty="0">
                <a:ln/>
                <a:solidFill>
                  <a:srgbClr val="000000"/>
                </a:solidFill>
              </a:rPr>
              <a:t>上不加速运行需要</a:t>
            </a:r>
            <a:r>
              <a:rPr lang="en-US" altLang="zh-CN" sz="2400" dirty="0">
                <a:ln/>
                <a:solidFill>
                  <a:srgbClr val="000000"/>
                </a:solidFill>
              </a:rPr>
              <a:t>5*50=250</a:t>
            </a:r>
            <a:r>
              <a:rPr lang="zh-CN" altLang="en-US" sz="2400" dirty="0">
                <a:ln/>
                <a:solidFill>
                  <a:srgbClr val="000000"/>
                </a:solidFill>
              </a:rPr>
              <a:t>小时</a:t>
            </a:r>
            <a:endParaRPr lang="zh-CN" altLang="en-US" sz="2400" cap="none" spc="0" dirty="0">
              <a:ln/>
              <a:solidFill>
                <a:srgbClr val="000000"/>
              </a:solidFill>
              <a:effectLst/>
            </a:endParaRPr>
          </a:p>
        </p:txBody>
      </p:sp>
      <p:sp>
        <p:nvSpPr>
          <p:cNvPr id="8" name="右箭头 7"/>
          <p:cNvSpPr/>
          <p:nvPr/>
        </p:nvSpPr>
        <p:spPr>
          <a:xfrm>
            <a:off x="3975875" y="2681968"/>
            <a:ext cx="1302329" cy="92992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04248" y="428178"/>
            <a:ext cx="2587302" cy="600164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dirty="0">
                <a:ln/>
                <a:solidFill>
                  <a:srgbClr val="000000"/>
                </a:solidFill>
              </a:rPr>
              <a:t>改用</a:t>
            </a:r>
            <a:r>
              <a:rPr lang="en-US" altLang="zh-CN" sz="2400" dirty="0">
                <a:ln/>
                <a:solidFill>
                  <a:srgbClr val="000000"/>
                </a:solidFill>
              </a:rPr>
              <a:t>2</a:t>
            </a:r>
            <a:r>
              <a:rPr lang="zh-CN" altLang="en-US" sz="2400" dirty="0">
                <a:ln/>
                <a:solidFill>
                  <a:srgbClr val="000000"/>
                </a:solidFill>
              </a:rPr>
              <a:t>*</a:t>
            </a:r>
            <a:r>
              <a:rPr lang="en-US" altLang="zh-CN" sz="2400" dirty="0">
                <a:ln/>
                <a:solidFill>
                  <a:srgbClr val="000000"/>
                </a:solidFill>
              </a:rPr>
              <a:t>2</a:t>
            </a:r>
            <a:r>
              <a:rPr lang="zh-CN" altLang="en-US" sz="2400" dirty="0">
                <a:ln/>
                <a:solidFill>
                  <a:srgbClr val="000000"/>
                </a:solidFill>
              </a:rPr>
              <a:t>的矩阵进行测试，发现并无显著加速效果。</a:t>
            </a:r>
            <a:endParaRPr lang="en-US" altLang="zh-CN" sz="2400" dirty="0">
              <a:ln/>
              <a:solidFill>
                <a:srgbClr val="000000"/>
              </a:solidFill>
            </a:endParaRPr>
          </a:p>
          <a:p>
            <a:pPr algn="just"/>
            <a:endParaRPr lang="en-US" altLang="zh-CN" sz="2400" dirty="0">
              <a:ln/>
              <a:solidFill>
                <a:srgbClr val="000000"/>
              </a:solidFill>
            </a:endParaRPr>
          </a:p>
          <a:p>
            <a:pPr algn="just"/>
            <a:r>
              <a:rPr lang="zh-CN" altLang="en-US" sz="2400" dirty="0">
                <a:ln/>
                <a:solidFill>
                  <a:srgbClr val="000000"/>
                </a:solidFill>
              </a:rPr>
              <a:t>推测为运算过少导致直接运算实际速度优于调用矢量加速模块、加速效果不明显</a:t>
            </a:r>
            <a:endParaRPr lang="en-US" altLang="zh-CN" sz="2400" dirty="0">
              <a:ln/>
              <a:solidFill>
                <a:srgbClr val="000000"/>
              </a:solidFill>
            </a:endParaRPr>
          </a:p>
          <a:p>
            <a:pPr algn="just"/>
            <a:endParaRPr lang="en-US" altLang="zh-CN" sz="2400" cap="none" spc="0" dirty="0">
              <a:ln/>
              <a:solidFill>
                <a:srgbClr val="000000"/>
              </a:solidFill>
              <a:effectLst/>
            </a:endParaRPr>
          </a:p>
          <a:p>
            <a:pPr algn="just"/>
            <a:r>
              <a:rPr lang="zh-CN" altLang="en-US" sz="2400" cap="none" spc="0" dirty="0">
                <a:ln/>
                <a:solidFill>
                  <a:srgbClr val="000000"/>
                </a:solidFill>
                <a:effectLst/>
              </a:rPr>
              <a:t>逐步加大计算量，对比</a:t>
            </a:r>
            <a:r>
              <a:rPr lang="en-US" altLang="zh-CN" sz="2400" cap="none" spc="0" dirty="0">
                <a:ln/>
                <a:solidFill>
                  <a:srgbClr val="000000"/>
                </a:solidFill>
                <a:effectLst/>
              </a:rPr>
              <a:t>8</a:t>
            </a:r>
            <a:r>
              <a:rPr lang="zh-CN" altLang="en-US" sz="2400" cap="none" spc="0" dirty="0">
                <a:ln/>
                <a:solidFill>
                  <a:srgbClr val="000000"/>
                </a:solidFill>
                <a:effectLst/>
              </a:rPr>
              <a:t>*</a:t>
            </a:r>
            <a:r>
              <a:rPr lang="en-US" altLang="zh-CN" sz="2400" cap="none" spc="0" dirty="0">
                <a:ln/>
                <a:solidFill>
                  <a:srgbClr val="000000"/>
                </a:solidFill>
                <a:effectLst/>
              </a:rPr>
              <a:t>8</a:t>
            </a:r>
            <a:r>
              <a:rPr lang="zh-CN" altLang="en-US" sz="2400" cap="none" spc="0" dirty="0">
                <a:ln/>
                <a:solidFill>
                  <a:srgbClr val="000000"/>
                </a:solidFill>
                <a:effectLst/>
              </a:rPr>
              <a:t>、</a:t>
            </a:r>
            <a:r>
              <a:rPr lang="en-US" altLang="zh-CN" sz="2400" cap="none" spc="0" dirty="0">
                <a:ln/>
                <a:solidFill>
                  <a:srgbClr val="000000"/>
                </a:solidFill>
                <a:effectLst/>
              </a:rPr>
              <a:t>9</a:t>
            </a:r>
            <a:r>
              <a:rPr lang="zh-CN" altLang="en-US" sz="2400" dirty="0">
                <a:ln/>
                <a:solidFill>
                  <a:srgbClr val="000000"/>
                </a:solidFill>
              </a:rPr>
              <a:t>*</a:t>
            </a:r>
            <a:r>
              <a:rPr lang="en-US" altLang="zh-CN" sz="2400" dirty="0">
                <a:ln/>
                <a:solidFill>
                  <a:srgbClr val="000000"/>
                </a:solidFill>
              </a:rPr>
              <a:t>9</a:t>
            </a:r>
            <a:r>
              <a:rPr lang="zh-CN" altLang="en-US" sz="2400" dirty="0">
                <a:ln/>
                <a:solidFill>
                  <a:srgbClr val="000000"/>
                </a:solidFill>
              </a:rPr>
              <a:t>、</a:t>
            </a:r>
            <a:r>
              <a:rPr lang="en-US" altLang="zh-CN" sz="2400" dirty="0">
                <a:ln/>
                <a:solidFill>
                  <a:srgbClr val="000000"/>
                </a:solidFill>
              </a:rPr>
              <a:t>10</a:t>
            </a:r>
            <a:r>
              <a:rPr lang="zh-CN" altLang="en-US" sz="2400" dirty="0">
                <a:ln/>
                <a:solidFill>
                  <a:srgbClr val="000000"/>
                </a:solidFill>
              </a:rPr>
              <a:t>*</a:t>
            </a:r>
            <a:r>
              <a:rPr lang="en-US" altLang="zh-CN" sz="2400" dirty="0">
                <a:ln/>
                <a:solidFill>
                  <a:srgbClr val="000000"/>
                </a:solidFill>
              </a:rPr>
              <a:t>10</a:t>
            </a:r>
            <a:r>
              <a:rPr lang="zh-CN" altLang="en-US" sz="2400" dirty="0">
                <a:ln/>
                <a:solidFill>
                  <a:srgbClr val="000000"/>
                </a:solidFill>
              </a:rPr>
              <a:t>矩阵加速效果，证明随着运算量提升，加速效果明显。</a:t>
            </a:r>
            <a:endParaRPr lang="zh-CN" altLang="en-US" sz="2400" cap="none" spc="0" dirty="0">
              <a:ln/>
              <a:solidFill>
                <a:srgbClr val="000000"/>
              </a:solidFill>
              <a:effectLst/>
            </a:endParaRPr>
          </a:p>
        </p:txBody>
      </p:sp>
      <p:sp>
        <p:nvSpPr>
          <p:cNvPr id="10" name="矩形 9">
            <a:extLst>
              <a:ext uri="{FF2B5EF4-FFF2-40B4-BE49-F238E27FC236}">
                <a16:creationId xmlns:a16="http://schemas.microsoft.com/office/drawing/2014/main" id="{43B23CAA-0E87-4204-8929-E45BA65B6A85}"/>
              </a:ext>
            </a:extLst>
          </p:cNvPr>
          <p:cNvSpPr/>
          <p:nvPr/>
        </p:nvSpPr>
        <p:spPr>
          <a:xfrm>
            <a:off x="805225" y="677302"/>
            <a:ext cx="5261143" cy="830997"/>
          </a:xfrm>
          <a:prstGeom prst="rect">
            <a:avLst/>
          </a:prstGeom>
        </p:spPr>
        <p:txBody>
          <a:bodyPr wrap="square">
            <a:spAutoFit/>
          </a:bodyPr>
          <a:lstStyle/>
          <a:p>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仿真加速时间分析</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1371908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42</a:t>
            </a:fld>
            <a:endParaRPr lang="zh-CN" altLang="en-US"/>
          </a:p>
        </p:txBody>
      </p:sp>
      <p:sp>
        <p:nvSpPr>
          <p:cNvPr id="8" name="矩形 7">
            <a:extLst>
              <a:ext uri="{FF2B5EF4-FFF2-40B4-BE49-F238E27FC236}">
                <a16:creationId xmlns:a16="http://schemas.microsoft.com/office/drawing/2014/main" id="{43B23CAA-0E87-4204-8929-E45BA65B6A85}"/>
              </a:ext>
            </a:extLst>
          </p:cNvPr>
          <p:cNvSpPr/>
          <p:nvPr/>
        </p:nvSpPr>
        <p:spPr>
          <a:xfrm>
            <a:off x="792980" y="691781"/>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
        <p:nvSpPr>
          <p:cNvPr id="11" name="矩形 10">
            <a:extLst>
              <a:ext uri="{FF2B5EF4-FFF2-40B4-BE49-F238E27FC236}">
                <a16:creationId xmlns:a16="http://schemas.microsoft.com/office/drawing/2014/main" id="{4F7D8FA6-911B-4944-B13C-9BE3CEC5D46F}"/>
              </a:ext>
            </a:extLst>
          </p:cNvPr>
          <p:cNvSpPr/>
          <p:nvPr/>
        </p:nvSpPr>
        <p:spPr>
          <a:xfrm>
            <a:off x="6066368" y="1610640"/>
            <a:ext cx="2587302" cy="34163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altLang="zh-CN" sz="2400" dirty="0">
                <a:ln/>
                <a:solidFill>
                  <a:srgbClr val="000000"/>
                </a:solidFill>
              </a:rPr>
              <a:t>2</a:t>
            </a:r>
            <a:r>
              <a:rPr lang="zh-CN" altLang="en-US" sz="2400" dirty="0">
                <a:ln/>
                <a:solidFill>
                  <a:srgbClr val="000000"/>
                </a:solidFill>
              </a:rPr>
              <a:t>*</a:t>
            </a:r>
            <a:r>
              <a:rPr lang="en-US" altLang="zh-CN" sz="2400" dirty="0">
                <a:ln/>
                <a:solidFill>
                  <a:srgbClr val="000000"/>
                </a:solidFill>
              </a:rPr>
              <a:t>2</a:t>
            </a:r>
            <a:r>
              <a:rPr lang="zh-CN" altLang="en-US" sz="2400" dirty="0">
                <a:ln/>
                <a:solidFill>
                  <a:srgbClr val="000000"/>
                </a:solidFill>
              </a:rPr>
              <a:t>的矩阵进行测试，发现并无显著加速效果。</a:t>
            </a:r>
            <a:endParaRPr lang="en-US" altLang="zh-CN" sz="2400" dirty="0">
              <a:ln/>
              <a:solidFill>
                <a:srgbClr val="000000"/>
              </a:solidFill>
            </a:endParaRPr>
          </a:p>
          <a:p>
            <a:pPr algn="just"/>
            <a:endParaRPr lang="en-US" altLang="zh-CN" sz="2400" dirty="0">
              <a:ln/>
              <a:solidFill>
                <a:srgbClr val="000000"/>
              </a:solidFill>
            </a:endParaRPr>
          </a:p>
          <a:p>
            <a:pPr algn="just"/>
            <a:r>
              <a:rPr lang="zh-CN" altLang="en-US" sz="2400" dirty="0">
                <a:ln/>
                <a:solidFill>
                  <a:srgbClr val="000000"/>
                </a:solidFill>
              </a:rPr>
              <a:t>推测为运算过少导致直接运算实际速度优于调用矢量加速模块、加速效果不明显</a:t>
            </a:r>
            <a:endParaRPr lang="zh-CN" altLang="en-US" sz="2400" cap="none" spc="0" dirty="0">
              <a:ln/>
              <a:solidFill>
                <a:srgbClr val="000000"/>
              </a:solidFill>
              <a:effectLst/>
            </a:endParaRPr>
          </a:p>
        </p:txBody>
      </p:sp>
      <p:pic>
        <p:nvPicPr>
          <p:cNvPr id="15" name="图片 14">
            <a:extLst>
              <a:ext uri="{FF2B5EF4-FFF2-40B4-BE49-F238E27FC236}">
                <a16:creationId xmlns:a16="http://schemas.microsoft.com/office/drawing/2014/main" id="{B5CC5DBF-2783-4291-A68D-757E04B70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88" y="1219222"/>
            <a:ext cx="4812450" cy="5638778"/>
          </a:xfrm>
          <a:prstGeom prst="rect">
            <a:avLst/>
          </a:prstGeom>
        </p:spPr>
      </p:pic>
    </p:spTree>
    <p:extLst>
      <p:ext uri="{BB962C8B-B14F-4D97-AF65-F5344CB8AC3E}">
        <p14:creationId xmlns:p14="http://schemas.microsoft.com/office/powerpoint/2010/main" val="4262177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43</a:t>
            </a:fld>
            <a:endParaRPr lang="zh-CN" altLang="en-US"/>
          </a:p>
        </p:txBody>
      </p:sp>
      <p:sp>
        <p:nvSpPr>
          <p:cNvPr id="8" name="矩形 7">
            <a:extLst>
              <a:ext uri="{FF2B5EF4-FFF2-40B4-BE49-F238E27FC236}">
                <a16:creationId xmlns:a16="http://schemas.microsoft.com/office/drawing/2014/main" id="{43B23CAA-0E87-4204-8929-E45BA65B6A85}"/>
              </a:ext>
            </a:extLst>
          </p:cNvPr>
          <p:cNvSpPr/>
          <p:nvPr/>
        </p:nvSpPr>
        <p:spPr>
          <a:xfrm>
            <a:off x="792980" y="691781"/>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
        <p:nvSpPr>
          <p:cNvPr id="11" name="矩形 10">
            <a:extLst>
              <a:ext uri="{FF2B5EF4-FFF2-40B4-BE49-F238E27FC236}">
                <a16:creationId xmlns:a16="http://schemas.microsoft.com/office/drawing/2014/main" id="{4F7D8FA6-911B-4944-B13C-9BE3CEC5D46F}"/>
              </a:ext>
            </a:extLst>
          </p:cNvPr>
          <p:cNvSpPr/>
          <p:nvPr/>
        </p:nvSpPr>
        <p:spPr>
          <a:xfrm>
            <a:off x="6054123" y="1522778"/>
            <a:ext cx="2587302" cy="193899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dirty="0">
                <a:ln/>
                <a:solidFill>
                  <a:srgbClr val="000000"/>
                </a:solidFill>
              </a:rPr>
              <a:t>增大矩阵维度，使用</a:t>
            </a:r>
            <a:r>
              <a:rPr lang="en-US" altLang="zh-CN" sz="2400" dirty="0">
                <a:ln/>
                <a:solidFill>
                  <a:srgbClr val="000000"/>
                </a:solidFill>
              </a:rPr>
              <a:t>8</a:t>
            </a:r>
            <a:r>
              <a:rPr lang="zh-CN" altLang="en-US" sz="2400" dirty="0">
                <a:ln/>
                <a:solidFill>
                  <a:srgbClr val="000000"/>
                </a:solidFill>
              </a:rPr>
              <a:t>*</a:t>
            </a:r>
            <a:r>
              <a:rPr lang="en-US" altLang="zh-CN" sz="2400" dirty="0">
                <a:ln/>
                <a:solidFill>
                  <a:srgbClr val="000000"/>
                </a:solidFill>
              </a:rPr>
              <a:t>8</a:t>
            </a:r>
            <a:r>
              <a:rPr lang="zh-CN" altLang="en-US" sz="2400" dirty="0">
                <a:ln/>
                <a:solidFill>
                  <a:srgbClr val="000000"/>
                </a:solidFill>
              </a:rPr>
              <a:t>的矩阵进行测试，发现加速成功，速度提升约</a:t>
            </a:r>
            <a:r>
              <a:rPr lang="en-US" altLang="zh-CN" sz="2400" dirty="0">
                <a:ln/>
                <a:solidFill>
                  <a:srgbClr val="000000"/>
                </a:solidFill>
              </a:rPr>
              <a:t>5.5%</a:t>
            </a:r>
            <a:r>
              <a:rPr lang="zh-CN" altLang="en-US" sz="2400" dirty="0">
                <a:ln/>
                <a:solidFill>
                  <a:srgbClr val="000000"/>
                </a:solidFill>
              </a:rPr>
              <a:t>。</a:t>
            </a:r>
            <a:endParaRPr lang="en-US" altLang="zh-CN" sz="2400" dirty="0">
              <a:ln/>
              <a:solidFill>
                <a:srgbClr val="000000"/>
              </a:solidFill>
            </a:endParaRPr>
          </a:p>
        </p:txBody>
      </p:sp>
      <p:pic>
        <p:nvPicPr>
          <p:cNvPr id="3" name="图片 2">
            <a:extLst>
              <a:ext uri="{FF2B5EF4-FFF2-40B4-BE49-F238E27FC236}">
                <a16:creationId xmlns:a16="http://schemas.microsoft.com/office/drawing/2014/main" id="{7F58286B-00D7-45FB-83FE-452CEC04D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64" y="1124554"/>
            <a:ext cx="4759277" cy="5414359"/>
          </a:xfrm>
          <a:prstGeom prst="rect">
            <a:avLst/>
          </a:prstGeom>
        </p:spPr>
      </p:pic>
    </p:spTree>
    <p:extLst>
      <p:ext uri="{BB962C8B-B14F-4D97-AF65-F5344CB8AC3E}">
        <p14:creationId xmlns:p14="http://schemas.microsoft.com/office/powerpoint/2010/main" val="645573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44</a:t>
            </a:fld>
            <a:endParaRPr lang="zh-CN" altLang="en-US"/>
          </a:p>
        </p:txBody>
      </p:sp>
      <p:sp>
        <p:nvSpPr>
          <p:cNvPr id="8" name="矩形 7">
            <a:extLst>
              <a:ext uri="{FF2B5EF4-FFF2-40B4-BE49-F238E27FC236}">
                <a16:creationId xmlns:a16="http://schemas.microsoft.com/office/drawing/2014/main" id="{43B23CAA-0E87-4204-8929-E45BA65B6A85}"/>
              </a:ext>
            </a:extLst>
          </p:cNvPr>
          <p:cNvSpPr/>
          <p:nvPr/>
        </p:nvSpPr>
        <p:spPr>
          <a:xfrm>
            <a:off x="792980" y="691781"/>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pic>
        <p:nvPicPr>
          <p:cNvPr id="9" name="图片 8">
            <a:extLst>
              <a:ext uri="{FF2B5EF4-FFF2-40B4-BE49-F238E27FC236}">
                <a16:creationId xmlns:a16="http://schemas.microsoft.com/office/drawing/2014/main" id="{C3F7A712-B7C9-4C9A-A3F3-2764478D6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205" y="1190446"/>
            <a:ext cx="4733627" cy="5531030"/>
          </a:xfrm>
          <a:prstGeom prst="rect">
            <a:avLst/>
          </a:prstGeom>
        </p:spPr>
      </p:pic>
      <p:sp>
        <p:nvSpPr>
          <p:cNvPr id="11" name="矩形 10">
            <a:extLst>
              <a:ext uri="{FF2B5EF4-FFF2-40B4-BE49-F238E27FC236}">
                <a16:creationId xmlns:a16="http://schemas.microsoft.com/office/drawing/2014/main" id="{4F7D8FA6-911B-4944-B13C-9BE3CEC5D46F}"/>
              </a:ext>
            </a:extLst>
          </p:cNvPr>
          <p:cNvSpPr/>
          <p:nvPr/>
        </p:nvSpPr>
        <p:spPr>
          <a:xfrm>
            <a:off x="6066368" y="1610640"/>
            <a:ext cx="2587302" cy="267765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dirty="0">
                <a:ln/>
                <a:solidFill>
                  <a:srgbClr val="000000"/>
                </a:solidFill>
              </a:rPr>
              <a:t>进一步加大矩阵维度，改用</a:t>
            </a:r>
            <a:r>
              <a:rPr lang="en-US" altLang="zh-CN" sz="2400" dirty="0">
                <a:ln/>
                <a:solidFill>
                  <a:srgbClr val="000000"/>
                </a:solidFill>
              </a:rPr>
              <a:t>9</a:t>
            </a:r>
            <a:r>
              <a:rPr lang="zh-CN" altLang="en-US" sz="2400" dirty="0">
                <a:ln/>
                <a:solidFill>
                  <a:srgbClr val="000000"/>
                </a:solidFill>
              </a:rPr>
              <a:t>*</a:t>
            </a:r>
            <a:r>
              <a:rPr lang="en-US" altLang="zh-CN" sz="2400" dirty="0">
                <a:ln/>
                <a:solidFill>
                  <a:srgbClr val="000000"/>
                </a:solidFill>
              </a:rPr>
              <a:t>9</a:t>
            </a:r>
            <a:r>
              <a:rPr lang="zh-CN" altLang="en-US" sz="2400" dirty="0">
                <a:ln/>
                <a:solidFill>
                  <a:srgbClr val="000000"/>
                </a:solidFill>
              </a:rPr>
              <a:t>的矩阵进行测试，发现加速效果进一步提升，加速约</a:t>
            </a:r>
            <a:r>
              <a:rPr lang="en-US" altLang="zh-CN" sz="2400" dirty="0">
                <a:ln/>
                <a:solidFill>
                  <a:srgbClr val="000000"/>
                </a:solidFill>
              </a:rPr>
              <a:t>6%</a:t>
            </a:r>
            <a:r>
              <a:rPr lang="zh-CN" altLang="en-US" sz="2400" dirty="0">
                <a:ln/>
                <a:solidFill>
                  <a:srgbClr val="000000"/>
                </a:solidFill>
              </a:rPr>
              <a:t>。</a:t>
            </a:r>
            <a:endParaRPr lang="en-US" altLang="zh-CN" sz="2400" dirty="0">
              <a:ln/>
              <a:solidFill>
                <a:srgbClr val="000000"/>
              </a:solidFill>
            </a:endParaRPr>
          </a:p>
          <a:p>
            <a:pPr algn="just"/>
            <a:endParaRPr lang="en-US" altLang="zh-CN" sz="2400" dirty="0">
              <a:ln/>
              <a:solidFill>
                <a:srgbClr val="000000"/>
              </a:solidFill>
            </a:endParaRPr>
          </a:p>
        </p:txBody>
      </p:sp>
    </p:spTree>
    <p:extLst>
      <p:ext uri="{BB962C8B-B14F-4D97-AF65-F5344CB8AC3E}">
        <p14:creationId xmlns:p14="http://schemas.microsoft.com/office/powerpoint/2010/main" val="2405425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45</a:t>
            </a:fld>
            <a:endParaRPr lang="zh-CN" altLang="en-US"/>
          </a:p>
        </p:txBody>
      </p:sp>
      <p:sp>
        <p:nvSpPr>
          <p:cNvPr id="8" name="矩形 7">
            <a:extLst>
              <a:ext uri="{FF2B5EF4-FFF2-40B4-BE49-F238E27FC236}">
                <a16:creationId xmlns:a16="http://schemas.microsoft.com/office/drawing/2014/main" id="{43B23CAA-0E87-4204-8929-E45BA65B6A85}"/>
              </a:ext>
            </a:extLst>
          </p:cNvPr>
          <p:cNvSpPr/>
          <p:nvPr/>
        </p:nvSpPr>
        <p:spPr>
          <a:xfrm>
            <a:off x="792980" y="691781"/>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
        <p:nvSpPr>
          <p:cNvPr id="11" name="矩形 10">
            <a:extLst>
              <a:ext uri="{FF2B5EF4-FFF2-40B4-BE49-F238E27FC236}">
                <a16:creationId xmlns:a16="http://schemas.microsoft.com/office/drawing/2014/main" id="{4F7D8FA6-911B-4944-B13C-9BE3CEC5D46F}"/>
              </a:ext>
            </a:extLst>
          </p:cNvPr>
          <p:cNvSpPr/>
          <p:nvPr/>
        </p:nvSpPr>
        <p:spPr>
          <a:xfrm>
            <a:off x="6066368" y="1610640"/>
            <a:ext cx="2587302" cy="267765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dirty="0">
                <a:ln/>
                <a:solidFill>
                  <a:srgbClr val="000000"/>
                </a:solidFill>
              </a:rPr>
              <a:t>在进一步加大矩阵维度，改用</a:t>
            </a:r>
            <a:r>
              <a:rPr lang="en-US" altLang="zh-CN" sz="2400" dirty="0">
                <a:ln/>
                <a:solidFill>
                  <a:srgbClr val="000000"/>
                </a:solidFill>
              </a:rPr>
              <a:t>10</a:t>
            </a:r>
            <a:r>
              <a:rPr lang="zh-CN" altLang="en-US" sz="2400" dirty="0">
                <a:ln/>
                <a:solidFill>
                  <a:srgbClr val="000000"/>
                </a:solidFill>
              </a:rPr>
              <a:t>*</a:t>
            </a:r>
            <a:r>
              <a:rPr lang="en-US" altLang="zh-CN" sz="2400" dirty="0">
                <a:ln/>
                <a:solidFill>
                  <a:srgbClr val="000000"/>
                </a:solidFill>
              </a:rPr>
              <a:t>10</a:t>
            </a:r>
            <a:r>
              <a:rPr lang="zh-CN" altLang="en-US" sz="2400" dirty="0">
                <a:ln/>
                <a:solidFill>
                  <a:srgbClr val="000000"/>
                </a:solidFill>
              </a:rPr>
              <a:t>的矩阵进行测试，发现加速效果进一步提升，加速约</a:t>
            </a:r>
            <a:r>
              <a:rPr lang="en-US" altLang="zh-CN" sz="2400" dirty="0">
                <a:ln/>
                <a:solidFill>
                  <a:srgbClr val="000000"/>
                </a:solidFill>
              </a:rPr>
              <a:t>8%</a:t>
            </a:r>
            <a:r>
              <a:rPr lang="zh-CN" altLang="en-US" sz="2400" dirty="0">
                <a:ln/>
                <a:solidFill>
                  <a:srgbClr val="000000"/>
                </a:solidFill>
              </a:rPr>
              <a:t>。</a:t>
            </a:r>
            <a:endParaRPr lang="en-US" altLang="zh-CN" sz="2400" dirty="0">
              <a:ln/>
              <a:solidFill>
                <a:srgbClr val="000000"/>
              </a:solidFill>
            </a:endParaRPr>
          </a:p>
          <a:p>
            <a:pPr algn="just"/>
            <a:endParaRPr lang="en-US" altLang="zh-CN" sz="2400" dirty="0">
              <a:ln/>
              <a:solidFill>
                <a:srgbClr val="000000"/>
              </a:solidFill>
            </a:endParaRPr>
          </a:p>
        </p:txBody>
      </p:sp>
      <p:pic>
        <p:nvPicPr>
          <p:cNvPr id="3" name="图片 2">
            <a:extLst>
              <a:ext uri="{FF2B5EF4-FFF2-40B4-BE49-F238E27FC236}">
                <a16:creationId xmlns:a16="http://schemas.microsoft.com/office/drawing/2014/main" id="{066E9B0B-FBD6-4BD0-8449-CA4CC43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06" y="1213074"/>
            <a:ext cx="4649011" cy="5518174"/>
          </a:xfrm>
          <a:prstGeom prst="rect">
            <a:avLst/>
          </a:prstGeom>
        </p:spPr>
      </p:pic>
    </p:spTree>
    <p:extLst>
      <p:ext uri="{BB962C8B-B14F-4D97-AF65-F5344CB8AC3E}">
        <p14:creationId xmlns:p14="http://schemas.microsoft.com/office/powerpoint/2010/main" val="3255477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46</a:t>
            </a:fld>
            <a:endParaRPr lang="zh-CN" altLang="en-US"/>
          </a:p>
        </p:txBody>
      </p:sp>
      <p:sp>
        <p:nvSpPr>
          <p:cNvPr id="8" name="矩形 7">
            <a:extLst>
              <a:ext uri="{FF2B5EF4-FFF2-40B4-BE49-F238E27FC236}">
                <a16:creationId xmlns:a16="http://schemas.microsoft.com/office/drawing/2014/main" id="{43B23CAA-0E87-4204-8929-E45BA65B6A85}"/>
              </a:ext>
            </a:extLst>
          </p:cNvPr>
          <p:cNvSpPr/>
          <p:nvPr/>
        </p:nvSpPr>
        <p:spPr>
          <a:xfrm>
            <a:off x="792980" y="691781"/>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
        <p:nvSpPr>
          <p:cNvPr id="11" name="矩形 10">
            <a:extLst>
              <a:ext uri="{FF2B5EF4-FFF2-40B4-BE49-F238E27FC236}">
                <a16:creationId xmlns:a16="http://schemas.microsoft.com/office/drawing/2014/main" id="{4F7D8FA6-911B-4944-B13C-9BE3CEC5D46F}"/>
              </a:ext>
            </a:extLst>
          </p:cNvPr>
          <p:cNvSpPr/>
          <p:nvPr/>
        </p:nvSpPr>
        <p:spPr>
          <a:xfrm>
            <a:off x="6066368" y="1610640"/>
            <a:ext cx="2587302" cy="304698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dirty="0">
                <a:ln/>
                <a:solidFill>
                  <a:srgbClr val="000000"/>
                </a:solidFill>
              </a:rPr>
              <a:t>对</a:t>
            </a:r>
            <a:r>
              <a:rPr lang="en-US" altLang="zh-CN" sz="2400" dirty="0">
                <a:ln/>
                <a:solidFill>
                  <a:srgbClr val="000000"/>
                </a:solidFill>
              </a:rPr>
              <a:t>10</a:t>
            </a:r>
            <a:r>
              <a:rPr lang="zh-CN" altLang="en-US" sz="2400" dirty="0">
                <a:ln/>
                <a:solidFill>
                  <a:srgbClr val="000000"/>
                </a:solidFill>
              </a:rPr>
              <a:t>*</a:t>
            </a:r>
            <a:r>
              <a:rPr lang="en-US" altLang="zh-CN" sz="2400" dirty="0">
                <a:ln/>
                <a:solidFill>
                  <a:srgbClr val="000000"/>
                </a:solidFill>
              </a:rPr>
              <a:t>10</a:t>
            </a:r>
            <a:r>
              <a:rPr lang="zh-CN" altLang="en-US" sz="2400" dirty="0">
                <a:ln/>
                <a:solidFill>
                  <a:srgbClr val="000000"/>
                </a:solidFill>
              </a:rPr>
              <a:t>矩阵代码进行进一步调整，减少了了</a:t>
            </a:r>
            <a:r>
              <a:rPr lang="en-US" altLang="zh-CN" sz="2400" dirty="0">
                <a:ln/>
                <a:solidFill>
                  <a:srgbClr val="000000"/>
                </a:solidFill>
              </a:rPr>
              <a:t>RNN</a:t>
            </a:r>
            <a:r>
              <a:rPr lang="zh-CN" altLang="en-US" sz="2400" dirty="0">
                <a:ln/>
                <a:solidFill>
                  <a:srgbClr val="000000"/>
                </a:solidFill>
              </a:rPr>
              <a:t>网络里非向量运算的代码比例，对比之后显示加速效果进一步明显，达到约</a:t>
            </a:r>
            <a:r>
              <a:rPr lang="en-US" altLang="zh-CN" sz="2400" dirty="0">
                <a:ln/>
                <a:solidFill>
                  <a:srgbClr val="000000"/>
                </a:solidFill>
              </a:rPr>
              <a:t>11.5%</a:t>
            </a:r>
            <a:r>
              <a:rPr lang="zh-CN" altLang="en-US" sz="2400" dirty="0">
                <a:ln/>
                <a:solidFill>
                  <a:srgbClr val="000000"/>
                </a:solidFill>
              </a:rPr>
              <a:t>。</a:t>
            </a:r>
            <a:endParaRPr lang="en-US" altLang="zh-CN" sz="2400" dirty="0">
              <a:ln/>
              <a:solidFill>
                <a:srgbClr val="000000"/>
              </a:solidFill>
            </a:endParaRPr>
          </a:p>
        </p:txBody>
      </p:sp>
      <p:pic>
        <p:nvPicPr>
          <p:cNvPr id="5" name="图片 4">
            <a:extLst>
              <a:ext uri="{FF2B5EF4-FFF2-40B4-BE49-F238E27FC236}">
                <a16:creationId xmlns:a16="http://schemas.microsoft.com/office/drawing/2014/main" id="{D02D7309-B1D5-4482-BC99-D20AD9496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80" y="1107279"/>
            <a:ext cx="4941898" cy="5685783"/>
          </a:xfrm>
          <a:prstGeom prst="rect">
            <a:avLst/>
          </a:prstGeom>
        </p:spPr>
      </p:pic>
    </p:spTree>
    <p:extLst>
      <p:ext uri="{BB962C8B-B14F-4D97-AF65-F5344CB8AC3E}">
        <p14:creationId xmlns:p14="http://schemas.microsoft.com/office/powerpoint/2010/main" val="4208539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47</a:t>
            </a:fld>
            <a:endParaRPr lang="zh-CN" altLang="en-US"/>
          </a:p>
        </p:txBody>
      </p:sp>
      <p:sp>
        <p:nvSpPr>
          <p:cNvPr id="8" name="矩形 7">
            <a:extLst>
              <a:ext uri="{FF2B5EF4-FFF2-40B4-BE49-F238E27FC236}">
                <a16:creationId xmlns:a16="http://schemas.microsoft.com/office/drawing/2014/main" id="{43B23CAA-0E87-4204-8929-E45BA65B6A85}"/>
              </a:ext>
            </a:extLst>
          </p:cNvPr>
          <p:cNvSpPr/>
          <p:nvPr/>
        </p:nvSpPr>
        <p:spPr>
          <a:xfrm>
            <a:off x="773102" y="829394"/>
            <a:ext cx="7993211"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和</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rocket</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电路仿真时间对比及指令和时间关系对比</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9"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pic>
        <p:nvPicPr>
          <p:cNvPr id="7" name="图片 6">
            <a:extLst>
              <a:ext uri="{FF2B5EF4-FFF2-40B4-BE49-F238E27FC236}">
                <a16:creationId xmlns:a16="http://schemas.microsoft.com/office/drawing/2014/main" id="{93B53508-9E15-4D2A-9019-3B8F4C969812}"/>
              </a:ext>
            </a:extLst>
          </p:cNvPr>
          <p:cNvPicPr>
            <a:picLocks noChangeAspect="1"/>
          </p:cNvPicPr>
          <p:nvPr/>
        </p:nvPicPr>
        <p:blipFill rotWithShape="1">
          <a:blip r:embed="rId2">
            <a:extLst>
              <a:ext uri="{28A0092B-C50C-407E-A947-70E740481C1C}">
                <a14:useLocalDpi xmlns:a14="http://schemas.microsoft.com/office/drawing/2010/main" val="0"/>
              </a:ext>
            </a:extLst>
          </a:blip>
          <a:srcRect l="822" t="4376" r="1297" b="4705"/>
          <a:stretch/>
        </p:blipFill>
        <p:spPr>
          <a:xfrm>
            <a:off x="1050290" y="1739347"/>
            <a:ext cx="7043420" cy="3021495"/>
          </a:xfrm>
          <a:prstGeom prst="rect">
            <a:avLst/>
          </a:prstGeom>
        </p:spPr>
      </p:pic>
    </p:spTree>
    <p:extLst>
      <p:ext uri="{BB962C8B-B14F-4D97-AF65-F5344CB8AC3E}">
        <p14:creationId xmlns:p14="http://schemas.microsoft.com/office/powerpoint/2010/main" val="2159296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48</a:t>
            </a:fld>
            <a:endParaRPr lang="zh-CN" altLang="en-US"/>
          </a:p>
        </p:txBody>
      </p:sp>
      <p:sp>
        <p:nvSpPr>
          <p:cNvPr id="6" name="矩形 5">
            <a:extLst>
              <a:ext uri="{FF2B5EF4-FFF2-40B4-BE49-F238E27FC236}">
                <a16:creationId xmlns:a16="http://schemas.microsoft.com/office/drawing/2014/main" id="{8790F0A8-2721-4A32-9019-AA8B2B6F1B52}"/>
              </a:ext>
            </a:extLst>
          </p:cNvPr>
          <p:cNvSpPr/>
          <p:nvPr/>
        </p:nvSpPr>
        <p:spPr>
          <a:xfrm>
            <a:off x="1176494" y="2209466"/>
            <a:ext cx="6507405" cy="181588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800" b="1" dirty="0">
                <a:ln/>
                <a:solidFill>
                  <a:srgbClr val="000000"/>
                </a:solidFill>
              </a:rPr>
              <a:t>通过验证不同维度的矩阵，大致得出结论：</a:t>
            </a:r>
            <a:endParaRPr lang="en-US" altLang="zh-CN" sz="2800" b="1" dirty="0">
              <a:ln/>
              <a:solidFill>
                <a:srgbClr val="000000"/>
              </a:solidFill>
            </a:endParaRPr>
          </a:p>
          <a:p>
            <a:pPr algn="just"/>
            <a:r>
              <a:rPr lang="zh-CN" altLang="en-US" sz="2800" b="1" dirty="0">
                <a:ln/>
                <a:solidFill>
                  <a:srgbClr val="000000"/>
                </a:solidFill>
              </a:rPr>
              <a:t>随着维度的增加，加速更为显著。且非向量运算占比越小，加速越显著。</a:t>
            </a:r>
            <a:endParaRPr lang="zh-CN" altLang="en-US" sz="2800" b="1" cap="none" spc="0" dirty="0">
              <a:ln/>
              <a:solidFill>
                <a:srgbClr val="000000"/>
              </a:solidFill>
              <a:effectLst/>
            </a:endParaRPr>
          </a:p>
        </p:txBody>
      </p:sp>
      <p:sp>
        <p:nvSpPr>
          <p:cNvPr id="8" name="矩形 7">
            <a:extLst>
              <a:ext uri="{FF2B5EF4-FFF2-40B4-BE49-F238E27FC236}">
                <a16:creationId xmlns:a16="http://schemas.microsoft.com/office/drawing/2014/main" id="{43B23CAA-0E87-4204-8929-E45BA65B6A85}"/>
              </a:ext>
            </a:extLst>
          </p:cNvPr>
          <p:cNvSpPr/>
          <p:nvPr/>
        </p:nvSpPr>
        <p:spPr>
          <a:xfrm>
            <a:off x="773102" y="829394"/>
            <a:ext cx="5261143" cy="830997"/>
          </a:xfrm>
          <a:prstGeom prst="rect">
            <a:avLst/>
          </a:prstGeom>
        </p:spPr>
        <p:txBody>
          <a:bodyPr wrap="square">
            <a:spAutoFit/>
          </a:bodyPr>
          <a:lstStyle/>
          <a:p>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p>
          <a:p>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sp>
        <p:nvSpPr>
          <p:cNvPr id="9"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815208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49</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29"/>
            <a:ext cx="9213575" cy="4968858"/>
          </a:xfrm>
          <a:prstGeom prst="rect">
            <a:avLst/>
          </a:prstGeom>
        </p:spPr>
      </p:pic>
      <p:sp>
        <p:nvSpPr>
          <p:cNvPr id="7" name="矩形 6"/>
          <p:cNvSpPr/>
          <p:nvPr/>
        </p:nvSpPr>
        <p:spPr>
          <a:xfrm>
            <a:off x="711130" y="756864"/>
            <a:ext cx="4759570"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b="1" cap="none" spc="0" dirty="0">
                <a:ln/>
                <a:solidFill>
                  <a:srgbClr val="000000"/>
                </a:solidFill>
                <a:effectLst/>
              </a:rPr>
              <a:t>部分代码展示</a:t>
            </a: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4.</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项目成果展示</a:t>
            </a:r>
          </a:p>
        </p:txBody>
      </p:sp>
    </p:spTree>
    <p:extLst>
      <p:ext uri="{BB962C8B-B14F-4D97-AF65-F5344CB8AC3E}">
        <p14:creationId xmlns:p14="http://schemas.microsoft.com/office/powerpoint/2010/main" val="127848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5</a:t>
            </a:fld>
            <a:endParaRPr lang="zh-CN" altLang="en-US"/>
          </a:p>
        </p:txBody>
      </p:sp>
      <p:pic>
        <p:nvPicPr>
          <p:cNvPr id="8" name="图片 7">
            <a:extLst>
              <a:ext uri="{FF2B5EF4-FFF2-40B4-BE49-F238E27FC236}">
                <a16:creationId xmlns:a16="http://schemas.microsoft.com/office/drawing/2014/main" id="{9656DCDF-72F5-42DB-A152-CA61496D28AA}"/>
              </a:ext>
            </a:extLst>
          </p:cNvPr>
          <p:cNvPicPr>
            <a:picLocks noChangeAspect="1"/>
          </p:cNvPicPr>
          <p:nvPr/>
        </p:nvPicPr>
        <p:blipFill>
          <a:blip r:embed="rId3"/>
          <a:stretch>
            <a:fillRect/>
          </a:stretch>
        </p:blipFill>
        <p:spPr>
          <a:xfrm>
            <a:off x="84772" y="1145688"/>
            <a:ext cx="8974455" cy="3574415"/>
          </a:xfrm>
          <a:prstGeom prst="rect">
            <a:avLst/>
          </a:prstGeom>
        </p:spPr>
      </p:pic>
      <p:sp>
        <p:nvSpPr>
          <p:cNvPr id="11" name="文本框 10">
            <a:extLst>
              <a:ext uri="{FF2B5EF4-FFF2-40B4-BE49-F238E27FC236}">
                <a16:creationId xmlns:a16="http://schemas.microsoft.com/office/drawing/2014/main" id="{6F7289C2-FE05-4A89-902F-A35F8FE7E04A}"/>
              </a:ext>
            </a:extLst>
          </p:cNvPr>
          <p:cNvSpPr txBox="1"/>
          <p:nvPr/>
        </p:nvSpPr>
        <p:spPr>
          <a:xfrm>
            <a:off x="398144" y="4970463"/>
            <a:ext cx="8347710" cy="1568450"/>
          </a:xfrm>
          <a:prstGeom prst="rect">
            <a:avLst/>
          </a:prstGeom>
          <a:noFill/>
        </p:spPr>
        <p:txBody>
          <a:bodyPr wrap="square" rtlCol="0">
            <a:spAutoFit/>
          </a:bodyPr>
          <a:lstStyle/>
          <a:p>
            <a:r>
              <a:rPr lang="en-US" altLang="zh-CN" sz="1600" dirty="0" err="1"/>
              <a:t>Hwacha</a:t>
            </a:r>
            <a:r>
              <a:rPr lang="zh-CN" altLang="en-US" sz="1600" dirty="0"/>
              <a:t>结合各种去耦合的方法，利用缓存同步极大避免了系统死锁的风险，这样可以减小内存延迟带来的影响。</a:t>
            </a:r>
          </a:p>
          <a:p>
            <a:r>
              <a:rPr lang="zh-CN" altLang="en-US" sz="1600" dirty="0"/>
              <a:t>Hwacha由多个向量模块组成，辅以一个标量单元。向量模块被分成两个主要部分:矢量执行单元(VXU)：包括矢量和谓词寄存器文件和计算单元；矢量内存单元(VMU)：在VXU和内存系统之间协调数据移动。Hwacha还提供了一个矢量运行提前单元(VRU)，它利用了恒定步长矢量内存访问的固有规律性，从而实现了非常精确的预取。</a:t>
            </a:r>
            <a:r>
              <a:rPr lang="en-US" altLang="zh-CN" sz="1600" dirty="0"/>
              <a:t>	</a:t>
            </a:r>
            <a:endParaRPr lang="zh-CN" altLang="en-US" sz="1600" dirty="0"/>
          </a:p>
        </p:txBody>
      </p:sp>
      <p:sp>
        <p:nvSpPr>
          <p:cNvPr id="12" name="标题 1">
            <a:extLst>
              <a:ext uri="{FF2B5EF4-FFF2-40B4-BE49-F238E27FC236}">
                <a16:creationId xmlns:a16="http://schemas.microsoft.com/office/drawing/2014/main" id="{712CAAA5-0035-49BB-B1D4-C1AB2FD39D82}"/>
              </a:ext>
            </a:extLst>
          </p:cNvPr>
          <p:cNvSpPr txBox="1">
            <a:spLocks/>
          </p:cNvSpPr>
          <p:nvPr/>
        </p:nvSpPr>
        <p:spPr>
          <a:xfrm>
            <a:off x="-524289" y="474704"/>
            <a:ext cx="6547403" cy="899465"/>
          </a:xfrm>
          <a:prstGeom prst="rect">
            <a:avLst/>
          </a:prstGeom>
        </p:spPr>
        <p:txBody>
          <a:bodyPr vert="horz" wrap="square"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ea typeface="等线 Light" panose="02010600030101010101" pitchFamily="2" charset="-122"/>
              </a:rPr>
              <a:t>矢量加速器（RoCC）系统架构</a:t>
            </a:r>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88236" y="212865"/>
            <a:ext cx="3578086"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1.</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项目背景及调研</a:t>
            </a:r>
          </a:p>
        </p:txBody>
      </p:sp>
    </p:spTree>
    <p:extLst>
      <p:ext uri="{BB962C8B-B14F-4D97-AF65-F5344CB8AC3E}">
        <p14:creationId xmlns:p14="http://schemas.microsoft.com/office/powerpoint/2010/main" val="1477827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50</a:t>
            </a:fld>
            <a:endParaRPr lang="zh-CN" altLang="en-US"/>
          </a:p>
        </p:txBody>
      </p:sp>
      <p:sp>
        <p:nvSpPr>
          <p:cNvPr id="7" name="矩形 6"/>
          <p:cNvSpPr/>
          <p:nvPr/>
        </p:nvSpPr>
        <p:spPr>
          <a:xfrm>
            <a:off x="711130" y="756864"/>
            <a:ext cx="4759570"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b="1" cap="none" spc="0" dirty="0">
                <a:ln/>
                <a:solidFill>
                  <a:srgbClr val="000000"/>
                </a:solidFill>
                <a:effectLst/>
              </a:rPr>
              <a:t>代码的运行结果</a:t>
            </a:r>
          </a:p>
        </p:txBody>
      </p:sp>
      <p:pic>
        <p:nvPicPr>
          <p:cNvPr id="9" name="图片 8">
            <a:extLst>
              <a:ext uri="{FF2B5EF4-FFF2-40B4-BE49-F238E27FC236}">
                <a16:creationId xmlns:a16="http://schemas.microsoft.com/office/drawing/2014/main" id="{626A3DDF-3414-4043-8C16-AB36CF1A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268" y="1261017"/>
            <a:ext cx="5111123" cy="4232248"/>
          </a:xfrm>
          <a:prstGeom prst="rect">
            <a:avLst/>
          </a:prstGeom>
        </p:spPr>
      </p:pic>
      <p:sp>
        <p:nvSpPr>
          <p:cNvPr id="10" name="矩形 9"/>
          <p:cNvSpPr/>
          <p:nvPr/>
        </p:nvSpPr>
        <p:spPr>
          <a:xfrm>
            <a:off x="5673539" y="5493265"/>
            <a:ext cx="2841811"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b="1" cap="none" spc="0" dirty="0">
                <a:ln/>
                <a:solidFill>
                  <a:srgbClr val="000000"/>
                </a:solidFill>
                <a:effectLst/>
              </a:rPr>
              <a:t>训练误差约</a:t>
            </a:r>
            <a:r>
              <a:rPr lang="en-US" altLang="zh-CN" sz="2400" b="1" cap="none" spc="0" dirty="0">
                <a:ln/>
                <a:solidFill>
                  <a:srgbClr val="000000"/>
                </a:solidFill>
                <a:effectLst/>
              </a:rPr>
              <a:t>5%</a:t>
            </a:r>
            <a:endParaRPr lang="zh-CN" altLang="en-US" sz="2400" b="1" cap="none" spc="0" dirty="0">
              <a:ln/>
              <a:solidFill>
                <a:srgbClr val="000000"/>
              </a:solidFill>
              <a:effectLst/>
            </a:endParaRPr>
          </a:p>
        </p:txBody>
      </p:sp>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4.</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项目成果展示</a:t>
            </a:r>
          </a:p>
        </p:txBody>
      </p:sp>
    </p:spTree>
    <p:extLst>
      <p:ext uri="{BB962C8B-B14F-4D97-AF65-F5344CB8AC3E}">
        <p14:creationId xmlns:p14="http://schemas.microsoft.com/office/powerpoint/2010/main" val="14043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51</a:t>
            </a:fld>
            <a:endParaRPr lang="zh-CN" altLang="en-US"/>
          </a:p>
        </p:txBody>
      </p:sp>
      <p:sp>
        <p:nvSpPr>
          <p:cNvPr id="5"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4.</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项目成果展示</a:t>
            </a:r>
          </a:p>
        </p:txBody>
      </p:sp>
      <p:sp>
        <p:nvSpPr>
          <p:cNvPr id="8" name="矩形 7">
            <a:extLst>
              <a:ext uri="{FF2B5EF4-FFF2-40B4-BE49-F238E27FC236}">
                <a16:creationId xmlns:a16="http://schemas.microsoft.com/office/drawing/2014/main" id="{43B23CAA-0E87-4204-8929-E45BA65B6A85}"/>
              </a:ext>
            </a:extLst>
          </p:cNvPr>
          <p:cNvSpPr/>
          <p:nvPr/>
        </p:nvSpPr>
        <p:spPr>
          <a:xfrm>
            <a:off x="802434" y="845235"/>
            <a:ext cx="8013575" cy="461665"/>
          </a:xfrm>
          <a:prstGeom prst="rect">
            <a:avLst/>
          </a:prstGeom>
        </p:spPr>
        <p:txBody>
          <a:bodyPr wrap="square">
            <a:spAutoFit/>
          </a:bodyPr>
          <a:lstStyle/>
          <a:p>
            <a:r>
              <a:rPr lang="en-US" altLang="zh-CN" sz="2400" b="1"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b="1"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和</a:t>
            </a:r>
            <a:r>
              <a:rPr lang="en-US" altLang="zh-CN" sz="2400" b="1"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rocket</a:t>
            </a:r>
            <a:r>
              <a:rPr lang="zh-CN" altLang="en-US" sz="2400" b="1"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电路仿真时间对比及指令和时间关系对比</a:t>
            </a:r>
          </a:p>
        </p:txBody>
      </p:sp>
      <p:pic>
        <p:nvPicPr>
          <p:cNvPr id="3" name="图片 2">
            <a:extLst>
              <a:ext uri="{FF2B5EF4-FFF2-40B4-BE49-F238E27FC236}">
                <a16:creationId xmlns:a16="http://schemas.microsoft.com/office/drawing/2014/main" id="{9CCE6E96-878E-49A5-B969-50C0929F745F}"/>
              </a:ext>
            </a:extLst>
          </p:cNvPr>
          <p:cNvPicPr>
            <a:picLocks noChangeAspect="1"/>
          </p:cNvPicPr>
          <p:nvPr/>
        </p:nvPicPr>
        <p:blipFill rotWithShape="1">
          <a:blip r:embed="rId2">
            <a:extLst>
              <a:ext uri="{28A0092B-C50C-407E-A947-70E740481C1C}">
                <a14:useLocalDpi xmlns:a14="http://schemas.microsoft.com/office/drawing/2010/main" val="0"/>
              </a:ext>
            </a:extLst>
          </a:blip>
          <a:srcRect l="822" t="1999" r="1297" b="4705"/>
          <a:stretch/>
        </p:blipFill>
        <p:spPr>
          <a:xfrm>
            <a:off x="823866" y="1779104"/>
            <a:ext cx="7496268" cy="3299792"/>
          </a:xfrm>
          <a:prstGeom prst="rect">
            <a:avLst/>
          </a:prstGeom>
        </p:spPr>
      </p:pic>
    </p:spTree>
    <p:extLst>
      <p:ext uri="{BB962C8B-B14F-4D97-AF65-F5344CB8AC3E}">
        <p14:creationId xmlns:p14="http://schemas.microsoft.com/office/powerpoint/2010/main" val="2471673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52</a:t>
            </a:fld>
            <a:endParaRPr lang="zh-CN" altLang="en-US"/>
          </a:p>
        </p:txBody>
      </p:sp>
      <p:sp>
        <p:nvSpPr>
          <p:cNvPr id="5"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4.</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项目成果展示</a:t>
            </a:r>
          </a:p>
        </p:txBody>
      </p:sp>
      <p:sp>
        <p:nvSpPr>
          <p:cNvPr id="6" name="矩形 5">
            <a:extLst>
              <a:ext uri="{FF2B5EF4-FFF2-40B4-BE49-F238E27FC236}">
                <a16:creationId xmlns:a16="http://schemas.microsoft.com/office/drawing/2014/main" id="{2DE428DF-D62B-4026-8D62-53F28DDC6457}"/>
              </a:ext>
            </a:extLst>
          </p:cNvPr>
          <p:cNvSpPr/>
          <p:nvPr/>
        </p:nvSpPr>
        <p:spPr>
          <a:xfrm>
            <a:off x="711130" y="756864"/>
            <a:ext cx="4759570"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zh-CN" altLang="en-US" sz="2400" b="1" cap="none" spc="0" dirty="0">
                <a:ln/>
                <a:solidFill>
                  <a:srgbClr val="000000"/>
                </a:solidFill>
                <a:effectLst/>
              </a:rPr>
              <a:t>最佳加速效果展示</a:t>
            </a:r>
          </a:p>
        </p:txBody>
      </p:sp>
      <p:pic>
        <p:nvPicPr>
          <p:cNvPr id="7" name="图片 6">
            <a:extLst>
              <a:ext uri="{FF2B5EF4-FFF2-40B4-BE49-F238E27FC236}">
                <a16:creationId xmlns:a16="http://schemas.microsoft.com/office/drawing/2014/main" id="{D01691F7-C062-492E-9E5E-29E1332CD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995" y="1172217"/>
            <a:ext cx="5332009" cy="5532159"/>
          </a:xfrm>
          <a:prstGeom prst="rect">
            <a:avLst/>
          </a:prstGeom>
        </p:spPr>
      </p:pic>
    </p:spTree>
    <p:extLst>
      <p:ext uri="{BB962C8B-B14F-4D97-AF65-F5344CB8AC3E}">
        <p14:creationId xmlns:p14="http://schemas.microsoft.com/office/powerpoint/2010/main" val="3371792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2233" y="1550505"/>
            <a:ext cx="6898585" cy="4348163"/>
          </a:xfrm>
        </p:spPr>
        <p:txBody>
          <a:bodyPr/>
          <a:lstStyle/>
          <a:p>
            <a:pPr marL="0" indent="0">
              <a:lnSpc>
                <a:spcPct val="100000"/>
              </a:lnSpc>
              <a:buNone/>
            </a:pPr>
            <a:r>
              <a:rPr lang="zh-CN" altLang="en-US" dirty="0"/>
              <a:t>利用现有矩阵模型进行对音乐的预测生成</a:t>
            </a:r>
            <a:endParaRPr lang="en-US" altLang="zh-CN" dirty="0"/>
          </a:p>
          <a:p>
            <a:pPr marL="0" indent="0">
              <a:lnSpc>
                <a:spcPct val="100000"/>
              </a:lnSpc>
              <a:buNone/>
            </a:pPr>
            <a:endParaRPr lang="en-US" altLang="zh-CN" dirty="0"/>
          </a:p>
          <a:p>
            <a:pPr marL="0" indent="0">
              <a:lnSpc>
                <a:spcPct val="100000"/>
              </a:lnSpc>
              <a:buNone/>
            </a:pPr>
            <a:r>
              <a:rPr lang="zh-CN" altLang="en-US" dirty="0"/>
              <a:t>每一次输入的是一个“音符”，并将其编码成</a:t>
            </a:r>
            <a:r>
              <a:rPr lang="en-US" altLang="zh-CN" dirty="0"/>
              <a:t>one-hot</a:t>
            </a:r>
            <a:r>
              <a:rPr lang="zh-CN" altLang="en-US" dirty="0"/>
              <a:t>格式。为了简化算法，暂定设计</a:t>
            </a:r>
            <a:r>
              <a:rPr lang="en-US" altLang="zh-CN" dirty="0"/>
              <a:t>12</a:t>
            </a:r>
            <a:r>
              <a:rPr lang="zh-CN" altLang="en-US" dirty="0"/>
              <a:t>个音符，且每个音符均为主调音，一个向量的长度就为</a:t>
            </a:r>
            <a:r>
              <a:rPr lang="en-US" altLang="zh-CN" dirty="0"/>
              <a:t>12</a:t>
            </a:r>
            <a:r>
              <a:rPr lang="zh-CN" altLang="en-US" dirty="0"/>
              <a:t>，在这个向量中，没有音的元素位元素为</a:t>
            </a:r>
            <a:r>
              <a:rPr lang="en-US" altLang="zh-CN" dirty="0"/>
              <a:t>0</a:t>
            </a:r>
            <a:r>
              <a:rPr lang="zh-CN" altLang="en-US" dirty="0"/>
              <a:t>，另有音的元素为</a:t>
            </a:r>
            <a:r>
              <a:rPr lang="en-US" altLang="zh-CN" dirty="0"/>
              <a:t>1</a:t>
            </a:r>
            <a:r>
              <a:rPr lang="zh-CN" altLang="en-US" dirty="0"/>
              <a:t>，然后一个小节设置</a:t>
            </a:r>
            <a:r>
              <a:rPr lang="en-US" altLang="zh-CN" dirty="0"/>
              <a:t>8</a:t>
            </a:r>
            <a:r>
              <a:rPr lang="zh-CN" altLang="en-US" dirty="0"/>
              <a:t>个向量，组成一个</a:t>
            </a:r>
            <a:r>
              <a:rPr lang="en-US" altLang="zh-CN" dirty="0"/>
              <a:t>12</a:t>
            </a:r>
            <a:r>
              <a:rPr lang="zh-CN" altLang="en-US" dirty="0"/>
              <a:t>*</a:t>
            </a:r>
            <a:r>
              <a:rPr lang="en-US" altLang="zh-CN" dirty="0"/>
              <a:t>8</a:t>
            </a:r>
            <a:r>
              <a:rPr lang="zh-CN" altLang="en-US" dirty="0"/>
              <a:t>的矩阵</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8519752B-82F3-49DB-9E73-CA2B775D93FA}" type="slidenum">
              <a:rPr lang="zh-CN" altLang="en-US" smtClean="0"/>
              <a:t>53</a:t>
            </a:fld>
            <a:endParaRPr lang="zh-CN" altLang="en-US"/>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5.</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项目拓展应用</a:t>
            </a:r>
          </a:p>
        </p:txBody>
      </p:sp>
    </p:spTree>
    <p:extLst>
      <p:ext uri="{BB962C8B-B14F-4D97-AF65-F5344CB8AC3E}">
        <p14:creationId xmlns:p14="http://schemas.microsoft.com/office/powerpoint/2010/main" val="1356386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519752B-82F3-49DB-9E73-CA2B775D93FA}" type="slidenum">
              <a:rPr lang="zh-CN" altLang="en-US" smtClean="0"/>
              <a:t>54</a:t>
            </a:fld>
            <a:endParaRPr lang="zh-CN" altLang="en-US"/>
          </a:p>
        </p:txBody>
      </p:sp>
      <p:sp>
        <p:nvSpPr>
          <p:cNvPr id="6" name="内容占位符 2"/>
          <p:cNvSpPr>
            <a:spLocks noGrp="1"/>
          </p:cNvSpPr>
          <p:nvPr>
            <p:ph idx="1"/>
          </p:nvPr>
        </p:nvSpPr>
        <p:spPr>
          <a:xfrm>
            <a:off x="1132233" y="1550506"/>
            <a:ext cx="6898585" cy="2464904"/>
          </a:xfrm>
        </p:spPr>
        <p:txBody>
          <a:bodyPr/>
          <a:lstStyle/>
          <a:p>
            <a:pPr marL="0" indent="0">
              <a:buNone/>
            </a:pPr>
            <a:r>
              <a:rPr lang="zh-CN" altLang="en-US" dirty="0"/>
              <a:t>利用</a:t>
            </a:r>
            <a:r>
              <a:rPr lang="en-US" altLang="zh-CN" dirty="0"/>
              <a:t>python</a:t>
            </a:r>
            <a:r>
              <a:rPr lang="zh-CN" altLang="en-US" dirty="0"/>
              <a:t>代码可以编辑现在常用的</a:t>
            </a:r>
            <a:r>
              <a:rPr lang="en-US" altLang="zh-CN" dirty="0"/>
              <a:t>midi</a:t>
            </a:r>
            <a:r>
              <a:rPr lang="zh-CN" altLang="en-US" dirty="0"/>
              <a:t>格式音乐文件成为矩阵形式，通过大量的同种类风格的音乐文件对网络模型进行训练，之后保存权重提取记录所形成的的代码模型可以对应随机生成该风格的音乐</a:t>
            </a:r>
          </a:p>
          <a:p>
            <a:pPr marL="0" indent="0">
              <a:buNone/>
            </a:pP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329" y="3742358"/>
            <a:ext cx="7701337" cy="1648475"/>
          </a:xfrm>
          <a:prstGeom prst="rect">
            <a:avLst/>
          </a:prstGeom>
        </p:spPr>
      </p:pic>
      <p:sp>
        <p:nvSpPr>
          <p:cNvPr id="8"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5.</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项目拓展应用</a:t>
            </a:r>
          </a:p>
        </p:txBody>
      </p:sp>
    </p:spTree>
    <p:extLst>
      <p:ext uri="{BB962C8B-B14F-4D97-AF65-F5344CB8AC3E}">
        <p14:creationId xmlns:p14="http://schemas.microsoft.com/office/powerpoint/2010/main" val="3994366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D6FCDC3C-97B7-4987-AF59-FA8133A8B9F4}"/>
              </a:ext>
            </a:extLst>
          </p:cNvPr>
          <p:cNvSpPr txBox="1"/>
          <p:nvPr/>
        </p:nvSpPr>
        <p:spPr>
          <a:xfrm>
            <a:off x="583870" y="2505670"/>
            <a:ext cx="8032968" cy="2585323"/>
          </a:xfrm>
          <a:prstGeom prst="rect">
            <a:avLst/>
          </a:prstGeom>
          <a:noFill/>
        </p:spPr>
        <p:txBody>
          <a:bodyPr wrap="none" rtlCol="0">
            <a:spAutoFit/>
          </a:bodyPr>
          <a:lstStyle/>
          <a:p>
            <a:r>
              <a:rPr lang="en-US" sz="5400" dirty="0">
                <a:ln w="0"/>
                <a:effectLst>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rPr>
              <a:t>Thanks for your attention!</a:t>
            </a:r>
          </a:p>
          <a:p>
            <a:endParaRPr lang="en-US" sz="5400" dirty="0">
              <a:ln w="0"/>
              <a:effectLst>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a:p>
            <a:endParaRPr lang="en-US" sz="5400" dirty="0">
              <a:ln w="0"/>
              <a:effectLst>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2106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6</a:t>
            </a:fld>
            <a:endParaRPr lang="zh-CN" altLang="en-US"/>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57223" y="175259"/>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2.</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项目开题及设想</a:t>
            </a:r>
          </a:p>
        </p:txBody>
      </p:sp>
      <p:sp>
        <p:nvSpPr>
          <p:cNvPr id="7" name="矩形 6">
            <a:extLst>
              <a:ext uri="{FF2B5EF4-FFF2-40B4-BE49-F238E27FC236}">
                <a16:creationId xmlns:a16="http://schemas.microsoft.com/office/drawing/2014/main" id="{23C746F1-81AF-460B-A1B4-EF2715E09501}"/>
              </a:ext>
            </a:extLst>
          </p:cNvPr>
          <p:cNvSpPr/>
          <p:nvPr/>
        </p:nvSpPr>
        <p:spPr>
          <a:xfrm>
            <a:off x="1474277" y="3832227"/>
            <a:ext cx="5242560" cy="2422842"/>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C21741D-24F3-4875-9A0E-34FC907B31C9}"/>
              </a:ext>
            </a:extLst>
          </p:cNvPr>
          <p:cNvSpPr/>
          <p:nvPr/>
        </p:nvSpPr>
        <p:spPr>
          <a:xfrm>
            <a:off x="3154238" y="1252378"/>
            <a:ext cx="5852160" cy="23501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a:extLst>
              <a:ext uri="{FF2B5EF4-FFF2-40B4-BE49-F238E27FC236}">
                <a16:creationId xmlns:a16="http://schemas.microsoft.com/office/drawing/2014/main" id="{C0AC745A-A28A-47FA-B9A9-5F89F69BEF4A}"/>
              </a:ext>
            </a:extLst>
          </p:cNvPr>
          <p:cNvSpPr txBox="1">
            <a:spLocks/>
          </p:cNvSpPr>
          <p:nvPr/>
        </p:nvSpPr>
        <p:spPr>
          <a:xfrm>
            <a:off x="257223" y="655317"/>
            <a:ext cx="3988242" cy="567255"/>
          </a:xfrm>
          <a:prstGeom prst="rect">
            <a:avLst/>
          </a:prstGeom>
        </p:spPr>
        <p:txBody>
          <a:bodyPr vert="horz" wrap="square"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ea typeface="等线 Light" panose="02010600030101010101" pitchFamily="2" charset="-122"/>
              </a:rPr>
              <a:t>RNN中的矢量运算</a:t>
            </a:r>
          </a:p>
        </p:txBody>
      </p:sp>
      <p:sp>
        <p:nvSpPr>
          <p:cNvPr id="14" name="矩形 13">
            <a:extLst>
              <a:ext uri="{FF2B5EF4-FFF2-40B4-BE49-F238E27FC236}">
                <a16:creationId xmlns:a16="http://schemas.microsoft.com/office/drawing/2014/main" id="{CD300FE7-8ECA-4CA0-8CED-72B6C696147A}"/>
              </a:ext>
            </a:extLst>
          </p:cNvPr>
          <p:cNvSpPr/>
          <p:nvPr/>
        </p:nvSpPr>
        <p:spPr>
          <a:xfrm>
            <a:off x="137602" y="1666557"/>
            <a:ext cx="1983105" cy="1031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搜集原始数据</a:t>
            </a:r>
          </a:p>
        </p:txBody>
      </p:sp>
      <p:sp>
        <p:nvSpPr>
          <p:cNvPr id="15" name="右箭头 10">
            <a:extLst>
              <a:ext uri="{FF2B5EF4-FFF2-40B4-BE49-F238E27FC236}">
                <a16:creationId xmlns:a16="http://schemas.microsoft.com/office/drawing/2014/main" id="{54DF08E8-64E3-4D17-A4AA-837B670BDB2E}"/>
              </a:ext>
            </a:extLst>
          </p:cNvPr>
          <p:cNvSpPr/>
          <p:nvPr/>
        </p:nvSpPr>
        <p:spPr>
          <a:xfrm>
            <a:off x="2193732" y="1996122"/>
            <a:ext cx="920750" cy="459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F662032-2F71-44EE-B50A-B57FC749D21C}"/>
              </a:ext>
            </a:extLst>
          </p:cNvPr>
          <p:cNvSpPr/>
          <p:nvPr/>
        </p:nvSpPr>
        <p:spPr>
          <a:xfrm>
            <a:off x="3219892" y="1710372"/>
            <a:ext cx="2489200" cy="1031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数据预处理</a:t>
            </a:r>
          </a:p>
          <a:p>
            <a:pPr algn="ctr"/>
            <a:r>
              <a:rPr lang="zh-CN" altLang="en-US"/>
              <a:t>转换为向量</a:t>
            </a:r>
            <a:r>
              <a:rPr lang="en-US" altLang="zh-CN"/>
              <a:t>/</a:t>
            </a:r>
            <a:r>
              <a:rPr lang="zh-CN" altLang="en-US"/>
              <a:t>矩阵</a:t>
            </a:r>
          </a:p>
        </p:txBody>
      </p:sp>
      <p:sp>
        <p:nvSpPr>
          <p:cNvPr id="17" name="右箭头 12">
            <a:extLst>
              <a:ext uri="{FF2B5EF4-FFF2-40B4-BE49-F238E27FC236}">
                <a16:creationId xmlns:a16="http://schemas.microsoft.com/office/drawing/2014/main" id="{948BC5F9-0F50-4DB5-8F53-1D160E95FED6}"/>
              </a:ext>
            </a:extLst>
          </p:cNvPr>
          <p:cNvSpPr/>
          <p:nvPr/>
        </p:nvSpPr>
        <p:spPr>
          <a:xfrm>
            <a:off x="5796087" y="1996122"/>
            <a:ext cx="920750" cy="459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48D1D87-7F9B-46B9-948D-64DC9F245F40}"/>
              </a:ext>
            </a:extLst>
          </p:cNvPr>
          <p:cNvSpPr/>
          <p:nvPr/>
        </p:nvSpPr>
        <p:spPr>
          <a:xfrm>
            <a:off x="6822247" y="1710372"/>
            <a:ext cx="2068830" cy="1031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生成序列数据</a:t>
            </a:r>
          </a:p>
        </p:txBody>
      </p:sp>
      <p:sp>
        <p:nvSpPr>
          <p:cNvPr id="19" name="文本框 18">
            <a:extLst>
              <a:ext uri="{FF2B5EF4-FFF2-40B4-BE49-F238E27FC236}">
                <a16:creationId xmlns:a16="http://schemas.microsoft.com/office/drawing/2014/main" id="{B717FCA0-48E6-4856-A3F5-3B2EF50FA3C7}"/>
              </a:ext>
            </a:extLst>
          </p:cNvPr>
          <p:cNvSpPr txBox="1"/>
          <p:nvPr/>
        </p:nvSpPr>
        <p:spPr>
          <a:xfrm>
            <a:off x="4618797" y="2909887"/>
            <a:ext cx="2673985" cy="645160"/>
          </a:xfrm>
          <a:prstGeom prst="rect">
            <a:avLst/>
          </a:prstGeom>
          <a:noFill/>
        </p:spPr>
        <p:txBody>
          <a:bodyPr wrap="square" rtlCol="0">
            <a:spAutoFit/>
          </a:bodyPr>
          <a:lstStyle/>
          <a:p>
            <a:r>
              <a:rPr lang="zh-CN" altLang="en-US"/>
              <a:t>编写</a:t>
            </a:r>
            <a:r>
              <a:rPr lang="en-US" altLang="zh-CN"/>
              <a:t>C</a:t>
            </a:r>
            <a:r>
              <a:rPr lang="zh-CN" altLang="en-US"/>
              <a:t>程序 编译为</a:t>
            </a:r>
            <a:r>
              <a:rPr lang="en-US" altLang="zh-CN"/>
              <a:t>RISCV </a:t>
            </a:r>
          </a:p>
          <a:p>
            <a:r>
              <a:rPr lang="zh-CN" altLang="en-US"/>
              <a:t>在</a:t>
            </a:r>
            <a:r>
              <a:rPr lang="en-US" altLang="zh-CN"/>
              <a:t>rocket</a:t>
            </a:r>
            <a:r>
              <a:rPr lang="zh-CN" altLang="en-US"/>
              <a:t>标量核中运行</a:t>
            </a:r>
          </a:p>
        </p:txBody>
      </p:sp>
      <p:sp>
        <p:nvSpPr>
          <p:cNvPr id="20" name="右箭头 16">
            <a:extLst>
              <a:ext uri="{FF2B5EF4-FFF2-40B4-BE49-F238E27FC236}">
                <a16:creationId xmlns:a16="http://schemas.microsoft.com/office/drawing/2014/main" id="{3C893EF4-9C9B-4DBC-8415-F05059C19D07}"/>
              </a:ext>
            </a:extLst>
          </p:cNvPr>
          <p:cNvSpPr/>
          <p:nvPr/>
        </p:nvSpPr>
        <p:spPr>
          <a:xfrm>
            <a:off x="513771" y="4520882"/>
            <a:ext cx="920750" cy="459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5295F79-2B70-4C65-B7DA-6C02AE2BA713}"/>
              </a:ext>
            </a:extLst>
          </p:cNvPr>
          <p:cNvSpPr/>
          <p:nvPr/>
        </p:nvSpPr>
        <p:spPr>
          <a:xfrm>
            <a:off x="1539047" y="4234497"/>
            <a:ext cx="1983105" cy="1031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构建，训练模型</a:t>
            </a:r>
          </a:p>
        </p:txBody>
      </p:sp>
      <p:sp>
        <p:nvSpPr>
          <p:cNvPr id="22" name="右箭头 18">
            <a:extLst>
              <a:ext uri="{FF2B5EF4-FFF2-40B4-BE49-F238E27FC236}">
                <a16:creationId xmlns:a16="http://schemas.microsoft.com/office/drawing/2014/main" id="{1E0A017A-0AE4-4749-B3B2-7B166140949C}"/>
              </a:ext>
            </a:extLst>
          </p:cNvPr>
          <p:cNvSpPr/>
          <p:nvPr/>
        </p:nvSpPr>
        <p:spPr>
          <a:xfrm>
            <a:off x="3649787" y="4520882"/>
            <a:ext cx="920750" cy="459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CA34846-026E-41F9-9298-CA59361DD50A}"/>
              </a:ext>
            </a:extLst>
          </p:cNvPr>
          <p:cNvSpPr/>
          <p:nvPr/>
        </p:nvSpPr>
        <p:spPr>
          <a:xfrm>
            <a:off x="4687377" y="4234497"/>
            <a:ext cx="1983105" cy="1031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测试生成结果</a:t>
            </a:r>
          </a:p>
        </p:txBody>
      </p:sp>
      <p:sp>
        <p:nvSpPr>
          <p:cNvPr id="24" name="文本框 23">
            <a:extLst>
              <a:ext uri="{FF2B5EF4-FFF2-40B4-BE49-F238E27FC236}">
                <a16:creationId xmlns:a16="http://schemas.microsoft.com/office/drawing/2014/main" id="{B4E04A56-D3A9-4FC7-9866-047118ED246E}"/>
              </a:ext>
            </a:extLst>
          </p:cNvPr>
          <p:cNvSpPr txBox="1"/>
          <p:nvPr/>
        </p:nvSpPr>
        <p:spPr>
          <a:xfrm>
            <a:off x="2643782" y="5475923"/>
            <a:ext cx="3127375" cy="645160"/>
          </a:xfrm>
          <a:prstGeom prst="rect">
            <a:avLst/>
          </a:prstGeom>
          <a:noFill/>
        </p:spPr>
        <p:txBody>
          <a:bodyPr wrap="square" rtlCol="0">
            <a:spAutoFit/>
          </a:bodyPr>
          <a:lstStyle/>
          <a:p>
            <a:r>
              <a:rPr lang="zh-CN" altLang="en-US" dirty="0"/>
              <a:t>调用</a:t>
            </a:r>
            <a:r>
              <a:rPr lang="en-US" altLang="zh-CN" dirty="0" err="1"/>
              <a:t>Hwacha</a:t>
            </a:r>
            <a:r>
              <a:rPr lang="zh-CN" altLang="en-US" dirty="0"/>
              <a:t>加速矢量运算</a:t>
            </a:r>
          </a:p>
          <a:p>
            <a:r>
              <a:rPr lang="zh-CN" altLang="en-US" dirty="0"/>
              <a:t>循环输出</a:t>
            </a:r>
          </a:p>
        </p:txBody>
      </p:sp>
    </p:spTree>
    <p:extLst>
      <p:ext uri="{BB962C8B-B14F-4D97-AF65-F5344CB8AC3E}">
        <p14:creationId xmlns:p14="http://schemas.microsoft.com/office/powerpoint/2010/main" val="84563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7</a:t>
            </a:fld>
            <a:endParaRPr lang="zh-CN" altLang="en-US"/>
          </a:p>
        </p:txBody>
      </p:sp>
      <p:sp>
        <p:nvSpPr>
          <p:cNvPr id="12" name="标题 1">
            <a:extLst>
              <a:ext uri="{FF2B5EF4-FFF2-40B4-BE49-F238E27FC236}">
                <a16:creationId xmlns:a16="http://schemas.microsoft.com/office/drawing/2014/main" id="{A98F1BEC-DAFE-4623-BFB8-DCF5C6795BED}"/>
              </a:ext>
            </a:extLst>
          </p:cNvPr>
          <p:cNvSpPr txBox="1">
            <a:spLocks/>
          </p:cNvSpPr>
          <p:nvPr/>
        </p:nvSpPr>
        <p:spPr>
          <a:xfrm>
            <a:off x="544656" y="-19120"/>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基于</a:t>
            </a:r>
            <a:r>
              <a:rPr lang="en-US" altLang="zh-CN" sz="2400" dirty="0"/>
              <a:t>LSTM</a:t>
            </a:r>
            <a:r>
              <a:rPr lang="zh-CN" altLang="en-US" sz="2400" dirty="0"/>
              <a:t>生成音乐：预测模型</a:t>
            </a:r>
          </a:p>
        </p:txBody>
      </p:sp>
      <p:pic>
        <p:nvPicPr>
          <p:cNvPr id="13" name="Picture 2" descr="在这里插入图片描述">
            <a:extLst>
              <a:ext uri="{FF2B5EF4-FFF2-40B4-BE49-F238E27FC236}">
                <a16:creationId xmlns:a16="http://schemas.microsoft.com/office/drawing/2014/main" id="{C8D8440F-A5BA-4172-985C-474719AE5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56" y="2684877"/>
            <a:ext cx="8054687"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2">
            <a:extLst>
              <a:ext uri="{FF2B5EF4-FFF2-40B4-BE49-F238E27FC236}">
                <a16:creationId xmlns:a16="http://schemas.microsoft.com/office/drawing/2014/main" id="{2F8BCC7C-732A-43DD-ADF7-82A331E08B40}"/>
              </a:ext>
            </a:extLst>
          </p:cNvPr>
          <p:cNvSpPr txBox="1">
            <a:spLocks/>
          </p:cNvSpPr>
          <p:nvPr/>
        </p:nvSpPr>
        <p:spPr>
          <a:xfrm>
            <a:off x="628650" y="1449871"/>
            <a:ext cx="7886700" cy="4619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t>在</a:t>
            </a:r>
            <a:r>
              <a:rPr lang="en-US" altLang="zh-CN" sz="2000" dirty="0"/>
              <a:t>t0</a:t>
            </a:r>
            <a:r>
              <a:rPr lang="zh-CN" altLang="en-US" sz="2000" dirty="0"/>
              <a:t>时间点输入第一个</a:t>
            </a:r>
            <a:r>
              <a:rPr lang="en-US" altLang="zh-CN" sz="2000" dirty="0"/>
              <a:t>x1</a:t>
            </a:r>
            <a:r>
              <a:rPr lang="zh-CN" altLang="en-US" sz="2000" dirty="0"/>
              <a:t>，得到</a:t>
            </a:r>
            <a:r>
              <a:rPr lang="en-US" altLang="zh-CN" sz="2000" dirty="0"/>
              <a:t>y1</a:t>
            </a:r>
            <a:r>
              <a:rPr lang="zh-CN" altLang="en-US" sz="2000" dirty="0"/>
              <a:t>，然后将</a:t>
            </a:r>
            <a:r>
              <a:rPr lang="en-US" altLang="zh-CN" sz="2000" dirty="0"/>
              <a:t>y1</a:t>
            </a:r>
            <a:r>
              <a:rPr lang="zh-CN" altLang="en-US" sz="2000" dirty="0"/>
              <a:t>作为</a:t>
            </a:r>
            <a:r>
              <a:rPr lang="en-US" altLang="zh-CN" sz="2000" dirty="0"/>
              <a:t>x2</a:t>
            </a:r>
            <a:r>
              <a:rPr lang="zh-CN" altLang="en-US" sz="2000" dirty="0"/>
              <a:t>来输入模型中，依次类推。从下面的代码块中我们看出，我们还把每一步的输出</a:t>
            </a:r>
            <a:r>
              <a:rPr lang="en-US" altLang="zh-CN" sz="2000" dirty="0"/>
              <a:t>out</a:t>
            </a:r>
            <a:r>
              <a:rPr lang="zh-CN" altLang="en-US" sz="2000" dirty="0"/>
              <a:t>保存到一个数组中</a:t>
            </a:r>
          </a:p>
        </p:txBody>
      </p:sp>
      <p:sp>
        <p:nvSpPr>
          <p:cNvPr id="7" name="Title 1">
            <a:extLst>
              <a:ext uri="{FF2B5EF4-FFF2-40B4-BE49-F238E27FC236}">
                <a16:creationId xmlns:a16="http://schemas.microsoft.com/office/drawing/2014/main" id="{D8A2FEEF-7CF9-4D4D-B0A3-382B12932AD2}"/>
              </a:ext>
            </a:extLst>
          </p:cNvPr>
          <p:cNvSpPr txBox="1">
            <a:spLocks/>
          </p:cNvSpPr>
          <p:nvPr/>
        </p:nvSpPr>
        <p:spPr>
          <a:xfrm>
            <a:off x="257223" y="175259"/>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2.</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项目开题及设想</a:t>
            </a:r>
          </a:p>
        </p:txBody>
      </p:sp>
    </p:spTree>
    <p:extLst>
      <p:ext uri="{BB962C8B-B14F-4D97-AF65-F5344CB8AC3E}">
        <p14:creationId xmlns:p14="http://schemas.microsoft.com/office/powerpoint/2010/main" val="400814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8</a:t>
            </a:fld>
            <a:endParaRPr lang="zh-CN" altLang="en-US"/>
          </a:p>
        </p:txBody>
      </p:sp>
      <p:sp>
        <p:nvSpPr>
          <p:cNvPr id="10"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
        <p:nvSpPr>
          <p:cNvPr id="2" name="矩形 1">
            <a:extLst>
              <a:ext uri="{FF2B5EF4-FFF2-40B4-BE49-F238E27FC236}">
                <a16:creationId xmlns:a16="http://schemas.microsoft.com/office/drawing/2014/main" id="{93E78FAB-9735-4FE6-B7EB-49A958A5E322}"/>
              </a:ext>
            </a:extLst>
          </p:cNvPr>
          <p:cNvSpPr/>
          <p:nvPr/>
        </p:nvSpPr>
        <p:spPr>
          <a:xfrm>
            <a:off x="1160331" y="1308415"/>
            <a:ext cx="6823338" cy="4154984"/>
          </a:xfrm>
          <a:prstGeom prst="rect">
            <a:avLst/>
          </a:prstGeom>
        </p:spPr>
        <p:txBody>
          <a:bodyPr wrap="square">
            <a:spAutoFit/>
          </a:bodyPr>
          <a:lstStyle/>
          <a:p>
            <a:pPr marL="285750" indent="-285750">
              <a:buFont typeface="Arial" panose="020B0604020202020204" pitchFamily="34" charset="0"/>
              <a:buChar char="•"/>
            </a:pP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rocket-chip</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hwacha</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-template</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安装及环境配置</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a:p>
            <a:pPr marL="285750" indent="-285750">
              <a:buFont typeface="Arial" panose="020B0604020202020204" pitchFamily="34" charset="0"/>
              <a:buChar char="•"/>
            </a:pP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a:p>
            <a:pPr marL="285750" indent="-285750">
              <a:buFont typeface="Arial" panose="020B0604020202020204" pitchFamily="34" charset="0"/>
              <a:buChar char="•"/>
            </a:pP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简单代码</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hello</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及简单</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网络编译及仿真通过波形生成</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a:p>
            <a:pPr marL="285750" indent="-285750">
              <a:buFont typeface="Arial" panose="020B0604020202020204" pitchFamily="34" charset="0"/>
              <a:buChar char="•"/>
            </a:pP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a:p>
            <a:pPr marL="285750" indent="-285750">
              <a:buFont typeface="Arial" panose="020B0604020202020204" pitchFamily="34" charset="0"/>
              <a:buChar char="•"/>
            </a:pP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rnn</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神经网络代码完成及优化</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pPr marL="285750" indent="-285750">
              <a:buFont typeface="Arial" panose="020B0604020202020204" pitchFamily="34" charset="0"/>
              <a:buChar char="•"/>
            </a:pP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pPr marL="285750" indent="-285750">
              <a:buFont typeface="Arial" panose="020B0604020202020204" pitchFamily="34" charset="0"/>
              <a:buChar char="•"/>
            </a:pP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矢量加速分析及加速效果</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pPr marL="285750" indent="-285750">
              <a:buFont typeface="Arial" panose="020B0604020202020204" pitchFamily="34" charset="0"/>
              <a:buChar char="•"/>
            </a:pP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endParaRPr>
          </a:p>
          <a:p>
            <a:pPr marL="285750" indent="-285750">
              <a:buFont typeface="Arial" panose="020B0604020202020204" pitchFamily="34" charset="0"/>
              <a:buChar char="•"/>
            </a:pP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rPr>
              <a:t>hwacha</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和</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rocket</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rPr>
              <a:t>电路仿真时间对比及指令和时间关系对比</a:t>
            </a:r>
          </a:p>
        </p:txBody>
      </p:sp>
    </p:spTree>
    <p:extLst>
      <p:ext uri="{BB962C8B-B14F-4D97-AF65-F5344CB8AC3E}">
        <p14:creationId xmlns:p14="http://schemas.microsoft.com/office/powerpoint/2010/main" val="421312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DC02A26-6C37-4CF7-AC00-D3AB556F88AA}"/>
              </a:ext>
            </a:extLst>
          </p:cNvPr>
          <p:cNvSpPr>
            <a:spLocks noGrp="1"/>
          </p:cNvSpPr>
          <p:nvPr>
            <p:ph type="sldNum" sz="quarter" idx="12"/>
          </p:nvPr>
        </p:nvSpPr>
        <p:spPr/>
        <p:txBody>
          <a:bodyPr/>
          <a:lstStyle/>
          <a:p>
            <a:fld id="{8519752B-82F3-49DB-9E73-CA2B775D93FA}" type="slidenum">
              <a:rPr lang="zh-CN" altLang="en-US" smtClean="0"/>
              <a:t>9</a:t>
            </a:fld>
            <a:endParaRPr lang="zh-CN" altLang="en-US"/>
          </a:p>
        </p:txBody>
      </p:sp>
      <p:sp>
        <p:nvSpPr>
          <p:cNvPr id="2" name="矩形 1">
            <a:extLst>
              <a:ext uri="{FF2B5EF4-FFF2-40B4-BE49-F238E27FC236}">
                <a16:creationId xmlns:a16="http://schemas.microsoft.com/office/drawing/2014/main" id="{93E78FAB-9735-4FE6-B7EB-49A958A5E322}"/>
              </a:ext>
            </a:extLst>
          </p:cNvPr>
          <p:cNvSpPr/>
          <p:nvPr/>
        </p:nvSpPr>
        <p:spPr>
          <a:xfrm>
            <a:off x="444713" y="733721"/>
            <a:ext cx="6823338" cy="830997"/>
          </a:xfrm>
          <a:prstGeom prst="rect">
            <a:avLst/>
          </a:prstGeom>
        </p:spPr>
        <p:txBody>
          <a:bodyPr wrap="square">
            <a:spAutoFit/>
          </a:bodyPr>
          <a:lstStyle/>
          <a:p>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rocket-chip</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及</a:t>
            </a:r>
            <a:r>
              <a:rPr lang="en-US" altLang="zh-CN" sz="2400" dirty="0" err="1">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hwacha</a:t>
            </a:r>
            <a:r>
              <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-template</a:t>
            </a:r>
            <a:r>
              <a:rPr lang="zh-CN" altLang="en-US"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安装及环境配置</a:t>
            </a: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a:p>
            <a:pPr marL="285750" indent="-285750">
              <a:buFont typeface="Arial" panose="020B0604020202020204" pitchFamily="34" charset="0"/>
              <a:buChar char="•"/>
            </a:pPr>
            <a:endParaRPr lang="en-US" altLang="zh-CN" sz="24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endParaRPr>
          </a:p>
        </p:txBody>
      </p:sp>
      <p:pic>
        <p:nvPicPr>
          <p:cNvPr id="8" name="图片 7">
            <a:extLst>
              <a:ext uri="{FF2B5EF4-FFF2-40B4-BE49-F238E27FC236}">
                <a16:creationId xmlns:a16="http://schemas.microsoft.com/office/drawing/2014/main" id="{9DCA6131-D769-4AF0-9B52-BFA8CD3E4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86" y="1767329"/>
            <a:ext cx="8886825" cy="228600"/>
          </a:xfrm>
          <a:prstGeom prst="rect">
            <a:avLst/>
          </a:prstGeom>
        </p:spPr>
      </p:pic>
      <p:pic>
        <p:nvPicPr>
          <p:cNvPr id="9" name="图片 8">
            <a:extLst>
              <a:ext uri="{FF2B5EF4-FFF2-40B4-BE49-F238E27FC236}">
                <a16:creationId xmlns:a16="http://schemas.microsoft.com/office/drawing/2014/main" id="{A77D6087-7EB6-4CEE-9B48-C5CEA0B47C53}"/>
              </a:ext>
            </a:extLst>
          </p:cNvPr>
          <p:cNvPicPr>
            <a:picLocks noChangeAspect="1"/>
          </p:cNvPicPr>
          <p:nvPr/>
        </p:nvPicPr>
        <p:blipFill>
          <a:blip r:embed="rId4"/>
          <a:stretch>
            <a:fillRect/>
          </a:stretch>
        </p:blipFill>
        <p:spPr>
          <a:xfrm>
            <a:off x="224380" y="2685339"/>
            <a:ext cx="8695238" cy="1152381"/>
          </a:xfrm>
          <a:prstGeom prst="rect">
            <a:avLst/>
          </a:prstGeom>
        </p:spPr>
      </p:pic>
      <p:sp>
        <p:nvSpPr>
          <p:cNvPr id="11" name="矩形 10">
            <a:extLst>
              <a:ext uri="{FF2B5EF4-FFF2-40B4-BE49-F238E27FC236}">
                <a16:creationId xmlns:a16="http://schemas.microsoft.com/office/drawing/2014/main" id="{41CD0B3E-9634-4B62-A5DE-B24B4D195110}"/>
              </a:ext>
            </a:extLst>
          </p:cNvPr>
          <p:cNvSpPr/>
          <p:nvPr/>
        </p:nvSpPr>
        <p:spPr>
          <a:xfrm>
            <a:off x="3796748" y="4527130"/>
            <a:ext cx="4572000" cy="707886"/>
          </a:xfrm>
          <a:prstGeom prst="rect">
            <a:avLst/>
          </a:prstGeom>
        </p:spPr>
        <p:txBody>
          <a:bodyPr>
            <a:spAutoFit/>
          </a:bodyPr>
          <a:lstStyle/>
          <a:p>
            <a:r>
              <a:rPr lang="zh-CN" altLang="en-US" sz="2000" dirty="0"/>
              <a:t>获得安装成功的</a:t>
            </a:r>
            <a:r>
              <a:rPr lang="en-US" altLang="zh-CN" sz="2000" dirty="0"/>
              <a:t>rocket-tools</a:t>
            </a:r>
          </a:p>
          <a:p>
            <a:r>
              <a:rPr lang="zh-CN" altLang="en-US" sz="2000" dirty="0"/>
              <a:t>修改路径之后</a:t>
            </a:r>
            <a:r>
              <a:rPr lang="en-US" altLang="zh-CN" sz="2000" dirty="0"/>
              <a:t>build</a:t>
            </a:r>
            <a:r>
              <a:rPr lang="zh-CN" altLang="en-US" sz="2000" dirty="0"/>
              <a:t>，检验成功</a:t>
            </a:r>
          </a:p>
        </p:txBody>
      </p:sp>
      <p:sp>
        <p:nvSpPr>
          <p:cNvPr id="12" name="Title 1">
            <a:extLst>
              <a:ext uri="{FF2B5EF4-FFF2-40B4-BE49-F238E27FC236}">
                <a16:creationId xmlns:a16="http://schemas.microsoft.com/office/drawing/2014/main" id="{D8A2FEEF-7CF9-4D4D-B0A3-382B12932AD2}"/>
              </a:ext>
            </a:extLst>
          </p:cNvPr>
          <p:cNvSpPr txBox="1">
            <a:spLocks/>
          </p:cNvSpPr>
          <p:nvPr/>
        </p:nvSpPr>
        <p:spPr>
          <a:xfrm>
            <a:off x="298174" y="153624"/>
            <a:ext cx="7900491" cy="5236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3.</a:t>
            </a:r>
            <a:r>
              <a:rPr lang="zh-CN" altLang="en-US" sz="3200" dirty="0">
                <a:solidFill>
                  <a:srgbClr val="000000"/>
                </a:solidFill>
                <a:latin typeface="Helvetica" panose="020B0604020202020204" pitchFamily="34" charset="0"/>
                <a:ea typeface="Microsoft YaHei" panose="020B0503020204020204" pitchFamily="34" charset="-122"/>
                <a:cs typeface="Helvetica" panose="020B0604020202020204" pitchFamily="34" charset="0"/>
                <a:sym typeface="Calibri" panose="020F0502020204030204" pitchFamily="34" charset="0"/>
              </a:rPr>
              <a:t>项目执行过程</a:t>
            </a:r>
          </a:p>
        </p:txBody>
      </p:sp>
    </p:spTree>
    <p:extLst>
      <p:ext uri="{BB962C8B-B14F-4D97-AF65-F5344CB8AC3E}">
        <p14:creationId xmlns:p14="http://schemas.microsoft.com/office/powerpoint/2010/main" val="382936904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4356</TotalTime>
  <Words>3129</Words>
  <Application>Microsoft Office PowerPoint</Application>
  <PresentationFormat>全屏显示(4:3)</PresentationFormat>
  <Paragraphs>320</Paragraphs>
  <Slides>55</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等线</vt:lpstr>
      <vt:lpstr>Arial</vt:lpstr>
      <vt:lpstr>Calibri</vt:lpstr>
      <vt:lpstr>Calibri Light</vt:lpstr>
      <vt:lpstr>Helvetica</vt:lpstr>
      <vt:lpstr>Tahoma</vt:lpstr>
      <vt:lpstr>Times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chun</dc:creator>
  <cp:lastModifiedBy>li chun</cp:lastModifiedBy>
  <cp:revision>96</cp:revision>
  <dcterms:created xsi:type="dcterms:W3CDTF">2019-11-10T09:00:54Z</dcterms:created>
  <dcterms:modified xsi:type="dcterms:W3CDTF">2020-01-05T01:24:46Z</dcterms:modified>
</cp:coreProperties>
</file>