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AE60-B90B-4F0A-AAFF-62917B74B78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26F-7B6C-46D0-912E-CC56FF314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R. Z. Han et al., IEEE International Symposium on Circuits and Systems(ISCAS), p.1 (2018)</a:t>
            </a:r>
          </a:p>
          <a:p>
            <a:r>
              <a:rPr lang="en-US" dirty="0" smtClean="0"/>
              <a:t>R.Z. Han et al., IEEE Transactions on Circuits and Systems I: Regular Papers 66, p.1692 (2019) </a:t>
            </a:r>
          </a:p>
          <a:p>
            <a:r>
              <a:rPr lang="en-US" dirty="0" smtClean="0"/>
              <a:t>Y.C. Xiang et al., IEEE International Symposium on Circuits and Systems (ISCAS), p.1 (2019) </a:t>
            </a:r>
          </a:p>
          <a:p>
            <a:r>
              <a:rPr lang="en-US" dirty="0" smtClean="0"/>
              <a:t>Y.C. Xiang et al., Adv. Mater. Technol., 4, No.1800720 (2019)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926F-7B6C-46D0-912E-CC56FF314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Y.C. Xiang et al., IEEE International Symposium on Circuits and Systems (ISCAS), p.1 (2019)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926F-7B6C-46D0-912E-CC56FF314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 C. Xiang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"Storage Reliability of Multi-bit Flash Oriented to Deep Neural Network,"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IEEE International Electron Devices Meeting (IEDM)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San Francisco, CA, USA, 2019, pp. 38.2.1-38.2.4.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 C. Xiang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"Analog Deep Neural Network Based on NOR Flash Computing Array for High Speed/Energy Efficiency Computation,"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IEEE International Symposium on Circuits and Systems (ISCAS)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Sapporo, Japan, 2019, pp. 1-4.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926F-7B6C-46D0-912E-CC56FF314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F. M. </a:t>
            </a:r>
            <a:r>
              <a:rPr lang="en-US" dirty="0" err="1" smtClean="0"/>
              <a:t>Bayat</a:t>
            </a:r>
            <a:r>
              <a:rPr lang="en-US" dirty="0" smtClean="0"/>
              <a:t> et al., “Model-based high-precision tuning of NOR flash memory cells for analog computing applications,” IEEE Device Research Conference, pp.1-2, 2016.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926F-7B6C-46D0-912E-CC56FF314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F. M. </a:t>
            </a:r>
            <a:r>
              <a:rPr lang="en-US" dirty="0" err="1" smtClean="0"/>
              <a:t>Bayat</a:t>
            </a:r>
            <a:r>
              <a:rPr lang="en-US" dirty="0" smtClean="0"/>
              <a:t> et al., “Model-based high-precision tuning of NOR flash memory cells for analog computing applications,” IEEE Device Research Conference, pp.1-2, 2016.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926F-7B6C-46D0-912E-CC56FF314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BA2D-B63A-4C8A-AFB9-305744E9F9A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D959-BDE6-46AE-901E-8F36C832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/>
              <p:nvPr/>
            </p:nvSpPr>
            <p:spPr>
              <a:xfrm>
                <a:off x="855345" y="4005000"/>
                <a:ext cx="10744200" cy="2474976"/>
              </a:xfrm>
              <a:prstGeom prst="rect">
                <a:avLst/>
              </a:prstGeom>
            </p:spPr>
            <p:txBody>
              <a:bodyPr vert="horz" lIns="121917" tIns="60958" rIns="121917" bIns="60958" rtlCol="0">
                <a:normAutofit/>
              </a:bodyPr>
              <a:lstStyle/>
              <a:p>
                <a:pPr marL="304800" marR="0" lvl="0" indent="-304800" algn="l" defTabSz="1219200" rtl="0" eaLnBrk="1" fontAlgn="auto" latinLnBrk="0" hangingPunct="1">
                  <a:lnSpc>
                    <a:spcPct val="90000"/>
                  </a:lnSpc>
                  <a:spcBef>
                    <a:spcPts val="1335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Computing-In-memory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采用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数模混合的存储方式，其在存储单元中嵌入算法，使得数据数据在存储单元完成存算和计算，消除数据访存所产生的延迟和功耗。</a:t>
                </a:r>
                <a:endPara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04800" marR="0" lvl="0" indent="-304800" algn="l" defTabSz="1219200" rtl="0" eaLnBrk="1" fontAlgn="auto" latinLnBrk="0" hangingPunct="1">
                  <a:lnSpc>
                    <a:spcPct val="90000"/>
                  </a:lnSpc>
                  <a:spcBef>
                    <a:spcPts val="1335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基于浮栅器件（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FLASH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）的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CIM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技术可以在保证高精度，大阵列存储，低功耗等特性的前提下有效地降低大规模生产成本。</a:t>
                </a:r>
                <a:endParaRPr lang="en-US" altLang="zh-CN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04800" lvl="0" indent="-304800" defTabSz="1219200">
                  <a:lnSpc>
                    <a:spcPct val="90000"/>
                  </a:lnSpc>
                  <a:spcBef>
                    <a:spcPts val="1335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在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</a:rPr>
                  <a:t>65nm NOR FLASH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的节点工艺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下，使用</a:t>
                </a:r>
                <a:r>
                  <a:rPr lang="en-US" altLang="zh-CN" sz="2000" noProof="0" dirty="0" smtClean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层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DNN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网络可以达到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97.8%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的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MNIST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训练精度。识别速率在运算频率为</a:t>
                </a: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104 MHz 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时可以达到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4.2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 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0" lang="en-US" altLang="zh-CN" sz="20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fps</a:t>
                </a:r>
                <a:r>
                  <a:rPr lang="zh-CN" altLang="en-US" sz="2000" noProof="0" dirty="0" smtClean="0">
                    <a:latin typeface="微软雅黑" panose="020B0503020204020204" charset="-122"/>
                    <a:ea typeface="微软雅黑" panose="020B0503020204020204" charset="-122"/>
                  </a:rPr>
                  <a:t>，单次识别的能耗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表现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为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.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x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 10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0" lang="en-US" altLang="zh-CN" sz="20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 J</a:t>
                </a:r>
                <a:r>
                  <a:rPr kumimoji="0" lang="zh-CN" altLang="en-US" sz="20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kumimoji="0" lang="en-US" altLang="zh-CN" sz="20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45" y="4005000"/>
                <a:ext cx="10744200" cy="2474976"/>
              </a:xfrm>
              <a:prstGeom prst="rect">
                <a:avLst/>
              </a:prstGeom>
              <a:blipFill rotWithShape="0">
                <a:blip r:embed="rId3"/>
                <a:stretch>
                  <a:fillRect l="-227" t="-1970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存算一体技术（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，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Computing-In-Memory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1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69" y="790933"/>
            <a:ext cx="4428231" cy="2978445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98" y="790933"/>
            <a:ext cx="3505226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855345" y="3548977"/>
            <a:ext cx="10422255" cy="293099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网络，输入模拟信号以完成卷积运算。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Input-A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WLs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施加的控制电压，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Input-B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 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threshold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电压，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Output-C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drain-source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流出到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BLs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的电流。最后根据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Kirchhoff’s law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BL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输出所有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 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的累加和。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卷积运算的原理是：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drain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电流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(Id)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drain-source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电压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Vds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成一定的线性关系。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保存权重，同时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可以通过前期的编程写入或者擦除。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卷积运算时，同一竖轴的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 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与同一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SL/WL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相连，同一纵轴的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与同一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BL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相连。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SLs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导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入模拟输入信号，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WLs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施加数字信号决定运算是否执行。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存算一体技术（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，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Computing-In-Memory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2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38200"/>
            <a:ext cx="3810000" cy="2553511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48" y="815869"/>
            <a:ext cx="3627552" cy="25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855345" y="4194321"/>
            <a:ext cx="10422255" cy="228565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的卷积网络，可以自动将模拟信号输入转为数字信号输出。消除了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AD/DA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所需的能耗和空间。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Kernal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会被分解成正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负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vector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，再被写入到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Nor FLASH Array (NFA)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网络，搭建全连接层只需要扩大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kernel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范围到当前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Layer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所有的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FLAHS 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pooling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也可以被视为一种特殊的卷积形式。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R="0" lvl="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defRPr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存算一体技术（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，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Computing-In-Memory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3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19789"/>
            <a:ext cx="3352800" cy="2754744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4" y="703264"/>
            <a:ext cx="4873335" cy="29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855345" y="4194321"/>
            <a:ext cx="10422255" cy="228565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304800" lvl="0" indent="-304800" defTabSz="1219200">
              <a:lnSpc>
                <a:spcPct val="90000"/>
              </a:lnSpc>
              <a:spcBef>
                <a:spcPts val="1335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Kernal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x k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）会被填入到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FLAHS cell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中，输入的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维矩阵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(m x n)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会被分解成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维的脉冲输入到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NFA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的纵轴方向，卷积层最终输出（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m-k+1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x(n-k+1)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。因为正负值的存在，整个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NFA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的大小为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(m-k+1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x(n-k+1)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xmn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0" lvl="0" indent="-30480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FLASH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的特性，输出的电流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被数字化。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存算一体技术（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，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Computing-In-Memory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4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23" y="1180385"/>
            <a:ext cx="9178757" cy="24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NOR FLASH 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5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5" y="1309893"/>
            <a:ext cx="6074879" cy="211440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37" y="1184187"/>
            <a:ext cx="3364178" cy="205200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42" y="3813507"/>
            <a:ext cx="5796717" cy="2113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1686" y="4382491"/>
            <a:ext cx="4087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为了保证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drain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电流输出的线性，在设计中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需要被限定在一定范围内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NOR FLASH CIM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</a:t>
            </a: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6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67788" y="4164377"/>
            <a:ext cx="4483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区别与使用数字信号模型，模拟信号模型使用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SL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输入矩阵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控制运算的执行。对于权重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Vth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的调整，使用到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write-verify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算法。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71" y="3422195"/>
            <a:ext cx="6085529" cy="253635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3" y="989430"/>
            <a:ext cx="7983253" cy="24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0" name="Title 1"/>
          <p:cNvSpPr txBox="1"/>
          <p:nvPr/>
        </p:nvSpPr>
        <p:spPr bwMode="auto">
          <a:xfrm>
            <a:off x="131658" y="1"/>
            <a:ext cx="12192001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defTabSz="1219200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NOR FLASH Tuning Design</a:t>
            </a:r>
            <a:endParaRPr lang="zh-CN" altLang="en-US" sz="36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7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415705" y="5268724"/>
            <a:ext cx="1140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使用到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write-verify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feedback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结合算法，在不依赖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global erasure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的情况下，前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writing pulse tuning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的误差了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3%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writing pulse tuning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的误差为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0.3%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1" y="868152"/>
            <a:ext cx="5280979" cy="428299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38" y="1202717"/>
            <a:ext cx="5043524" cy="38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8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9296400" y="6377940"/>
            <a:ext cx="2286000" cy="342900"/>
          </a:xfrm>
          <a:prstGeom prst="rect">
            <a:avLst/>
          </a:prstGeom>
        </p:spPr>
        <p:txBody>
          <a:bodyPr/>
          <a:lstStyle/>
          <a:p>
            <a:pPr algn="r"/>
            <a:fld id="{86CB4B4D-7CA3-9044-876B-883B54F8677D}" type="slidenum">
              <a:rPr lang="en-US" altLang="zh-CN" smtClean="0"/>
              <a:pPr algn="r"/>
              <a:t>8</a:t>
            </a:fld>
            <a:endParaRPr lang="en-US" altLang="zh-CN" dirty="0"/>
          </a:p>
        </p:txBody>
      </p:sp>
      <p:sp>
        <p:nvSpPr>
          <p:cNvPr id="9" name="页脚占位符 17"/>
          <p:cNvSpPr txBox="1"/>
          <p:nvPr/>
        </p:nvSpPr>
        <p:spPr>
          <a:xfrm>
            <a:off x="7848600" y="6407945"/>
            <a:ext cx="1125738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 smtClean="0"/>
              <a:t>Confidential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415705" y="5268724"/>
            <a:ext cx="1140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这一周复现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PULP-NN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项目组的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FPGA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字符识别。还有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pulp-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nn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的平台搭建。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也</a:t>
            </a:r>
            <a:r>
              <a:rPr lang="zh-CN" altLang="en-US" sz="2000" smtClean="0">
                <a:latin typeface="微软雅黑" panose="020B0503020204020204" charset="-122"/>
                <a:ea typeface="微软雅黑" panose="020B0503020204020204" charset="-122"/>
              </a:rPr>
              <a:t>许是光线原因，识别效果并不理想。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3" y="1062039"/>
            <a:ext cx="4837611" cy="3628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46" y="763649"/>
            <a:ext cx="3056707" cy="40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747</Words>
  <Application>Microsoft Office PowerPoint</Application>
  <PresentationFormat>宽屏</PresentationFormat>
  <Paragraphs>53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刘定邦 定邦</dc:creator>
  <cp:lastModifiedBy>User</cp:lastModifiedBy>
  <cp:revision>12</cp:revision>
  <dcterms:created xsi:type="dcterms:W3CDTF">2020-04-18T16:47:54Z</dcterms:created>
  <dcterms:modified xsi:type="dcterms:W3CDTF">2020-04-19T11:22:37Z</dcterms:modified>
</cp:coreProperties>
</file>