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6" r:id="rId4"/>
    <p:sldId id="268" r:id="rId5"/>
    <p:sldId id="265" r:id="rId6"/>
    <p:sldId id="263" r:id="rId7"/>
    <p:sldId id="288" r:id="rId8"/>
    <p:sldId id="267" r:id="rId9"/>
    <p:sldId id="274" r:id="rId10"/>
    <p:sldId id="281" r:id="rId11"/>
    <p:sldId id="273" r:id="rId12"/>
    <p:sldId id="270" r:id="rId13"/>
    <p:sldId id="272" r:id="rId14"/>
    <p:sldId id="287" r:id="rId15"/>
    <p:sldId id="271" r:id="rId16"/>
    <p:sldId id="280" r:id="rId17"/>
    <p:sldId id="285" r:id="rId18"/>
    <p:sldId id="269" r:id="rId1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4" autoAdjust="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kingstacker/p/11431232.html" TargetMode="External"/><Relationship Id="rId2" Type="http://schemas.openxmlformats.org/officeDocument/2006/relationships/hyperlink" Target="https://blog.csdn.net/k331922164/article/details/479888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hyperlink" Target="https://pulp-platform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lp-platform.org/implementation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igilent.com.cn/products/product-arty-board-artix-7-fpga-development-board-for-makers-and-hobbyists.htm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7643192" cy="2100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Progress Updates</a:t>
            </a:r>
          </a:p>
          <a:p>
            <a:pPr marL="0" indent="0" algn="ctr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Detail Appendix</a:t>
            </a:r>
            <a:endParaRPr lang="zh-CN" alt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47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GCC Toolchain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缺少库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工具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/>
              <a:t>s</a:t>
            </a:r>
            <a:r>
              <a:rPr lang="en-US" altLang="zh-CN" dirty="0" err="1" smtClean="0"/>
              <a:t>udo</a:t>
            </a:r>
            <a:r>
              <a:rPr lang="en-US" altLang="zh-CN" dirty="0" smtClean="0"/>
              <a:t> apt-get install  $name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sudo</a:t>
            </a:r>
            <a:r>
              <a:rPr lang="en-US" altLang="zh-CN" dirty="0" smtClean="0"/>
              <a:t> apt-cache search  $pattern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语法错误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系统默认</a:t>
            </a:r>
            <a:r>
              <a:rPr lang="en-US" altLang="zh-CN" dirty="0" smtClean="0"/>
              <a:t>gcc-7 g++-7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00000"/>
                </a:solidFill>
              </a:rPr>
              <a:t>安装并切换到</a:t>
            </a:r>
            <a:r>
              <a:rPr lang="en-US" altLang="zh-CN" b="1" dirty="0" smtClean="0">
                <a:solidFill>
                  <a:srgbClr val="C00000"/>
                </a:solidFill>
              </a:rPr>
              <a:t>gcc-5 g++-5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/>
              <a:t>谨慎删除库文件</a:t>
            </a:r>
            <a:endParaRPr lang="en-US" altLang="zh-CN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双</a:t>
            </a:r>
            <a:r>
              <a:rPr lang="zh-CN" altLang="en-US" dirty="0" smtClean="0"/>
              <a:t>系统卸载</a:t>
            </a:r>
            <a:r>
              <a:rPr lang="en-US" altLang="zh-CN" dirty="0" err="1" smtClean="0"/>
              <a:t>unbantu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/>
              <a:t>稳定的网络环境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010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27481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下载开源代码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/>
              <a:t>clone  $</a:t>
            </a:r>
            <a:r>
              <a:rPr lang="en-US" altLang="zh-CN" dirty="0" err="1"/>
              <a:t>source_code_address</a:t>
            </a:r>
            <a:r>
              <a:rPr lang="en-US" altLang="zh-CN" dirty="0"/>
              <a:t>  -&gt; </a:t>
            </a:r>
            <a:r>
              <a:rPr lang="en-US" altLang="zh-CN" dirty="0" smtClean="0"/>
              <a:t>./</a:t>
            </a:r>
            <a:r>
              <a:rPr lang="en-US" altLang="zh-CN" dirty="0"/>
              <a:t>update.py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下载编译器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   </a:t>
            </a:r>
            <a:r>
              <a:rPr lang="en-US" altLang="zh-CN" dirty="0"/>
              <a:t>$</a:t>
            </a:r>
            <a:r>
              <a:rPr lang="en-US" altLang="zh-CN" dirty="0" err="1" smtClean="0"/>
              <a:t>tool_chain_address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3828443"/>
            <a:ext cx="3456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Commnet-1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python-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gawk</a:t>
            </a:r>
          </a:p>
        </p:txBody>
      </p:sp>
      <p:sp>
        <p:nvSpPr>
          <p:cNvPr id="5" name="矩形 4"/>
          <p:cNvSpPr/>
          <p:nvPr/>
        </p:nvSpPr>
        <p:spPr>
          <a:xfrm>
            <a:off x="4572000" y="3828443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Commnet-2</a:t>
            </a:r>
            <a:r>
              <a:rPr lang="zh-CN" altLang="en-US" b="1" dirty="0" smtClean="0"/>
              <a:t>：</a:t>
            </a:r>
            <a:endParaRPr lang="en-US" altLang="zh-CN" b="1" dirty="0"/>
          </a:p>
          <a:p>
            <a:pPr marL="342900" indent="-342900">
              <a:buAutoNum type="arabicParenR"/>
            </a:pPr>
            <a:r>
              <a:rPr lang="en-US" altLang="zh-CN" dirty="0" smtClean="0"/>
              <a:t>Be sure the internet connection is </a:t>
            </a:r>
            <a:r>
              <a:rPr lang="en-US" altLang="zh-CN" dirty="0" smtClean="0"/>
              <a:t>OK</a:t>
            </a:r>
            <a:endParaRPr lang="en-US" altLang="zh-CN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GCC Toolchain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30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579296" cy="418829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srgbClr val="C00000"/>
                </a:solidFill>
                <a:latin typeface="+mj-lt"/>
              </a:rPr>
              <a:t>QuestaSim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其实就是</a:t>
            </a:r>
            <a:r>
              <a:rPr lang="en-US" altLang="zh-CN" sz="1600" b="1" dirty="0" err="1">
                <a:solidFill>
                  <a:srgbClr val="C00000"/>
                </a:solidFill>
                <a:latin typeface="+mj-lt"/>
              </a:rPr>
              <a:t>Modelsim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的扩展版，增加了</a:t>
            </a:r>
            <a:r>
              <a:rPr lang="en-US" altLang="zh-CN" sz="1600" b="1" dirty="0">
                <a:solidFill>
                  <a:srgbClr val="C00000"/>
                </a:solidFill>
                <a:latin typeface="+mj-lt"/>
              </a:rPr>
              <a:t>System Verilog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仿真的功能，除此之外，几乎没</a:t>
            </a:r>
            <a:r>
              <a:rPr lang="zh-CN" altLang="en-US" sz="1600" b="1" dirty="0" smtClean="0">
                <a:solidFill>
                  <a:srgbClr val="C00000"/>
                </a:solidFill>
                <a:latin typeface="+mj-lt"/>
              </a:rPr>
              <a:t>区别</a:t>
            </a:r>
            <a:endParaRPr lang="en-US" altLang="zh-CN" sz="1600" b="1" dirty="0" smtClean="0">
              <a:solidFill>
                <a:srgbClr val="C0000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1600" b="1" dirty="0">
              <a:latin typeface="+mj-lt"/>
            </a:endParaRPr>
          </a:p>
          <a:p>
            <a:pPr marL="400050" lvl="1" indent="0">
              <a:buNone/>
            </a:pPr>
            <a:r>
              <a:rPr lang="en-US" altLang="zh-CN" sz="1200" b="1" i="1" u="sng" dirty="0" smtClean="0">
                <a:latin typeface="+mj-lt"/>
                <a:hlinkClick r:id="rId2"/>
              </a:rPr>
              <a:t>https</a:t>
            </a:r>
            <a:r>
              <a:rPr lang="en-US" altLang="zh-CN" sz="1200" b="1" i="1" u="sng" dirty="0">
                <a:latin typeface="+mj-lt"/>
                <a:hlinkClick r:id="rId2"/>
              </a:rPr>
              <a:t>://</a:t>
            </a:r>
            <a:r>
              <a:rPr lang="en-US" altLang="zh-CN" sz="1200" b="1" i="1" u="sng" dirty="0" smtClean="0">
                <a:latin typeface="+mj-lt"/>
                <a:hlinkClick r:id="rId2"/>
              </a:rPr>
              <a:t>blog.csdn.net/k331922164/article/details/47988847</a:t>
            </a:r>
            <a:endParaRPr lang="en-US" altLang="zh-CN" sz="1200" b="1" i="1" u="sng" dirty="0" smtClean="0">
              <a:latin typeface="+mj-lt"/>
            </a:endParaRPr>
          </a:p>
          <a:p>
            <a:pPr marL="0" indent="0">
              <a:buNone/>
            </a:pPr>
            <a:endParaRPr lang="en-US" altLang="zh-CN" sz="1600" b="1" i="1" u="sng" dirty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600" dirty="0" err="1">
                <a:latin typeface="+mj-lt"/>
              </a:rPr>
              <a:t>questasim</a:t>
            </a:r>
            <a:r>
              <a:rPr lang="zh-CN" altLang="en-US" sz="1600" dirty="0">
                <a:latin typeface="+mj-lt"/>
              </a:rPr>
              <a:t>作为</a:t>
            </a:r>
            <a:r>
              <a:rPr lang="en-US" altLang="zh-CN" sz="1600" dirty="0" err="1">
                <a:latin typeface="+mj-lt"/>
              </a:rPr>
              <a:t>modelsim</a:t>
            </a:r>
            <a:r>
              <a:rPr lang="zh-CN" altLang="en-US" sz="1600" dirty="0">
                <a:latin typeface="+mj-lt"/>
              </a:rPr>
              <a:t>的高级版，用着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速度还是比</a:t>
            </a:r>
            <a:r>
              <a:rPr lang="en-US" altLang="zh-CN" sz="1600" b="1" dirty="0" err="1">
                <a:solidFill>
                  <a:srgbClr val="C00000"/>
                </a:solidFill>
                <a:latin typeface="+mj-lt"/>
              </a:rPr>
              <a:t>modelsim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爽很多，基本上所有操作指令都是和</a:t>
            </a:r>
            <a:r>
              <a:rPr lang="en-US" altLang="zh-CN" sz="1600" b="1" dirty="0" err="1">
                <a:solidFill>
                  <a:srgbClr val="C00000"/>
                </a:solidFill>
                <a:latin typeface="+mj-lt"/>
              </a:rPr>
              <a:t>modelsim</a:t>
            </a:r>
            <a:r>
              <a:rPr lang="zh-CN" altLang="en-US" sz="1600" b="1" dirty="0">
                <a:solidFill>
                  <a:srgbClr val="C00000"/>
                </a:solidFill>
                <a:latin typeface="+mj-lt"/>
              </a:rPr>
              <a:t>兼容</a:t>
            </a:r>
            <a:r>
              <a:rPr lang="zh-CN" altLang="en-US" sz="1600" b="1" dirty="0" smtClean="0">
                <a:solidFill>
                  <a:srgbClr val="C00000"/>
                </a:solidFill>
                <a:latin typeface="+mj-lt"/>
              </a:rPr>
              <a:t>的</a:t>
            </a:r>
            <a:endParaRPr lang="en-US" altLang="zh-CN" sz="1600" b="1" dirty="0" smtClean="0">
              <a:solidFill>
                <a:srgbClr val="C0000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1600" b="1" i="1" u="sng" dirty="0">
              <a:latin typeface="+mj-lt"/>
            </a:endParaRPr>
          </a:p>
          <a:p>
            <a:pPr marL="400050" lvl="1" indent="0">
              <a:buNone/>
            </a:pPr>
            <a:r>
              <a:rPr lang="en-US" altLang="zh-CN" sz="1200" b="1" i="1" u="sng" dirty="0">
                <a:latin typeface="+mj-lt"/>
                <a:hlinkClick r:id="rId3"/>
              </a:rPr>
              <a:t>https://</a:t>
            </a:r>
            <a:r>
              <a:rPr lang="en-US" altLang="zh-CN" sz="1200" b="1" i="1" u="sng" dirty="0" smtClean="0">
                <a:latin typeface="+mj-lt"/>
                <a:hlinkClick r:id="rId3"/>
              </a:rPr>
              <a:t>www.cnblogs.com/kingstacker/p/11431232.html</a:t>
            </a:r>
            <a:endParaRPr lang="en-US" altLang="zh-CN" sz="1200" b="1" i="1" u="sng" dirty="0" smtClean="0">
              <a:latin typeface="+mj-lt"/>
            </a:endParaRPr>
          </a:p>
          <a:p>
            <a:pPr marL="0" indent="0">
              <a:buNone/>
            </a:pPr>
            <a:endParaRPr lang="en-US" altLang="zh-CN" sz="1600" b="1" i="1" u="sng" dirty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600" dirty="0" err="1">
                <a:latin typeface="+mj-lt"/>
              </a:rPr>
              <a:t>Modelsim</a:t>
            </a:r>
            <a:r>
              <a:rPr lang="zh-CN" altLang="en-US" sz="1600" dirty="0">
                <a:latin typeface="+mj-lt"/>
              </a:rPr>
              <a:t>也支持</a:t>
            </a:r>
            <a:r>
              <a:rPr lang="en-US" altLang="zh-CN" sz="1600" dirty="0">
                <a:latin typeface="+mj-lt"/>
              </a:rPr>
              <a:t>UVM </a:t>
            </a:r>
            <a:r>
              <a:rPr lang="zh-CN" altLang="en-US" sz="1600" dirty="0">
                <a:latin typeface="+mj-lt"/>
              </a:rPr>
              <a:t>但不如</a:t>
            </a:r>
            <a:r>
              <a:rPr lang="en-US" altLang="zh-CN" sz="1600" dirty="0">
                <a:latin typeface="+mj-lt"/>
              </a:rPr>
              <a:t>Questa</a:t>
            </a:r>
            <a:r>
              <a:rPr lang="zh-CN" altLang="en-US" sz="1600" dirty="0">
                <a:latin typeface="+mj-lt"/>
              </a:rPr>
              <a:t>支持的好（比如</a:t>
            </a:r>
            <a:r>
              <a:rPr lang="en-US" altLang="zh-CN" sz="1600" dirty="0">
                <a:latin typeface="+mj-lt"/>
              </a:rPr>
              <a:t>assertion</a:t>
            </a:r>
            <a:r>
              <a:rPr lang="zh-CN" altLang="en-US" sz="1600" dirty="0">
                <a:latin typeface="+mj-lt"/>
              </a:rPr>
              <a:t>和覆盖率等方面</a:t>
            </a:r>
            <a:r>
              <a:rPr lang="zh-CN" altLang="en-US" sz="1600" dirty="0" smtClean="0">
                <a:latin typeface="+mj-lt"/>
              </a:rPr>
              <a:t>）</a:t>
            </a:r>
            <a:endParaRPr lang="en-US" altLang="zh-CN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j-lt"/>
              </a:rPr>
              <a:t>Questa</a:t>
            </a:r>
            <a:r>
              <a:rPr lang="zh-CN" altLang="en-US" sz="1600" dirty="0">
                <a:latin typeface="+mj-lt"/>
              </a:rPr>
              <a:t>有</a:t>
            </a:r>
            <a:r>
              <a:rPr lang="en-US" altLang="zh-CN" sz="1600" dirty="0">
                <a:latin typeface="+mj-lt"/>
              </a:rPr>
              <a:t>64</a:t>
            </a:r>
            <a:r>
              <a:rPr lang="zh-CN" altLang="en-US" sz="1600" dirty="0">
                <a:latin typeface="+mj-lt"/>
              </a:rPr>
              <a:t>位模式 而</a:t>
            </a:r>
            <a:r>
              <a:rPr lang="en-US" altLang="zh-CN" sz="1600" dirty="0" err="1">
                <a:latin typeface="+mj-lt"/>
              </a:rPr>
              <a:t>Modelsim</a:t>
            </a:r>
            <a:r>
              <a:rPr lang="zh-CN" altLang="en-US" sz="1600" dirty="0">
                <a:latin typeface="+mj-lt"/>
              </a:rPr>
              <a:t>在</a:t>
            </a:r>
            <a:r>
              <a:rPr lang="en-US" altLang="zh-CN" sz="1600" dirty="0">
                <a:latin typeface="+mj-lt"/>
              </a:rPr>
              <a:t>64</a:t>
            </a:r>
            <a:r>
              <a:rPr lang="zh-CN" altLang="en-US" sz="1600" dirty="0">
                <a:latin typeface="+mj-lt"/>
              </a:rPr>
              <a:t>位</a:t>
            </a:r>
            <a:r>
              <a:rPr lang="en-US" altLang="zh-CN" sz="1600" dirty="0">
                <a:latin typeface="+mj-lt"/>
              </a:rPr>
              <a:t>OS</a:t>
            </a:r>
            <a:r>
              <a:rPr lang="zh-CN" altLang="en-US" sz="1600" dirty="0">
                <a:latin typeface="+mj-lt"/>
              </a:rPr>
              <a:t>上也只是</a:t>
            </a:r>
            <a:r>
              <a:rPr lang="en-US" altLang="zh-CN" sz="1600" dirty="0">
                <a:latin typeface="+mj-lt"/>
              </a:rPr>
              <a:t>32</a:t>
            </a:r>
            <a:r>
              <a:rPr lang="zh-CN" altLang="en-US" sz="1600" dirty="0">
                <a:latin typeface="+mj-lt"/>
              </a:rPr>
              <a:t>位</a:t>
            </a:r>
            <a:r>
              <a:rPr lang="zh-CN" altLang="en-US" sz="1600" dirty="0" smtClean="0">
                <a:latin typeface="+mj-lt"/>
              </a:rPr>
              <a:t>模式</a:t>
            </a:r>
            <a:endParaRPr lang="en-US" altLang="zh-CN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j-lt"/>
              </a:rPr>
              <a:t>Questa</a:t>
            </a:r>
            <a:r>
              <a:rPr lang="zh-CN" altLang="en-US" sz="1600" dirty="0">
                <a:latin typeface="+mj-lt"/>
              </a:rPr>
              <a:t>可以同时启动多个波形</a:t>
            </a:r>
            <a:r>
              <a:rPr lang="zh-CN" altLang="en-US" sz="1600" dirty="0" smtClean="0">
                <a:latin typeface="+mj-lt"/>
              </a:rPr>
              <a:t>窗口</a:t>
            </a:r>
            <a:endParaRPr lang="en-US" altLang="zh-CN" sz="16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j-lt"/>
              </a:rPr>
              <a:t>Questa</a:t>
            </a:r>
            <a:r>
              <a:rPr lang="zh-CN" altLang="en-US" sz="1600" dirty="0">
                <a:latin typeface="+mj-lt"/>
              </a:rPr>
              <a:t>提供模拟数字混合仿真接口</a:t>
            </a:r>
            <a:br>
              <a:rPr lang="zh-CN" altLang="en-US" sz="1600" dirty="0">
                <a:latin typeface="+mj-lt"/>
              </a:rPr>
            </a:br>
            <a:endParaRPr lang="en-US" altLang="zh-CN" sz="1600" b="1" i="1" u="sng" dirty="0" smtClean="0">
              <a:latin typeface="+mj-lt"/>
            </a:endParaRPr>
          </a:p>
          <a:p>
            <a:pPr marL="0" indent="0">
              <a:buNone/>
            </a:pPr>
            <a:endParaRPr lang="en-US" altLang="zh-CN" sz="1600" b="1" i="1" u="sng" dirty="0">
              <a:latin typeface="+mj-lt"/>
            </a:endParaRPr>
          </a:p>
          <a:p>
            <a:pPr marL="0" indent="0">
              <a:buNone/>
            </a:pPr>
            <a:endParaRPr lang="en-US" altLang="zh-CN" sz="1600" b="1" i="1" u="sng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sz="1600" b="1" dirty="0">
              <a:latin typeface="+mj-lt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QuestaSim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65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5292"/>
            <a:ext cx="8229600" cy="4119844"/>
          </a:xfrm>
        </p:spPr>
        <p:txBody>
          <a:bodyPr/>
          <a:lstStyle/>
          <a:p>
            <a:r>
              <a:rPr lang="en-US" altLang="zh-CN" dirty="0" err="1" smtClean="0"/>
              <a:t>QuestaSim</a:t>
            </a:r>
            <a:r>
              <a:rPr lang="en-US" altLang="zh-CN" dirty="0" smtClean="0"/>
              <a:t> 10.4c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版本安装包</a:t>
            </a:r>
            <a:endParaRPr lang="en-US" altLang="zh-CN" dirty="0" smtClean="0"/>
          </a:p>
          <a:p>
            <a:pPr lvl="2"/>
            <a:r>
              <a:rPr lang="en-US" altLang="zh-CN" dirty="0"/>
              <a:t>https://pan.baidu.com/s/1mg4GxHQ#list/path=%2F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Crack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2"/>
            <a:r>
              <a:rPr lang="en-US" altLang="zh-CN" dirty="0"/>
              <a:t>http://</a:t>
            </a:r>
            <a:r>
              <a:rPr lang="en-US" altLang="zh-CN" dirty="0" smtClean="0"/>
              <a:t>bbs.eetop.cn/thread-593767-1-1.html</a:t>
            </a: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18695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QuestaSim</a:t>
            </a:r>
            <a:r>
              <a:rPr lang="zh-CN" altLang="en-US" dirty="0" smtClean="0"/>
              <a:t>安装记录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73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</a:t>
            </a:r>
            <a:r>
              <a:rPr lang="en-US" altLang="zh-CN" dirty="0" err="1" smtClean="0"/>
              <a:t>mgrd</a:t>
            </a:r>
            <a:r>
              <a:rPr lang="zh-CN" altLang="en-US" dirty="0" smtClean="0"/>
              <a:t>无法运行</a:t>
            </a:r>
            <a:r>
              <a:rPr lang="en-US" altLang="zh-CN" dirty="0" smtClean="0"/>
              <a:t>,</a:t>
            </a:r>
            <a:r>
              <a:rPr lang="zh-CN" altLang="en-US" b="1" dirty="0" smtClean="0">
                <a:solidFill>
                  <a:srgbClr val="C00000"/>
                </a:solidFill>
              </a:rPr>
              <a:t>原因是</a:t>
            </a:r>
            <a:r>
              <a:rPr lang="en-US" altLang="zh-CN" b="1" dirty="0" smtClean="0">
                <a:solidFill>
                  <a:srgbClr val="C00000"/>
                </a:solidFill>
              </a:rPr>
              <a:t>file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lmgrd</a:t>
            </a:r>
            <a:r>
              <a:rPr lang="zh-CN" altLang="en-US" b="1" dirty="0" smtClean="0">
                <a:solidFill>
                  <a:srgbClr val="C00000"/>
                </a:solidFill>
              </a:rPr>
              <a:t>返回</a:t>
            </a:r>
            <a:r>
              <a:rPr lang="en-US" altLang="zh-CN" b="1" dirty="0" smtClean="0">
                <a:solidFill>
                  <a:srgbClr val="C00000"/>
                </a:solidFill>
              </a:rPr>
              <a:t>32bit</a:t>
            </a:r>
          </a:p>
          <a:p>
            <a:pPr lvl="1"/>
            <a:r>
              <a:rPr lang="en-US" altLang="zh-CN" dirty="0" smtClean="0"/>
              <a:t>apt-get install ia32-libs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pt-get </a:t>
            </a:r>
            <a:r>
              <a:rPr lang="en-US" altLang="zh-CN" dirty="0" smtClean="0"/>
              <a:t>install </a:t>
            </a:r>
            <a:r>
              <a:rPr lang="en-US" altLang="zh-CN" dirty="0" err="1" smtClean="0"/>
              <a:t>lsb</a:t>
            </a:r>
            <a:r>
              <a:rPr lang="en-US" altLang="zh-CN" dirty="0" smtClean="0"/>
              <a:t>-core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l</a:t>
            </a:r>
            <a:r>
              <a:rPr lang="en-US" altLang="zh-CN" b="1" dirty="0" err="1" smtClean="0">
                <a:solidFill>
                  <a:srgbClr val="C00000"/>
                </a:solidFill>
              </a:rPr>
              <a:t>dd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lmgrd</a:t>
            </a:r>
            <a:r>
              <a:rPr lang="zh-CN" altLang="en-US" dirty="0" smtClean="0"/>
              <a:t>查看缺少哪些库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</a:t>
            </a:r>
            <a:r>
              <a:rPr lang="zh-CN" altLang="en-US" dirty="0"/>
              <a:t> </a:t>
            </a:r>
            <a:r>
              <a:rPr lang="en-US" altLang="zh-CN" dirty="0" smtClean="0"/>
              <a:t>/  -name $</a:t>
            </a:r>
            <a:r>
              <a:rPr lang="en-US" altLang="zh-CN" dirty="0" err="1" smtClean="0"/>
              <a:t>lib_name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Apt-file search  $</a:t>
            </a:r>
            <a:r>
              <a:rPr lang="en-US" altLang="zh-CN" dirty="0" err="1" smtClean="0"/>
              <a:t>lib_name</a:t>
            </a:r>
            <a:r>
              <a:rPr lang="en-US" altLang="zh-CN" dirty="0" smtClean="0"/>
              <a:t>  =&gt; </a:t>
            </a:r>
            <a:r>
              <a:rPr lang="en-US" altLang="zh-CN" dirty="0" err="1" smtClean="0"/>
              <a:t>package_name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-18695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QuestaSim</a:t>
            </a:r>
            <a:r>
              <a:rPr lang="zh-CN" altLang="en-US" dirty="0" smtClean="0"/>
              <a:t>安装记录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73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525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系统安装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5292"/>
            <a:ext cx="8229600" cy="377163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安装</a:t>
            </a:r>
            <a:r>
              <a:rPr lang="en-US" altLang="zh-CN" b="1" dirty="0" smtClean="0">
                <a:solidFill>
                  <a:srgbClr val="C00000"/>
                </a:solidFill>
              </a:rPr>
              <a:t>Linux</a:t>
            </a:r>
            <a:r>
              <a:rPr lang="zh-CN" altLang="en-US" b="1" dirty="0" smtClean="0">
                <a:solidFill>
                  <a:srgbClr val="C00000"/>
                </a:solidFill>
              </a:rPr>
              <a:t>双系统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下载镜像制作启动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DiskGenius</a:t>
            </a:r>
            <a:r>
              <a:rPr lang="zh-CN" altLang="en-US" dirty="0" smtClean="0"/>
              <a:t>腾出空余磁盘空间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BIOS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手动分区，将分区挂载到</a:t>
            </a:r>
            <a:r>
              <a:rPr lang="en-US" altLang="zh-CN" dirty="0" smtClean="0"/>
              <a:t>/ 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/home</a:t>
            </a:r>
            <a:endParaRPr lang="en-US" altLang="zh-CN" dirty="0"/>
          </a:p>
          <a:p>
            <a:pPr lvl="1"/>
            <a:r>
              <a:rPr lang="zh-CN" altLang="en-US" dirty="0" smtClean="0"/>
              <a:t>关机（强制）重启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49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双系统卸载</a:t>
            </a:r>
            <a:r>
              <a:rPr lang="en-US" altLang="zh-CN" dirty="0" err="1" smtClean="0"/>
              <a:t>unbantu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https://blog.csdn.net/guikunchen/article/details/88077330?depth_1-utm_source=distribute.pc_relevant.none-task&amp;utm_source=distribute.pc_relevant.none-task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6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地址空间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4834880" cy="2387188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b="1" dirty="0" err="1" smtClean="0">
                <a:solidFill>
                  <a:srgbClr val="C00000"/>
                </a:solidFill>
              </a:rPr>
              <a:t>axi_node_intf_wrap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200" dirty="0" smtClean="0"/>
              <a:t> </a:t>
            </a:r>
            <a:r>
              <a:rPr lang="en-US" altLang="zh-CN" sz="1200" dirty="0"/>
              <a:t>#( .NB_MASTER ( 3 ), .NB_SLAVE ( 3 ), .AXI_ADDR_WIDTH ( `AXI_ADDR_WIDTH ), .AXI_DATA_WIDTH ( `AXI_DATA_WIDTH ), .AXI_ID_WIDTH ( `AXI_ID_MASTER_WIDTH ), .AXI_USER_WIDTH ( `AXI_USER_WIDTH ) )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b="1" dirty="0" err="1" smtClean="0">
                <a:solidFill>
                  <a:srgbClr val="C00000"/>
                </a:solidFill>
              </a:rPr>
              <a:t>axi_interconnect_i</a:t>
            </a:r>
            <a:endParaRPr lang="en-US" altLang="zh-CN" sz="12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200" dirty="0" smtClean="0"/>
              <a:t> </a:t>
            </a:r>
            <a:r>
              <a:rPr lang="en-US" altLang="zh-CN" sz="1200" dirty="0"/>
              <a:t>( .</a:t>
            </a:r>
            <a:r>
              <a:rPr lang="en-US" altLang="zh-CN" sz="1200" dirty="0" err="1"/>
              <a:t>clk</a:t>
            </a:r>
            <a:r>
              <a:rPr lang="en-US" altLang="zh-CN" sz="1200" dirty="0"/>
              <a:t> ( </a:t>
            </a:r>
            <a:r>
              <a:rPr lang="en-US" altLang="zh-CN" sz="1200" dirty="0" err="1"/>
              <a:t>clk_int</a:t>
            </a:r>
            <a:r>
              <a:rPr lang="en-US" altLang="zh-CN" sz="1200" dirty="0"/>
              <a:t> ), .</a:t>
            </a:r>
            <a:r>
              <a:rPr lang="en-US" altLang="zh-CN" sz="1200" dirty="0" err="1"/>
              <a:t>rst_n</a:t>
            </a:r>
            <a:r>
              <a:rPr lang="en-US" altLang="zh-CN" sz="1200" dirty="0"/>
              <a:t> ( </a:t>
            </a:r>
            <a:r>
              <a:rPr lang="en-US" altLang="zh-CN" sz="1200" dirty="0" err="1"/>
              <a:t>rstn_int</a:t>
            </a:r>
            <a:r>
              <a:rPr lang="en-US" altLang="zh-CN" sz="1200" dirty="0"/>
              <a:t> ), .</a:t>
            </a:r>
            <a:r>
              <a:rPr lang="en-US" altLang="zh-CN" sz="1200" dirty="0" err="1"/>
              <a:t>test_en_i</a:t>
            </a:r>
            <a:r>
              <a:rPr lang="en-US" altLang="zh-CN" sz="1200" dirty="0"/>
              <a:t> ( </a:t>
            </a:r>
            <a:r>
              <a:rPr lang="en-US" altLang="zh-CN" sz="1200" dirty="0" err="1"/>
              <a:t>testmode_i</a:t>
            </a:r>
            <a:r>
              <a:rPr lang="en-US" altLang="zh-CN" sz="1200" dirty="0"/>
              <a:t> ), .master ( slaves ), .slave ( masters </a:t>
            </a:r>
            <a:r>
              <a:rPr lang="en-US" altLang="zh-CN" sz="1200" dirty="0" smtClean="0"/>
              <a:t>),</a:t>
            </a:r>
          </a:p>
          <a:p>
            <a:pPr marL="0" indent="0">
              <a:buNone/>
            </a:pPr>
            <a:r>
              <a:rPr lang="en-US" altLang="zh-CN" sz="1200" dirty="0" smtClean="0"/>
              <a:t> </a:t>
            </a:r>
            <a:r>
              <a:rPr lang="en-US" altLang="zh-CN" sz="1200" b="1" dirty="0"/>
              <a:t>.</a:t>
            </a:r>
            <a:r>
              <a:rPr lang="en-US" altLang="zh-CN" sz="1200" b="1" dirty="0" err="1"/>
              <a:t>start_addr_i</a:t>
            </a:r>
            <a:r>
              <a:rPr lang="en-US" altLang="zh-CN" sz="1200" b="1" dirty="0"/>
              <a:t> </a:t>
            </a:r>
            <a:r>
              <a:rPr lang="en-US" altLang="zh-CN" sz="1200" dirty="0"/>
              <a:t>( { 32'h1A10_0000, 32'h0010_0000, 32'h0000_0000 } ), 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b="1" dirty="0" smtClean="0"/>
              <a:t> .</a:t>
            </a:r>
            <a:r>
              <a:rPr lang="en-US" altLang="zh-CN" sz="1200" b="1" dirty="0" err="1"/>
              <a:t>end_addr_i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 </a:t>
            </a:r>
            <a:r>
              <a:rPr lang="en-US" altLang="zh-CN" sz="1200" dirty="0" smtClean="0"/>
              <a:t>(  </a:t>
            </a:r>
            <a:r>
              <a:rPr lang="en-US" altLang="zh-CN" sz="1200" dirty="0"/>
              <a:t>{ 32'h1A11_FFFF</a:t>
            </a:r>
            <a:r>
              <a:rPr lang="en-US" altLang="zh-CN" sz="1200" dirty="0" smtClean="0"/>
              <a:t>,  </a:t>
            </a:r>
            <a:r>
              <a:rPr lang="en-US" altLang="zh-CN" sz="1200" dirty="0"/>
              <a:t>32'h001F_FFFF, </a:t>
            </a:r>
            <a:r>
              <a:rPr lang="en-US" altLang="zh-CN" sz="1200" dirty="0" smtClean="0"/>
              <a:t>  32'h000F_FFFF </a:t>
            </a:r>
            <a:r>
              <a:rPr lang="en-US" altLang="zh-CN" sz="1200" dirty="0"/>
              <a:t>} ) );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7241908" y="1417340"/>
            <a:ext cx="1506555" cy="864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外设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9949" y="1912104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/>
              <a:t>1A10_0000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62257" y="1232674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/>
              <a:t>1A11_FFFF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41908" y="2785492"/>
            <a:ext cx="1506554" cy="8640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DATA 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2257" y="328025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0010_0000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940152" y="2713484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001F_FFFF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41908" y="4006090"/>
            <a:ext cx="1506554" cy="4974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Boot ROM</a:t>
            </a:r>
          </a:p>
        </p:txBody>
      </p:sp>
      <p:sp>
        <p:nvSpPr>
          <p:cNvPr id="11" name="矩形 10"/>
          <p:cNvSpPr/>
          <p:nvPr/>
        </p:nvSpPr>
        <p:spPr>
          <a:xfrm>
            <a:off x="5977883" y="50897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/>
              <a:t>0000_0000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40151" y="3885478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/>
              <a:t>000F_FFFF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9512" y="3993721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实际代码确定</a:t>
            </a:r>
            <a:r>
              <a:rPr lang="en-US" altLang="zh-CN" dirty="0"/>
              <a:t>Boot ROM</a:t>
            </a:r>
            <a:r>
              <a:rPr lang="zh-CN" altLang="en-US" dirty="0"/>
              <a:t>起始地址是</a:t>
            </a:r>
            <a:r>
              <a:rPr lang="en-US" altLang="zh-CN" dirty="0"/>
              <a:t>0x0000_8000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241909" y="4729708"/>
            <a:ext cx="1506554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Instr</a:t>
            </a:r>
            <a:r>
              <a:rPr lang="en-US" altLang="zh-CN" b="1" dirty="0" smtClean="0">
                <a:solidFill>
                  <a:schemeClr val="tx1"/>
                </a:solidFill>
              </a:rPr>
              <a:t> 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8052" y="4225652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/>
              <a:t>0000_8000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7185" y="863342"/>
            <a:ext cx="767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top.sv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8613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1489348"/>
            <a:ext cx="3024336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55100" y="3001516"/>
            <a:ext cx="133272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D-Cache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655100" y="2281436"/>
            <a:ext cx="133272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</a:t>
            </a:r>
            <a:r>
              <a:rPr lang="en-US" altLang="zh-CN" b="1" dirty="0" smtClean="0"/>
              <a:t>-Cache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987824" y="1622985"/>
            <a:ext cx="1265042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Boot ROM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1259632" y="913284"/>
            <a:ext cx="302433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SPI Flash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5508104" y="1527448"/>
            <a:ext cx="3024336" cy="27363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03572" y="3039616"/>
            <a:ext cx="133272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D-Cache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5903572" y="2319536"/>
            <a:ext cx="133272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</a:t>
            </a:r>
            <a:r>
              <a:rPr lang="en-US" altLang="zh-CN" b="1" dirty="0" smtClean="0"/>
              <a:t>-Cache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508104" y="951384"/>
            <a:ext cx="3024336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SPI Flash</a:t>
            </a:r>
            <a:endParaRPr lang="zh-CN" altLang="en-US" b="1" dirty="0"/>
          </a:p>
        </p:txBody>
      </p:sp>
      <p:sp>
        <p:nvSpPr>
          <p:cNvPr id="17" name="右箭头 16"/>
          <p:cNvSpPr/>
          <p:nvPr/>
        </p:nvSpPr>
        <p:spPr>
          <a:xfrm>
            <a:off x="953598" y="2194570"/>
            <a:ext cx="612068" cy="11140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2427193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JTAG</a:t>
            </a:r>
          </a:p>
          <a:p>
            <a:r>
              <a:rPr lang="en-US" altLang="zh-CN" b="1" dirty="0"/>
              <a:t>SPI</a:t>
            </a:r>
            <a:endParaRPr lang="zh-CN" altLang="en-US" b="1" dirty="0"/>
          </a:p>
        </p:txBody>
      </p:sp>
      <p:sp>
        <p:nvSpPr>
          <p:cNvPr id="19" name="右箭头 18"/>
          <p:cNvSpPr/>
          <p:nvPr/>
        </p:nvSpPr>
        <p:spPr>
          <a:xfrm rot="5400000">
            <a:off x="6188867" y="1065971"/>
            <a:ext cx="612068" cy="11140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236296" y="1622985"/>
            <a:ext cx="1265042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Boot ROM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923695" y="2566918"/>
            <a:ext cx="64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code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6156176" y="1345332"/>
            <a:ext cx="641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code</a:t>
            </a:r>
            <a:endParaRPr lang="zh-CN" altLang="en-US" b="1" dirty="0"/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192831" y="193204"/>
            <a:ext cx="3163145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Method1</a:t>
            </a:r>
            <a:endParaRPr lang="zh-CN" altLang="en-US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335015" y="265212"/>
            <a:ext cx="3163145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Method2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5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993430" y="2854559"/>
            <a:ext cx="675591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5">
            <a:extLst>
              <a:ext uri="{FF2B5EF4-FFF2-40B4-BE49-F238E27FC236}">
                <a16:creationId xmlns="" xmlns:a16="http://schemas.microsoft.com/office/drawing/2014/main" id="{6E260F47-77BC-4BE7-BC6A-BA7EB2CD9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41419"/>
              </p:ext>
            </p:extLst>
          </p:nvPr>
        </p:nvGraphicFramePr>
        <p:xfrm>
          <a:off x="491241" y="833948"/>
          <a:ext cx="8071930" cy="2326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693">
                  <a:extLst>
                    <a:ext uri="{9D8B030D-6E8A-4147-A177-3AD203B41FA5}">
                      <a16:colId xmlns="" xmlns:a16="http://schemas.microsoft.com/office/drawing/2014/main" val="1790496471"/>
                    </a:ext>
                  </a:extLst>
                </a:gridCol>
                <a:gridCol w="1698539">
                  <a:extLst>
                    <a:ext uri="{9D8B030D-6E8A-4147-A177-3AD203B41FA5}">
                      <a16:colId xmlns="" xmlns:a16="http://schemas.microsoft.com/office/drawing/2014/main" val="3913359230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68657749"/>
                    </a:ext>
                  </a:extLst>
                </a:gridCol>
                <a:gridCol w="694836"/>
                <a:gridCol w="1891030"/>
                <a:gridCol w="1344059"/>
                <a:gridCol w="1261685"/>
              </a:tblGrid>
              <a:tr h="32324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任务项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时间占比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优先级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Mar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Apr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3248">
                <a:tc vMerge="1"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CW13(03/28)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CW14(04/04)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CW15 (04/11)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2884019"/>
                  </a:ext>
                </a:extLst>
              </a:tr>
              <a:tr h="51296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#1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PULP FPGA Demo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30%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en-US" altLang="zh-CN" sz="900" b="1" kern="1200" baseline="30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nd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）基本概念梳理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）完成</a:t>
                      </a: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demo-1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）完成</a:t>
                      </a: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demo-2</a:t>
                      </a: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）完成</a:t>
                      </a: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demo-3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）完成</a:t>
                      </a: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demo-4</a:t>
                      </a: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）总结文档</a:t>
                      </a:r>
                    </a:p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4373643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099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9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#2</a:t>
                      </a:r>
                      <a:endParaRPr lang="zh-CN" altLang="en-US" sz="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芯片设计流程培训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40%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en-US" altLang="zh-CN" sz="900" b="1" kern="1200" baseline="30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）静态时序分析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基础课件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）逻辑综合课件</a:t>
                      </a:r>
                      <a:endParaRPr lang="zh-CN" altLang="en-US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）时钟树综合课件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）功耗</a:t>
                      </a: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/IR/EM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课件</a:t>
                      </a: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）上机脚本梳理</a:t>
                      </a:r>
                      <a:endParaRPr lang="en-US" altLang="zh-CN" sz="900" b="1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900" b="1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）实例图片插入</a:t>
                      </a: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73629863"/>
                  </a:ext>
                </a:extLst>
              </a:tr>
              <a:tr h="353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zh-CN" altLang="en-US" sz="9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18117" y="193204"/>
            <a:ext cx="5418179" cy="5604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+mj-lt"/>
              </a:rPr>
              <a:t>未来三周计划</a:t>
            </a:r>
            <a:endParaRPr lang="en-US" altLang="zh-CN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019" y="3579135"/>
            <a:ext cx="8284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#1 </a:t>
            </a:r>
            <a:r>
              <a:rPr lang="zh-CN" altLang="en-US" b="1" i="1" dirty="0"/>
              <a:t> </a:t>
            </a:r>
            <a:r>
              <a:rPr lang="en-US" altLang="zh-CN" b="1" i="1" dirty="0" smtClean="0"/>
              <a:t>FPGA Demo</a:t>
            </a:r>
            <a:r>
              <a:rPr lang="zh-CN" altLang="en-US" b="1" i="1" dirty="0" smtClean="0"/>
              <a:t>的进度没有按预期进行，预计</a:t>
            </a:r>
            <a:r>
              <a:rPr lang="en-US" altLang="zh-CN" b="1" i="1" dirty="0" smtClean="0"/>
              <a:t>delay 1</a:t>
            </a:r>
            <a:r>
              <a:rPr lang="zh-CN" altLang="en-US" b="1" i="1" dirty="0" smtClean="0"/>
              <a:t>周；</a:t>
            </a:r>
            <a:endParaRPr lang="en-US" altLang="zh-CN" b="1" i="1" dirty="0" smtClean="0"/>
          </a:p>
          <a:p>
            <a:r>
              <a:rPr lang="en-US" altLang="zh-CN" b="1" i="1" dirty="0"/>
              <a:t> </a:t>
            </a:r>
            <a:r>
              <a:rPr lang="en-US" altLang="zh-CN" b="1" i="1" dirty="0" smtClean="0"/>
              <a:t>    </a:t>
            </a:r>
            <a:r>
              <a:rPr lang="zh-CN" altLang="en-US" b="1" i="1" dirty="0" smtClean="0">
                <a:solidFill>
                  <a:srgbClr val="C00000"/>
                </a:solidFill>
              </a:rPr>
              <a:t>原因是</a:t>
            </a:r>
            <a:r>
              <a:rPr lang="en-US" altLang="zh-CN" b="1" i="1" dirty="0" smtClean="0">
                <a:solidFill>
                  <a:srgbClr val="C00000"/>
                </a:solidFill>
              </a:rPr>
              <a:t>Linux</a:t>
            </a:r>
            <a:r>
              <a:rPr lang="zh-CN" altLang="en-US" b="1" i="1" dirty="0" smtClean="0">
                <a:solidFill>
                  <a:srgbClr val="C00000"/>
                </a:solidFill>
              </a:rPr>
              <a:t>系统</a:t>
            </a:r>
            <a:r>
              <a:rPr lang="en-US" altLang="zh-CN" b="1" i="1" dirty="0" smtClean="0">
                <a:solidFill>
                  <a:srgbClr val="C00000"/>
                </a:solidFill>
              </a:rPr>
              <a:t>/RISCV Toolchain/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QuestaSim</a:t>
            </a:r>
            <a:r>
              <a:rPr lang="en-US" altLang="zh-CN" b="1" i="1" dirty="0" smtClean="0">
                <a:solidFill>
                  <a:srgbClr val="C00000"/>
                </a:solidFill>
              </a:rPr>
              <a:t>/</a:t>
            </a:r>
            <a:r>
              <a:rPr lang="en-US" altLang="zh-CN" b="1" i="1" dirty="0" err="1" smtClean="0">
                <a:solidFill>
                  <a:srgbClr val="C00000"/>
                </a:solidFill>
              </a:rPr>
              <a:t>Vivado</a:t>
            </a:r>
            <a:r>
              <a:rPr lang="zh-CN" altLang="en-US" b="1" i="1" dirty="0" smtClean="0">
                <a:solidFill>
                  <a:srgbClr val="C00000"/>
                </a:solidFill>
              </a:rPr>
              <a:t>的安装破解花了一周时间</a:t>
            </a:r>
            <a:endParaRPr lang="en-US" altLang="zh-CN" b="1" i="1" dirty="0" smtClean="0">
              <a:solidFill>
                <a:srgbClr val="C00000"/>
              </a:solidFill>
            </a:endParaRPr>
          </a:p>
          <a:p>
            <a:endParaRPr lang="en-US" altLang="zh-CN" b="1" i="1" dirty="0"/>
          </a:p>
          <a:p>
            <a:r>
              <a:rPr lang="en-US" altLang="zh-CN" b="1" i="1" dirty="0" smtClean="0"/>
              <a:t>#2 </a:t>
            </a:r>
            <a:r>
              <a:rPr lang="zh-CN" altLang="en-US" b="1" i="1" dirty="0" smtClean="0"/>
              <a:t>的进度目前可控，预计</a:t>
            </a:r>
            <a:r>
              <a:rPr lang="en-US" altLang="zh-CN" b="1" i="1" dirty="0" smtClean="0"/>
              <a:t>4</a:t>
            </a:r>
            <a:r>
              <a:rPr lang="zh-CN" altLang="en-US" b="1" i="1" dirty="0" smtClean="0"/>
              <a:t>月</a:t>
            </a:r>
            <a:r>
              <a:rPr lang="en-US" altLang="zh-CN" b="1" i="1" dirty="0" smtClean="0"/>
              <a:t>12</a:t>
            </a:r>
            <a:r>
              <a:rPr lang="zh-CN" altLang="en-US" b="1" i="1" dirty="0" smtClean="0"/>
              <a:t>号前 </a:t>
            </a:r>
            <a:r>
              <a:rPr lang="en-US" altLang="zh-CN" b="1" i="1" dirty="0" smtClean="0"/>
              <a:t>close</a:t>
            </a:r>
            <a:endParaRPr lang="en-US" altLang="zh-CN" b="1" i="1" dirty="0" smtClean="0"/>
          </a:p>
        </p:txBody>
      </p:sp>
      <p:sp>
        <p:nvSpPr>
          <p:cNvPr id="2" name="矩形 1"/>
          <p:cNvSpPr/>
          <p:nvPr/>
        </p:nvSpPr>
        <p:spPr>
          <a:xfrm>
            <a:off x="4077373" y="2137420"/>
            <a:ext cx="1008112" cy="288032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77373" y="2854559"/>
            <a:ext cx="1803717" cy="288032"/>
          </a:xfrm>
          <a:prstGeom prst="rect">
            <a:avLst/>
          </a:prstGeom>
          <a:solidFill>
            <a:schemeClr val="accent6">
              <a:tint val="66000"/>
              <a:satMod val="1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83968" y="2813909"/>
            <a:ext cx="10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100</a:t>
            </a:r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84640" y="2805762"/>
            <a:ext cx="10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50%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00899" y="2081711"/>
            <a:ext cx="102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98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7643192" cy="2100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Progress Updates</a:t>
            </a:r>
          </a:p>
          <a:p>
            <a:pPr marL="0" indent="0" algn="ctr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Detail Appendix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47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PULPino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5332"/>
            <a:ext cx="5698976" cy="5878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Single </a:t>
            </a:r>
            <a:r>
              <a:rPr lang="en-US" altLang="zh-CN" b="1" i="1" u="sng" dirty="0" smtClean="0"/>
              <a:t>32bit RISC-V core </a:t>
            </a:r>
            <a:r>
              <a:rPr lang="en-US" altLang="zh-CN" b="1" dirty="0" smtClean="0">
                <a:solidFill>
                  <a:srgbClr val="C00000"/>
                </a:solidFill>
              </a:rPr>
              <a:t>MCU</a:t>
            </a:r>
          </a:p>
        </p:txBody>
      </p:sp>
      <p:sp>
        <p:nvSpPr>
          <p:cNvPr id="4" name="矩形 3"/>
          <p:cNvSpPr/>
          <p:nvPr/>
        </p:nvSpPr>
        <p:spPr>
          <a:xfrm>
            <a:off x="4427984" y="3213184"/>
            <a:ext cx="75212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 err="1" smtClean="0"/>
              <a:t>riscy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427984" y="2281436"/>
            <a:ext cx="137986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zero-</a:t>
            </a:r>
            <a:r>
              <a:rPr lang="en-US" altLang="zh-CN" sz="2400" dirty="0" err="1"/>
              <a:t>riscy</a:t>
            </a:r>
            <a:endParaRPr lang="en-US" altLang="zh-CN" sz="24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275856" y="1849388"/>
            <a:ext cx="0" cy="1584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75856" y="2569468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75856" y="3433564"/>
            <a:ext cx="108012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10271" y="2194230"/>
            <a:ext cx="1027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2 stage</a:t>
            </a:r>
          </a:p>
          <a:p>
            <a:r>
              <a:rPr lang="en-US" altLang="zh-CN" sz="2000" b="1" dirty="0" smtClean="0"/>
              <a:t>in order</a:t>
            </a:r>
            <a:endParaRPr lang="en-US" altLang="zh-CN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3310271" y="3082895"/>
            <a:ext cx="10279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4 stage</a:t>
            </a:r>
          </a:p>
          <a:p>
            <a:r>
              <a:rPr lang="en-US" altLang="zh-CN" sz="2000" b="1" dirty="0"/>
              <a:t>i</a:t>
            </a:r>
            <a:r>
              <a:rPr lang="en-US" altLang="zh-CN" sz="2000" b="1" dirty="0" smtClean="0"/>
              <a:t>n order</a:t>
            </a:r>
            <a:endParaRPr lang="en-US" altLang="zh-CN" sz="2000" b="1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56716" y="4543680"/>
            <a:ext cx="6967611" cy="91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CN" dirty="0" smtClean="0"/>
              <a:t>Taped out with UMC 65nm   Jan-2016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6717" y="3865612"/>
            <a:ext cx="7057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3200" dirty="0"/>
              <a:t>RTL simulation as well </a:t>
            </a:r>
            <a:r>
              <a:rPr lang="en-US" altLang="zh-CN" sz="3200" dirty="0" smtClean="0"/>
              <a:t>FPGA prototype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853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53244"/>
          </a:xfrm>
        </p:spPr>
        <p:txBody>
          <a:bodyPr>
            <a:normAutofit fontScale="90000"/>
          </a:bodyPr>
          <a:lstStyle/>
          <a:p>
            <a:r>
              <a:rPr lang="en-US" altLang="zh-CN" sz="2800" b="1" dirty="0" smtClean="0"/>
              <a:t>PULP Basics</a:t>
            </a:r>
            <a:br>
              <a:rPr lang="en-US" altLang="zh-CN" sz="2800" b="1" dirty="0" smtClean="0"/>
            </a:br>
            <a:r>
              <a:rPr lang="en-US" altLang="zh-CN" sz="2000" b="1" i="1" dirty="0"/>
              <a:t>RISC-V compatible cores written in </a:t>
            </a:r>
            <a:r>
              <a:rPr lang="en-US" altLang="zh-CN" sz="2000" b="1" i="1" dirty="0" smtClean="0"/>
              <a:t>SystemVerilog</a:t>
            </a:r>
            <a:endParaRPr lang="zh-CN" altLang="en-US" sz="2000" b="1" i="1" dirty="0"/>
          </a:p>
        </p:txBody>
      </p:sp>
      <p:sp>
        <p:nvSpPr>
          <p:cNvPr id="4" name="矩形 3"/>
          <p:cNvSpPr/>
          <p:nvPr/>
        </p:nvSpPr>
        <p:spPr>
          <a:xfrm>
            <a:off x="251520" y="536550"/>
            <a:ext cx="365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" y="888329"/>
            <a:ext cx="4002722" cy="25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644008" y="536550"/>
            <a:ext cx="2708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i="1" u="sng" dirty="0">
                <a:solidFill>
                  <a:srgbClr val="C00000"/>
                </a:solidFill>
              </a:rPr>
              <a:t>Silicon Proven </a:t>
            </a:r>
            <a:r>
              <a:rPr lang="en-US" altLang="zh-CN" b="1" i="1" u="sng" dirty="0" smtClean="0">
                <a:solidFill>
                  <a:srgbClr val="C00000"/>
                </a:solidFill>
              </a:rPr>
              <a:t>designs !</a:t>
            </a:r>
            <a:endParaRPr lang="en-US" altLang="zh-CN" b="1" i="1" u="sng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5884" y="3535840"/>
            <a:ext cx="2246461" cy="12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52" y="1063703"/>
            <a:ext cx="3578325" cy="19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19" y="3018126"/>
            <a:ext cx="1873538" cy="230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972452" y="5342259"/>
            <a:ext cx="3848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/>
              <a:t>Source : </a:t>
            </a:r>
            <a:r>
              <a:rPr lang="en-US" altLang="zh-CN" sz="1000" b="1" dirty="0" smtClean="0">
                <a:hlinkClick r:id="rId6"/>
              </a:rPr>
              <a:t>https</a:t>
            </a:r>
            <a:r>
              <a:rPr lang="en-US" altLang="zh-CN" sz="1000" b="1" dirty="0">
                <a:hlinkClick r:id="rId6"/>
              </a:rPr>
              <a:t>://pulp-platform.org//</a:t>
            </a:r>
            <a:r>
              <a:rPr lang="en-US" altLang="zh-CN" sz="1000" b="1" dirty="0" smtClean="0">
                <a:hlinkClick r:id="rId6"/>
              </a:rPr>
              <a:t>implementation.html</a:t>
            </a:r>
            <a:endParaRPr lang="en-US" altLang="zh-CN" sz="10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641566" y="5295733"/>
            <a:ext cx="27783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/>
              <a:t>Source : </a:t>
            </a:r>
            <a:r>
              <a:rPr lang="en-US" altLang="zh-CN" sz="1000" b="1" dirty="0" smtClean="0">
                <a:hlinkClick r:id="rId7"/>
              </a:rPr>
              <a:t>https</a:t>
            </a:r>
            <a:r>
              <a:rPr lang="en-US" altLang="zh-CN" sz="1000" b="1" dirty="0">
                <a:hlinkClick r:id="rId7"/>
              </a:rPr>
              <a:t>://pulp-platform.org</a:t>
            </a:r>
            <a:r>
              <a:rPr lang="en-US" altLang="zh-CN" sz="1000" b="1" dirty="0" smtClean="0">
                <a:hlinkClick r:id="rId7"/>
              </a:rPr>
              <a:t>//</a:t>
            </a:r>
            <a:endParaRPr lang="en-US" altLang="zh-CN" sz="1000" b="1" dirty="0" smtClean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" y="3497990"/>
            <a:ext cx="2568195" cy="176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683568" y="1002572"/>
            <a:ext cx="432048" cy="558784"/>
          </a:xfrm>
          <a:prstGeom prst="ellipse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1276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FPGA Board Basics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51520" y="696637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 smtClean="0"/>
              <a:t>Overview</a:t>
            </a:r>
            <a:endParaRPr lang="zh-CN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86" y="1129308"/>
            <a:ext cx="3873852" cy="311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162472"/>
            <a:ext cx="3838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96" y="1921396"/>
            <a:ext cx="4278263" cy="192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71599" y="4280146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/>
              <a:t>s</a:t>
            </a:r>
            <a:r>
              <a:rPr lang="en-US" altLang="zh-CN" sz="1400" b="1" dirty="0" smtClean="0"/>
              <a:t>ource: </a:t>
            </a:r>
            <a:r>
              <a:rPr lang="en-US" altLang="zh-CN" sz="1400" dirty="0" smtClean="0">
                <a:hlinkClick r:id="rId5"/>
              </a:rPr>
              <a:t>http</a:t>
            </a:r>
            <a:r>
              <a:rPr lang="en-US" altLang="zh-CN" sz="1400" dirty="0">
                <a:hlinkClick r:id="rId5"/>
              </a:rPr>
              <a:t>://www.digilent.com.cn/products/product-arty-board-artix-7-fpga-development-board-for-makers-and-hobbyists.html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46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3728" y="283661"/>
            <a:ext cx="1430391" cy="580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Linux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33728" y="1273599"/>
            <a:ext cx="1409835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PLUPino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GCC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1334" y="4508318"/>
            <a:ext cx="1409834" cy="796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Vivado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8805" y="2785767"/>
            <a:ext cx="1409835" cy="890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QuestaSim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9" name="图片 8" descr="Screenshot from 2020-04-06 12-36-24 - Windows 照片查看器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0" t="20306" r="15000" b="20113"/>
          <a:stretch/>
        </p:blipFill>
        <p:spPr>
          <a:xfrm>
            <a:off x="5034540" y="4334339"/>
            <a:ext cx="2547152" cy="1224126"/>
          </a:xfrm>
          <a:prstGeom prst="rect">
            <a:avLst/>
          </a:prstGeom>
        </p:spPr>
      </p:pic>
      <p:pic>
        <p:nvPicPr>
          <p:cNvPr id="10" name="图片 9" descr="Screenshot from 2020-04-03 16-38-39 - Windows 照片查看器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0" t="17577" r="20475" b="12438"/>
          <a:stretch/>
        </p:blipFill>
        <p:spPr>
          <a:xfrm>
            <a:off x="5069097" y="2529319"/>
            <a:ext cx="2167199" cy="1696607"/>
          </a:xfrm>
          <a:prstGeom prst="rect">
            <a:avLst/>
          </a:prstGeom>
        </p:spPr>
      </p:pic>
      <p:pic>
        <p:nvPicPr>
          <p:cNvPr id="11" name="图片 10" descr="Screenshot from 2020-04-06 12-59-07 - Windows 照片查看器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2" t="7924" r="12976" b="55771"/>
          <a:stretch/>
        </p:blipFill>
        <p:spPr>
          <a:xfrm>
            <a:off x="3762654" y="1046402"/>
            <a:ext cx="3505810" cy="13184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2654" y="28366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Ubantu</a:t>
            </a:r>
            <a:r>
              <a:rPr lang="en-US" altLang="zh-CN" b="1" dirty="0" smtClean="0"/>
              <a:t> 18.04.1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10051" y="3046350"/>
            <a:ext cx="7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10.4C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762654" y="4577070"/>
            <a:ext cx="112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2018.03</a:t>
            </a:r>
          </a:p>
          <a:p>
            <a:pPr algn="ctr"/>
            <a:r>
              <a:rPr lang="en-US" altLang="zh-CN" b="1" dirty="0" err="1" smtClean="0"/>
              <a:t>Webpack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261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31" y="0"/>
            <a:ext cx="8229600" cy="396387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Demo</a:t>
            </a:r>
            <a:r>
              <a:rPr lang="zh-CN" altLang="en-US" sz="2400" dirty="0" smtClean="0"/>
              <a:t>实验需要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环境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61" y="402863"/>
            <a:ext cx="5610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0" y="603615"/>
            <a:ext cx="65055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5" y="2175240"/>
            <a:ext cx="6477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46" y="3670665"/>
            <a:ext cx="5061829" cy="204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94522" y="2922952"/>
            <a:ext cx="1845230" cy="29458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9698" y="2920216"/>
            <a:ext cx="63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64bit</a:t>
            </a:r>
            <a:r>
              <a:rPr lang="zh-CN" altLang="en-US" b="1" dirty="0" smtClean="0">
                <a:solidFill>
                  <a:srgbClr val="C00000"/>
                </a:solidFill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</a:rPr>
              <a:t>Linux</a:t>
            </a:r>
            <a:r>
              <a:rPr lang="zh-CN" altLang="en-US" b="1" dirty="0" smtClean="0">
                <a:solidFill>
                  <a:srgbClr val="C00000"/>
                </a:solidFill>
              </a:rPr>
              <a:t>安装</a:t>
            </a:r>
            <a:r>
              <a:rPr lang="en-US" altLang="zh-CN" b="1" dirty="0" smtClean="0">
                <a:solidFill>
                  <a:srgbClr val="C00000"/>
                </a:solidFill>
              </a:rPr>
              <a:t>32bit</a:t>
            </a:r>
            <a:r>
              <a:rPr lang="zh-CN" altLang="en-US" b="1" dirty="0" smtClean="0">
                <a:solidFill>
                  <a:srgbClr val="C00000"/>
                </a:solidFill>
              </a:rPr>
              <a:t>的程序 ！一系列安装</a:t>
            </a:r>
            <a:r>
              <a:rPr lang="en-US" altLang="zh-CN" b="1" dirty="0" smtClean="0">
                <a:solidFill>
                  <a:srgbClr val="C00000"/>
                </a:solidFill>
              </a:rPr>
              <a:t>Bug</a:t>
            </a:r>
            <a:r>
              <a:rPr lang="zh-CN" altLang="en-US" b="1" dirty="0" smtClean="0">
                <a:solidFill>
                  <a:srgbClr val="C00000"/>
                </a:solidFill>
              </a:rPr>
              <a:t>的起源！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9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33" y="0"/>
            <a:ext cx="8229600" cy="55324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GCC Toolchain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64838" y="48123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https://github.com/pulp-platform/ri5cy_gnu_toolchain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2214795"/>
            <a:ext cx="7276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m</a:t>
            </a:r>
            <a:r>
              <a:rPr lang="en-US" altLang="zh-CN" dirty="0" smtClean="0"/>
              <a:t>ake                                 #</a:t>
            </a:r>
            <a:r>
              <a:rPr lang="en-US" altLang="zh-CN" dirty="0" err="1" smtClean="0"/>
              <a:t>Riscy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make RISCY_FPU=1        #</a:t>
            </a:r>
            <a:r>
              <a:rPr lang="en-US" altLang="zh-CN" dirty="0" err="1" smtClean="0"/>
              <a:t>Riscy_fpu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riscy</a:t>
            </a:r>
            <a:r>
              <a:rPr lang="en-US" altLang="zh-CN" dirty="0"/>
              <a:t> with </a:t>
            </a:r>
            <a:r>
              <a:rPr lang="en-US" altLang="zh-CN" dirty="0" err="1"/>
              <a:t>hardare</a:t>
            </a:r>
            <a:r>
              <a:rPr lang="en-US" altLang="zh-CN" dirty="0"/>
              <a:t> floating point unit)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make ZERORISCY=1        #</a:t>
            </a:r>
            <a:r>
              <a:rPr lang="en-US" altLang="zh-CN" dirty="0" err="1" smtClean="0"/>
              <a:t>Zeroriscy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make MICRORISCY=1     #</a:t>
            </a:r>
            <a:r>
              <a:rPr lang="en-US" altLang="zh-CN" dirty="0" err="1" smtClean="0"/>
              <a:t>Microriscy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341846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resulting toolchains should be in the </a:t>
            </a:r>
            <a:r>
              <a:rPr lang="en-US" altLang="zh-CN" b="1" dirty="0">
                <a:solidFill>
                  <a:srgbClr val="C00000"/>
                </a:solidFill>
              </a:rPr>
              <a:t>install</a:t>
            </a:r>
            <a:r>
              <a:rPr lang="en-US" altLang="zh-CN" dirty="0"/>
              <a:t> directory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6542" y="1165926"/>
            <a:ext cx="662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RISCV </a:t>
            </a:r>
            <a:r>
              <a:rPr lang="en-US" altLang="zh-CN" dirty="0"/>
              <a:t>GCC toolchain, which has been </a:t>
            </a:r>
            <a:r>
              <a:rPr lang="en-US" altLang="zh-CN" b="1" dirty="0">
                <a:solidFill>
                  <a:srgbClr val="C00000"/>
                </a:solidFill>
              </a:rPr>
              <a:t>extended to support the extensions of the </a:t>
            </a:r>
            <a:r>
              <a:rPr lang="en-US" altLang="zh-CN" b="1" dirty="0" err="1">
                <a:solidFill>
                  <a:srgbClr val="C00000"/>
                </a:solidFill>
              </a:rPr>
              <a:t>Pulpino</a:t>
            </a:r>
            <a:r>
              <a:rPr lang="en-US" altLang="zh-CN" b="1" dirty="0">
                <a:solidFill>
                  <a:srgbClr val="C00000"/>
                </a:solidFill>
              </a:rPr>
              <a:t> core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575" y="1815847"/>
            <a:ext cx="4972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Build for supported </a:t>
            </a:r>
            <a:r>
              <a:rPr lang="en-US" altLang="zh-CN" sz="2400" b="1" dirty="0"/>
              <a:t>cores</a:t>
            </a:r>
          </a:p>
        </p:txBody>
      </p:sp>
      <p:sp>
        <p:nvSpPr>
          <p:cNvPr id="9" name="矩形 8"/>
          <p:cNvSpPr/>
          <p:nvPr/>
        </p:nvSpPr>
        <p:spPr>
          <a:xfrm>
            <a:off x="319575" y="733986"/>
            <a:ext cx="2308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/>
              <a:t>Introduction</a:t>
            </a:r>
          </a:p>
        </p:txBody>
      </p:sp>
      <p:sp>
        <p:nvSpPr>
          <p:cNvPr id="10" name="矩形 9"/>
          <p:cNvSpPr/>
          <p:nvPr/>
        </p:nvSpPr>
        <p:spPr>
          <a:xfrm>
            <a:off x="337222" y="3787794"/>
            <a:ext cx="4972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 smtClean="0"/>
              <a:t>Usage for supported </a:t>
            </a:r>
            <a:r>
              <a:rPr lang="en-US" altLang="zh-CN" sz="2400" b="1" dirty="0"/>
              <a:t>cores</a:t>
            </a:r>
          </a:p>
        </p:txBody>
      </p:sp>
      <p:sp>
        <p:nvSpPr>
          <p:cNvPr id="12" name="矩形 11"/>
          <p:cNvSpPr/>
          <p:nvPr/>
        </p:nvSpPr>
        <p:spPr>
          <a:xfrm>
            <a:off x="1256184" y="4249459"/>
            <a:ext cx="5457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-march=IMXpulpv2                               #</a:t>
            </a:r>
            <a:r>
              <a:rPr lang="en-US" altLang="zh-CN" dirty="0" err="1" smtClean="0"/>
              <a:t>Riscy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-</a:t>
            </a:r>
            <a:r>
              <a:rPr lang="en-US" altLang="zh-CN" dirty="0"/>
              <a:t>march=IMFDXpulpv2 -</a:t>
            </a:r>
            <a:r>
              <a:rPr lang="en-US" altLang="zh-CN" dirty="0" err="1" smtClean="0"/>
              <a:t>mhard</a:t>
            </a:r>
            <a:r>
              <a:rPr lang="en-US" altLang="zh-CN" dirty="0" smtClean="0"/>
              <a:t>-float   #</a:t>
            </a:r>
            <a:r>
              <a:rPr lang="en-US" altLang="zh-CN" dirty="0" err="1" smtClean="0"/>
              <a:t>Riscy_fpu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-march=IM                                              #</a:t>
            </a:r>
            <a:r>
              <a:rPr lang="en-US" altLang="zh-CN" dirty="0" err="1" smtClean="0"/>
              <a:t>Zeroriscy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-</a:t>
            </a:r>
            <a:r>
              <a:rPr lang="en-US" altLang="zh-CN" dirty="0"/>
              <a:t>march=I -</a:t>
            </a:r>
            <a:r>
              <a:rPr lang="en-US" altLang="zh-CN" dirty="0" smtClean="0"/>
              <a:t>m16r                                      #</a:t>
            </a:r>
            <a:r>
              <a:rPr lang="en-US" altLang="zh-CN" dirty="0" err="1" smtClean="0"/>
              <a:t>Microriscy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21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745</Words>
  <Application>Microsoft Office PowerPoint</Application>
  <PresentationFormat>全屏显示(16:10)</PresentationFormat>
  <Paragraphs>181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PULPino</vt:lpstr>
      <vt:lpstr>PULP Basics RISC-V compatible cores written in SystemVerilog</vt:lpstr>
      <vt:lpstr>FPGA Board Basics</vt:lpstr>
      <vt:lpstr>PowerPoint 演示文稿</vt:lpstr>
      <vt:lpstr>Demo实验需要Linux环境</vt:lpstr>
      <vt:lpstr>GCC Toolchain</vt:lpstr>
      <vt:lpstr>GCC Toolchain</vt:lpstr>
      <vt:lpstr>GCC Toolchain</vt:lpstr>
      <vt:lpstr>QuestaSim</vt:lpstr>
      <vt:lpstr>QuestaSim安装记录</vt:lpstr>
      <vt:lpstr>QuestaSim安装记录</vt:lpstr>
      <vt:lpstr>Linux系统安装记录</vt:lpstr>
      <vt:lpstr>双系统卸载unbantu</vt:lpstr>
      <vt:lpstr>地址空间</vt:lpstr>
      <vt:lpstr>Method1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wylic</dc:creator>
  <cp:lastModifiedBy>wylic</cp:lastModifiedBy>
  <cp:revision>71</cp:revision>
  <dcterms:created xsi:type="dcterms:W3CDTF">2020-03-24T07:01:40Z</dcterms:created>
  <dcterms:modified xsi:type="dcterms:W3CDTF">2020-04-06T06:22:33Z</dcterms:modified>
</cp:coreProperties>
</file>