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6858000" cx="12192000"/>
  <p:notesSz cx="6858000" cy="9144000"/>
  <p:embeddedFontLst>
    <p:embeddedFont>
      <p:font typeface="PT Serif"/>
      <p:regular r:id="rId64"/>
      <p:bold r:id="rId65"/>
      <p:italic r:id="rId66"/>
      <p:boldItalic r:id="rId67"/>
    </p:embeddedFont>
    <p:embeddedFont>
      <p:font typeface="Quattrocento Sans"/>
      <p:regular r:id="rId68"/>
      <p:bold r:id="rId69"/>
      <p:italic r:id="rId70"/>
      <p:boldItalic r:id="rId71"/>
    </p:embeddedFont>
    <p:embeddedFont>
      <p:font typeface="Open Sans"/>
      <p:regular r:id="rId72"/>
      <p:bold r:id="rId73"/>
      <p:italic r:id="rId74"/>
      <p:boldItalic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C46C10-8295-49EF-B0DC-6A5BCCCD9010}">
  <a:tblStyle styleId="{18C46C10-8295-49EF-B0DC-6A5BCCCD9010}" styleName="Table_0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CEFF4"/>
          </a:solidFill>
        </a:fill>
      </a:tcStyle>
    </a:wholeTbl>
    <a:band1H>
      <a:tcTxStyle/>
      <a:tcStyle>
        <a:fill>
          <a:solidFill>
            <a:srgbClr val="D7DEE9"/>
          </a:solidFill>
        </a:fill>
      </a:tcStyle>
    </a:band1H>
    <a:band2H>
      <a:tcTxStyle/>
    </a:band2H>
    <a:band1V>
      <a:tcTxStyle/>
      <a:tcStyle>
        <a:fill>
          <a:solidFill>
            <a:srgbClr val="D7DEE9"/>
          </a:solidFill>
        </a:fill>
      </a:tcStyle>
    </a:band1V>
    <a:band2V>
      <a:tcTxStyle/>
    </a:band2V>
    <a:la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OpenSans-bold.fntdata"/><Relationship Id="rId72" Type="http://schemas.openxmlformats.org/officeDocument/2006/relationships/font" Target="fonts/OpenSans-regular.fntdata"/><Relationship Id="rId31" Type="http://schemas.openxmlformats.org/officeDocument/2006/relationships/slide" Target="slides/slide26.xml"/><Relationship Id="rId75" Type="http://schemas.openxmlformats.org/officeDocument/2006/relationships/font" Target="fonts/OpenSans-boldItalic.fntdata"/><Relationship Id="rId30" Type="http://schemas.openxmlformats.org/officeDocument/2006/relationships/slide" Target="slides/slide25.xml"/><Relationship Id="rId74" Type="http://schemas.openxmlformats.org/officeDocument/2006/relationships/font" Target="fonts/OpenSans-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QuattrocentoSans-boldItalic.fntdata"/><Relationship Id="rId70" Type="http://schemas.openxmlformats.org/officeDocument/2006/relationships/font" Target="fonts/QuattrocentoSan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PTSerif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PTSerif-italic.fntdata"/><Relationship Id="rId21" Type="http://schemas.openxmlformats.org/officeDocument/2006/relationships/slide" Target="slides/slide16.xml"/><Relationship Id="rId65" Type="http://schemas.openxmlformats.org/officeDocument/2006/relationships/font" Target="fonts/PTSerif-bold.fntdata"/><Relationship Id="rId24" Type="http://schemas.openxmlformats.org/officeDocument/2006/relationships/slide" Target="slides/slide19.xml"/><Relationship Id="rId68" Type="http://schemas.openxmlformats.org/officeDocument/2006/relationships/font" Target="fonts/QuattrocentoSans-regular.fntdata"/><Relationship Id="rId23" Type="http://schemas.openxmlformats.org/officeDocument/2006/relationships/slide" Target="slides/slide18.xml"/><Relationship Id="rId67" Type="http://schemas.openxmlformats.org/officeDocument/2006/relationships/font" Target="fonts/PTSerif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QuattrocentoSan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başlatma side effect’i var.  Kullanıcı bilgileri null değirse var olan session yeniden oluşturacağından, bir önceki session temizler.</a:t>
            </a:r>
            <a:endParaRPr/>
          </a:p>
        </p:txBody>
      </p:sp>
      <p:sp>
        <p:nvSpPr>
          <p:cNvPr id="230" name="Google Shape;230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Toplam Sepet tutarının hesaplanmasını Cart sınıfına bırakmak.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Toplam Sepet tutarının hesaplanmasını Cart sınıfına bırakmak.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Çalışanların maaş bilgileri Salary sınıfında tutulmaktadır. Çalışanın maaş bilgisini hesaplamak için çalışan sınıfı dolaylı yoldan bir hesaplama yapmamızı sağlar.</a:t>
            </a:r>
            <a:endParaRPr/>
          </a:p>
        </p:txBody>
      </p:sp>
      <p:sp>
        <p:nvSpPr>
          <p:cNvPr id="322" name="Google Shape;322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Diğer bir örnek Bir param birimini başka para birimine çevirme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Diğer bir örnek Bir param birimini başka para birimine çevirme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Diğer bir örnek Bir param birimini başka para birimine çevirme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Diğer bir örnek Bir param birimini başka para birimine çevirme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Diğer bir örnek Bir param birimini başka para birimine çevirme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Diğer bir örnek Bir param birimini başka para birimine çevirme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Diğer bir örnek Bir param birimini başka para birimine çevirme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Diğer bir örnek Bir param birimini başka para birimine çevirme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Boiler Plate DRY (Don't repeat yourself) felsefesine oldukça uygun bir yaklaşımdır.</a:t>
            </a:r>
            <a:endParaRPr/>
          </a:p>
        </p:txBody>
      </p:sp>
      <p:sp>
        <p:nvSpPr>
          <p:cNvPr id="473" name="Google Shape;473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 mimarinin yaratıcısı olarak “Uncle Bob” adıyla tanınan Robert C. Martin’dir.</a:t>
            </a:r>
            <a:endParaRPr/>
          </a:p>
        </p:txBody>
      </p:sp>
      <p:sp>
        <p:nvSpPr>
          <p:cNvPr id="492" name="Google Shape;492;p5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1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1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2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2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flipH="1">
            <a:off x="12353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5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6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7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7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9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0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Relationship Id="rId4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4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0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6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 txBox="1"/>
          <p:nvPr>
            <p:ph type="ctrTitle"/>
          </p:nvPr>
        </p:nvSpPr>
        <p:spPr>
          <a:xfrm>
            <a:off x="970908" y="1220919"/>
            <a:ext cx="5425781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60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Clean Code</a:t>
            </a:r>
            <a:endParaRPr/>
          </a:p>
        </p:txBody>
      </p:sp>
      <p:sp>
        <p:nvSpPr>
          <p:cNvPr id="112" name="Google Shape;112;p13"/>
          <p:cNvSpPr txBox="1"/>
          <p:nvPr>
            <p:ph idx="1" type="subTitle"/>
          </p:nvPr>
        </p:nvSpPr>
        <p:spPr>
          <a:xfrm>
            <a:off x="970908" y="3700594"/>
            <a:ext cx="5425781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Mert Alptekin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Software Consultant</a:t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cap="flat" cmpd="sng" w="1270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/>
          <p:nvPr/>
        </p:nvSpPr>
        <p:spPr>
          <a:xfrm rot="-5400000">
            <a:off x="8912417" y="1202394"/>
            <a:ext cx="2387600" cy="23876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6821310" y="0"/>
            <a:ext cx="2315251" cy="1550992"/>
          </a:xfrm>
          <a:custGeom>
            <a:rect b="b" l="l" r="r" t="t"/>
            <a:pathLst>
              <a:path extrusionOk="0" h="1550992" w="2315251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3"/>
          <p:cNvCxnSpPr/>
          <p:nvPr/>
        </p:nvCxnSpPr>
        <p:spPr>
          <a:xfrm>
            <a:off x="11724638" y="1331572"/>
            <a:ext cx="0" cy="1597708"/>
          </a:xfrm>
          <a:prstGeom prst="straightConnector1">
            <a:avLst/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13"/>
          <p:cNvSpPr/>
          <p:nvPr/>
        </p:nvSpPr>
        <p:spPr>
          <a:xfrm>
            <a:off x="11005550" y="4112081"/>
            <a:ext cx="1186451" cy="1771650"/>
          </a:xfrm>
          <a:custGeom>
            <a:rect b="b" l="l" r="r" t="t"/>
            <a:pathLst>
              <a:path extrusionOk="0" h="1771650" w="1186451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3"/>
          <p:cNvSpPr/>
          <p:nvPr/>
        </p:nvSpPr>
        <p:spPr>
          <a:xfrm rot="-607105">
            <a:off x="6086940" y="4145122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6821310" y="4962670"/>
            <a:ext cx="2643352" cy="1895331"/>
          </a:xfrm>
          <a:custGeom>
            <a:rect b="b" l="l" r="r" t="t"/>
            <a:pathLst>
              <a:path extrusionOk="0" h="1895331" w="2643352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Code Formatting</a:t>
            </a:r>
            <a:endParaRPr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Kod biçimlendirme geliştiricilerin kendi aralarındaki en etkili iletişim biçimidir.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Kod okunabilirliği, orijinal kod değiştirildikten sonra bile </a:t>
            </a:r>
            <a:r>
              <a:rPr b="1" lang="en-US"/>
              <a:t>bakım</a:t>
            </a:r>
            <a:r>
              <a:rPr lang="en-US"/>
              <a:t> ve </a:t>
            </a:r>
            <a:r>
              <a:rPr b="1" lang="en-US"/>
              <a:t>sürdürülebilirliği</a:t>
            </a:r>
            <a:r>
              <a:rPr lang="en-US"/>
              <a:t> etkilemeye devam eder.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Kodu şeffaf ve okunması kolay hale getirmek için girintiyi, satır sonlarını ve biçimlendirmeyi uyumlu tutun.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Code Formatting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AutoNum type="arabicPeriod"/>
            </a:pPr>
            <a:r>
              <a:rPr lang="en-US"/>
              <a:t>Kavramları dikey olarak ayırın.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AutoNum type="arabicPeriod"/>
            </a:pPr>
            <a:r>
              <a:rPr lang="en-US"/>
              <a:t>İlgili kod dikey yoğunlukta (</a:t>
            </a:r>
            <a:r>
              <a:rPr b="1" lang="en-US"/>
              <a:t>vertical dense</a:t>
            </a:r>
            <a:r>
              <a:rPr lang="en-US"/>
              <a:t>) görünmelidir.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AutoNum type="arabicPeriod"/>
            </a:pPr>
            <a:r>
              <a:rPr lang="en-US"/>
              <a:t>Değişkenleri kullanımlarına göre birbirlerine yakın olarak bildirin.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AutoNum type="arabicPeriod"/>
            </a:pPr>
            <a:r>
              <a:rPr lang="en-US"/>
              <a:t>Bağımlı işlevler (fonsiyon,method) gruplayın.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AutoNum type="arabicPeriod"/>
            </a:pPr>
            <a:r>
              <a:rPr lang="en-US"/>
              <a:t>Benzer işlevleri (fonsiyon,method) birbirine yakın tutun.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AutoNum type="arabicPeriod"/>
            </a:pPr>
            <a:r>
              <a:rPr lang="en-US"/>
              <a:t>Fonksiyonları aşağı yönlü yerleştirin.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AutoNum type="arabicPeriod"/>
            </a:pPr>
            <a:r>
              <a:rPr lang="en-US"/>
              <a:t>Satırları kısa tutun.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AutoNum type="arabicPeriod"/>
            </a:pPr>
            <a:r>
              <a:rPr lang="en-US"/>
              <a:t>Yatay hizalamayı (</a:t>
            </a:r>
            <a:r>
              <a:rPr b="1" lang="en-US"/>
              <a:t>horizontal alignment</a:t>
            </a:r>
            <a:r>
              <a:rPr lang="en-US"/>
              <a:t>) kullanmayın.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AutoNum type="arabicPeriod"/>
            </a:pPr>
            <a:r>
              <a:rPr lang="en-US"/>
              <a:t>İlgili şeyleri ilişkilendirmek ve zayıf ilişkili olanları ayırmak için boş satırlar kullanın.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AutoNum type="arabicPeriod"/>
            </a:pPr>
            <a:r>
              <a:rPr lang="en-US"/>
              <a:t>Girintiyi bozmayın.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Code Formatting</a:t>
            </a:r>
            <a:endParaRPr/>
          </a:p>
        </p:txBody>
      </p:sp>
      <p:pic>
        <p:nvPicPr>
          <p:cNvPr descr="A screenshot of a computer program&#10;&#10;Description automatically generated" id="190" name="Google Shape;190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492" y="2479925"/>
            <a:ext cx="4783016" cy="39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/>
        </p:nvSpPr>
        <p:spPr>
          <a:xfrm>
            <a:off x="1037492" y="1783538"/>
            <a:ext cx="10515600" cy="69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Dikey ayrımlara dikkat edin !</a:t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A computer code with white text&#10;&#10;Description automatically generated" id="192" name="Google Shape;19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7878" y="2479925"/>
            <a:ext cx="5515214" cy="3169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Code Formatting</a:t>
            </a:r>
            <a:endParaRPr/>
          </a:p>
        </p:txBody>
      </p:sp>
      <p:pic>
        <p:nvPicPr>
          <p:cNvPr descr="A white rectangular object with a white background&#10;&#10;Description automatically generated" id="198" name="Google Shape;198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37460"/>
            <a:ext cx="7802880" cy="1783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rectangular object with a white background&#10;&#10;Description automatically generated" id="199" name="Google Shape;19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470925"/>
            <a:ext cx="7658100" cy="185166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 txBox="1"/>
          <p:nvPr/>
        </p:nvSpPr>
        <p:spPr>
          <a:xfrm>
            <a:off x="838200" y="1690688"/>
            <a:ext cx="10515600" cy="69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Kodunuzda dikey hizlamalardan kaçının !</a:t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838200" y="24257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Code Formatting</a:t>
            </a:r>
            <a:endParaRPr/>
          </a:p>
        </p:txBody>
      </p:sp>
      <p:pic>
        <p:nvPicPr>
          <p:cNvPr descr="A computer screen shot of a computer screen&#10;&#10;Description automatically generated" id="206" name="Google Shape;2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2406384"/>
            <a:ext cx="6709389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rectangular object with black text&#10;&#10;Description automatically generated" id="207" name="Google Shape;20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934986"/>
            <a:ext cx="6928563" cy="268044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 txBox="1"/>
          <p:nvPr/>
        </p:nvSpPr>
        <p:spPr>
          <a:xfrm>
            <a:off x="838200" y="1679256"/>
            <a:ext cx="6709389" cy="524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Kod blogundaki girintiyi bozmayın !</a:t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Comments (Yorum Satırları)</a:t>
            </a:r>
            <a:endParaRPr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Yorum, bir </a:t>
            </a:r>
            <a:r>
              <a:rPr b="1" lang="en-US"/>
              <a:t>kod satırının </a:t>
            </a:r>
            <a:r>
              <a:rPr lang="en-US"/>
              <a:t>ne yaptığını açıklamak için değil, bir kod parçasının neden oluşturulduğunu açıklamak içindir.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Açıkça tanımlanmış bir yorum satırı </a:t>
            </a:r>
            <a:r>
              <a:rPr b="1" lang="en-US"/>
              <a:t>Clean Code </a:t>
            </a:r>
            <a:r>
              <a:rPr lang="en-US"/>
              <a:t>için önemli bir unsurdur.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Comments</a:t>
            </a:r>
            <a:endParaRPr/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838200" y="1690687"/>
            <a:ext cx="10662138" cy="4112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AutoNum type="arabicPeriod"/>
            </a:pPr>
            <a:r>
              <a:rPr lang="en-US"/>
              <a:t>Kodun genel niyetini ve amacını bildirin.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AutoNum type="arabicPeriod"/>
            </a:pPr>
            <a:r>
              <a:rPr lang="en-US"/>
              <a:t>Kod sonu kapanış parantezi yorumlarını tercih etmeyin.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AutoNum type="arabicPeriod"/>
            </a:pPr>
            <a:r>
              <a:rPr lang="en-US"/>
              <a:t>Yorumların doğruluğunu kontrol edin ve güncellemeyi unutmayın.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AutoNum type="arabicPeriod"/>
            </a:pPr>
            <a:r>
              <a:rPr lang="en-US"/>
              <a:t>Her kod satırı için gereksiz yorum yapmaktan kaçının.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AutoNum type="arabicPeriod"/>
            </a:pPr>
            <a:r>
              <a:rPr lang="en-US"/>
              <a:t>Kod blogunun sonuçları hakkında uyarılara yer verin.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AutoNum type="arabicPeriod"/>
            </a:pPr>
            <a:r>
              <a:rPr lang="en-US"/>
              <a:t>Kodu dökümente etmek için gereksiz summary bloklarından kaçının.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Functions - Methods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838200" y="1690687"/>
            <a:ext cx="10662138" cy="4112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AutoNum type="arabicPeriod"/>
            </a:pPr>
            <a:r>
              <a:rPr lang="en-US"/>
              <a:t>Methodları mümkün oldukça kısa tutun (önerilen 20 satır)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AutoNum type="arabicPeriod"/>
            </a:pPr>
            <a:r>
              <a:rPr lang="en-US"/>
              <a:t>Tek bir sorumluluğu yönetecek şekilde tasarlayın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AutoNum type="arabicPeriod"/>
            </a:pPr>
            <a:r>
              <a:rPr lang="en-US"/>
              <a:t>Açıklayıcı isimler kullanın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AutoNum type="arabicPeriod"/>
            </a:pPr>
            <a:r>
              <a:rPr lang="en-US"/>
              <a:t>Fonksiyon içerisindeki argüman sayısı artıkça, argümanları sınıf ile sarmayı düşünün. (3 veya daha fazla argüman)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AutoNum type="arabicPeriod"/>
            </a:pPr>
            <a:r>
              <a:rPr lang="en-US"/>
              <a:t>Hiç bir yan etkisinin olmamasına dikkat edin.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Functions Side Effects</a:t>
            </a:r>
            <a:endParaRPr/>
          </a:p>
        </p:txBody>
      </p:sp>
      <p:pic>
        <p:nvPicPr>
          <p:cNvPr descr="A computer code with black text&#10;&#10;Description automatically generated" id="233" name="Google Shape;23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480" y="1673103"/>
            <a:ext cx="8169519" cy="439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 Error Handling</a:t>
            </a:r>
            <a:endParaRPr/>
          </a:p>
        </p:txBody>
      </p:sp>
      <p:pic>
        <p:nvPicPr>
          <p:cNvPr descr="A diagram of a error&#10;&#10;Description automatically generated with medium confidence" id="239" name="Google Shape;23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2149" y="1690688"/>
            <a:ext cx="4926774" cy="450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 sz="4400">
                <a:solidFill>
                  <a:srgbClr val="DD7E0E"/>
                </a:solidFill>
              </a:rPr>
              <a:t>Eğitim</a:t>
            </a:r>
            <a:r>
              <a:rPr lang="en-US" sz="4400"/>
              <a:t> </a:t>
            </a:r>
            <a:r>
              <a:rPr lang="en-US" sz="4400">
                <a:solidFill>
                  <a:srgbClr val="DD7E0E"/>
                </a:solidFill>
              </a:rPr>
              <a:t>Kataloğu</a:t>
            </a:r>
            <a:endParaRPr/>
          </a:p>
        </p:txBody>
      </p:sp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600"/>
              <a:t>Clean Code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600"/>
              <a:t>	</a:t>
            </a:r>
            <a:endParaRPr/>
          </a:p>
          <a:p>
            <a:pPr indent="-2209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Naming Conventions</a:t>
            </a:r>
            <a:endParaRPr/>
          </a:p>
          <a:p>
            <a:pPr indent="-2209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Code Formatting</a:t>
            </a:r>
            <a:endParaRPr/>
          </a:p>
          <a:p>
            <a:pPr indent="-2209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Comments</a:t>
            </a:r>
            <a:endParaRPr/>
          </a:p>
          <a:p>
            <a:pPr indent="-2209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Functions</a:t>
            </a:r>
            <a:endParaRPr/>
          </a:p>
          <a:p>
            <a:pPr indent="-2209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Error Handling</a:t>
            </a:r>
            <a:endParaRPr/>
          </a:p>
          <a:p>
            <a:pPr indent="-2209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Boundaries</a:t>
            </a:r>
            <a:endParaRPr/>
          </a:p>
          <a:p>
            <a:pPr indent="-2209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Unit Tests</a:t>
            </a:r>
            <a:endParaRPr/>
          </a:p>
          <a:p>
            <a:pPr indent="-2209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Classess (GRASP, SOLID)</a:t>
            </a:r>
            <a:endParaRPr/>
          </a:p>
          <a:p>
            <a:pPr indent="-2209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600"/>
              <a:t>Systems (Seperation of Concerns, Clean Architecture)</a:t>
            </a:r>
            <a:endParaRPr/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Error Handling</a:t>
            </a:r>
            <a:endParaRPr/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AutoNum type="arabicPeriod"/>
            </a:pPr>
            <a:r>
              <a:rPr lang="en-US"/>
              <a:t>Try Catch Finally Bloklarını yazın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AutoNum type="arabicPeriod"/>
            </a:pPr>
            <a:r>
              <a:rPr lang="en-US"/>
              <a:t>Dönüş kodları yerine Exception sınıfları ile çalışın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AutoNum type="arabicPeriod"/>
            </a:pPr>
            <a:r>
              <a:rPr lang="en-US"/>
              <a:t>Hata mesajlarını null değer dönmeyin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AutoNum type="arabicPeriod"/>
            </a:pPr>
            <a:r>
              <a:rPr lang="en-US"/>
              <a:t>Methodlara null arguman geçmeyin veya null değer dönmeyin.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Boundaries (Sınırlar)</a:t>
            </a:r>
            <a:endParaRPr/>
          </a:p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AutoNum type="arabicPeriod"/>
            </a:pPr>
            <a:r>
              <a:rPr lang="en-US"/>
              <a:t>3rd parti programlar ile çalışırken, 3rd kütüphane kullanım senaryolarına bağlı kalmayın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AutoNum type="arabicPeriod"/>
            </a:pPr>
            <a:r>
              <a:rPr lang="en-US"/>
              <a:t>Kodunuzu farklı altyapılar ile çalışmayı destekleyecek şekilde soyutlayın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AutoNum type="arabicPeriod"/>
            </a:pPr>
            <a:r>
              <a:rPr lang="en-US"/>
              <a:t>3rd program ile kendi kodunuzu arasında Adapter yapıları kullanın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AutoNum type="arabicPeriod"/>
            </a:pPr>
            <a:r>
              <a:rPr lang="en-US"/>
              <a:t>3rd parti programların yeni sürümlerini öğrenmek için öğrenme testleri yazalım.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Unit Tests</a:t>
            </a:r>
            <a:endParaRPr/>
          </a:p>
        </p:txBody>
      </p:sp>
      <p:sp>
        <p:nvSpPr>
          <p:cNvPr id="257" name="Google Shape;257;p34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258" name="Google Shape;258;p34"/>
          <p:cNvSpPr txBox="1"/>
          <p:nvPr/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515151"/>
                </a:solidFill>
                <a:latin typeface="Arial"/>
                <a:ea typeface="Arial"/>
                <a:cs typeface="Arial"/>
                <a:sym typeface="Arial"/>
              </a:rPr>
              <a:t>Unit Test, bir yazılımın en küçük test edilebilir bölümlerinin, tek tek ve bağımsız olarak doğru çalışması için incelendiği bir yazılım geliştirme sürecidir</a:t>
            </a:r>
            <a:endParaRPr b="0" i="0" sz="2400" u="none" cap="none" strike="noStrike">
              <a:solidFill>
                <a:srgbClr val="515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uzzle pieces with a yellow and blue puzzle&#10;&#10;Description automatically generated with medium confidence" id="259" name="Google Shape;25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8148" y="3189815"/>
            <a:ext cx="4919375" cy="3303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Unit Tests</a:t>
            </a:r>
            <a:endParaRPr/>
          </a:p>
        </p:txBody>
      </p:sp>
      <p:sp>
        <p:nvSpPr>
          <p:cNvPr id="265" name="Google Shape;265;p35"/>
          <p:cNvSpPr txBox="1"/>
          <p:nvPr/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Kodun Dökümantasyonudur</a:t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529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Kodu İstenmeyen Değişikliklerden Korur</a:t>
            </a:r>
            <a:endParaRPr b="0" i="0" sz="28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529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Kodun Karmaşıklığını Azaltır, Kalitesini Arttırır</a:t>
            </a:r>
            <a:endParaRPr b="0" i="0" sz="28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529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Hata Bulmayı (Debugging) Kolaylaştırır</a:t>
            </a:r>
            <a:endParaRPr b="0" i="0" sz="28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529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Önemli Bir CI (Continuous Integration, Sürekli Entegrasyon) Adımıdır</a:t>
            </a:r>
            <a:endParaRPr b="0" i="0" sz="2800" u="none" cap="none" strike="noStrike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Unit Tests</a:t>
            </a:r>
            <a:endParaRPr/>
          </a:p>
        </p:txBody>
      </p:sp>
      <p:sp>
        <p:nvSpPr>
          <p:cNvPr id="271" name="Google Shape;271;p36"/>
          <p:cNvSpPr txBox="1"/>
          <p:nvPr/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Arrange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Test edilecek metodun kullanacağı kaynakların hazırlandığı bölüm</a:t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7E0E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Act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Test edilecek methodların çalıştırıldığı bölüm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7E0E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Assert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Act aşamasında yapılan testin doğrulama evresidir. </a:t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Clean Code Classess and Systems</a:t>
            </a:r>
            <a:endParaRPr/>
          </a:p>
        </p:txBody>
      </p:sp>
      <p:sp>
        <p:nvSpPr>
          <p:cNvPr id="277" name="Google Shape;277;p37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GRASP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SOLID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CLEAN ARCHITECTURE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 Objects and Data Stuctures</a:t>
            </a:r>
            <a:endParaRPr/>
          </a:p>
        </p:txBody>
      </p:sp>
      <p:sp>
        <p:nvSpPr>
          <p:cNvPr id="283" name="Google Shape;283;p38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Objects, ile veriler üzerinden işlevsellik sağlar ve verilerin dış dünyadan soyutlanmasını (</a:t>
            </a:r>
            <a:r>
              <a:rPr b="1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encapsulation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 sağlarız.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 Structure ise, sadece üzerinde verileri depolayan yapılardaır veriler üzerinde bir işlevsellik sağlamaz.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 Transfer Objects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Objects != Data Structure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Objects and Data Structures</a:t>
            </a:r>
            <a:endParaRPr/>
          </a:p>
        </p:txBody>
      </p:sp>
      <p:sp>
        <p:nvSpPr>
          <p:cNvPr id="290" name="Google Shape;290;p39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DD7E0E"/>
              </a:solidFill>
            </a:endParaRPr>
          </a:p>
        </p:txBody>
      </p:sp>
      <p:pic>
        <p:nvPicPr>
          <p:cNvPr descr="A screen shot of a computer program&#10;&#10;Description automatically generated" id="291" name="Google Shape;29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666" y="1690688"/>
            <a:ext cx="577596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mputer screen with text and images&#10;&#10;Description automatically generated" id="292" name="Google Shape;29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6474" y="1690688"/>
            <a:ext cx="459486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GRASP ( General Responsibility Assignment Software Patterns)</a:t>
            </a:r>
            <a:endParaRPr/>
          </a:p>
        </p:txBody>
      </p:sp>
      <p:sp>
        <p:nvSpPr>
          <p:cNvPr id="299" name="Google Shape;299;p40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300" name="Google Shape;300;p40"/>
          <p:cNvSpPr txBox="1"/>
          <p:nvPr/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Information Expert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Creator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Controller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Low Coupling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High Cohesion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Indirection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Polymorphism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Pure Fabrication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15151"/>
                </a:solidFill>
                <a:latin typeface="PT Serif"/>
                <a:ea typeface="PT Serif"/>
                <a:cs typeface="PT Serif"/>
                <a:sym typeface="PT Serif"/>
              </a:rPr>
              <a:t>Protected Variations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Information Expert</a:t>
            </a:r>
            <a:endParaRPr/>
          </a:p>
        </p:txBody>
      </p:sp>
      <p:sp>
        <p:nvSpPr>
          <p:cNvPr id="307" name="Google Shape;307;p41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308" name="Google Shape;308;p41"/>
          <p:cNvSpPr txBox="1"/>
          <p:nvPr/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11111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Bir sorumluluğu yerine getirmek için gerekli bilgilere sahip olan sınıfa bir sorumluluk atayın.</a:t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diagram of a diagram&#10;&#10;Description automatically generated" id="309" name="Google Shape;30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9152" y="3235569"/>
            <a:ext cx="5797648" cy="2737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Naming Conventions (İsimlendirme Kuralları)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133" name="Google Shape;133;p15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AutoNum type="arabicPeriod"/>
            </a:pPr>
            <a:r>
              <a:rPr lang="en-US"/>
              <a:t>Açıklayıcı ve net isimler seçin.</a:t>
            </a:r>
            <a:endParaRPr/>
          </a:p>
          <a:p>
            <a:pPr indent="-38989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AutoNum type="arabicPeriod"/>
            </a:pPr>
            <a:r>
              <a:rPr lang="en-US"/>
              <a:t>Anlamlı ayrımlar yapın.</a:t>
            </a:r>
            <a:endParaRPr/>
          </a:p>
          <a:p>
            <a:pPr indent="-38989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AutoNum type="arabicPeriod"/>
            </a:pPr>
            <a:r>
              <a:rPr lang="en-US"/>
              <a:t>Telaffuz edilebilir isimler kullanın.</a:t>
            </a:r>
            <a:endParaRPr/>
          </a:p>
          <a:p>
            <a:pPr indent="-38989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AutoNum type="arabicPeriod"/>
            </a:pPr>
            <a:r>
              <a:rPr lang="en-US"/>
              <a:t>Aranabilir isimler kullanın.</a:t>
            </a:r>
            <a:endParaRPr/>
          </a:p>
          <a:p>
            <a:pPr indent="-38989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AutoNum type="arabicPeriod"/>
            </a:pPr>
            <a:r>
              <a:rPr lang="en-US"/>
              <a:t>Sabitler ile çalışırken aramanızı kolaylaştıracak şekilde tanımlama yapın.</a:t>
            </a:r>
            <a:endParaRPr/>
          </a:p>
          <a:p>
            <a:pPr indent="-38989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AutoNum type="arabicPeriod"/>
            </a:pPr>
            <a:r>
              <a:rPr lang="en-US"/>
              <a:t>Kodlamalardan kaçının. Ön ekler veya tür bilgisi eklemeyin.</a:t>
            </a:r>
            <a:endParaRPr>
              <a:solidFill>
                <a:srgbClr val="DD7E0E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DD7E0E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Creator</a:t>
            </a:r>
            <a:endParaRPr/>
          </a:p>
        </p:txBody>
      </p:sp>
      <p:sp>
        <p:nvSpPr>
          <p:cNvPr id="316" name="Google Shape;316;p42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317" name="Google Shape;317;p42"/>
          <p:cNvSpPr txBox="1"/>
          <p:nvPr/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Bir sınıfın örneğini oluşturmaktan hangi sınıfın sorumlu olması gerektiğine karar vermeye yardımcı olur.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paper with a cursor and a square with a rectangle&#10;&#10;Description automatically generated" id="318" name="Google Shape;31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8556" y="3490807"/>
            <a:ext cx="7101840" cy="2194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Indirection</a:t>
            </a:r>
            <a:endParaRPr/>
          </a:p>
        </p:txBody>
      </p:sp>
      <p:sp>
        <p:nvSpPr>
          <p:cNvPr id="325" name="Google Shape;325;p43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Bu prensip, iki veya daha fazla eleman arasındaki doğrudan bağlantının nasıl önleneceğinden bahseder. (Facade, Observer, Adapter)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Sorumluluk bir ara nesne üzerinden yönetilir.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with text and words&#10;&#10;Description automatically generated with medium confidence" id="327" name="Google Shape;32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7895" y="3620559"/>
            <a:ext cx="7648135" cy="2738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Controller</a:t>
            </a:r>
            <a:endParaRPr/>
          </a:p>
        </p:txBody>
      </p:sp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335" name="Google Shape;335;p44"/>
          <p:cNvSpPr txBox="1"/>
          <p:nvPr/>
        </p:nvSpPr>
        <p:spPr>
          <a:xfrm>
            <a:off x="838200" y="1415277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UI işlevleri (use-case) ile Etki Alanı işlevlerinin sorumluluklarının birbirinden ayrılmasını sağlar. MVC tasarım deseni bu kullanıma bir örnek teşkil eder.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diagram of a project&#10;&#10;Description automatically generated" id="336" name="Google Shape;33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6606" y="3429000"/>
            <a:ext cx="6697394" cy="2800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Cohesion &amp; Coupling</a:t>
            </a:r>
            <a:endParaRPr/>
          </a:p>
        </p:txBody>
      </p:sp>
      <p:sp>
        <p:nvSpPr>
          <p:cNvPr id="343" name="Google Shape;343;p45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344" name="Google Shape;344;p45"/>
          <p:cNvSpPr txBox="1"/>
          <p:nvPr/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omparison of a diagram&#10;&#10;Description automatically generated with medium confidence" id="345" name="Google Shape;34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0" y="1690688"/>
            <a:ext cx="8001000" cy="4497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Cohesion (Uyumluluk)</a:t>
            </a:r>
            <a:endParaRPr/>
          </a:p>
        </p:txBody>
      </p:sp>
      <p:sp>
        <p:nvSpPr>
          <p:cNvPr id="352" name="Google Shape;352;p46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353" name="Google Shape;353;p46"/>
          <p:cNvSpPr txBox="1"/>
          <p:nvPr/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Cohesion ise modülün elemanlarının işlevsel olarak ilişkili olma derecesinin bir ölçüsüdür.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Tek bir görevi gerçekleştirmeye yönelik tüm öğeler tek bir bileşen altında toplanmalıdır.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Responsibity Principle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Coupling (Bağlılık)</a:t>
            </a:r>
            <a:endParaRPr/>
          </a:p>
        </p:txBody>
      </p:sp>
      <p:sp>
        <p:nvSpPr>
          <p:cNvPr id="360" name="Google Shape;360;p47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361" name="Google Shape;361;p47"/>
          <p:cNvSpPr txBox="1"/>
          <p:nvPr/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Coupling, modüller arasındaki karşılıklı bağımlılık derecesinin ölçüsüdür.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Gevşek Bağlılık </a:t>
            </a:r>
            <a:r>
              <a:rPr b="0" i="0" lang="en-US" sz="24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(Loosely Coupled) </a:t>
            </a: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ve Sıkı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Bağlılık</a:t>
            </a:r>
            <a:r>
              <a:rPr b="0" i="0" lang="en-US" sz="24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 (Tightly Coupled)</a:t>
            </a: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olmak üzere 2 ayrılır.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Dependecy Injection, Dependecy Inversion Principle, IoC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Coupling vs Cohesion</a:t>
            </a:r>
            <a:endParaRPr/>
          </a:p>
        </p:txBody>
      </p:sp>
      <p:sp>
        <p:nvSpPr>
          <p:cNvPr id="368" name="Google Shape;368;p48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369" name="Google Shape;369;p48"/>
          <p:cNvSpPr txBox="1"/>
          <p:nvPr/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0" name="Google Shape;370;p48"/>
          <p:cNvGraphicFramePr/>
          <p:nvPr/>
        </p:nvGraphicFramePr>
        <p:xfrm>
          <a:off x="973015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{18C46C10-8295-49EF-B0DC-6A5BCCCD9010}</a:tableStyleId>
              </a:tblPr>
              <a:tblGrid>
                <a:gridCol w="5122975"/>
                <a:gridCol w="5122975"/>
              </a:tblGrid>
              <a:tr h="416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Coupling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Cohesion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6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Modüller arasında tercih edilir.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Modül içerisinde tercih edilir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19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Loose Coupling  (Zayıf bağlılık) kod kalitesini artırır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High Cohesion (Yüksek Yapışıklık) kod kalitesini artırır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027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Zayıf bağlı modüller birbirinden bağımsız hareket eder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Birbirleri ile uyumluluğu olamayan modüller düşük seviye yapışıklığa sahip olmalıdır.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33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Sıkı bağımlı modüllerde yapılan bir değişiklik diğer modüllerinde değişimine sebep olabilir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Yüksek uyumluluğa sahip bir modül, birbiriyle sıkı bir şekilde ilişkili ve amaçları bakımından bütünlük arz eden unsurlar içerir.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Polymorphsim</a:t>
            </a:r>
            <a:endParaRPr/>
          </a:p>
        </p:txBody>
      </p:sp>
      <p:sp>
        <p:nvSpPr>
          <p:cNvPr id="377" name="Google Shape;377;p49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Bir nesnenin ortak özelliklerinin, çok çeşitli olarak kullanılabilecek şekilde tasarlanması gerektiğini söyler.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(Open-Closed Principle)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78" name="Google Shape;378;p49"/>
          <p:cNvSpPr txBox="1"/>
          <p:nvPr/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diagram of a computer program&#10;&#10;Description automatically generated" id="379" name="Google Shape;37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6363" y="3313324"/>
            <a:ext cx="6393180" cy="2506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Protected Variantions</a:t>
            </a:r>
            <a:endParaRPr/>
          </a:p>
        </p:txBody>
      </p:sp>
      <p:sp>
        <p:nvSpPr>
          <p:cNvPr id="386" name="Google Shape;386;p50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387" name="Google Shape;387;p50"/>
          <p:cNvSpPr txBox="1"/>
          <p:nvPr/>
        </p:nvSpPr>
        <p:spPr>
          <a:xfrm>
            <a:off x="838200" y="1690688"/>
            <a:ext cx="6002216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Sistemin bazı öğelerindeki değişikliklerin diğerlerini etkilemeyecek şekilde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tasarlanması gerekir.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(Strategy, Adapter)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diagram of a calculator&#10;&#10;Description automatically generated" id="388" name="Google Shape;38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1584" y="1690688"/>
            <a:ext cx="6002216" cy="4529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Pure Fabrication</a:t>
            </a:r>
            <a:endParaRPr/>
          </a:p>
        </p:txBody>
      </p:sp>
      <p:sp>
        <p:nvSpPr>
          <p:cNvPr id="395" name="Google Shape;395;p51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396" name="Google Shape;396;p51"/>
          <p:cNvSpPr txBox="1"/>
          <p:nvPr/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5555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Bazen sorumluluğun nereye verilmesi gerektiğini anlamak gerçekten zordur. Bu genelde Etki Alanına Dayalı Tasarımda karşımıza çıkar.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(Domain Driven Design)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Böyle durumlarda sorumluluğu yapay bir sınıfa devrederiz.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Repository sınıfları, Domain Service’ler Pure Fabrication’a güzel bir örnektir.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Naming Conventions</a:t>
            </a:r>
            <a:endParaRPr/>
          </a:p>
        </p:txBody>
      </p:sp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İsimlendirme yapılırken aşağıdaki 3 soruya dikkat edelim.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AutoNum type="arabicPeriod"/>
            </a:pPr>
            <a:r>
              <a:rPr lang="en-US"/>
              <a:t>Why it exists?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AutoNum type="arabicPeriod"/>
            </a:pPr>
            <a:r>
              <a:rPr lang="en-US"/>
              <a:t>What does it do?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AutoNum type="arabicPeriod"/>
            </a:pPr>
            <a:r>
              <a:rPr lang="en-US"/>
              <a:t>How it is used?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Law of Demeter Yasası</a:t>
            </a:r>
            <a:endParaRPr/>
          </a:p>
        </p:txBody>
      </p:sp>
      <p:sp>
        <p:nvSpPr>
          <p:cNvPr id="402" name="Google Shape;402;p52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403" name="Google Shape;403;p52"/>
          <p:cNvSpPr txBox="1"/>
          <p:nvPr/>
        </p:nvSpPr>
        <p:spPr>
          <a:xfrm>
            <a:off x="838200" y="1690688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15151"/>
                </a:solidFill>
                <a:latin typeface="PT Serif"/>
                <a:ea typeface="PT Serif"/>
                <a:cs typeface="PT Serif"/>
                <a:sym typeface="PT Serif"/>
              </a:rPr>
              <a:t>Her birim kendisi ile ilgili birimler ile konuşmalı, yabancı birimler ile konuşmamalıdır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1515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15151"/>
                </a:solidFill>
                <a:latin typeface="PT Serif"/>
                <a:ea typeface="PT Serif"/>
                <a:cs typeface="PT Serif"/>
                <a:sym typeface="PT Serif"/>
              </a:rPr>
              <a:t>Her birim diğer birimler hakkında sınırlı bilgiye sahip olmalıdır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1515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15151"/>
                </a:solidFill>
                <a:latin typeface="PT Serif"/>
                <a:ea typeface="PT Serif"/>
                <a:cs typeface="PT Serif"/>
                <a:sym typeface="PT Serif"/>
              </a:rPr>
              <a:t>Bir nesnenin alt nesne düğümlerine müdehale edecek şekilde bir tasarım yapılmamaya dikkat edilmelidir.</a:t>
            </a:r>
            <a:endParaRPr b="0" i="0" sz="2800" u="none" cap="none" strike="noStrike">
              <a:solidFill>
                <a:srgbClr val="51515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Solid Principles</a:t>
            </a:r>
            <a:endParaRPr/>
          </a:p>
        </p:txBody>
      </p:sp>
      <p:pic>
        <p:nvPicPr>
          <p:cNvPr id="409" name="Google Shape;409;p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9848" y="1628069"/>
            <a:ext cx="5459564" cy="3859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Neden SOLID ihtiyaç duyuyoruz ?</a:t>
            </a:r>
            <a:endParaRPr/>
          </a:p>
        </p:txBody>
      </p:sp>
      <p:sp>
        <p:nvSpPr>
          <p:cNvPr id="415" name="Google Shape;415;p54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2400"/>
              <a:buChar char="•"/>
            </a:pPr>
            <a:r>
              <a:rPr i="1" lang="en-US" sz="2400">
                <a:solidFill>
                  <a:srgbClr val="DD7E0E"/>
                </a:solidFill>
              </a:rPr>
              <a:t>Esnemezlik (</a:t>
            </a:r>
            <a:r>
              <a:rPr i="1" lang="en-US" sz="2400">
                <a:solidFill>
                  <a:srgbClr val="DD7E0E"/>
                </a:solidFill>
                <a:latin typeface="Avenir"/>
                <a:ea typeface="Avenir"/>
                <a:cs typeface="Avenir"/>
                <a:sym typeface="Avenir"/>
              </a:rPr>
              <a:t>r</a:t>
            </a:r>
            <a:r>
              <a:rPr lang="en-US" sz="2400">
                <a:solidFill>
                  <a:srgbClr val="DD7E0E"/>
                </a:solidFill>
                <a:latin typeface="Consolas"/>
                <a:ea typeface="Consolas"/>
                <a:cs typeface="Consolas"/>
                <a:sym typeface="Consolas"/>
              </a:rPr>
              <a:t>igidity</a:t>
            </a:r>
            <a:r>
              <a:rPr i="1" lang="en-US" sz="2400">
                <a:solidFill>
                  <a:srgbClr val="DD7E0E"/>
                </a:solidFill>
              </a:rPr>
              <a:t>):</a:t>
            </a:r>
            <a:r>
              <a:rPr i="1" lang="en-US" sz="2400"/>
              <a:t> Kullanılan tasarımın geliştirilememesi ve ekleme yapılamaması.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7E0E"/>
              </a:buClr>
              <a:buSzPts val="2400"/>
              <a:buChar char="•"/>
            </a:pPr>
            <a:r>
              <a:rPr i="1" lang="en-US" sz="2400">
                <a:solidFill>
                  <a:srgbClr val="DD7E0E"/>
                </a:solidFill>
              </a:rPr>
              <a:t>Kırılganlık (fragility)</a:t>
            </a:r>
            <a:r>
              <a:rPr i="1" lang="en-US" sz="2400"/>
              <a:t>: Bir yerde Yapılan değişikliğin başka bir yerde sorun çıkartması.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7E0E"/>
              </a:buClr>
              <a:buSzPts val="2400"/>
              <a:buChar char="•"/>
            </a:pPr>
            <a:r>
              <a:rPr i="1" lang="en-US" sz="2400">
                <a:solidFill>
                  <a:srgbClr val="DD7E0E"/>
                </a:solidFill>
              </a:rPr>
              <a:t>Sabitlik (</a:t>
            </a:r>
            <a:r>
              <a:rPr lang="en-US" sz="2400">
                <a:solidFill>
                  <a:srgbClr val="DD7E0E"/>
                </a:solidFill>
                <a:latin typeface="Consolas"/>
                <a:ea typeface="Consolas"/>
                <a:cs typeface="Consolas"/>
                <a:sym typeface="Consolas"/>
              </a:rPr>
              <a:t>stability</a:t>
            </a:r>
            <a:r>
              <a:rPr i="1" lang="en-US" sz="2400">
                <a:solidFill>
                  <a:srgbClr val="DD7E0E"/>
                </a:solidFill>
              </a:rPr>
              <a:t>):</a:t>
            </a:r>
            <a:r>
              <a:rPr i="1" lang="en-US" sz="2400"/>
              <a:t> Geliştirilmiş modülün başka yerde tekrar kullanılabilir (reusable) olmaması.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7E0E"/>
              </a:buClr>
              <a:buSzPts val="2400"/>
              <a:buChar char="•"/>
            </a:pPr>
            <a:r>
              <a:rPr i="1" lang="en-US" sz="2400">
                <a:solidFill>
                  <a:srgbClr val="DD7E0E"/>
                </a:solidFill>
              </a:rPr>
              <a:t>Maliyet (cost): </a:t>
            </a:r>
            <a:r>
              <a:rPr i="1" lang="en-US" sz="2400"/>
              <a:t>Geliştirme maliyetinin ve sürecinin giderek artması.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Single Responsibility</a:t>
            </a:r>
            <a:endParaRPr/>
          </a:p>
        </p:txBody>
      </p:sp>
      <p:sp>
        <p:nvSpPr>
          <p:cNvPr id="421" name="Google Shape;421;p55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Bir sınıfın veya methodun değişebilmesi için tek bir sebep olmalıdır.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22" name="Google Shape;42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881" y="2619985"/>
            <a:ext cx="5913495" cy="3555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Open Closed Principles</a:t>
            </a:r>
            <a:endParaRPr/>
          </a:p>
        </p:txBody>
      </p:sp>
      <p:sp>
        <p:nvSpPr>
          <p:cNvPr id="428" name="Google Shape;428;p56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Bir sınıf gelişime</a:t>
            </a:r>
            <a:r>
              <a:rPr lang="en-US">
                <a:solidFill>
                  <a:srgbClr val="DD7E0E"/>
                </a:solidFill>
              </a:rPr>
              <a:t> (extension)</a:t>
            </a:r>
            <a:r>
              <a:rPr lang="en-US"/>
              <a:t> açık, değişime </a:t>
            </a:r>
            <a:r>
              <a:rPr lang="en-US">
                <a:solidFill>
                  <a:srgbClr val="DD7E0E"/>
                </a:solidFill>
              </a:rPr>
              <a:t>(modification)</a:t>
            </a:r>
            <a:r>
              <a:rPr lang="en-US"/>
              <a:t> kapalı olmalıdır.</a:t>
            </a:r>
            <a:endParaRPr/>
          </a:p>
        </p:txBody>
      </p:sp>
      <p:pic>
        <p:nvPicPr>
          <p:cNvPr id="429" name="Google Shape;42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0696" y="3036369"/>
            <a:ext cx="5179717" cy="2901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Interface Seggregation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435" name="Google Shape;435;p57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Kullanılmayan arabirime bağımlı (bağlı) olmaya zorlanmamalısın.</a:t>
            </a:r>
            <a:endParaRPr/>
          </a:p>
        </p:txBody>
      </p:sp>
      <p:pic>
        <p:nvPicPr>
          <p:cNvPr id="436" name="Google Shape;43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0104" y="3100510"/>
            <a:ext cx="4126088" cy="3469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Dependency Inversion Principles</a:t>
            </a:r>
            <a:endParaRPr/>
          </a:p>
        </p:txBody>
      </p:sp>
      <p:sp>
        <p:nvSpPr>
          <p:cNvPr id="442" name="Google Shape;442;p58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Üst seviye sınıflar alt seviye sınıflara bağımlı olmamalıdır.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43" name="Google Shape;44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5998" y="2499109"/>
            <a:ext cx="4823011" cy="3608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Liskov Substitution Principles</a:t>
            </a:r>
            <a:endParaRPr/>
          </a:p>
        </p:txBody>
      </p:sp>
      <p:sp>
        <p:nvSpPr>
          <p:cNvPr id="449" name="Google Shape;449;p59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Kalıtım alınan sınıflar katıltım verilen sınıfların tüm özelliklerini ve methodlarını aynı işlevi gösterecek şekilde kullanabilmeldir.</a:t>
            </a:r>
            <a:r>
              <a:rPr lang="en-US"/>
              <a:t>  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50" name="Google Shape;45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2753" y="2729753"/>
            <a:ext cx="3863787" cy="3863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Inversion Of Control (IoC)</a:t>
            </a:r>
            <a:endParaRPr/>
          </a:p>
        </p:txBody>
      </p:sp>
      <p:sp>
        <p:nvSpPr>
          <p:cNvPr id="456" name="Google Shape;456;p60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2800"/>
              <a:buNone/>
            </a:pPr>
            <a:r>
              <a:rPr i="1" lang="en-US">
                <a:solidFill>
                  <a:srgbClr val="DD7E0E"/>
                </a:solidFill>
              </a:rPr>
              <a:t>IoC</a:t>
            </a:r>
            <a:r>
              <a:rPr lang="en-US"/>
              <a:t>  ile uygulama içerisindeki obje instance’larının yönetimi sağlanarak, bağımlılıklarını en aza indirgemesi amaçlanmaktadır.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IoC Avantajları</a:t>
            </a:r>
            <a:endParaRPr/>
          </a:p>
        </p:txBody>
      </p:sp>
      <p:sp>
        <p:nvSpPr>
          <p:cNvPr id="462" name="Google Shape;462;p61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Bir methodun implementasyonundan izole bir şekilde çalıştırılabilmesini sağlar.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Farklı implementasyonlar arasında, kolayca geçiş yapabilmenizi sağlar.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Program modülerliğini artırır.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Bağımlılıklar en aza indiği için test etmeyi/geliştirmeyi kolaylaştırır.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Naming Variables</a:t>
            </a:r>
            <a:endParaRPr/>
          </a:p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Değişken isimlendirmesi yapılırken, tek karakterlerden oluşan değişken isimlerinden kaçınmalıyız.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None/>
            </a:pPr>
            <a:r>
              <a:rPr b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int d,h,w </a:t>
            </a:r>
            <a:r>
              <a:rPr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// wrong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None/>
            </a:pPr>
            <a:r>
              <a:rPr b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nt distance, max_width, maxHeight  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// correct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None/>
            </a:pPr>
            <a:r>
              <a:rPr b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CamelCase</a:t>
            </a:r>
            <a:r>
              <a:rPr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ve </a:t>
            </a:r>
            <a:r>
              <a:rPr b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SnakeCase</a:t>
            </a:r>
            <a:r>
              <a:rPr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isimlendirme kurallarını uygulayabilirsiniz.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DI (Dependecy Injection)</a:t>
            </a:r>
            <a:endParaRPr/>
          </a:p>
        </p:txBody>
      </p:sp>
      <p:sp>
        <p:nvSpPr>
          <p:cNvPr id="468" name="Google Shape;468;p62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Dependency Injection temel olarak bağımlılıkların kontrolü ve yönetimi için kullanılmaktadır.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69" name="Google Shape;46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5835" y="2916331"/>
            <a:ext cx="4186517" cy="2881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DI Avantajları</a:t>
            </a:r>
            <a:endParaRPr/>
          </a:p>
        </p:txBody>
      </p:sp>
      <p:sp>
        <p:nvSpPr>
          <p:cNvPr id="476" name="Google Shape;476;p63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Gevşek bağımlılıklı , esnek uygulamalar oluşturabiliriz.</a:t>
            </a:r>
            <a:endParaRPr b="1" sz="2400">
              <a:solidFill>
                <a:srgbClr val="DD7E0E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7E0E"/>
              </a:buClr>
              <a:buSzPts val="2400"/>
              <a:buNone/>
            </a:pPr>
            <a:r>
              <a:rPr b="1" lang="en-US" sz="2400">
                <a:solidFill>
                  <a:srgbClr val="DD7E0E"/>
                </a:solidFill>
              </a:rPr>
              <a:t>(Loosely Coupled)</a:t>
            </a:r>
            <a:endParaRPr b="1" sz="2400">
              <a:solidFill>
                <a:srgbClr val="DD7E0E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Uygulama içerisinde değişmesi, müdahale edilmesi gereken yerleri minimum’a indirir. (Böylece sayfalarca refactoring etmek zorunda kalmazsınız.)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Test edilebilirliği destekler. </a:t>
            </a:r>
            <a:r>
              <a:rPr lang="en-US" sz="2400">
                <a:solidFill>
                  <a:srgbClr val="DD7E0E"/>
                </a:solidFill>
              </a:rPr>
              <a:t>(TDD)</a:t>
            </a:r>
            <a:endParaRPr sz="2400">
              <a:solidFill>
                <a:srgbClr val="DD7E0E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7E0E"/>
              </a:buClr>
              <a:buSzPts val="2400"/>
              <a:buChar char="•"/>
            </a:pPr>
            <a:r>
              <a:rPr lang="en-US" sz="2400">
                <a:solidFill>
                  <a:srgbClr val="DD7E0E"/>
                </a:solidFill>
              </a:rPr>
              <a:t>Boiler Plate</a:t>
            </a:r>
            <a:r>
              <a:rPr lang="en-US" sz="2400"/>
              <a:t> kodu azaltır.</a:t>
            </a:r>
            <a:r>
              <a:rPr lang="en-US" sz="2400">
                <a:solidFill>
                  <a:srgbClr val="DD7E0E"/>
                </a:solidFill>
              </a:rPr>
              <a:t> (DRY)</a:t>
            </a:r>
            <a:endParaRPr sz="2400">
              <a:solidFill>
                <a:srgbClr val="DD7E0E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Adım Adım Zayıf Bağlılık</a:t>
            </a:r>
            <a:endParaRPr>
              <a:solidFill>
                <a:srgbClr val="DD7E0E"/>
              </a:solidFill>
            </a:endParaRPr>
          </a:p>
        </p:txBody>
      </p:sp>
      <p:pic>
        <p:nvPicPr>
          <p:cNvPr id="482" name="Google Shape;482;p6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8262" y="2043407"/>
            <a:ext cx="7688438" cy="2775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IoC Container</a:t>
            </a:r>
            <a:endParaRPr/>
          </a:p>
        </p:txBody>
      </p:sp>
      <p:sp>
        <p:nvSpPr>
          <p:cNvPr id="488" name="Google Shape;488;p65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2800"/>
              <a:buNone/>
            </a:pPr>
            <a:r>
              <a:rPr lang="en-US">
                <a:solidFill>
                  <a:srgbClr val="DD7E0E"/>
                </a:solidFill>
                <a:latin typeface="Consolas"/>
                <a:ea typeface="Consolas"/>
                <a:cs typeface="Consolas"/>
                <a:sym typeface="Consolas"/>
              </a:rPr>
              <a:t>IoC</a:t>
            </a:r>
            <a:r>
              <a:rPr lang="en-US">
                <a:solidFill>
                  <a:srgbClr val="DD7E0E"/>
                </a:solidFill>
              </a:rPr>
              <a:t> Container</a:t>
            </a:r>
            <a:r>
              <a:rPr lang="en-US"/>
              <a:t>, programcının geliştirme yaparken zamandan kazanç sağlaması ve çok fazla efor sarfetmemesi için, uygulama boyunca dependency injection'ı otomatik olarak yönetmeyi sağlayan bir </a:t>
            </a:r>
            <a:r>
              <a:rPr b="1" lang="en-US">
                <a:solidFill>
                  <a:srgbClr val="DD7E0E"/>
                </a:solidFill>
              </a:rPr>
              <a:t>frameworktür</a:t>
            </a:r>
            <a:r>
              <a:rPr lang="en-US"/>
              <a:t>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Unity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Ninject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Castle Windsor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Autofac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Clean Arhitecture (Temiz Mimari)</a:t>
            </a:r>
            <a:endParaRPr/>
          </a:p>
        </p:txBody>
      </p:sp>
      <p:sp>
        <p:nvSpPr>
          <p:cNvPr id="495" name="Google Shape;495;p66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2800"/>
              <a:buNone/>
            </a:pPr>
            <a:r>
              <a:rPr lang="en-US">
                <a:solidFill>
                  <a:srgbClr val="DD7E0E"/>
                </a:solidFill>
              </a:rPr>
              <a:t>Clean architecture</a:t>
            </a:r>
            <a:r>
              <a:rPr lang="en-US"/>
              <a:t>, uygulamamızın bağımlıklarının tek yönlü ve içe doğru olmasını savunan bir yazılım mimarisidir.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96" name="Google Shape;49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7140" y="3068929"/>
            <a:ext cx="3382903" cy="3325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Domain Layer</a:t>
            </a:r>
            <a:endParaRPr/>
          </a:p>
        </p:txBody>
      </p:sp>
      <p:sp>
        <p:nvSpPr>
          <p:cNvPr id="502" name="Google Shape;502;p67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Uygulamanın Logic'inin yer aldığı Katman'dır.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Değişikliklerden en az etkilenen katmandır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 değerleri varlıklarımız bu katmanda yer alır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Hiç bir katmana bağımlı değildir.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Uygulama bu katmandan beslenerek iş süreçlerini yönetir.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Application Layer</a:t>
            </a:r>
            <a:endParaRPr/>
          </a:p>
        </p:txBody>
      </p:sp>
      <p:sp>
        <p:nvSpPr>
          <p:cNvPr id="508" name="Google Shape;508;p68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Sadece Domain katmanına bağımlıdır.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 katman uygulamanın client ile nasıl bir etkileşime gireceğini koordine eden katmandır.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Soyut Implementasyonlara yer verilir. Sadece görevi işin nasıl organize edileceğidir.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Herhangi bir Logic barındırmaz. 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Infrastructure Layer</a:t>
            </a:r>
            <a:endParaRPr/>
          </a:p>
        </p:txBody>
      </p:sp>
      <p:sp>
        <p:nvSpPr>
          <p:cNvPr id="514" name="Google Shape;514;p69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Teknoloji Değişikliklerinden en çok etkilenen katmandır.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Sadece Altyapı implementasyonlu ile ilgilenir.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Database,Storage,SMS, Notification, Email vs gibi altyapı servislerini barındırır.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Application Layerdan çağırılarak uygulamayada kullanılır.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Gerekmedikçe Domain katmanında kullanılmamalıdır.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Kullanılırsada Interface üzerinden Domain katmanı ile haberleşmelidir.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Presentation Layer</a:t>
            </a:r>
            <a:endParaRPr>
              <a:solidFill>
                <a:srgbClr val="DD7E0E"/>
              </a:solidFill>
            </a:endParaRPr>
          </a:p>
        </p:txBody>
      </p:sp>
      <p:sp>
        <p:nvSpPr>
          <p:cNvPr id="520" name="Google Shape;520;p70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 katman kullanıcının uygulama ile etkileşime geçtiği katmandır.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Kullanılan teknolojilere göre farklı uygulama implementasyonları bulunur. (Console,Form, API, Web App)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Hiç bir katman bu katmana bağımlı olamaz.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Diğer Tüm katmanları referans alabilir.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Naming Clasess</a:t>
            </a:r>
            <a:endParaRPr/>
          </a:p>
        </p:txBody>
      </p:sp>
      <p:sp>
        <p:nvSpPr>
          <p:cNvPr id="152" name="Google Shape;152;p18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Class isimlendirme yaparken (isim) </a:t>
            </a: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nouns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and (sıfat) </a:t>
            </a: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adjectives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kullanımını tercih etmeliyiz.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None/>
            </a:pPr>
            <a:r>
              <a:rPr b="1" i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Customer, Product, 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 Student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Naming Functions (Methods)</a:t>
            </a:r>
            <a:endParaRPr/>
          </a:p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Function isimlendirme yaparken ise </a:t>
            </a:r>
            <a:r>
              <a:rPr b="1" lang="en-US"/>
              <a:t>verb</a:t>
            </a:r>
            <a:r>
              <a:rPr lang="en-US"/>
              <a:t> (filleri) kullanalım.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None/>
            </a:pPr>
            <a:r>
              <a:rPr b="1" i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getName, getTotalCount, setProductName 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 addCustomerName</a:t>
            </a:r>
            <a:endParaRPr b="1" i="1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None/>
            </a:pPr>
            <a:r>
              <a:rPr b="1" i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CamelCase</a:t>
            </a:r>
            <a:r>
              <a:rPr i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veya </a:t>
            </a:r>
            <a:r>
              <a:rPr b="1" i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PascalCase</a:t>
            </a:r>
            <a:r>
              <a:rPr i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isimlendirme formatı tercih edelim.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Naming Convensions</a:t>
            </a:r>
            <a:endParaRPr/>
          </a:p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Aşağıdaki örnek isimlendirmelerden kaçının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None/>
            </a:pPr>
            <a:r>
              <a:rPr b="1" i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let accountList;  // accounts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None/>
            </a:pPr>
            <a:r>
              <a:rPr b="1" i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killThemAll();  // removeAll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None/>
            </a:pPr>
            <a:r>
              <a:rPr b="1" i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isDisabled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;     </a:t>
            </a:r>
            <a:r>
              <a:rPr b="1" i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// isEnabled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None/>
            </a:pPr>
            <a:r>
              <a:rPr b="1" i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Not: </a:t>
            </a:r>
            <a:r>
              <a:rPr i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değişkenlerin sonlarında tip tanımlamasını yapmayınız. Ve değişkenleri tanımlarken dile özgü doğru kelimeleri seçiniz.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7E0E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DD7E0E"/>
                </a:solidFill>
              </a:rPr>
              <a:t>Naming Convensions</a:t>
            </a:r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Sabit değerler (consts) ile çalışırken aramanızı kolaylaştıracak formatta değişken tanımları yapınız.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None/>
            </a:pPr>
            <a:r>
              <a:rPr b="1" i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const MAX_IMAGE_WIDTH = 100;</a:t>
            </a:r>
            <a:br>
              <a:rPr b="1" i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const HOURS_PER_DAY = 24;</a:t>
            </a:r>
            <a:endParaRPr b="1" i="1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apesVTI">
  <a:themeElements>
    <a:clrScheme name="Ofis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