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6"/>
  </p:notesMasterIdLst>
  <p:sldIdLst>
    <p:sldId id="256" r:id="rId2"/>
    <p:sldId id="367" r:id="rId3"/>
    <p:sldId id="530" r:id="rId4"/>
    <p:sldId id="474" r:id="rId5"/>
    <p:sldId id="531" r:id="rId6"/>
    <p:sldId id="532" r:id="rId7"/>
    <p:sldId id="533" r:id="rId8"/>
    <p:sldId id="537" r:id="rId9"/>
    <p:sldId id="538" r:id="rId10"/>
    <p:sldId id="534" r:id="rId11"/>
    <p:sldId id="475" r:id="rId12"/>
    <p:sldId id="540" r:id="rId13"/>
    <p:sldId id="573" r:id="rId14"/>
    <p:sldId id="546" r:id="rId15"/>
    <p:sldId id="545" r:id="rId16"/>
    <p:sldId id="577" r:id="rId17"/>
    <p:sldId id="574" r:id="rId18"/>
    <p:sldId id="575" r:id="rId19"/>
    <p:sldId id="576" r:id="rId20"/>
    <p:sldId id="579" r:id="rId21"/>
    <p:sldId id="578" r:id="rId22"/>
    <p:sldId id="580" r:id="rId23"/>
    <p:sldId id="581" r:id="rId24"/>
    <p:sldId id="616" r:id="rId25"/>
    <p:sldId id="615" r:id="rId26"/>
    <p:sldId id="614" r:id="rId27"/>
    <p:sldId id="617" r:id="rId28"/>
    <p:sldId id="618" r:id="rId29"/>
    <p:sldId id="619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596" r:id="rId45"/>
    <p:sldId id="597" r:id="rId46"/>
    <p:sldId id="598" r:id="rId47"/>
    <p:sldId id="600" r:id="rId48"/>
    <p:sldId id="601" r:id="rId49"/>
    <p:sldId id="602" r:id="rId50"/>
    <p:sldId id="603" r:id="rId51"/>
    <p:sldId id="604" r:id="rId52"/>
    <p:sldId id="605" r:id="rId53"/>
    <p:sldId id="606" r:id="rId54"/>
    <p:sldId id="608" r:id="rId55"/>
    <p:sldId id="607" r:id="rId56"/>
    <p:sldId id="609" r:id="rId57"/>
    <p:sldId id="610" r:id="rId58"/>
    <p:sldId id="611" r:id="rId59"/>
    <p:sldId id="612" r:id="rId60"/>
    <p:sldId id="613" r:id="rId61"/>
    <p:sldId id="558" r:id="rId62"/>
    <p:sldId id="559" r:id="rId63"/>
    <p:sldId id="560" r:id="rId64"/>
    <p:sldId id="599" r:id="rId6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87494-CB78-E67B-366F-E5E481AC4CB6}" v="4491" dt="2021-09-28T15:48:52.023"/>
    <p1510:client id="{0F9AE3CF-5A6F-4F8B-BB8E-E50371883B24}" v="55" dt="2021-09-29T11:51:39.190"/>
    <p1510:client id="{23374689-3937-474B-8D88-D96FB10C0647}" v="259" dt="2021-09-28T09:10:29.788"/>
    <p1510:client id="{2CD05EB5-B083-4D87-B08B-C8406298E9E7}" v="687" dt="2021-09-29T11:14:48.424"/>
    <p1510:client id="{3B618ED6-C4DF-4069-992D-310BB28629C2}" v="286" dt="2021-09-27T21:22:13.965"/>
    <p1510:client id="{5241E196-CDB7-43DD-89CC-A84BF72265EA}" v="996" dt="2021-09-28T06:56:43.244"/>
    <p1510:client id="{736BF84D-3B7A-48C0-86E8-704571FC7A49}" v="1649" dt="2021-09-27T21:11:20.662"/>
    <p1510:client id="{7A2B25E3-95EB-48EB-8BAF-321CE8BEB670}" v="1881" dt="2021-09-28T08:16:49.105"/>
    <p1510:client id="{819C12FD-F66E-48E3-BF36-AE243AFD359E}" v="206" dt="2021-09-28T08:47:47.319"/>
    <p1510:client id="{9F362612-4E41-4992-9486-C34CC0F8F4F8}" v="567" dt="2021-09-29T13:05:46.451"/>
    <p1510:client id="{BC2BF404-D300-4CFE-AC42-5745B0451BE7}" v="2" dt="2021-10-06T10:09:54.050"/>
    <p1510:client id="{C6151530-A1EE-4CEF-B76F-2419706AE029}" v="198" dt="2021-09-28T08:24:19.375"/>
    <p1510:client id="{F5E8A846-61DC-4042-AF97-A85688BAC066}" v="26" dt="2021-09-28T09:12:2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51256" autoAdjust="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474B-85CF-490A-A9E5-25C7F5833628}" type="datetimeFigureOut">
              <a:rPr lang="tr"/>
              <a:t>20.02.2023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F7CC-D458-443D-B283-07E9842616FE}" type="slidenum">
              <a:rPr lang="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9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5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58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52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Not: Web Worker sonrasında, Shared Module, Lazy Loaded Module, Feature Module Kavramlarını, Change Detection Mekanizması nedir anlatalım.</a:t>
            </a:r>
          </a:p>
          <a:p>
            <a:r>
              <a:rPr lang="tr-TR" dirty="0"/>
              <a:t>Workspace karvramı nedir ? Worker Service Kavramı nedir ?  </a:t>
            </a:r>
            <a:r>
              <a:rPr lang="tr-TR"/>
              <a:t>Angular Library Kavramı Nedir ?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9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6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4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9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SOA SERVICE: https://medium.com/architectural-patterns/soa-service-orietented-architecture-nedir-75092cd90d61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REST SERVICE : https://denizirgin.com/rest-ve-restful-web-servis-kavram%C4%B1-30bc4400b9e0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6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2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Seo kaygısı varsa SSR kullanmalıyız.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4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7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65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56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9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dirty="0"/>
              <a:t>Mert Alptekin</a:t>
            </a:r>
          </a:p>
          <a:p>
            <a:pPr algn="l"/>
            <a:r>
              <a:rPr lang="tr-TR" b="1" dirty="0"/>
              <a:t>Software Consultant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F8D6D75-B5FD-F9FB-1115-7FCADB8A83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7" y="76094"/>
            <a:ext cx="3446076" cy="25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5DB5-0C94-B9FE-252F-6FAD7DF3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SSR (Server Side Rendering)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8D53-2B06-7597-1E8A-866E4F79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tr-TR" dirty="0"/>
              <a:t> (Dinamik içeriği olmayan web sayfaları) </a:t>
            </a:r>
          </a:p>
          <a:p>
            <a:pPr marL="0" indent="0">
              <a:buNone/>
            </a:pPr>
            <a:r>
              <a:rPr lang="nb-NO" b="0" i="0" dirty="0">
                <a:solidFill>
                  <a:srgbClr val="292929"/>
                </a:solidFill>
                <a:effectLst/>
                <a:latin typeface="source-serif-pro"/>
              </a:rPr>
              <a:t>GCP Cloud Storage ya da AWS S3'e direkt olarak yuklenebilir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Dynamic</a:t>
            </a:r>
            <a:r>
              <a:rPr lang="tr-TR" dirty="0"/>
              <a:t> (Dinamik olarak içeriğin güncellendindiği web sayfaları)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NextJS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,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NuxtJS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Hybrid</a:t>
            </a:r>
            <a:r>
              <a:rPr lang="tr-TR" dirty="0"/>
              <a:t> (Hem dinamik hemde static sayfalarımızın olduğu durumlarda)</a:t>
            </a:r>
          </a:p>
          <a:p>
            <a:pPr marL="0" indent="0">
              <a:buNone/>
            </a:pPr>
            <a:r>
              <a:rPr lang="tr-TR" dirty="0"/>
              <a:t>Dinamik içerik üretileceğinden sunucuya ihtiyaç vardır.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NextJS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,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NuxtJS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9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2DB8-EB4B-096D-914C-72C5CAFE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5BAB-7DF7-377D-19F4-BA40730F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25659"/>
                </a:solidFill>
                <a:latin typeface="Avenir Next LT Pro (Body)"/>
              </a:rPr>
              <a:t>Google tarafından geliştirildi (2009)</a:t>
            </a:r>
          </a:p>
          <a:p>
            <a:pPr marL="0" indent="0">
              <a:buNone/>
            </a:pPr>
            <a:endParaRPr lang="en-US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Modüler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bir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yapıya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sahiptir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.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Uygulamanızı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parçalara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bölebilirsiniz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.</a:t>
            </a: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İhtiyacınız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olan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bütün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paketler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Angular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içinde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mevcut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geliyor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Uygulamanızı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web, desktop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ve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mobile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olarak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geliştirilebilir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.</a:t>
            </a: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tr-TR" dirty="0">
                <a:solidFill>
                  <a:srgbClr val="525659"/>
                </a:solidFill>
                <a:latin typeface="Avenir Next LT Pro (Body)"/>
              </a:rPr>
              <a:t>Dependency Injection ile bağımlıkların yönetimi</a:t>
            </a:r>
            <a:endParaRPr lang="en-US" dirty="0">
              <a:solidFill>
                <a:srgbClr val="525659"/>
              </a:solidFill>
              <a:latin typeface="Avenir Next LT Pro (Body)"/>
            </a:endParaRPr>
          </a:p>
        </p:txBody>
      </p:sp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039E59E-F466-F32C-921B-22E220ED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8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9D04-05B8-9DD2-1B90-5950F148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 Temel Bileşenler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7318-964C-0E70-2ABF-E522B80E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Modules</a:t>
            </a:r>
          </a:p>
          <a:p>
            <a:r>
              <a:rPr lang="tr-TR" dirty="0"/>
              <a:t>Components</a:t>
            </a:r>
          </a:p>
          <a:p>
            <a:r>
              <a:rPr lang="tr-TR" dirty="0"/>
              <a:t>Directives</a:t>
            </a:r>
          </a:p>
          <a:p>
            <a:r>
              <a:rPr lang="tr-TR" dirty="0"/>
              <a:t>Pipes</a:t>
            </a:r>
          </a:p>
          <a:p>
            <a:r>
              <a:rPr lang="tr-TR" dirty="0"/>
              <a:t>Services</a:t>
            </a:r>
          </a:p>
        </p:txBody>
      </p:sp>
      <p:pic>
        <p:nvPicPr>
          <p:cNvPr id="5" name="Picture 4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8E7B765C-095E-819F-930A-5EE56CEE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7092-A6BD-1AF6-97D3-5FDAA1E7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 Mimarisi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9692CA2-B67D-EE03-1C90-7E3B89127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01" y="1825625"/>
            <a:ext cx="7591597" cy="3859213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9CA2C1B2-A945-4048-0183-D163C76DA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6A9-E1BA-5A4B-87BC-2A2F8A92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endParaRPr lang="en-US" dirty="0"/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E36A60B-2909-1A0E-C281-9F1FA5124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25" y="1349763"/>
            <a:ext cx="8206047" cy="53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B9DB-FA7D-1FFA-748D-A3DD0605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5C29-6B17-C68B-D554-C4625A46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Virtual DOM </a:t>
            </a:r>
            <a:r>
              <a:rPr lang="en-US" dirty="0"/>
              <a:t>(</a:t>
            </a:r>
            <a:r>
              <a:rPr lang="en-US" dirty="0" err="1"/>
              <a:t>Sanal</a:t>
            </a:r>
            <a:r>
              <a:rPr lang="en-US" dirty="0"/>
              <a:t> DOM) </a:t>
            </a:r>
            <a:r>
              <a:rPr lang="en-US" dirty="0" err="1"/>
              <a:t>aslında</a:t>
            </a:r>
            <a:r>
              <a:rPr lang="en-US" dirty="0"/>
              <a:t> DOM 'un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Yalnızca</a:t>
            </a:r>
            <a:r>
              <a:rPr lang="en-US" dirty="0"/>
              <a:t> state </a:t>
            </a:r>
            <a:r>
              <a:rPr lang="en-US" dirty="0" err="1"/>
              <a:t>değişimi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render</a:t>
            </a:r>
            <a:r>
              <a:rPr lang="tr-TR" dirty="0"/>
              <a:t> edilir 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gerçek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DOM</a:t>
            </a:r>
            <a:r>
              <a:rPr lang="en-US" dirty="0"/>
              <a:t> update </a:t>
            </a:r>
            <a:r>
              <a:rPr lang="en-US" dirty="0" err="1"/>
              <a:t>edilir</a:t>
            </a:r>
            <a:endParaRPr lang="tr-TR" dirty="0"/>
          </a:p>
          <a:p>
            <a:endParaRPr lang="en-US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DOM </a:t>
            </a:r>
            <a:r>
              <a:rPr lang="en-US" dirty="0" err="1"/>
              <a:t>ağacı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farklar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(diff) </a:t>
            </a:r>
            <a:r>
              <a:rPr lang="en-US" dirty="0" err="1"/>
              <a:t>hesaplanarak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minimum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DOM'a</a:t>
            </a:r>
            <a:r>
              <a:rPr lang="en-US" dirty="0"/>
              <a:t> </a:t>
            </a:r>
            <a:r>
              <a:rPr lang="en-US" dirty="0" err="1"/>
              <a:t>aktarılır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Virtual DOM </a:t>
            </a:r>
            <a:r>
              <a:rPr lang="en-US" dirty="0" err="1"/>
              <a:t>üzerindeki</a:t>
            </a:r>
            <a:r>
              <a:rPr lang="en-US" dirty="0"/>
              <a:t> her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aktarılmaz</a:t>
            </a:r>
            <a:r>
              <a:rPr lang="en-US" dirty="0"/>
              <a:t>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Repaint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Reflow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seferde</a:t>
            </a:r>
            <a:r>
              <a:rPr lang="en-US" dirty="0"/>
              <a:t> </a:t>
            </a:r>
            <a:r>
              <a:rPr lang="en-US" dirty="0" err="1"/>
              <a:t>uygulanır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5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56A0-BCC6-2B1F-5690-7D98D5E2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 Avantajları ve Dezavantajları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9966-B7D1-E008-C373-9686A3DE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0280"/>
          </a:xfrm>
        </p:spPr>
        <p:txBody>
          <a:bodyPr>
            <a:normAutofit fontScale="70000" lnSpcReduction="20000"/>
          </a:bodyPr>
          <a:lstStyle/>
          <a:p>
            <a:r>
              <a:rPr lang="tr-TR" dirty="0">
                <a:solidFill>
                  <a:srgbClr val="292929"/>
                </a:solidFill>
                <a:latin typeface="Avenir Next LT Pro (Body)"/>
              </a:rPr>
              <a:t>Performanlı</a:t>
            </a:r>
            <a:r>
              <a:rPr lang="en-US" b="0" i="0" dirty="0">
                <a:solidFill>
                  <a:srgbClr val="292929"/>
                </a:solidFill>
                <a:effectLst/>
                <a:latin typeface="Avenir Next LT Pro (Body)"/>
              </a:rPr>
              <a:t> “diffing”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Avenir Next LT Pro (Body)"/>
              </a:rPr>
              <a:t>algori</a:t>
            </a:r>
            <a:r>
              <a:rPr lang="tr-TR" b="0" i="0" dirty="0">
                <a:solidFill>
                  <a:srgbClr val="292929"/>
                </a:solidFill>
                <a:effectLst/>
                <a:latin typeface="Avenir Next LT Pro (Body)"/>
              </a:rPr>
              <a:t>tması</a:t>
            </a:r>
          </a:p>
          <a:p>
            <a:pPr marL="0" indent="0">
              <a:buNone/>
            </a:pPr>
            <a:endParaRPr lang="tr-TR" b="0" i="0" dirty="0">
              <a:solidFill>
                <a:srgbClr val="292929"/>
              </a:solidFill>
              <a:effectLst/>
              <a:latin typeface="Avenir Next LT Pro (Body)"/>
            </a:endParaRPr>
          </a:p>
          <a:p>
            <a:r>
              <a:rPr lang="tr-TR" dirty="0">
                <a:solidFill>
                  <a:srgbClr val="292929"/>
                </a:solidFill>
                <a:latin typeface="Avenir Next LT Pro (Body)"/>
              </a:rPr>
              <a:t>Basit oluşu</a:t>
            </a:r>
          </a:p>
          <a:p>
            <a:endParaRPr lang="tr-TR" b="0" i="0" dirty="0">
              <a:solidFill>
                <a:srgbClr val="292929"/>
              </a:solidFill>
              <a:effectLst/>
              <a:latin typeface="Avenir Next LT Pro (Body)"/>
            </a:endParaRPr>
          </a:p>
          <a:p>
            <a:r>
              <a:rPr lang="tr-TR" dirty="0">
                <a:solidFill>
                  <a:srgbClr val="292929"/>
                </a:solidFill>
                <a:latin typeface="Avenir Next LT Pro (Body)"/>
              </a:rPr>
              <a:t>React dışında da uygulanabilir olması</a:t>
            </a: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Avenir Next LT Pro (Body)"/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Avenir Next LT Pro (Body)"/>
              </a:rPr>
              <a:t>Hafif (ligntweigth) bir kütüphane olması</a:t>
            </a:r>
          </a:p>
          <a:p>
            <a:endParaRPr lang="tr-TR" dirty="0">
              <a:solidFill>
                <a:srgbClr val="292929"/>
              </a:solidFill>
              <a:latin typeface="Avenir Next LT Pro (Body)"/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Avenir Next LT Pro (Body)"/>
              </a:rPr>
              <a:t>Mobile uygulamalarda bu yöntemin kullanılmıyor olması</a:t>
            </a:r>
          </a:p>
          <a:p>
            <a:endParaRPr lang="tr-TR" dirty="0">
              <a:solidFill>
                <a:srgbClr val="292929"/>
              </a:solidFill>
              <a:latin typeface="Avenir Next LT Pro (Body)"/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Avenir Next LT Pro (Body)"/>
              </a:rPr>
              <a:t>GC ve Memory tüketiminin fazla olması</a:t>
            </a:r>
            <a:endParaRPr lang="en-US" b="0" i="0" dirty="0">
              <a:solidFill>
                <a:srgbClr val="292929"/>
              </a:solidFill>
              <a:effectLst/>
              <a:latin typeface="Avenir Next LT Pro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7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7744-4E48-00CC-ABC7-BB3E414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Incremental DOM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6A2C372-7832-B2FA-C22E-4D91909F1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8" y="1917007"/>
            <a:ext cx="7248924" cy="4321623"/>
          </a:xfrm>
        </p:spPr>
      </p:pic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D92BFB65-104C-65F4-E38E-31ED5AD1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F36A-5A7E-93D7-8999-E3CA9D22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Incremental 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E03B-BFD6-5031-3D35-EC23AF1F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DOM ağaçları oluşturmaya ve verilerde bir değişiklik olduğunda bunları güncellemeye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Tek bir sanal DOM üzerinde</a:t>
            </a:r>
            <a:r>
              <a:rPr lang="tr-TR" dirty="0"/>
              <a:t>) yerinde güncellemeye yönelik bir kütüphanedir.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Derlemenden önce her componenti bir dizi yönergeye göre derler, kullanılmayan yönergeleri belirler ve derleme zamanından kaldıırır.  (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ohne"/>
              </a:rPr>
              <a:t>Incremental DOM is Tree-Shakable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Memory kullanımını azaltır ve GC kullanımını daha efektif hale getirir.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A7E0F48-BA61-A417-A9B1-1B38BEBE5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6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EE00-18C5-42C8-A25D-F48E067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 vs Incremental DOM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9BB4-A1F0-66A5-450A-B94A0D0F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Virtual DOM </a:t>
            </a:r>
            <a:r>
              <a:rPr lang="tr-TR" b="0" i="0" dirty="0">
                <a:solidFill>
                  <a:srgbClr val="232629"/>
                </a:solidFill>
                <a:effectLst/>
                <a:latin typeface="-apple-system"/>
              </a:rPr>
              <a:t>bellek de büyük bir ayak izi (footprint) sahiptir.  Virtual DOM kullanımında her bir state değişiminde yeni bir Virtual DOM oluşup, değişikler Rerender edilerek Real DOM’a uygulanır.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(REACT)</a:t>
            </a:r>
            <a:endParaRPr lang="tr-TR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endParaRPr lang="tr-TR" dirty="0">
              <a:solidFill>
                <a:srgbClr val="232629"/>
              </a:solidFill>
              <a:latin typeface="-apple-system"/>
            </a:endParaRPr>
          </a:p>
          <a:p>
            <a:pPr marL="0" indent="0">
              <a:buNone/>
            </a:pPr>
            <a:r>
              <a:rPr lang="tr-TR" dirty="0">
                <a:solidFill>
                  <a:srgbClr val="232629"/>
                </a:solidFill>
                <a:latin typeface="-apple-system"/>
              </a:rPr>
              <a:t>Bellek sadece değişiklikler için ayrıldığından çok büyük bir ayak izine sebebiyet vermez. 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(ANGULAR)</a:t>
            </a:r>
          </a:p>
          <a:p>
            <a:pPr marL="0" indent="0">
              <a:buNone/>
            </a:pPr>
            <a:endParaRPr lang="tr-TR" dirty="0">
              <a:solidFill>
                <a:srgbClr val="232629"/>
              </a:solidFill>
              <a:latin typeface="-apple-system"/>
            </a:endParaRPr>
          </a:p>
          <a:p>
            <a:pPr marL="0" indent="0">
              <a:buNone/>
            </a:pPr>
            <a:endParaRPr lang="tr-TR" dirty="0">
              <a:solidFill>
                <a:srgbClr val="232629"/>
              </a:solidFill>
              <a:latin typeface="-apple-system"/>
            </a:endParaRPr>
          </a:p>
          <a:p>
            <a:pPr marL="0" indent="0">
              <a:buNone/>
            </a:pPr>
            <a:endParaRPr lang="tr-TR" dirty="0">
              <a:solidFill>
                <a:srgbClr val="232629"/>
              </a:solidFill>
              <a:latin typeface="-apple-system"/>
            </a:endParaRPr>
          </a:p>
          <a:p>
            <a:pPr marL="0" indent="0">
              <a:buNone/>
            </a:pPr>
            <a:endParaRPr lang="tr-TR" dirty="0">
              <a:solidFill>
                <a:srgbClr val="232629"/>
              </a:solidFill>
              <a:latin typeface="-apple-system"/>
            </a:endParaRPr>
          </a:p>
          <a:p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86993AFF-218E-95FD-EB14-8844DB7DA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9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3FB-DA0A-71CD-A58E-26AF4659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2255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2">
                    <a:lumMod val="75000"/>
                  </a:schemeClr>
                </a:solidFill>
              </a:rPr>
              <a:t>Eğitim</a:t>
            </a:r>
            <a:r>
              <a:rPr lang="tr-TR" sz="3200" dirty="0"/>
              <a:t> </a:t>
            </a:r>
            <a:r>
              <a:rPr lang="tr-TR" sz="3200" dirty="0">
                <a:solidFill>
                  <a:schemeClr val="accent2">
                    <a:lumMod val="75000"/>
                  </a:schemeClr>
                </a:solidFill>
              </a:rPr>
              <a:t>Kataloğu</a:t>
            </a:r>
            <a:r>
              <a:rPr lang="tr-TR" sz="3200" dirty="0"/>
              <a:t>	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35DB-5B28-A4A1-D97A-63DA0E2F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479"/>
            <a:ext cx="10515600" cy="6094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SPA Fundamentals</a:t>
            </a:r>
          </a:p>
          <a:p>
            <a:pPr lvl="1"/>
            <a:r>
              <a:rPr lang="tr-TR" sz="1600" dirty="0"/>
              <a:t>What is the Single Page Application</a:t>
            </a:r>
          </a:p>
          <a:p>
            <a:pPr lvl="1"/>
            <a:r>
              <a:rPr lang="tr-TR" sz="1600" dirty="0"/>
              <a:t>How works SPA</a:t>
            </a:r>
          </a:p>
          <a:p>
            <a:pPr lvl="1"/>
            <a:r>
              <a:rPr lang="tr-TR" sz="1600" dirty="0"/>
              <a:t>Differences between SPA and Traditional</a:t>
            </a:r>
          </a:p>
          <a:p>
            <a:pPr lvl="1"/>
            <a:r>
              <a:rPr lang="tr-TR" sz="1600" dirty="0"/>
              <a:t>SSR &amp; CSR</a:t>
            </a:r>
          </a:p>
          <a:p>
            <a:pPr lvl="1"/>
            <a:r>
              <a:rPr lang="tr-TR" sz="1600" dirty="0"/>
              <a:t>One Way Data Binding &amp; Two Way Data Binding</a:t>
            </a:r>
          </a:p>
          <a:p>
            <a:pPr lvl="1"/>
            <a:r>
              <a:rPr lang="tr-TR" sz="1600" dirty="0"/>
              <a:t>Introduction To Typescript (Class,Interface,Types,Enum,Module,Generics)</a:t>
            </a:r>
          </a:p>
          <a:p>
            <a:pPr marL="0" indent="0">
              <a:buNone/>
            </a:pPr>
            <a:r>
              <a:rPr lang="tr-TR" sz="1600" b="1" dirty="0"/>
              <a:t>Angular Fundamentals</a:t>
            </a:r>
          </a:p>
          <a:p>
            <a:pPr lvl="1"/>
            <a:r>
              <a:rPr lang="tr-TR" sz="1600" dirty="0"/>
              <a:t>Virtual DOM &amp; Incremental DOM</a:t>
            </a:r>
          </a:p>
          <a:p>
            <a:pPr lvl="1"/>
            <a:r>
              <a:rPr lang="tr-TR" sz="1600" dirty="0"/>
              <a:t>Underslanding Angular Ivy</a:t>
            </a:r>
          </a:p>
          <a:p>
            <a:pPr lvl="1"/>
            <a:r>
              <a:rPr lang="tr-TR" sz="1600" dirty="0"/>
              <a:t>Components</a:t>
            </a:r>
          </a:p>
          <a:p>
            <a:pPr lvl="1"/>
            <a:r>
              <a:rPr lang="tr-TR" sz="1600" dirty="0"/>
              <a:t>Input, Output</a:t>
            </a:r>
          </a:p>
          <a:p>
            <a:pPr lvl="1"/>
            <a:r>
              <a:rPr lang="tr-TR" sz="1600" dirty="0"/>
              <a:t>Change Detection (Default,OnPush)</a:t>
            </a:r>
          </a:p>
          <a:p>
            <a:pPr lvl="1"/>
            <a:r>
              <a:rPr lang="tr-TR" sz="1600" dirty="0"/>
              <a:t>ViewChild</a:t>
            </a:r>
          </a:p>
          <a:p>
            <a:pPr lvl="1"/>
            <a:r>
              <a:rPr lang="tr-TR" sz="1600" dirty="0"/>
              <a:t>Angular Events</a:t>
            </a:r>
          </a:p>
          <a:p>
            <a:pPr lvl="1"/>
            <a:r>
              <a:rPr lang="tr-TR" sz="1600" dirty="0"/>
              <a:t>Angular Built-in Directives (NgIf,NgSwitch,NgFor,NgContent,NgTemplate,NgClass,NgStyle)</a:t>
            </a:r>
          </a:p>
          <a:p>
            <a:pPr lvl="1"/>
            <a:r>
              <a:rPr lang="tr-TR" sz="1600" dirty="0"/>
              <a:t>Conditions (NgIf)</a:t>
            </a:r>
          </a:p>
          <a:p>
            <a:pPr lvl="1"/>
            <a:r>
              <a:rPr lang="tr-TR" sz="1600" dirty="0"/>
              <a:t>Lists (NgFor)</a:t>
            </a:r>
          </a:p>
          <a:p>
            <a:pPr lvl="1"/>
            <a:r>
              <a:rPr lang="tr-TR" sz="1600" dirty="0"/>
              <a:t>Angular Component Life Cycle Hooks (</a:t>
            </a:r>
            <a:r>
              <a:rPr lang="tr-TR" sz="1600" b="1" dirty="0"/>
              <a:t>ngOnChanges, ngOnit, ngAfterViewInit,ngOnDestroy </a:t>
            </a:r>
            <a:r>
              <a:rPr lang="tr-TR" sz="1600" dirty="0"/>
              <a:t>)</a:t>
            </a:r>
          </a:p>
          <a:p>
            <a:pPr lvl="1"/>
            <a:r>
              <a:rPr lang="tr-TR" sz="1600" dirty="0"/>
              <a:t>Angular Built-in Pipes</a:t>
            </a:r>
          </a:p>
          <a:p>
            <a:pPr lvl="1"/>
            <a:endParaRPr lang="tr-TR" sz="1600" dirty="0"/>
          </a:p>
          <a:p>
            <a:pPr marL="457200" lvl="1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34721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7A20-F3D3-12D9-2653-3965C462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 vs Incremental DOM</a:t>
            </a:r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D64329B-6DB1-11A8-BDA7-A4A7CF95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42" y="1690688"/>
            <a:ext cx="7021258" cy="4242666"/>
          </a:xfrm>
        </p:spPr>
      </p:pic>
    </p:spTree>
    <p:extLst>
      <p:ext uri="{BB962C8B-B14F-4D97-AF65-F5344CB8AC3E}">
        <p14:creationId xmlns:p14="http://schemas.microsoft.com/office/powerpoint/2010/main" val="160062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9158-403E-99B3-5DA2-2A003895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6367" cy="1325563"/>
          </a:xfrm>
        </p:spPr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Incremental DOM Avantajları ve Dezavantajları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CCFD-8B34-D502-2C2E-012B1C80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Diğer bir çok kütüphane için kolay entegre olması</a:t>
            </a:r>
          </a:p>
          <a:p>
            <a:endParaRPr lang="tr-TR" dirty="0"/>
          </a:p>
          <a:p>
            <a:r>
              <a:rPr lang="tr-TR" dirty="0"/>
              <a:t>Template Engine (Şablon motorlarını) güçlü kılması</a:t>
            </a:r>
          </a:p>
          <a:p>
            <a:endParaRPr lang="tr-TR" dirty="0"/>
          </a:p>
          <a:p>
            <a:r>
              <a:rPr lang="tr-TR" dirty="0"/>
              <a:t>Mobile uygulama bazlı bir geliştirme yapısına sahip olması</a:t>
            </a:r>
          </a:p>
          <a:p>
            <a:endParaRPr lang="tr-TR" dirty="0"/>
          </a:p>
          <a:p>
            <a:r>
              <a:rPr lang="tr-TR" dirty="0"/>
              <a:t>Bir çok durumda Virtual DOM’a göre daha az Memory tüketimi</a:t>
            </a:r>
          </a:p>
          <a:p>
            <a:endParaRPr lang="tr-TR" dirty="0"/>
          </a:p>
          <a:p>
            <a:r>
              <a:rPr lang="tr-TR" dirty="0"/>
              <a:t>Algoritmasının Virtual DOM’a göre daha uzun bir zaman alması</a:t>
            </a: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1F167867-F138-7AE9-6937-7F7D96821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152794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8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9C5B-A6EE-72C8-DEA6-14F7EDEF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4CAD-9C7A-9632-98F2-DD1E5F53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Bağımsız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olarak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çalışabilen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temel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yapı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taşları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dır.</a:t>
            </a:r>
          </a:p>
          <a:p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Temelde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idempotent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fonksiyonlardır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tr-T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Arayüzü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server-side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render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edilmiş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bir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uygulama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gibi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tanımlar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Tekrar kullanılabilirler (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reusability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0" indent="0">
              <a:buNone/>
            </a:pPr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Angularda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Class Based 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geliştirilirler.</a:t>
            </a:r>
          </a:p>
          <a:p>
            <a:pPr marL="0" indent="0">
              <a:buNone/>
            </a:pPr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Html Template’leri vardır.</a:t>
            </a:r>
          </a:p>
          <a:p>
            <a:pPr marL="0" indent="0">
              <a:buNone/>
            </a:pPr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5D18864-51D8-9700-5D7C-451B0B3C8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152794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4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CCBC-FBCB-989E-86EE-5CAB3D20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Components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366BBB5-A9F6-20C0-772C-9FD724354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44" y="1948080"/>
            <a:ext cx="8059733" cy="4544795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62CD0435-4ED6-5A53-CA98-86C8D8F40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152794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1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DED6-D061-B439-2C88-6DD0AF32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Hooks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ED01-8DC1-628B-71D7-F0FD15F1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Component yaşam döngüsünde çalışan methodlar.</a:t>
            </a:r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EC734F11-7443-0D22-DC8F-67DB5E39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73" y="2244911"/>
            <a:ext cx="4913307" cy="42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7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9CF3-B4A2-93B4-E7B7-3E003E91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7FED-E8F3-68D9-84C0-0437CFC0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292929"/>
                </a:solidFill>
                <a:latin typeface="source-serif-pro"/>
              </a:rPr>
              <a:t>C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omponent’larımızda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yaptığımız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değişikliklerin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algılanarak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view’larımızın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(HTML)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güncellenmesidir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Angular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hemen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hemen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her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işlemde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yeni state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eski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state’i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karşılaştırarak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farklılık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olup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olmadığına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bakarak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bunu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yapar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Angular, </a:t>
            </a:r>
            <a:r>
              <a:rPr lang="tr-TR" dirty="0">
                <a:solidFill>
                  <a:srgbClr val="292929"/>
                </a:solidFill>
                <a:latin typeface="source-serif-pro"/>
              </a:rPr>
              <a:t>m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ilisaniyeler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içirisinde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yüzlerce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binlerce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component’ın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karşılaştırmasını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yapabilmektedir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F9E1-AEC9-A2F3-BA34-D49CE0F3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 Default (Dirty Check Tree)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6E85540-A094-FCC9-C5BF-EE7F74EA9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412"/>
            <a:ext cx="7154008" cy="4173171"/>
          </a:xfrm>
        </p:spPr>
      </p:pic>
    </p:spTree>
    <p:extLst>
      <p:ext uri="{BB962C8B-B14F-4D97-AF65-F5344CB8AC3E}">
        <p14:creationId xmlns:p14="http://schemas.microsoft.com/office/powerpoint/2010/main" val="1529691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8F82-168E-5F1B-92BE-569F4CED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 (OnPush)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1C1E-E224-4A73-3B23-54618F92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Bazı durumlarda change detection’ı üzerinde çalıştığımız componentlerde kısıtlamak istersek, kontrolün geliştiricide olmasını istersek kullanacağımız bir yöntemdir.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Change Detection Tetikleyen durumlar;</a:t>
            </a:r>
          </a:p>
          <a:p>
            <a:pPr marL="0" indent="0">
              <a:buNone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en-US" sz="2600" b="0" i="0" dirty="0">
                <a:solidFill>
                  <a:srgbClr val="292929"/>
                </a:solidFill>
                <a:effectLst/>
              </a:rPr>
              <a:t>@Input() </a:t>
            </a:r>
            <a:r>
              <a:rPr lang="en-US" sz="2600" b="0" i="0" dirty="0" err="1">
                <a:solidFill>
                  <a:srgbClr val="292929"/>
                </a:solidFill>
                <a:effectLst/>
              </a:rPr>
              <a:t>referanslarının</a:t>
            </a:r>
            <a:r>
              <a:rPr lang="en-US" sz="26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292929"/>
                </a:solidFill>
                <a:effectLst/>
              </a:rPr>
              <a:t>değişmesi</a:t>
            </a:r>
            <a:endParaRPr lang="en-US" sz="2600" b="0" i="0" dirty="0">
              <a:solidFill>
                <a:srgbClr val="292929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600" dirty="0"/>
              <a:t>Parent yada Child Componente bir event tetiklenemesi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600" dirty="0"/>
              <a:t>Observable bir value emit edilmesi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600" dirty="0"/>
              <a:t>ChangeDetectionRef servis ile manuel tetikleme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9592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7315-3A00-9653-4462-20427789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 (OnPush)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186BA02-6BAC-EC34-E137-F16C073F1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60" y="2247123"/>
            <a:ext cx="7734302" cy="4395662"/>
          </a:xfrm>
        </p:spPr>
      </p:pic>
    </p:spTree>
    <p:extLst>
      <p:ext uri="{BB962C8B-B14F-4D97-AF65-F5344CB8AC3E}">
        <p14:creationId xmlns:p14="http://schemas.microsoft.com/office/powerpoint/2010/main" val="130291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4912-DBAA-CF8D-0D9F-5D72019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 (changeDetectorRef)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4C94-69D8-810F-EF21-FCFAAA57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2 farklı operasyonu uygulayabiliriz.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detectChanges</a:t>
            </a:r>
            <a:r>
              <a:rPr lang="tr-TR" dirty="0"/>
              <a:t>, chage detection’ı üzerinde çalışılan parent component ve parent component’e ait tüm child componentler için çalıştırır.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Bazı durumlarda, child componentlerde change detection’ın çalışmasına gerek yoktur, bu durumda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markForCheck</a:t>
            </a:r>
            <a:r>
              <a:rPr lang="tr-TR" dirty="0"/>
              <a:t> ile child component için change detection devreye girer. Sadece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onPush</a:t>
            </a:r>
            <a:r>
              <a:rPr lang="tr-TR" dirty="0"/>
              <a:t> da kullanılır. </a:t>
            </a:r>
          </a:p>
        </p:txBody>
      </p:sp>
    </p:spTree>
    <p:extLst>
      <p:ext uri="{BB962C8B-B14F-4D97-AF65-F5344CB8AC3E}">
        <p14:creationId xmlns:p14="http://schemas.microsoft.com/office/powerpoint/2010/main" val="91048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55BE-5134-9305-194F-6B365BE3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>
                <a:solidFill>
                  <a:schemeClr val="accent2">
                    <a:lumMod val="75000"/>
                  </a:schemeClr>
                </a:solidFill>
              </a:rPr>
              <a:t>Eğitim</a:t>
            </a:r>
            <a:r>
              <a:rPr lang="tr-TR" sz="4400" dirty="0"/>
              <a:t> </a:t>
            </a:r>
            <a:r>
              <a:rPr lang="tr-TR" sz="4400" dirty="0">
                <a:solidFill>
                  <a:schemeClr val="accent2">
                    <a:lumMod val="75000"/>
                  </a:schemeClr>
                </a:solidFill>
              </a:rPr>
              <a:t>Kataloğu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0970-ED76-A523-7B93-B80E02B7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600" b="1" dirty="0"/>
              <a:t>Advanced Angular Concepts</a:t>
            </a:r>
          </a:p>
          <a:p>
            <a:pPr lvl="1"/>
            <a:r>
              <a:rPr lang="tr-TR" sz="1600" dirty="0"/>
              <a:t>Angular HttpClient Module (RxJS Kütüphanesi)</a:t>
            </a:r>
          </a:p>
          <a:p>
            <a:pPr lvl="1"/>
            <a:r>
              <a:rPr lang="tr-TR" sz="1600" dirty="0"/>
              <a:t>Angular Reactive Forms Module</a:t>
            </a:r>
          </a:p>
          <a:p>
            <a:pPr lvl="1"/>
            <a:r>
              <a:rPr lang="tr-TR" sz="1600" dirty="0"/>
              <a:t>Angular Routing Module (Lazy Load Feature Module, Resolvers,Guards, Interceptors)</a:t>
            </a:r>
          </a:p>
          <a:p>
            <a:pPr lvl="1"/>
            <a:r>
              <a:rPr lang="tr-TR" sz="1600" dirty="0"/>
              <a:t>Angular Shared UI Module</a:t>
            </a:r>
          </a:p>
          <a:p>
            <a:pPr lvl="1"/>
            <a:r>
              <a:rPr lang="tr-TR" sz="1600" dirty="0"/>
              <a:t>Angular Feature Module</a:t>
            </a:r>
          </a:p>
          <a:p>
            <a:pPr lvl="1"/>
            <a:r>
              <a:rPr lang="tr-TR" sz="1600" dirty="0"/>
              <a:t>Angular Custom Directive</a:t>
            </a:r>
          </a:p>
          <a:p>
            <a:pPr lvl="1"/>
            <a:r>
              <a:rPr lang="tr-TR" sz="1600" dirty="0"/>
              <a:t>Angular Custom Pipe</a:t>
            </a:r>
          </a:p>
          <a:p>
            <a:pPr lvl="1"/>
            <a:r>
              <a:rPr lang="tr-TR" sz="1600" dirty="0"/>
              <a:t>Angular Workspace</a:t>
            </a:r>
          </a:p>
          <a:p>
            <a:pPr lvl="1"/>
            <a:r>
              <a:rPr lang="tr-TR" sz="1600" dirty="0"/>
              <a:t>Angular Libraries</a:t>
            </a:r>
          </a:p>
          <a:p>
            <a:pPr lvl="1"/>
            <a:r>
              <a:rPr lang="tr-TR" sz="1600" dirty="0"/>
              <a:t>Angular Global State Magement Kavramı (Behavior,Subject with RxJs, NgRX)</a:t>
            </a:r>
          </a:p>
          <a:p>
            <a:pPr lvl="1"/>
            <a:r>
              <a:rPr lang="tr-TR" sz="1600" dirty="0"/>
              <a:t>Angular Notifications</a:t>
            </a:r>
          </a:p>
          <a:p>
            <a:pPr lvl="1"/>
            <a:r>
              <a:rPr lang="tr-TR" sz="1600" dirty="0"/>
              <a:t>Angular WebSocket with RXJS</a:t>
            </a:r>
          </a:p>
          <a:p>
            <a:pPr lvl="1"/>
            <a:r>
              <a:rPr lang="tr-TR" sz="1600" dirty="0"/>
              <a:t>Angular Service Worker</a:t>
            </a:r>
            <a:endParaRPr lang="tr-TR" sz="1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04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3676-34E6-9D54-41EC-26B6FAD2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1ACA-BA3E-D726-05BB-CF8AAA86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Html elementelerine yeni özellikler kazandırmamızı sağlayan Angular bileşenidir.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Angularda Component ve Directiveler Html API ile Html ön tanımlıdır. Html elementleri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extend</a:t>
            </a:r>
            <a:r>
              <a:rPr lang="tr-TR" dirty="0"/>
              <a:t> ederler.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Componenten farklı olarak Html Template’leri yoktur.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8F6B05F5-70C7-822B-1065-38165405E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56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795-3946-3588-9FDE-15B527DB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Directives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8C2F34-6A0E-5201-1145-A54A4F39B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548"/>
            <a:ext cx="8362881" cy="4724323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76894FCB-90DC-453B-A008-AD46E307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52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8F5E-449E-4830-5E5A-FBBF6439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Pipes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505D-DD9C-E2E1-362B-8CA1EE92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Html Template ve Component içerisinde veriyi transform etmek, veri üzerinde manipülasyon yapmak için kullanılan angular bileşenleridir.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Component içerisinde Injectable çalışırlar. Html Template’e inject olmalarına gerek yoktur.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C5F95A3-0510-2047-8E40-8628FAE12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52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1ED4-6457-5870-2F3E-04736229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Pipes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1C0DA8-0751-EAE4-E9B0-09779B1F6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5240"/>
            <a:ext cx="8395303" cy="4227635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48C6D6B-E689-8F9D-5381-5BCCFE9DA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2BF9-BB0D-A8A3-8CBF-2D0B37B2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2E90-FE19-3152-7944-85C28D5A3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Component’in dış kaynak bir veri ile veya hizmet çalışmasını sağlayan bileşenlerdir.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Component’e Injectable çalışırlar.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Angularda birçok farklı türde service vardır. (Resolvers,HttpServices,Guards,Interceptors)</a:t>
            </a:r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255EF3B3-229F-1522-6780-2DDFC242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74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DE0D-50CF-F35F-A34A-EEC6433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5E0040-1E28-616B-D678-729937004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317"/>
            <a:ext cx="7847681" cy="3859213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37F22D78-9371-C632-D684-9F5110CE2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3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D978-80D1-39AC-3B63-EDD1922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Modules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CC6F-1125-A6FB-E4E4-E85D444E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Angular ait bileşenlerin (Component,Pipes,Directives,Services) birbileri ile iletişimde olmasını sağlayan, merkezi bir noktadan yönetilmesini sağlayan angular yapılarıdır.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Code Splitting</a:t>
            </a:r>
          </a:p>
          <a:p>
            <a:endParaRPr lang="tr-TR" dirty="0"/>
          </a:p>
          <a:p>
            <a:r>
              <a:rPr lang="tr-TR" dirty="0"/>
              <a:t>Performance</a:t>
            </a:r>
          </a:p>
          <a:p>
            <a:endParaRPr lang="tr-TR" dirty="0"/>
          </a:p>
          <a:p>
            <a:r>
              <a:rPr lang="tr-TR" dirty="0"/>
              <a:t>Clean Code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B1F696BC-4B2A-FC39-F491-C9C74B4D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6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90C0-CA6E-AAA3-BDE4-0892E6DC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Modules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B70E4A3-F368-4C24-968B-D77B1B4E3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6550"/>
            <a:ext cx="6582508" cy="4258451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27D34595-EE5E-31FC-DB41-DA61F3D69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1DCA-7E98-1DC3-4A91-1CEFCD8C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 Alt Bileşenler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41F4-77CD-9C7D-CDF4-207CD01A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Guards</a:t>
            </a:r>
          </a:p>
          <a:p>
            <a:r>
              <a:rPr lang="tr-TR" dirty="0"/>
              <a:t>Resolvers</a:t>
            </a:r>
          </a:p>
          <a:p>
            <a:r>
              <a:rPr lang="tr-TR" dirty="0"/>
              <a:t>Interceptors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09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B726-479E-8400-44D2-2EFC45FB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Guards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673A-43D0-28A4-4214-BA7174B8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Angular uygulamalarında component,module gelen isteklerin belirli bir kontrol sonrasında işleyişini sağlamasına imkan tanıyan yapılardır. En çok kullanılanları aşağıdaki gibidir.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Can Activate</a:t>
            </a:r>
          </a:p>
          <a:p>
            <a:pPr marL="0" indent="0">
              <a:buNone/>
            </a:pPr>
            <a:r>
              <a:rPr lang="tr-TR" dirty="0"/>
              <a:t>Can Deactivate</a:t>
            </a:r>
          </a:p>
          <a:p>
            <a:pPr marL="0" indent="0">
              <a:buNone/>
            </a:pPr>
            <a:r>
              <a:rPr lang="tr-TR" dirty="0"/>
              <a:t>Can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7338-733D-F55C-8681-78CD16DF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SPA uygulama Nedir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0765-C1CF-3866-2DF6-F3B5F9AE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Avenir Next LT Pro (Body)"/>
              </a:rPr>
              <a:t>K</a:t>
            </a:r>
            <a:r>
              <a:rPr lang="en-US" dirty="0" err="1">
                <a:latin typeface="Avenir Next LT Pro (Body)"/>
              </a:rPr>
              <a:t>ullanıcıyla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etkileşimde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bulunurken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sayfayı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tamamen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yenilemek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yerine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bulunulan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sayfayı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dinamik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olarak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güncelleyerek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çalışan</a:t>
            </a:r>
            <a:r>
              <a:rPr lang="en-US" dirty="0">
                <a:latin typeface="Avenir Next LT Pro (Body)"/>
              </a:rPr>
              <a:t> web </a:t>
            </a:r>
            <a:r>
              <a:rPr lang="en-US" dirty="0" err="1">
                <a:latin typeface="Avenir Next LT Pro (Body)"/>
              </a:rPr>
              <a:t>siteleri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ya</a:t>
            </a:r>
            <a:r>
              <a:rPr lang="en-US" dirty="0">
                <a:latin typeface="Avenir Next LT Pro (Body)"/>
              </a:rPr>
              <a:t> da web </a:t>
            </a:r>
            <a:r>
              <a:rPr lang="en-US" dirty="0" err="1">
                <a:latin typeface="Avenir Next LT Pro (Body)"/>
              </a:rPr>
              <a:t>tabanlı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uygulamalardır</a:t>
            </a:r>
            <a:r>
              <a:rPr lang="en-US" dirty="0">
                <a:latin typeface="Avenir Next LT Pro (Body)"/>
              </a:rPr>
              <a:t>.</a:t>
            </a:r>
            <a:endParaRPr lang="tr-TR" dirty="0">
              <a:latin typeface="Avenir Next LT Pro (Body)"/>
            </a:endParaRPr>
          </a:p>
          <a:p>
            <a:pPr marL="0" indent="0">
              <a:buNone/>
            </a:pPr>
            <a:endParaRPr lang="tr-TR" dirty="0">
              <a:latin typeface="Avenir Next LT Pro (Body)"/>
            </a:endParaRPr>
          </a:p>
          <a:p>
            <a:pPr marL="0" indent="0">
              <a:buNone/>
            </a:pPr>
            <a:endParaRPr lang="en-US" dirty="0"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SPA</a:t>
            </a:r>
            <a:r>
              <a:rPr lang="en-US" dirty="0" err="1">
                <a:latin typeface="Avenir Next LT Pro (Body)"/>
              </a:rPr>
              <a:t>'lar</a:t>
            </a:r>
            <a:r>
              <a:rPr lang="en-US" dirty="0">
                <a:latin typeface="Avenir Next LT Pro (Body)"/>
              </a:rPr>
              <a:t>, </a:t>
            </a:r>
            <a:r>
              <a:rPr lang="en-US" dirty="0" err="1">
                <a:latin typeface="Avenir Next LT Pro (Body)"/>
              </a:rPr>
              <a:t>mantığı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sunucu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yerine</a:t>
            </a:r>
            <a:r>
              <a:rPr lang="en-US" dirty="0">
                <a:latin typeface="Avenir Next LT Pro (Body)"/>
              </a:rPr>
              <a:t> web </a:t>
            </a:r>
            <a:r>
              <a:rPr lang="en-US" dirty="0" err="1">
                <a:latin typeface="Avenir Next LT Pro (Body)"/>
              </a:rPr>
              <a:t>tarayıcısının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kendisinde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yürüttükleri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için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geleneksel</a:t>
            </a:r>
            <a:r>
              <a:rPr lang="en-US" dirty="0">
                <a:latin typeface="Avenir Next LT Pro (Body)"/>
              </a:rPr>
              <a:t> web </a:t>
            </a:r>
            <a:r>
              <a:rPr lang="en-US" dirty="0" err="1">
                <a:latin typeface="Avenir Next LT Pro (Body)"/>
              </a:rPr>
              <a:t>uygulamalarından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daha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hızlıdır</a:t>
            </a:r>
            <a:r>
              <a:rPr lang="en-US" dirty="0">
                <a:latin typeface="Avenir Next LT Pro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60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2466-B57A-2A7A-2128-0866B8E7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Guards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4ABAD9CE-DF45-C173-4145-059B61585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2486"/>
            <a:ext cx="7620000" cy="4194433"/>
          </a:xfrm>
        </p:spPr>
      </p:pic>
    </p:spTree>
    <p:extLst>
      <p:ext uri="{BB962C8B-B14F-4D97-AF65-F5344CB8AC3E}">
        <p14:creationId xmlns:p14="http://schemas.microsoft.com/office/powerpoint/2010/main" val="3150327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1ACD-757E-63A7-D823-764BEA7B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Resolvers Service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CD5D-4320-E97F-D118-8E167FF4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Component DOM’a girmeden önce araya girip, componente gönderilecek verileri hazırlamamızı sağlayan bir yapı.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Sayfa yüklenme sırasında kullanıcının kötü görüntüyü almamasına sağlar.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Sayfanın yüklenmesi bekleneceğinden dolayı araya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loading</a:t>
            </a:r>
            <a:r>
              <a:rPr lang="tr-TR" dirty="0"/>
              <a:t> koyulması önerilir.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69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3D63-27FC-D8A8-E893-E22E6C6D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Resolvers Service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41B9868-2750-9198-23B1-040F17337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318"/>
            <a:ext cx="9097108" cy="4685951"/>
          </a:xfrm>
        </p:spPr>
      </p:pic>
    </p:spTree>
    <p:extLst>
      <p:ext uri="{BB962C8B-B14F-4D97-AF65-F5344CB8AC3E}">
        <p14:creationId xmlns:p14="http://schemas.microsoft.com/office/powerpoint/2010/main" val="2214346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E0D-8EA0-AC55-0CB5-21A81EAA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Interceptors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0857-D6CB-B226-1CB1-4D12FA9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Http Pipeline içerisinde Http istekleri arasına girerek, bazı işlemleri yapmamıza olanak sağlayan aspect oriented bir yapıdır.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Angular uygulamalarında genellikle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Middleware</a:t>
            </a:r>
            <a:r>
              <a:rPr lang="tr-TR" dirty="0"/>
              <a:t> olarak kullanılır.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62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373C-681B-AD64-3CC2-373B5D2C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Interceptors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A348D3A-2F36-0B25-BF03-A929D3A3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0" y="2686964"/>
            <a:ext cx="10612937" cy="3221465"/>
          </a:xfrm>
        </p:spPr>
      </p:pic>
    </p:spTree>
    <p:extLst>
      <p:ext uri="{BB962C8B-B14F-4D97-AF65-F5344CB8AC3E}">
        <p14:creationId xmlns:p14="http://schemas.microsoft.com/office/powerpoint/2010/main" val="3976457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3204-41C4-85A7-2264-B93CE0C5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Web Workers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0E9B-12B8-AFB6-8862-5D2D3266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JS single-thread çalıştığından dolayı DOM işlemleri yapılırken arka planda çalıştırılacak olan uzun süreli algoritmalar söz konusu olduğu durumlarda performans amaçlı kullanılan bir yapıdır.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HTML Web Worker API altyapısını kullanır.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Arayüz ile ilgili bir çözüm sunmaz.</a:t>
            </a:r>
          </a:p>
          <a:p>
            <a:pPr marL="0" indent="0">
              <a:buNone/>
            </a:pP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54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34AE-561D-1468-80F3-A868CE0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Web Workers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33519F8-729D-1AF3-0062-75FEEDA56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578"/>
            <a:ext cx="10380785" cy="3085221"/>
          </a:xfrm>
        </p:spPr>
      </p:pic>
    </p:spTree>
    <p:extLst>
      <p:ext uri="{BB962C8B-B14F-4D97-AF65-F5344CB8AC3E}">
        <p14:creationId xmlns:p14="http://schemas.microsoft.com/office/powerpoint/2010/main" val="2297099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0B71-432B-1121-0B46-061FA315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Lazy Loading Feature Module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8EFD-5EAF-5087-A535-B2426773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Uygulamanın ilk yüklenmesinde uygulamayı modüllere ayırarak performans sağlayan bir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code splitting </a:t>
            </a:r>
            <a:r>
              <a:rPr lang="tr-TR" dirty="0"/>
              <a:t>tekniğidir.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Angular Default davranış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Eager Loading </a:t>
            </a:r>
            <a:r>
              <a:rPr lang="tr-TR" dirty="0"/>
              <a:t>’dir.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Gereksiz yere JS dosyalarının tarayıcı tarafından yüklenmesini engeller. Hız ve performans sağlar.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4579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72F8-0F69-C2DD-63CB-BA54A31D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Lazy Loading Feature Module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ABC6D8-581B-B9FB-EA47-814B64E0D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250"/>
            <a:ext cx="10226686" cy="4101612"/>
          </a:xfrm>
        </p:spPr>
      </p:pic>
    </p:spTree>
    <p:extLst>
      <p:ext uri="{BB962C8B-B14F-4D97-AF65-F5344CB8AC3E}">
        <p14:creationId xmlns:p14="http://schemas.microsoft.com/office/powerpoint/2010/main" val="478085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769F-1ADA-1A60-2EDA-76220E8E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Feature Modules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F222-BAC5-7002-FB49-A2090A0A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Kodların organizayonu için kullanılan bir modül tekniğidir.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Ana domain ait sub domainlerin doğru ayrımını sağlayan kod okunaklılığını artıran bir tekniktir. Böylece ilgili modüle ait features (geliştirmeler) diğer modüllerden izole bir şekilde çalışır.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928E-2836-FEEF-39CE-8ECCFA7B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SPA vs Traditional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9DAFD5-62C1-DF0C-3375-2F33B3E4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16" y="1690688"/>
            <a:ext cx="4326976" cy="4326976"/>
          </a:xfrm>
        </p:spPr>
      </p:pic>
    </p:spTree>
    <p:extLst>
      <p:ext uri="{BB962C8B-B14F-4D97-AF65-F5344CB8AC3E}">
        <p14:creationId xmlns:p14="http://schemas.microsoft.com/office/powerpoint/2010/main" val="3801986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819B-EC88-ECD6-097B-0448A850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Feature Modules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F3C95-0BD2-33EB-5867-B4595538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8" y="1690688"/>
            <a:ext cx="10654648" cy="4515485"/>
          </a:xfrm>
        </p:spPr>
      </p:pic>
    </p:spTree>
    <p:extLst>
      <p:ext uri="{BB962C8B-B14F-4D97-AF65-F5344CB8AC3E}">
        <p14:creationId xmlns:p14="http://schemas.microsoft.com/office/powerpoint/2010/main" val="4146786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FB7-F894-41B5-5B03-6386C831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Shared Modules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1D05-3B4F-A750-0F4E-ABFEF8E4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Bir çok modül tarafından kullanılacak ortak kod yapılarının merkezi olarak yönetilmesini sağlayan bir  tekniktir.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Uygulama genelinde kullanılan Pipes,Components, Directives, Helper Service bu modül üzerinden hizmet verir.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2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95D0-11C4-1312-BBF8-98641C3B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Shared Modules</a:t>
            </a:r>
            <a:endParaRPr lang="en-US" dirty="0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8EDC9EB-83D0-3D35-5660-1998D6A1B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794"/>
            <a:ext cx="7864260" cy="4526573"/>
          </a:xfrm>
        </p:spPr>
      </p:pic>
    </p:spTree>
    <p:extLst>
      <p:ext uri="{BB962C8B-B14F-4D97-AF65-F5344CB8AC3E}">
        <p14:creationId xmlns:p14="http://schemas.microsoft.com/office/powerpoint/2010/main" val="1754017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B8D-E02A-7829-31C8-9BA86E29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0C72-9F15-CA44-0701-07F5BCAA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Reactive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programlama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asenkron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akışlarına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(data streams)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dayalı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gerçek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zamanlı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(event)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bazlı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yazılım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paradigmasıdır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Reactive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programlama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çalışma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zamanında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asenkron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diğer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işlemlerin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yürütülmesi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olaylarını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izleyerek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gerçekleştirir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0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C137-2E51-E7B7-EC8E-6658244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D08C678-5F28-47B6-5E15-F46829AC7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657"/>
            <a:ext cx="8883162" cy="4348074"/>
          </a:xfrm>
        </p:spPr>
      </p:pic>
    </p:spTree>
    <p:extLst>
      <p:ext uri="{BB962C8B-B14F-4D97-AF65-F5344CB8AC3E}">
        <p14:creationId xmlns:p14="http://schemas.microsoft.com/office/powerpoint/2010/main" val="3029835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C9F9-7ACE-7BEA-A599-D2B1AF7D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E9E4-C60E-7869-ECDD-1910E569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Data Stream: 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Zaman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içinde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sırayla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gerçekleşen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event/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dizisidir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Streamler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değerler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hatalar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tamamlandı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gibi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sinyaller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verir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Reactive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programlama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akışları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streamleri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izleyerek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dinleyerek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olaylara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karşı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tepki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vererek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ilerler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durum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Observer Design Pattern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mümkündür</a:t>
            </a:r>
            <a:r>
              <a:rPr lang="tr-TR" dirty="0">
                <a:solidFill>
                  <a:srgbClr val="292929"/>
                </a:solidFill>
                <a:latin typeface="source-serif-pro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9263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098B-FF05-424E-F604-D83A0EA4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BF78-EB10-7C05-1652-15F80C33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Observable</a:t>
            </a:r>
            <a:r>
              <a:rPr lang="tr-TR" sz="2400" b="1" i="0" dirty="0">
                <a:solidFill>
                  <a:srgbClr val="292929"/>
                </a:solidFill>
                <a:effectLst/>
              </a:rPr>
              <a:t> : 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zaman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içerisinde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gelebilecek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veri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akışını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veya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kaynağını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temsil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eder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.</a:t>
            </a:r>
            <a:endParaRPr lang="tr-TR" sz="24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tr-TR" sz="2400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tr-TR" sz="2400" b="0" i="0" dirty="0">
                <a:solidFill>
                  <a:srgbClr val="292929"/>
                </a:solidFill>
                <a:effectLst/>
              </a:rPr>
              <a:t>Ob</a:t>
            </a:r>
            <a:r>
              <a:rPr lang="tr-TR" sz="2400" dirty="0">
                <a:solidFill>
                  <a:srgbClr val="292929"/>
                </a:solidFill>
              </a:rPr>
              <a:t>servable bir olay sonucu oluşur. (tıklama, arama,seçim vb... )</a:t>
            </a:r>
            <a:endParaRPr lang="tr-TR" sz="2400" b="0" i="0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endParaRPr lang="tr-TR" sz="2400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tr-TR" sz="2400" b="0" i="0" dirty="0">
                <a:solidFill>
                  <a:srgbClr val="292929"/>
                </a:solidFill>
                <a:effectLst/>
              </a:rPr>
              <a:t>Observable için bir kaç karakteristik özelliklere sahip fonksiyondur. İçinde 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next</a:t>
            </a:r>
            <a:r>
              <a:rPr lang="tr-TR" sz="2400" b="0" i="0" dirty="0">
                <a:solidFill>
                  <a:srgbClr val="292929"/>
                </a:solidFill>
                <a:effectLst/>
              </a:rPr>
              <a:t>,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error</a:t>
            </a:r>
            <a:r>
              <a:rPr lang="tr-TR" sz="2400" b="0" i="0" dirty="0">
                <a:solidFill>
                  <a:srgbClr val="292929"/>
                </a:solidFill>
                <a:effectLst/>
              </a:rPr>
              <a:t>, 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complate</a:t>
            </a:r>
            <a:r>
              <a:rPr lang="tr-TR" sz="2400" b="0" i="0" dirty="0">
                <a:solidFill>
                  <a:srgbClr val="292929"/>
                </a:solidFill>
                <a:effectLst/>
              </a:rPr>
              <a:t> metotlarına sahip bir nesne olan bir observer alır ve iptal mantığını döndürür.</a:t>
            </a:r>
          </a:p>
          <a:p>
            <a:pPr marL="0" indent="0">
              <a:buNone/>
            </a:pP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370231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E153-85EB-8979-507F-F1904227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33"/>
            <a:ext cx="10515600" cy="1325563"/>
          </a:xfrm>
        </p:spPr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BF98-E334-87CD-A152-5C5C22FF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ohne"/>
              </a:rPr>
              <a:t>Subscription</a:t>
            </a:r>
            <a:r>
              <a:rPr lang="tr-TR" b="1" i="0" dirty="0">
                <a:solidFill>
                  <a:schemeClr val="accent2">
                    <a:lumMod val="75000"/>
                  </a:schemeClr>
                </a:solidFill>
                <a:effectLst/>
                <a:latin typeface="sohne"/>
              </a:rPr>
              <a:t> :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her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şeyi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harekete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geçiren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işlemdir</a:t>
            </a:r>
            <a:r>
              <a:rPr lang="tr-TR" b="0" i="0" dirty="0">
                <a:effectLst/>
                <a:latin typeface="source-serif-pro"/>
              </a:rPr>
              <a:t>. Observable olarak tanımlanmış bir fonsiyonunun data stream takip etmek istersek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subscribe</a:t>
            </a:r>
            <a:r>
              <a:rPr lang="tr-TR" b="0" i="0" dirty="0">
                <a:effectLst/>
                <a:latin typeface="source-serif-pro"/>
              </a:rPr>
              <a:t> methodunu kullanırız.</a:t>
            </a:r>
            <a:endParaRPr lang="en-US" b="1" i="0" dirty="0">
              <a:solidFill>
                <a:schemeClr val="accent2">
                  <a:lumMod val="75000"/>
                </a:schemeClr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Reactive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Programlamada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; her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nasıl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tepki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vereceğine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karar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verebileceğiniz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burasıdır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31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FC2C-A246-D818-48A9-5C3D6F6F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6FC7-8445-28A8-38A8-DC224A09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Operators: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Operatörler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kaynaktan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gelen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değerleri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manipüle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etmemize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itka Small Semibold" panose="020B0604020202020204" pitchFamily="2" charset="0"/>
              </a:rPr>
              <a:t>yardımcı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olurlar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dönüştürülen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değerlerin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observable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değerini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döndürür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tr-TR" alt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tr-TR" dirty="0"/>
              <a:t>map, tap, switchMap</a:t>
            </a:r>
          </a:p>
          <a:p>
            <a:pPr lvl="1"/>
            <a:r>
              <a:rPr lang="tr-TR" dirty="0"/>
              <a:t>catchError, of, startWith</a:t>
            </a:r>
          </a:p>
          <a:p>
            <a:pPr lvl="1"/>
            <a:r>
              <a:rPr lang="tr-TR" dirty="0"/>
              <a:t>take, filter, takeUntil, distinct, first</a:t>
            </a:r>
          </a:p>
          <a:p>
            <a:pPr lvl="1"/>
            <a:r>
              <a:rPr lang="tr-TR" dirty="0"/>
              <a:t>skip, last, debounce, concat, merge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CBAC1-E532-EEC5-2733-E624F912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5"/>
            <a:ext cx="184731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952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9C8D-115A-E804-E94E-EC7E3F9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0677-081D-8610-1117-48D300F9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Pipe fonkisyonu, observable veri kaynağındaki operatörler ile montaj hattıdır.  Data stream üzerinde uygulanacak bir dizi  işlemi bir arada tutan bir yapı olarak düşünebiliriz.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Data stream pipe ile boru hattına girer, gerekli veri maniplasyon işlemleri operatörler vasıtası ile yapılır.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6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7DC0-B364-6478-F607-24A6CE7A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CSR (Client Side Rendering)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386FDF-DFCD-F81B-554B-F8AA06816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09" y="1585856"/>
            <a:ext cx="6827813" cy="51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30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E368-F1EE-227A-64CA-0082E7C1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 Pipe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C3BD9670-5FBD-6356-750E-7DA8122B8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964"/>
            <a:ext cx="7515903" cy="4227696"/>
          </a:xfrm>
        </p:spPr>
      </p:pic>
    </p:spTree>
    <p:extLst>
      <p:ext uri="{BB962C8B-B14F-4D97-AF65-F5344CB8AC3E}">
        <p14:creationId xmlns:p14="http://schemas.microsoft.com/office/powerpoint/2010/main" val="1775706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569D-77C5-EA81-CCC1-964E06C7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Application State Management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7702-2968-F5C3-A7F9-8A6BD5D4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uygulamalarında</a:t>
            </a:r>
            <a:r>
              <a:rPr lang="en-US" dirty="0"/>
              <a:t> state </a:t>
            </a:r>
            <a:r>
              <a:rPr lang="en-US" dirty="0" err="1"/>
              <a:t>bileşenini</a:t>
            </a:r>
            <a:r>
              <a:rPr lang="en-US" dirty="0"/>
              <a:t> </a:t>
            </a:r>
            <a:r>
              <a:rPr lang="tr-TR" dirty="0"/>
              <a:t>merkezi olarak </a:t>
            </a:r>
            <a:r>
              <a:rPr lang="en-US" dirty="0" err="1"/>
              <a:t>yönetmeyi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kütüphanesidir</a:t>
            </a:r>
            <a:r>
              <a:rPr lang="en-US" dirty="0"/>
              <a:t>.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854B11-9EA2-E647-9F3B-4CEBF73C8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74" y="3207140"/>
            <a:ext cx="5318760" cy="3116580"/>
          </a:xfrm>
          <a:prstGeom prst="rect">
            <a:avLst/>
          </a:prstGeom>
        </p:spPr>
      </p:pic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BF3A527B-AEBC-046D-CB3A-A567F59DB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984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A57E-4F10-2EFE-B85A-7339CAEA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REDUX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6D68-ECF7-A7E0-83E1-E76744E7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Store </a:t>
            </a:r>
            <a:r>
              <a:rPr lang="tr-TR" dirty="0"/>
              <a:t>: Merkezi olarak uygulamanın tüm state tutulduğu yer.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tr-TR" dirty="0"/>
              <a:t>: Store’da hangi state’in değişeceği bilgisini(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tr-TR" dirty="0"/>
              <a:t>) ve state verisini taşır(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payload</a:t>
            </a:r>
            <a:r>
              <a:rPr lang="tr-TR" dirty="0"/>
              <a:t>).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Reducer</a:t>
            </a:r>
            <a:r>
              <a:rPr lang="tr-TR" dirty="0"/>
              <a:t>: Actiondan gelen type ve payload bilgisine göre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state günceller.</a:t>
            </a: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DA95C468-997D-C045-5EE1-2AECD3016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5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497C-784C-3132-21AF-2DE6552E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REDUX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498D-26E5-07EF-E719-C4589A55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6754" cy="3859742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Dispatch</a:t>
            </a:r>
            <a:r>
              <a:rPr lang="tr-TR" dirty="0"/>
              <a:t> : Actiondan gelen değerlere göre hangi reducer’ın tetikleneceğini belirten mekanizma.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6E3F41-7BF4-19C2-7253-A2B8CDA3C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9" y="1690688"/>
            <a:ext cx="5814646" cy="4403496"/>
          </a:xfrm>
          <a:prstGeom prst="rect">
            <a:avLst/>
          </a:prstGeom>
        </p:spPr>
      </p:pic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2FEA4C33-D061-323C-0F50-29B98E6AB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7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B96F-AEA5-CCFC-B3D0-05A182E0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NGRX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FA9AEF-4A97-ADFC-5BD1-817FB615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21441" cy="4408975"/>
          </a:xfrm>
        </p:spPr>
      </p:pic>
    </p:spTree>
    <p:extLst>
      <p:ext uri="{BB962C8B-B14F-4D97-AF65-F5344CB8AC3E}">
        <p14:creationId xmlns:p14="http://schemas.microsoft.com/office/powerpoint/2010/main" val="412358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6E95-769E-C8C3-95C7-CB7A584C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SSR (Server Side Rendering)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B4F3F6-B42B-8944-6968-FCD6FB17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84" y="1480535"/>
            <a:ext cx="6998432" cy="5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9FE8-2BEE-D157-49FB-5214EE56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One-Way Binding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D0449-448A-38C5-79A5-F18EB3945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30" y="1925333"/>
            <a:ext cx="6307015" cy="4020722"/>
          </a:xfrm>
        </p:spPr>
      </p:pic>
    </p:spTree>
    <p:extLst>
      <p:ext uri="{BB962C8B-B14F-4D97-AF65-F5344CB8AC3E}">
        <p14:creationId xmlns:p14="http://schemas.microsoft.com/office/powerpoint/2010/main" val="385552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D431-A506-9BBB-4FEC-8444E010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Two-Way Binding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18623A7-36EA-880F-D3BD-D3C4AD495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07" y="1828983"/>
            <a:ext cx="6183923" cy="4483344"/>
          </a:xfrm>
        </p:spPr>
      </p:pic>
    </p:spTree>
    <p:extLst>
      <p:ext uri="{BB962C8B-B14F-4D97-AF65-F5344CB8AC3E}">
        <p14:creationId xmlns:p14="http://schemas.microsoft.com/office/powerpoint/2010/main" val="18875309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i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10001</TotalTime>
  <Words>1655</Words>
  <Application>Microsoft Office PowerPoint</Application>
  <PresentationFormat>Widescreen</PresentationFormat>
  <Paragraphs>314</Paragraphs>
  <Slides>64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-apple-system</vt:lpstr>
      <vt:lpstr>Arial</vt:lpstr>
      <vt:lpstr>Avenir Next LT Pro</vt:lpstr>
      <vt:lpstr>Avenir Next LT Pro (Body)</vt:lpstr>
      <vt:lpstr>Calibri</vt:lpstr>
      <vt:lpstr>Open Sans</vt:lpstr>
      <vt:lpstr>Sitka Small Semibold</vt:lpstr>
      <vt:lpstr>sohne</vt:lpstr>
      <vt:lpstr>source-code-pro</vt:lpstr>
      <vt:lpstr>source-serif-pro</vt:lpstr>
      <vt:lpstr>Tw Cen MT</vt:lpstr>
      <vt:lpstr>ShapesVTI</vt:lpstr>
      <vt:lpstr>Angular</vt:lpstr>
      <vt:lpstr>Eğitim Kataloğu </vt:lpstr>
      <vt:lpstr>Eğitim Kataloğu</vt:lpstr>
      <vt:lpstr>SPA uygulama Nedir ?</vt:lpstr>
      <vt:lpstr>SPA vs Traditional</vt:lpstr>
      <vt:lpstr>CSR (Client Side Rendering)</vt:lpstr>
      <vt:lpstr>SSR (Server Side Rendering)</vt:lpstr>
      <vt:lpstr>One-Way Binding</vt:lpstr>
      <vt:lpstr>Two-Way Binding</vt:lpstr>
      <vt:lpstr>SSR (Server Side Rendering)</vt:lpstr>
      <vt:lpstr>Angular</vt:lpstr>
      <vt:lpstr>Angular Temel Bileşenler</vt:lpstr>
      <vt:lpstr>Angular Mimarisi</vt:lpstr>
      <vt:lpstr>Virtual DOM</vt:lpstr>
      <vt:lpstr>Virtual DOM</vt:lpstr>
      <vt:lpstr>Virtual DOM Avantajları ve Dezavantajları</vt:lpstr>
      <vt:lpstr>Incremental DOM</vt:lpstr>
      <vt:lpstr>Incremental DOM</vt:lpstr>
      <vt:lpstr>Virtual DOM vs Incremental DOM</vt:lpstr>
      <vt:lpstr>Virtual DOM vs Incremental DOM</vt:lpstr>
      <vt:lpstr>Incremental DOM Avantajları ve Dezavantajları</vt:lpstr>
      <vt:lpstr>Components</vt:lpstr>
      <vt:lpstr>Components</vt:lpstr>
      <vt:lpstr>Hooks</vt:lpstr>
      <vt:lpstr>Change Detection</vt:lpstr>
      <vt:lpstr>Change Detection Default (Dirty Check Tree)</vt:lpstr>
      <vt:lpstr>Change Detection (OnPush)</vt:lpstr>
      <vt:lpstr>Change Detection (OnPush)</vt:lpstr>
      <vt:lpstr>Change Detection (changeDetectorRef)</vt:lpstr>
      <vt:lpstr>Directives</vt:lpstr>
      <vt:lpstr>Directives</vt:lpstr>
      <vt:lpstr>Pipes</vt:lpstr>
      <vt:lpstr>Pipes</vt:lpstr>
      <vt:lpstr>Services</vt:lpstr>
      <vt:lpstr>Services</vt:lpstr>
      <vt:lpstr>Modules</vt:lpstr>
      <vt:lpstr>Modules</vt:lpstr>
      <vt:lpstr>Angular Alt Bileşenler</vt:lpstr>
      <vt:lpstr>Guards</vt:lpstr>
      <vt:lpstr>Guards</vt:lpstr>
      <vt:lpstr>Resolvers Service</vt:lpstr>
      <vt:lpstr>Resolvers Service</vt:lpstr>
      <vt:lpstr>Interceptors</vt:lpstr>
      <vt:lpstr>Interceptors</vt:lpstr>
      <vt:lpstr>Web Workers</vt:lpstr>
      <vt:lpstr>Web Workers</vt:lpstr>
      <vt:lpstr>Lazy Loading Feature Module</vt:lpstr>
      <vt:lpstr>Lazy Loading Feature Module</vt:lpstr>
      <vt:lpstr>Feature Modules</vt:lpstr>
      <vt:lpstr>Feature Modules</vt:lpstr>
      <vt:lpstr>Shared Modules</vt:lpstr>
      <vt:lpstr>Shared Modules</vt:lpstr>
      <vt:lpstr>RxJS</vt:lpstr>
      <vt:lpstr>Rxjs</vt:lpstr>
      <vt:lpstr>RxJS</vt:lpstr>
      <vt:lpstr>Rxjs</vt:lpstr>
      <vt:lpstr>Rxjs</vt:lpstr>
      <vt:lpstr>Rxjs</vt:lpstr>
      <vt:lpstr>Rxjs</vt:lpstr>
      <vt:lpstr>RxJs Pipe</vt:lpstr>
      <vt:lpstr>Application State Management</vt:lpstr>
      <vt:lpstr>REDUX</vt:lpstr>
      <vt:lpstr>REDUX</vt:lpstr>
      <vt:lpstr>NGRX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Alptekin</dc:creator>
  <cp:lastModifiedBy>11212</cp:lastModifiedBy>
  <cp:revision>1689</cp:revision>
  <dcterms:created xsi:type="dcterms:W3CDTF">2021-09-27T20:14:30Z</dcterms:created>
  <dcterms:modified xsi:type="dcterms:W3CDTF">2023-02-20T13:38:51Z</dcterms:modified>
</cp:coreProperties>
</file>