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6858000" cx="12192000"/>
  <p:notesSz cx="6858000" cy="9144000"/>
  <p:embeddedFontLst>
    <p:embeddedFont>
      <p:font typeface="PT Serif"/>
      <p:regular r:id="rId65"/>
      <p:bold r:id="rId66"/>
      <p:italic r:id="rId67"/>
      <p:boldItalic r:id="rId68"/>
    </p:embeddedFont>
    <p:embeddedFont>
      <p:font typeface="Quattrocento Sans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0FC038-81B7-44C5-93A5-B9EA3BFF7B02}">
  <a:tblStyle styleId="{DF0FC038-81B7-44C5-93A5-B9EA3BFF7B02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FF4"/>
          </a:solidFill>
        </a:fill>
      </a:tcStyle>
    </a:wholeTbl>
    <a:band1H>
      <a:tcTxStyle/>
      <a:tcStyle>
        <a:fill>
          <a:solidFill>
            <a:srgbClr val="D7DEE9"/>
          </a:solidFill>
        </a:fill>
      </a:tcStyle>
    </a:band1H>
    <a:band2H>
      <a:tcTxStyle/>
    </a:band2H>
    <a:band1V>
      <a:tcTxStyle/>
      <a:tcStyle>
        <a:fill>
          <a:solidFill>
            <a:srgbClr val="D7DEE9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regular.fntdata"/><Relationship Id="rId72" Type="http://schemas.openxmlformats.org/officeDocument/2006/relationships/font" Target="fonts/QuattrocentoSans-boldItalic.fntdata"/><Relationship Id="rId31" Type="http://schemas.openxmlformats.org/officeDocument/2006/relationships/slide" Target="slides/slide26.xml"/><Relationship Id="rId75" Type="http://schemas.openxmlformats.org/officeDocument/2006/relationships/font" Target="fonts/OpenSans-italic.fntdata"/><Relationship Id="rId30" Type="http://schemas.openxmlformats.org/officeDocument/2006/relationships/slide" Target="slides/slide25.xml"/><Relationship Id="rId74" Type="http://schemas.openxmlformats.org/officeDocument/2006/relationships/font" Target="fonts/OpenSans-bold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QuattrocentoSans-italic.fntdata"/><Relationship Id="rId70" Type="http://schemas.openxmlformats.org/officeDocument/2006/relationships/font" Target="fonts/QuattrocentoSans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PTSerif-bold.fntdata"/><Relationship Id="rId21" Type="http://schemas.openxmlformats.org/officeDocument/2006/relationships/slide" Target="slides/slide16.xml"/><Relationship Id="rId65" Type="http://schemas.openxmlformats.org/officeDocument/2006/relationships/font" Target="fonts/PTSerif-regular.fntdata"/><Relationship Id="rId24" Type="http://schemas.openxmlformats.org/officeDocument/2006/relationships/slide" Target="slides/slide19.xml"/><Relationship Id="rId68" Type="http://schemas.openxmlformats.org/officeDocument/2006/relationships/font" Target="fonts/PTSerif-boldItalic.fntdata"/><Relationship Id="rId23" Type="http://schemas.openxmlformats.org/officeDocument/2006/relationships/slide" Target="slides/slide18.xml"/><Relationship Id="rId67" Type="http://schemas.openxmlformats.org/officeDocument/2006/relationships/font" Target="fonts/PTSerif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QuattrocentoSans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başlatma side effect’i var.  Kullanıcı bilgileri null değirse var olan session yeniden oluşturacağından, bir önceki session temizler.</a:t>
            </a:r>
            <a:endParaRPr/>
          </a:p>
        </p:txBody>
      </p:sp>
      <p:sp>
        <p:nvSpPr>
          <p:cNvPr id="230" name="Google Shape;23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Toplam Sepet tutarının hesaplanmasını Cart sınıfına bırakmak.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Toplam Sepet tutarının hesaplanmasını Cart sınıfına bırakmak.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Çalışanların maaş bilgileri Salary sınıfında tutulmaktadır. Çalışanın maaş bilgisini hesaplamak için çalışan sınıfı dolaylı yoldan bir hesaplama yapmamızı sağlar.</a:t>
            </a:r>
            <a:endParaRPr/>
          </a:p>
        </p:txBody>
      </p:sp>
      <p:sp>
        <p:nvSpPr>
          <p:cNvPr id="302" name="Google Shape;30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Boiler Plate DRY (Don't repeat yourself) felsefesine oldukça uygun bir yaklaşımdır.</a:t>
            </a:r>
            <a:endParaRPr/>
          </a:p>
        </p:txBody>
      </p:sp>
      <p:sp>
        <p:nvSpPr>
          <p:cNvPr id="452" name="Google Shape;452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 mimarinin yaratıcısı olarak “Uncle Bob” adıyla tanınan Robert C. Martin’dir.</a:t>
            </a:r>
            <a:endParaRPr/>
          </a:p>
        </p:txBody>
      </p:sp>
      <p:sp>
        <p:nvSpPr>
          <p:cNvPr id="471" name="Google Shape;471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055e1701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3055e1701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Relationship Id="rId4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>
            <p:ph type="ctrTitle"/>
          </p:nvPr>
        </p:nvSpPr>
        <p:spPr>
          <a:xfrm>
            <a:off x="970908" y="1220919"/>
            <a:ext cx="542578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60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Clean Code</a:t>
            </a:r>
            <a:endParaRPr/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970908" y="3700594"/>
            <a:ext cx="542578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Mert Alptekin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Software Consultant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 rot="-5400000">
            <a:off x="8912417" y="1202394"/>
            <a:ext cx="2387600" cy="23876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6821310" y="0"/>
            <a:ext cx="2315251" cy="1550992"/>
          </a:xfrm>
          <a:custGeom>
            <a:rect b="b" l="l" r="r" t="t"/>
            <a:pathLst>
              <a:path extrusionOk="0" h="1550992" w="2315251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3"/>
          <p:cNvCxnSpPr/>
          <p:nvPr/>
        </p:nvCxnSpPr>
        <p:spPr>
          <a:xfrm>
            <a:off x="11724638" y="1331572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3"/>
          <p:cNvSpPr/>
          <p:nvPr/>
        </p:nvSpPr>
        <p:spPr>
          <a:xfrm>
            <a:off x="11005550" y="4112081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 rot="-607105">
            <a:off x="6086940" y="4145122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6821310" y="4962670"/>
            <a:ext cx="2643352" cy="1895331"/>
          </a:xfrm>
          <a:custGeom>
            <a:rect b="b" l="l" r="r" t="t"/>
            <a:pathLst>
              <a:path extrusionOk="0" h="1895331" w="2643352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Code Formatting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Kod biçimlendirme geliştiricilerin kendi aralarındaki en etkili iletişim biçimidir.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Kod okunabilirliği, orijinal kod değiştirildikten sonra bile </a:t>
            </a:r>
            <a:r>
              <a:rPr b="1" lang="en-US" sz="2400"/>
              <a:t>bakım</a:t>
            </a:r>
            <a:r>
              <a:rPr lang="en-US" sz="2400"/>
              <a:t> ve </a:t>
            </a:r>
            <a:r>
              <a:rPr b="1" lang="en-US" sz="2400"/>
              <a:t>sürdürülebilirliği</a:t>
            </a:r>
            <a:r>
              <a:rPr lang="en-US" sz="2400"/>
              <a:t> etkilemeye devam eder.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Kodu şeffaf ve okunması kolay hale getirmek için girintiyi, satır sonlarını ve biçimlendirmeyi uyumlu tutun.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Code Formatting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600"/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en-US" sz="1600"/>
              <a:t>Kavramları dikey olarak ayırın.</a:t>
            </a:r>
            <a:endParaRPr sz="1600"/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en-US" sz="1600"/>
              <a:t>İlgili kod dikey yoğunlukta (</a:t>
            </a:r>
            <a:r>
              <a:rPr b="1" lang="en-US" sz="1600"/>
              <a:t>vertical dense</a:t>
            </a:r>
            <a:r>
              <a:rPr lang="en-US" sz="1600"/>
              <a:t>) görünmelidir.</a:t>
            </a:r>
            <a:endParaRPr sz="1600"/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en-US" sz="1600"/>
              <a:t>Değişkenleri kullanımlarına göre birbirlerine yakın olarak bildirin.</a:t>
            </a:r>
            <a:endParaRPr sz="1600"/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en-US" sz="1600"/>
              <a:t>Bağımlı işlevler (fonksiyon,method) gruplayın.</a:t>
            </a:r>
            <a:endParaRPr sz="1600"/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en-US" sz="1600"/>
              <a:t>Benzer işlevleri (fonksiyon,method) birbirine yakın tutun.</a:t>
            </a:r>
            <a:endParaRPr sz="1600"/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en-US" sz="1600"/>
              <a:t>Fonksiyonları aşağı yönlü yerleştirin.</a:t>
            </a:r>
            <a:endParaRPr sz="1600"/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en-US" sz="1600"/>
              <a:t>Satırları kısa tutun.</a:t>
            </a:r>
            <a:endParaRPr sz="1600"/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en-US" sz="1600"/>
              <a:t>Yatay hizalamayı (</a:t>
            </a:r>
            <a:r>
              <a:rPr b="1" lang="en-US" sz="1600"/>
              <a:t>horizontal alignment</a:t>
            </a:r>
            <a:r>
              <a:rPr lang="en-US" sz="1600"/>
              <a:t>) kullanmayın. </a:t>
            </a:r>
            <a:endParaRPr sz="1600"/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en-US" sz="1600"/>
              <a:t>İlgili şeyleri ilişkilendirmek ve zayıf ilişkili olanları ayırmak için boş satırlar kullanın.</a:t>
            </a:r>
            <a:endParaRPr sz="1600"/>
          </a:p>
          <a:p>
            <a:pPr indent="-4914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AutoNum type="arabicPeriod"/>
            </a:pPr>
            <a:r>
              <a:rPr lang="en-US" sz="1600"/>
              <a:t>Girintiyi bozmayın.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Code Formatting</a:t>
            </a:r>
            <a:endParaRPr/>
          </a:p>
        </p:txBody>
      </p:sp>
      <p:pic>
        <p:nvPicPr>
          <p:cNvPr descr="A screenshot of a computer program&#10;&#10;Description automatically generated" id="190" name="Google Shape;19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492" y="2479925"/>
            <a:ext cx="4783016" cy="39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1037492" y="1783538"/>
            <a:ext cx="10515600" cy="69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Dikey ayrımlara dikkat edin !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computer code with white text&#10;&#10;Description automatically generated" id="192" name="Google Shape;1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7878" y="2479925"/>
            <a:ext cx="5515214" cy="316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Code Formatting</a:t>
            </a:r>
            <a:endParaRPr/>
          </a:p>
        </p:txBody>
      </p:sp>
      <p:pic>
        <p:nvPicPr>
          <p:cNvPr descr="A white rectangular object with a white background&#10;&#10;Description automatically generated" id="198" name="Google Shape;19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37460"/>
            <a:ext cx="7802880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rectangular object with a white background&#10;&#10;Description automatically generated" id="199" name="Google Shape;19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470925"/>
            <a:ext cx="7658100" cy="18516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838200" y="1690688"/>
            <a:ext cx="10515600" cy="69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Kodunuzda dikey hizlamalardan kaçının !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38200" y="2425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Code Formatting</a:t>
            </a:r>
            <a:endParaRPr/>
          </a:p>
        </p:txBody>
      </p:sp>
      <p:pic>
        <p:nvPicPr>
          <p:cNvPr descr="A computer screen shot of a computer screen&#10;&#10;Description automatically generated"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406384"/>
            <a:ext cx="6709389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rectangular object with black text&#10;&#10;Description automatically generated"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934986"/>
            <a:ext cx="6928563" cy="268044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838200" y="1679256"/>
            <a:ext cx="6709389" cy="524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irinti</a:t>
            </a: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leri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bozmayın !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Comments (Yorum Satırları)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Yorum, bir </a:t>
            </a:r>
            <a:r>
              <a:rPr b="1" lang="en-US" sz="2400"/>
              <a:t>kod satırının </a:t>
            </a:r>
            <a:r>
              <a:rPr lang="en-US" sz="2400"/>
              <a:t>ne yaptığını açıklamak için değil, bir kod parçasının neden oluşturulduğunu açıklamak içindir.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Açıkça tanımlanmış bir yorum satırı </a:t>
            </a:r>
            <a:r>
              <a:rPr b="1" lang="en-US" sz="2400"/>
              <a:t>Clean Code </a:t>
            </a:r>
            <a:r>
              <a:rPr lang="en-US" sz="2400"/>
              <a:t>için önemli bir unsurdur.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Comments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838200" y="1690687"/>
            <a:ext cx="10662138" cy="411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89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Kodun genel niyetini ve amacını bildirin.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Kod sonu kapanış parantezi yorumlarını tercih etmeyin.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Yorumların doğruluğunu kontrol edin ve güncellemeyi unutmayın.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Her kod satırı için gereksiz yorum yapmaktan kaçının.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Kod </a:t>
            </a:r>
            <a:r>
              <a:rPr lang="en-US" sz="2400"/>
              <a:t>bloğunun</a:t>
            </a:r>
            <a:r>
              <a:rPr lang="en-US" sz="2400"/>
              <a:t> sonuçları hakkında uyarılara yer verin.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Kodu </a:t>
            </a:r>
            <a:r>
              <a:rPr lang="en-US" sz="2400"/>
              <a:t>dökümante</a:t>
            </a:r>
            <a:r>
              <a:rPr lang="en-US" sz="2400"/>
              <a:t> etmek için gereksiz summary bloklarından kaçının.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Functions - Methods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838200" y="1690687"/>
            <a:ext cx="10662138" cy="411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89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Metodları</a:t>
            </a:r>
            <a:r>
              <a:rPr lang="en-US" sz="2400"/>
              <a:t> mümkün oldukça kısa tutun (önerilen 20 satır)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Tek bir sorumluluğu yönetecek şekilde tasarlayın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Açıklayıcı isimler kullanın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Fonksiyon içerisindeki argüman sayısı </a:t>
            </a:r>
            <a:r>
              <a:rPr lang="en-US" sz="2400"/>
              <a:t>arttıkça</a:t>
            </a:r>
            <a:r>
              <a:rPr lang="en-US" sz="2400"/>
              <a:t>, argümanları sınıf ile sarmayı düşünün. (3 veya daha fazla argüman)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Hiç bir yan etkisinin olmamasına dikkat edin.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Functions Side Effects</a:t>
            </a:r>
            <a:endParaRPr/>
          </a:p>
        </p:txBody>
      </p:sp>
      <p:pic>
        <p:nvPicPr>
          <p:cNvPr descr="A computer code with black text&#10;&#10;Description automatically generated"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480" y="1673103"/>
            <a:ext cx="8169519" cy="439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 Error Handling</a:t>
            </a:r>
            <a:endParaRPr/>
          </a:p>
        </p:txBody>
      </p:sp>
      <p:pic>
        <p:nvPicPr>
          <p:cNvPr descr="A diagram of a error&#10;&#10;Description automatically generated with medium confidence" id="239" name="Google Shape;2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149" y="1690688"/>
            <a:ext cx="4926774" cy="45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 sz="4400">
                <a:solidFill>
                  <a:srgbClr val="DD7E0E"/>
                </a:solidFill>
              </a:rPr>
              <a:t>Eğitim</a:t>
            </a:r>
            <a:r>
              <a:rPr lang="en-US" sz="4400"/>
              <a:t> </a:t>
            </a:r>
            <a:r>
              <a:rPr lang="en-US" sz="4400">
                <a:solidFill>
                  <a:srgbClr val="DD7E0E"/>
                </a:solidFill>
              </a:rPr>
              <a:t>Kataloğu</a:t>
            </a:r>
            <a:endParaRPr/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None/>
            </a:pPr>
            <a:r>
              <a:rPr b="1" lang="en-US"/>
              <a:t>Temiz Kod Standartları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/>
              <a:t>	</a:t>
            </a:r>
            <a:endParaRPr/>
          </a:p>
          <a:p>
            <a:pPr indent="-2133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Naming Conventions</a:t>
            </a:r>
            <a:endParaRPr/>
          </a:p>
          <a:p>
            <a:pPr indent="-2133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Code Formatting</a:t>
            </a:r>
            <a:endParaRPr/>
          </a:p>
          <a:p>
            <a:pPr indent="-2133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Comments</a:t>
            </a:r>
            <a:endParaRPr/>
          </a:p>
          <a:p>
            <a:pPr indent="-2133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Functions</a:t>
            </a:r>
            <a:endParaRPr/>
          </a:p>
          <a:p>
            <a:pPr indent="-2133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Error Handling</a:t>
            </a:r>
            <a:endParaRPr/>
          </a:p>
          <a:p>
            <a:pPr indent="-2133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Boundaries</a:t>
            </a:r>
            <a:endParaRPr sz="1600"/>
          </a:p>
          <a:p>
            <a:pPr indent="-2133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Aspect Oriented Programing</a:t>
            </a:r>
            <a:endParaRPr sz="1600"/>
          </a:p>
          <a:p>
            <a:pPr indent="-2133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Classes</a:t>
            </a:r>
            <a:r>
              <a:rPr lang="en-US" sz="1600"/>
              <a:t> (Grasp, Solid)</a:t>
            </a:r>
            <a:endParaRPr/>
          </a:p>
          <a:p>
            <a:pPr indent="-2133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Systems (Clean Architecture, Hexagonal Architecture)</a:t>
            </a:r>
            <a:endParaRPr sz="1600"/>
          </a:p>
          <a:p>
            <a:pPr indent="-200659" lvl="1" marL="685800" rtl="0" algn="l"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sz="1600"/>
              <a:t>Test Driven Development</a:t>
            </a:r>
            <a:endParaRPr sz="16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Error Handling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Try Catch Finally Bloklarını yazın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Dönüş kodları yerine Exception sınıfları ile çalışın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Hata mesajlarını null değer dönmeyin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Metotlara</a:t>
            </a:r>
            <a:r>
              <a:rPr lang="en-US" sz="2400"/>
              <a:t> null </a:t>
            </a:r>
            <a:r>
              <a:rPr lang="en-US" sz="2400"/>
              <a:t>argument</a:t>
            </a:r>
            <a:r>
              <a:rPr lang="en-US" sz="2400"/>
              <a:t> geçmeyin veya null değer dönmeyin.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Boundaries (Sınırlar)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3rd kütüphane kullanım senaryolarına bağlı kalmayın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Kodunuzu farklı altyapılar ile çalışmayı destekleyecek şekilde soyutlayın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3rd program ile kendi kodunuzu arasında Adapter yapıları kullanın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3rd programların yeni sürümlerini öğrenmek için öğrenme testleri yazalım.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Clean Code </a:t>
            </a:r>
            <a:r>
              <a:rPr lang="en-US">
                <a:solidFill>
                  <a:srgbClr val="DD7E0E"/>
                </a:solidFill>
              </a:rPr>
              <a:t>Classes</a:t>
            </a:r>
            <a:r>
              <a:rPr lang="en-US">
                <a:solidFill>
                  <a:srgbClr val="DD7E0E"/>
                </a:solidFill>
              </a:rPr>
              <a:t> and Systems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Grasp (Genel Sorumluluk Prensibi)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Solid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Clean Architecture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 Objects and Data </a:t>
            </a:r>
            <a:r>
              <a:rPr lang="en-US">
                <a:solidFill>
                  <a:srgbClr val="DD7E0E"/>
                </a:solidFill>
              </a:rPr>
              <a:t>Structures</a:t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Objects, ile veriler üzerinden işlevsellik sağlar ve verilerin dış dünyadan soyutlanmasını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encapsulation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sağlarız.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Structure ise, sadece üzerinde verileri depolayan yapılardır veriler üzerinde bir işlevsellik sağlamaz.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Transfer Objects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Objects != Data Structure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Objects and Data Structures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pic>
        <p:nvPicPr>
          <p:cNvPr descr="A screen shot of a computer program&#10;&#10;Description automatically generated" id="271" name="Google Shape;2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666" y="1690688"/>
            <a:ext cx="577596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with text and images&#10;&#10;Description automatically generated" id="272" name="Google Shape;27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6474" y="1690688"/>
            <a:ext cx="459486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GRASP ( General Responsibility Assignment Software Patterns)</a:t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Information Expert</a:t>
            </a:r>
            <a:endParaRPr sz="2800"/>
          </a:p>
          <a:p>
            <a:pPr indent="-20193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Creator</a:t>
            </a:r>
            <a:endParaRPr sz="2800"/>
          </a:p>
          <a:p>
            <a:pPr indent="-20193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Controller</a:t>
            </a:r>
            <a:endParaRPr sz="2800"/>
          </a:p>
          <a:p>
            <a:pPr indent="-20193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Low Coupling</a:t>
            </a:r>
            <a:endParaRPr sz="2800"/>
          </a:p>
          <a:p>
            <a:pPr indent="-20193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High Cohesion</a:t>
            </a:r>
            <a:endParaRPr sz="2800"/>
          </a:p>
          <a:p>
            <a:pPr indent="-20193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Indirection</a:t>
            </a:r>
            <a:endParaRPr sz="2800"/>
          </a:p>
          <a:p>
            <a:pPr indent="-20193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  <a:endParaRPr sz="2800"/>
          </a:p>
          <a:p>
            <a:pPr indent="-20193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Pure Fabrication</a:t>
            </a:r>
            <a:endParaRPr sz="2800"/>
          </a:p>
          <a:p>
            <a:pPr indent="-20193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15151"/>
                </a:solidFill>
                <a:latin typeface="PT Serif"/>
                <a:ea typeface="PT Serif"/>
                <a:cs typeface="PT Serif"/>
                <a:sym typeface="PT Serif"/>
              </a:rPr>
              <a:t>Protected Variations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Information Expert</a:t>
            </a:r>
            <a:endParaRPr/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11111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Bir sorumluluğu yerine getirmek için gerekli bilgilere sahip olan sınıfa bir sorumluluk atayın.</a:t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diagram&#10;&#10;Description automatically generated"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152" y="3235569"/>
            <a:ext cx="5797648" cy="2737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Creator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Bir sınıfın örneğini oluşturmaktan hangi sınıfın sorumlu olması gerektiğine karar vermeye yardımcı olur.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paper with a cursor and a square with a rectangle&#10;&#10;Description automatically generated" id="298" name="Google Shape;29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556" y="3490807"/>
            <a:ext cx="7101840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Indirection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Bu prensip, iki veya daha fazla </a:t>
            </a: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arasındaki doğrudan bağlantının nasıl </a:t>
            </a:r>
            <a:r>
              <a:rPr lang="en-US"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önlenceğinden </a:t>
            </a: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bahseder. (</a:t>
            </a:r>
            <a:r>
              <a:rPr b="0" i="0" lang="en-US" sz="24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Facade</a:t>
            </a: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Sorumluluk bir ara nesne üzerinden yönetilir. 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with text and words&#10;&#10;Description automatically generated with medium confidence" id="307" name="Google Shape;3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895" y="3620559"/>
            <a:ext cx="7648135" cy="2738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Controller</a:t>
            </a:r>
            <a:endParaRPr/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838200" y="1415277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803"/>
              <a:buFont typeface="Arial"/>
              <a:buNone/>
            </a:pPr>
            <a:r>
              <a:t/>
            </a:r>
            <a:endParaRPr b="0" i="0" sz="255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9803"/>
              <a:buFont typeface="Arial"/>
              <a:buNone/>
            </a:pPr>
            <a:r>
              <a:rPr b="0" i="0" lang="en-US" sz="255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UI işlevleri (</a:t>
            </a:r>
            <a:r>
              <a:rPr b="0" i="0" lang="en-US" sz="25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use-case</a:t>
            </a:r>
            <a:r>
              <a:rPr b="0" i="0" lang="en-US" sz="255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 ile Etki Alanı işlevlerinin sorumluluklarının birbirinden ayrılmasını sağlar. MVC tasarım deseni bu kullanıma bir örnek teşkil eder.</a:t>
            </a:r>
            <a:endParaRPr sz="25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project&#10;&#10;Description automatically generated" id="316" name="Google Shape;3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606" y="3429000"/>
            <a:ext cx="6697394" cy="280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Conventions (İsimlendirme Kuralları)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419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/>
              <a:t>Açıklayıcı ve net isimler seçin.</a:t>
            </a:r>
            <a:endParaRPr sz="1800"/>
          </a:p>
          <a:p>
            <a:pPr indent="-38989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800"/>
          </a:p>
          <a:p>
            <a:pPr indent="-50419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/>
              <a:t>Anlamlı ayrımlar yapın.</a:t>
            </a:r>
            <a:endParaRPr sz="1800"/>
          </a:p>
          <a:p>
            <a:pPr indent="-38989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Twentieth Century"/>
              <a:buNone/>
            </a:pPr>
            <a:r>
              <a:t/>
            </a:r>
            <a:endParaRPr sz="1800"/>
          </a:p>
          <a:p>
            <a:pPr indent="-50419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/>
              <a:t>Telaffuz edilebilir isimler kullanın.</a:t>
            </a:r>
            <a:endParaRPr sz="1800"/>
          </a:p>
          <a:p>
            <a:pPr indent="-38989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Twentieth Century"/>
              <a:buNone/>
            </a:pPr>
            <a:r>
              <a:t/>
            </a:r>
            <a:endParaRPr sz="1800"/>
          </a:p>
          <a:p>
            <a:pPr indent="-50419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/>
              <a:t>Aranabilir isimler kullanın.</a:t>
            </a:r>
            <a:endParaRPr sz="1800"/>
          </a:p>
          <a:p>
            <a:pPr indent="-38989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Twentieth Century"/>
              <a:buNone/>
            </a:pPr>
            <a:r>
              <a:t/>
            </a:r>
            <a:endParaRPr sz="1800"/>
          </a:p>
          <a:p>
            <a:pPr indent="-50419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/>
              <a:t>Sabitler ile çalışırken aramanızı kolaylaştıracak şekilde tanımlama yapın.</a:t>
            </a:r>
            <a:endParaRPr sz="1800"/>
          </a:p>
          <a:p>
            <a:pPr indent="-38989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Twentieth Century"/>
              <a:buNone/>
            </a:pPr>
            <a:r>
              <a:t/>
            </a:r>
            <a:endParaRPr sz="1800"/>
          </a:p>
          <a:p>
            <a:pPr indent="-504190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/>
              <a:t>Kodlamalardan kaçının. Ön ekler veya tür bilgisi eklemeyin.</a:t>
            </a:r>
            <a:endParaRPr sz="1800">
              <a:solidFill>
                <a:srgbClr val="DD7E0E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>
              <a:solidFill>
                <a:srgbClr val="DD7E0E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Cohesion &amp; Coupling</a:t>
            </a:r>
            <a:endParaRPr/>
          </a:p>
        </p:txBody>
      </p:sp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arison of a diagram&#10;&#10;Description automatically generated with medium confidence" id="325" name="Google Shape;3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1690688"/>
            <a:ext cx="8001000" cy="449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Cohesion (Uyumluluk)</a:t>
            </a:r>
            <a:endParaRPr/>
          </a:p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Cohesion ise modülün elemanlarının işlevsel olarak ilişkili olma derecesinin bir ölçüsüdür.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Tek bir görevi gerçekleştirmeye yönelik tüm öğeler tek bir bileşen altında toplanmalıdır.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Responsibility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Principle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Coupling (Bağlılık)</a:t>
            </a:r>
            <a:endParaRPr/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41" name="Google Shape;341;p44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5714"/>
              <a:buFont typeface="Arial"/>
              <a:buNone/>
            </a:pPr>
            <a:r>
              <a:rPr b="0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Coupling, modüller arasındaki karşılıklı bağımlılık derecesinin ölçüsüdür.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5714"/>
              <a:buFont typeface="Arial"/>
              <a:buNone/>
            </a:pPr>
            <a:r>
              <a:rPr b="0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Gevşek Bağlılık </a:t>
            </a:r>
            <a:r>
              <a:rPr b="0" i="0" lang="en-US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(Loosely Coupled) 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ve Sıkı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Bağlılık</a:t>
            </a:r>
            <a:r>
              <a:rPr b="0" i="0" lang="en-US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 (Tightly Coupled)</a:t>
            </a:r>
            <a:r>
              <a:rPr b="0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olmak üzere 2 ayrılır.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85714"/>
              <a:buFont typeface="Arial"/>
              <a:buNone/>
            </a:pPr>
            <a:r>
              <a:rPr b="1" lang="en-US" sz="2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b="1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Injection, </a:t>
            </a:r>
            <a:r>
              <a:rPr b="1" lang="en-US" sz="2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b="1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Inversion Principle, IoC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Coupling vs Cohesion</a:t>
            </a:r>
            <a:endParaRPr/>
          </a:p>
        </p:txBody>
      </p:sp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49" name="Google Shape;349;p45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0" name="Google Shape;350;p45"/>
          <p:cNvGraphicFramePr/>
          <p:nvPr/>
        </p:nvGraphicFramePr>
        <p:xfrm>
          <a:off x="973015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{DF0FC038-81B7-44C5-93A5-B9EA3BFF7B02}</a:tableStyleId>
              </a:tblPr>
              <a:tblGrid>
                <a:gridCol w="5122975"/>
                <a:gridCol w="5122975"/>
              </a:tblGrid>
              <a:tr h="41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Coupling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Cohesion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Modüller arasında tercih edilir.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Modül içerisinde tercih edilir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1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Loose Coupling  (Zayıf bağlılık) kod kalitesini artırır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 Cohesion (Yüksek Yapışıklık) kod kalitesini artırır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2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Zayıf bağlı modüller birbirinden bağımsız hareket eder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Birbirleri ile uyumu </a:t>
                      </a:r>
                      <a:r>
                        <a:rPr lang="en-US" sz="1800"/>
                        <a:t>olmayan</a:t>
                      </a:r>
                      <a:r>
                        <a:rPr lang="en-US" sz="1800"/>
                        <a:t> modüller düşük cohesion sahip olmalıdır.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33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Sıkı bağımlı modüllerde yapılan bir değişiklik diğer modüllerinde değişimine sebep olabilir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Yüksek uyumluluğa sahip bir modül, birbiriyle sıkı bir şekilde ilişkili ve amaçları bakımından bütünlük arz eden unsurlar içerir.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Polymorphism</a:t>
            </a:r>
            <a:endParaRPr/>
          </a:p>
        </p:txBody>
      </p:sp>
      <p:sp>
        <p:nvSpPr>
          <p:cNvPr id="357" name="Google Shape;357;p4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Bir nesnenin ortak özelliklerinin, çok çeşitli olarak kullanılabilecek şekilde tasarlanması gerektiğini söyler.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400"/>
              <a:t>(Open-Closed Principle)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diagram of a computer program&#10;&#10;Description automatically generated" id="358" name="Google Shape;35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363" y="3313324"/>
            <a:ext cx="6393180" cy="250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Protected </a:t>
            </a:r>
            <a:r>
              <a:rPr lang="en-US">
                <a:solidFill>
                  <a:srgbClr val="DD7E0E"/>
                </a:solidFill>
              </a:rPr>
              <a:t>Variations</a:t>
            </a:r>
            <a:endParaRPr/>
          </a:p>
        </p:txBody>
      </p:sp>
      <p:sp>
        <p:nvSpPr>
          <p:cNvPr id="365" name="Google Shape;365;p4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66" name="Google Shape;366;p47"/>
          <p:cNvSpPr txBox="1"/>
          <p:nvPr/>
        </p:nvSpPr>
        <p:spPr>
          <a:xfrm>
            <a:off x="838200" y="1690688"/>
            <a:ext cx="6002216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16666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Sistemin bazı öğelerindeki değişikliklerin diğerlerini etkilemeyecek şekilde 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16666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tasarlanması gerekir. 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b="1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Decorator Pattern, Adapter</a:t>
            </a:r>
            <a:endParaRPr b="1" sz="28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b="1" lang="en-US" sz="2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Pattern</a:t>
            </a:r>
            <a:r>
              <a:rPr b="1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calculator&#10;&#10;Description automatically generated" id="367" name="Google Shape;36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1584" y="1690688"/>
            <a:ext cx="6002216" cy="452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Pure Fabrication</a:t>
            </a:r>
            <a:endParaRPr/>
          </a:p>
        </p:txBody>
      </p:sp>
      <p:sp>
        <p:nvSpPr>
          <p:cNvPr id="374" name="Google Shape;374;p4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75" name="Google Shape;375;p48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rPr i="0" lang="en-US" sz="2400" u="none" cap="none" strike="noStrike">
                <a:solidFill>
                  <a:srgbClr val="222222"/>
                </a:solidFill>
              </a:rPr>
              <a:t>Bazen sorumluluğun nereye verilmesi gerektiğini anlamak gerçekten zordur. Bu genelde Etki Alanına Dayalı Tasarımda karşımıza çıkar. 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rPr i="0" lang="en-US" sz="2400" u="none" cap="none" strike="noStrike">
                <a:solidFill>
                  <a:srgbClr val="222222"/>
                </a:solidFill>
              </a:rPr>
              <a:t>(Domain Driven Design)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rPr i="0" lang="en-US" sz="2400" u="none" cap="none" strike="noStrike">
                <a:solidFill>
                  <a:srgbClr val="222222"/>
                </a:solidFill>
              </a:rPr>
              <a:t>Böyle durumlarda sorumluluğu yapay bir sınıfa devrederiz.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rPr i="0" lang="en-US" sz="2400" u="none" cap="none" strike="noStrike">
                <a:solidFill>
                  <a:srgbClr val="222222"/>
                </a:solidFill>
              </a:rPr>
              <a:t>Repository sınıfları, Domain </a:t>
            </a:r>
            <a:r>
              <a:rPr lang="en-US" sz="2400">
                <a:solidFill>
                  <a:srgbClr val="222222"/>
                </a:solidFill>
              </a:rPr>
              <a:t>Service </a:t>
            </a:r>
            <a:r>
              <a:rPr i="0" lang="en-US" sz="2400" u="none" cap="none" strike="noStrike">
                <a:solidFill>
                  <a:srgbClr val="222222"/>
                </a:solidFill>
              </a:rPr>
              <a:t> </a:t>
            </a:r>
            <a:r>
              <a:rPr i="0" lang="en-US" sz="2400" u="none" cap="none" strike="noStrike">
                <a:solidFill>
                  <a:srgbClr val="DD7E0E"/>
                </a:solidFill>
              </a:rPr>
              <a:t>Pure </a:t>
            </a:r>
            <a:r>
              <a:rPr lang="en-US" sz="2400">
                <a:solidFill>
                  <a:srgbClr val="DD7E0E"/>
                </a:solidFill>
              </a:rPr>
              <a:t>Fabrication</a:t>
            </a:r>
            <a:r>
              <a:rPr i="0" lang="en-US" sz="2400" u="none" cap="none" strike="noStrike">
                <a:solidFill>
                  <a:srgbClr val="222222"/>
                </a:solidFill>
              </a:rPr>
              <a:t> güzel bir örnektir. 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rPr i="0" lang="en-US" sz="2400" u="none" cap="none" strike="noStrike">
                <a:solidFill>
                  <a:srgbClr val="222222"/>
                </a:solidFill>
              </a:rPr>
              <a:t> 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Law of Demeter Yasası</a:t>
            </a:r>
            <a:endParaRPr/>
          </a:p>
        </p:txBody>
      </p:sp>
      <p:sp>
        <p:nvSpPr>
          <p:cNvPr id="381" name="Google Shape;381;p4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82" name="Google Shape;382;p49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15151"/>
                </a:solidFill>
                <a:latin typeface="PT Serif"/>
                <a:ea typeface="PT Serif"/>
                <a:cs typeface="PT Serif"/>
                <a:sym typeface="PT Serif"/>
              </a:rPr>
              <a:t>Her birim kendisi ile ilgili birimler ile konuşmalı, yabancı birimler ile konuşmamalıdır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1515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15151"/>
                </a:solidFill>
                <a:latin typeface="PT Serif"/>
                <a:ea typeface="PT Serif"/>
                <a:cs typeface="PT Serif"/>
                <a:sym typeface="PT Serif"/>
              </a:rPr>
              <a:t>Her birim diğer birimler hakkında sınırlı bilgiye sahip olmalıdır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1515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15151"/>
                </a:solidFill>
                <a:latin typeface="PT Serif"/>
                <a:ea typeface="PT Serif"/>
                <a:cs typeface="PT Serif"/>
                <a:sym typeface="PT Serif"/>
              </a:rPr>
              <a:t>Bir nesnenin alt nesne düğümlerine </a:t>
            </a:r>
            <a:r>
              <a:rPr lang="en-US" sz="2800">
                <a:solidFill>
                  <a:srgbClr val="515151"/>
                </a:solidFill>
                <a:latin typeface="PT Serif"/>
                <a:ea typeface="PT Serif"/>
                <a:cs typeface="PT Serif"/>
                <a:sym typeface="PT Serif"/>
              </a:rPr>
              <a:t>müdahale</a:t>
            </a:r>
            <a:r>
              <a:rPr b="0" i="0" lang="en-US" sz="2800" u="none" cap="none" strike="noStrike">
                <a:solidFill>
                  <a:srgbClr val="515151"/>
                </a:solidFill>
                <a:latin typeface="PT Serif"/>
                <a:ea typeface="PT Serif"/>
                <a:cs typeface="PT Serif"/>
                <a:sym typeface="PT Serif"/>
              </a:rPr>
              <a:t> edecek şekilde bir tasarım </a:t>
            </a:r>
            <a:r>
              <a:rPr lang="en-US" sz="2800">
                <a:solidFill>
                  <a:srgbClr val="515151"/>
                </a:solidFill>
                <a:latin typeface="PT Serif"/>
                <a:ea typeface="PT Serif"/>
                <a:cs typeface="PT Serif"/>
                <a:sym typeface="PT Serif"/>
              </a:rPr>
              <a:t>yapmamaya</a:t>
            </a:r>
            <a:r>
              <a:rPr b="0" i="0" lang="en-US" sz="2800" u="none" cap="none" strike="noStrike">
                <a:solidFill>
                  <a:srgbClr val="515151"/>
                </a:solidFill>
                <a:latin typeface="PT Serif"/>
                <a:ea typeface="PT Serif"/>
                <a:cs typeface="PT Serif"/>
                <a:sym typeface="PT Serif"/>
              </a:rPr>
              <a:t> dikkat edilmelidir.</a:t>
            </a:r>
            <a:endParaRPr b="0" i="0" sz="2800" u="none" cap="none" strike="noStrike">
              <a:solidFill>
                <a:srgbClr val="51515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Solid Principles</a:t>
            </a:r>
            <a:endParaRPr/>
          </a:p>
        </p:txBody>
      </p:sp>
      <p:pic>
        <p:nvPicPr>
          <p:cNvPr id="388" name="Google Shape;388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9848" y="1628069"/>
            <a:ext cx="5459564" cy="385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Neden SOLID ihtiyaç duyuyoruz ?</a:t>
            </a:r>
            <a:endParaRPr/>
          </a:p>
        </p:txBody>
      </p:sp>
      <p:sp>
        <p:nvSpPr>
          <p:cNvPr id="394" name="Google Shape;394;p5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Rigidity - Esnemezlik</a:t>
            </a:r>
            <a:r>
              <a:rPr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Kullanılan tasarımın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geliştirilmesinde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ve ekleme yapılmasında zorluk.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Fragility</a:t>
            </a:r>
            <a:r>
              <a:rPr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Kırılganlık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Bir yerde yapılan değişikliğin başka bir yerde sorun çıkarması.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tability</a:t>
            </a:r>
            <a:r>
              <a:rPr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Sabitlik</a:t>
            </a:r>
            <a:r>
              <a:rPr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Geliştirilmiş modülün başka yerde tekrar kullanılabilir (reusable) olmaması.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Cost - Maliyet</a:t>
            </a:r>
            <a:r>
              <a:rPr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Geliştirme maliyetinin ve sürecinin giderek artması.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Conventions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İsimlendirme yapılırken aşağıdaki 3 soruya dikkat edelim.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Why it exists?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What does it do?</a:t>
            </a:r>
            <a:endParaRPr sz="2400"/>
          </a:p>
          <a:p>
            <a:pPr indent="-4889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en-US" sz="2400"/>
              <a:t>How it is used?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Single Responsibility</a:t>
            </a:r>
            <a:endParaRPr/>
          </a:p>
        </p:txBody>
      </p:sp>
      <p:sp>
        <p:nvSpPr>
          <p:cNvPr id="400" name="Google Shape;400;p5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Bir sınıfın veya </a:t>
            </a:r>
            <a:r>
              <a:rPr lang="en-US" sz="2400"/>
              <a:t>metodun</a:t>
            </a:r>
            <a:r>
              <a:rPr lang="en-US" sz="2400"/>
              <a:t> değişebilmesi için tek bir sebep olmalıdır.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01" name="Google Shape;40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881" y="2619985"/>
            <a:ext cx="5913495" cy="3555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Open Closed Principles</a:t>
            </a:r>
            <a:endParaRPr/>
          </a:p>
        </p:txBody>
      </p:sp>
      <p:sp>
        <p:nvSpPr>
          <p:cNvPr id="407" name="Google Shape;407;p5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Bir sınıf gelişime</a:t>
            </a:r>
            <a:r>
              <a:rPr lang="en-US" sz="2400">
                <a:solidFill>
                  <a:srgbClr val="DD7E0E"/>
                </a:solidFill>
              </a:rPr>
              <a:t> (extension)</a:t>
            </a:r>
            <a:r>
              <a:rPr lang="en-US" sz="2400"/>
              <a:t> açık, değişime </a:t>
            </a:r>
            <a:r>
              <a:rPr lang="en-US" sz="2400">
                <a:solidFill>
                  <a:srgbClr val="DD7E0E"/>
                </a:solidFill>
              </a:rPr>
              <a:t>(modification)</a:t>
            </a:r>
            <a:r>
              <a:rPr lang="en-US" sz="2400"/>
              <a:t> kapalı olmalıdır.</a:t>
            </a:r>
            <a:endParaRPr sz="2400"/>
          </a:p>
        </p:txBody>
      </p:sp>
      <p:pic>
        <p:nvPicPr>
          <p:cNvPr id="408" name="Google Shape;40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0696" y="3036369"/>
            <a:ext cx="5179717" cy="290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Interface </a:t>
            </a:r>
            <a:r>
              <a:rPr lang="en-US">
                <a:solidFill>
                  <a:srgbClr val="DD7E0E"/>
                </a:solidFill>
              </a:rPr>
              <a:t>Segregation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414" name="Google Shape;414;p5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Kullanılmayan arabirime bağımlı (bağımlı) olmayın.</a:t>
            </a:r>
            <a:endParaRPr sz="2400"/>
          </a:p>
        </p:txBody>
      </p:sp>
      <p:pic>
        <p:nvPicPr>
          <p:cNvPr id="415" name="Google Shape;41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104" y="3100510"/>
            <a:ext cx="4126088" cy="346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Dependency Inversion Principles</a:t>
            </a:r>
            <a:endParaRPr/>
          </a:p>
        </p:txBody>
      </p:sp>
      <p:sp>
        <p:nvSpPr>
          <p:cNvPr id="421" name="Google Shape;421;p5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Üst seviye sınıflar alt seviye sınıflara bağımlı olmamalıdır.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22" name="Google Shape;42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998" y="2499109"/>
            <a:ext cx="4823011" cy="3608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Liskov Substitution Principles</a:t>
            </a:r>
            <a:endParaRPr/>
          </a:p>
        </p:txBody>
      </p:sp>
      <p:sp>
        <p:nvSpPr>
          <p:cNvPr id="428" name="Google Shape;428;p5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Kalıtım alınan sınıflar </a:t>
            </a:r>
            <a:r>
              <a:rPr lang="en-US" sz="2400"/>
              <a:t>katılım</a:t>
            </a:r>
            <a:r>
              <a:rPr lang="en-US" sz="2400"/>
              <a:t> verilen sınıfların tüm özelliklerini ve </a:t>
            </a:r>
            <a:r>
              <a:rPr lang="en-US" sz="2400"/>
              <a:t>metotlarını</a:t>
            </a:r>
            <a:r>
              <a:rPr lang="en-US" sz="2400"/>
              <a:t> aynı işlevi gösterecek şekilde </a:t>
            </a:r>
            <a:r>
              <a:rPr lang="en-US" sz="2400"/>
              <a:t>kullanabilmelidir</a:t>
            </a:r>
            <a:r>
              <a:rPr lang="en-US" sz="2400"/>
              <a:t>.  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29" name="Google Shape;42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2753" y="2729753"/>
            <a:ext cx="3863787" cy="386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Inversion Of Control (IoC)</a:t>
            </a:r>
            <a:endParaRPr/>
          </a:p>
        </p:txBody>
      </p:sp>
      <p:sp>
        <p:nvSpPr>
          <p:cNvPr id="435" name="Google Shape;435;p5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800"/>
              <a:buNone/>
            </a:pPr>
            <a:r>
              <a:rPr i="1" lang="en-US" sz="2400">
                <a:solidFill>
                  <a:srgbClr val="DD7E0E"/>
                </a:solidFill>
              </a:rPr>
              <a:t>IoC</a:t>
            </a:r>
            <a:r>
              <a:rPr lang="en-US" sz="2400"/>
              <a:t>  ile uygulama içerisindeki obje örneklerinin (</a:t>
            </a:r>
            <a:r>
              <a:rPr lang="en-US" sz="2400">
                <a:solidFill>
                  <a:srgbClr val="DD7E0E"/>
                </a:solidFill>
              </a:rPr>
              <a:t>instance</a:t>
            </a:r>
            <a:r>
              <a:rPr lang="en-US" sz="2400"/>
              <a:t>) yönetimi sağlanarak, bağımlılıklarını en aza indirgemesi amaçlanmaktadır.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IoC Avantajları</a:t>
            </a:r>
            <a:endParaRPr/>
          </a:p>
        </p:txBody>
      </p:sp>
      <p:sp>
        <p:nvSpPr>
          <p:cNvPr id="441" name="Google Shape;441;p5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Bir methodun implementasyonundan izole bir şekilde çalıştırılabilmesini sağlar.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Farklı implementasyonlar arasında, kolayca geçiş yapabilmenizi sağlar.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Program modülerliğini artırır.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Bağımlılıklar en aza indiği için test etmeyi/geliştirmeyi kolaylaştırır.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DI (</a:t>
            </a:r>
            <a:r>
              <a:rPr lang="en-US">
                <a:solidFill>
                  <a:srgbClr val="DD7E0E"/>
                </a:solidFill>
              </a:rPr>
              <a:t>Dependency</a:t>
            </a:r>
            <a:r>
              <a:rPr lang="en-US">
                <a:solidFill>
                  <a:srgbClr val="DD7E0E"/>
                </a:solidFill>
              </a:rPr>
              <a:t> Injection)</a:t>
            </a:r>
            <a:endParaRPr/>
          </a:p>
        </p:txBody>
      </p:sp>
      <p:sp>
        <p:nvSpPr>
          <p:cNvPr id="447" name="Google Shape;447;p5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Dependency Injection temel olarak bağımlılıkların kontrolü ve yönetimi için kullanılmaktadır.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48" name="Google Shape;44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5835" y="2916331"/>
            <a:ext cx="4186517" cy="288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DI Avantajları</a:t>
            </a:r>
            <a:endParaRPr/>
          </a:p>
        </p:txBody>
      </p:sp>
      <p:sp>
        <p:nvSpPr>
          <p:cNvPr id="455" name="Google Shape;455;p60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Gevşek bağımlılıklı , esnek uygulamalar oluşturabiliriz.</a:t>
            </a:r>
            <a:r>
              <a:rPr b="1" lang="en-US" sz="2400">
                <a:solidFill>
                  <a:srgbClr val="DD7E0E"/>
                </a:solidFill>
              </a:rPr>
              <a:t>(Loosely Coupled)</a:t>
            </a:r>
            <a:endParaRPr b="1" sz="2400">
              <a:solidFill>
                <a:srgbClr val="DD7E0E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DD7E0E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Uygulama içerisinde değişmesi, müdahale edilmesi gereken yerleri </a:t>
            </a:r>
            <a:r>
              <a:rPr lang="en-US" sz="2400"/>
              <a:t>minimuma</a:t>
            </a:r>
            <a:r>
              <a:rPr lang="en-US" sz="2400"/>
              <a:t> indirir. 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Test edilebilirliği destekler. </a:t>
            </a:r>
            <a:r>
              <a:rPr lang="en-US" sz="2400">
                <a:solidFill>
                  <a:srgbClr val="DD7E0E"/>
                </a:solidFill>
              </a:rPr>
              <a:t>(TDD)</a:t>
            </a:r>
            <a:endParaRPr sz="2400">
              <a:solidFill>
                <a:srgbClr val="DD7E0E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D7E0E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D7E0E"/>
                </a:solidFill>
              </a:rPr>
              <a:t>Boiler Plate</a:t>
            </a:r>
            <a:r>
              <a:rPr lang="en-US" sz="2400"/>
              <a:t> kodu azaltır.</a:t>
            </a:r>
            <a:r>
              <a:rPr lang="en-US" sz="2400">
                <a:solidFill>
                  <a:srgbClr val="DD7E0E"/>
                </a:solidFill>
              </a:rPr>
              <a:t> (DRY)</a:t>
            </a:r>
            <a:endParaRPr sz="2400">
              <a:solidFill>
                <a:srgbClr val="DD7E0E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Adım Adım Zayıf Bağlılık</a:t>
            </a:r>
            <a:endParaRPr>
              <a:solidFill>
                <a:srgbClr val="DD7E0E"/>
              </a:solidFill>
            </a:endParaRPr>
          </a:p>
        </p:txBody>
      </p:sp>
      <p:pic>
        <p:nvPicPr>
          <p:cNvPr id="461" name="Google Shape;461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262" y="2043407"/>
            <a:ext cx="7688438" cy="277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Variables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Değişken isimlendirmesi yapılırken, tek karakterlerden oluşan değişken isimlerinden kaçınmalıyız.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4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int d,h,w </a:t>
            </a:r>
            <a:r>
              <a:rPr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// wrong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4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nt distance, max_width, maxHeight  </a:t>
            </a:r>
            <a:r>
              <a:rPr b="0" i="0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// correct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4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CamelCase</a:t>
            </a:r>
            <a:r>
              <a:rPr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ve </a:t>
            </a:r>
            <a:r>
              <a:rPr b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SnakeCase</a:t>
            </a:r>
            <a:r>
              <a:rPr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isimlendirme kurallarını uygulayabilirsiniz.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IoC Container</a:t>
            </a:r>
            <a:endParaRPr/>
          </a:p>
        </p:txBody>
      </p:sp>
      <p:sp>
        <p:nvSpPr>
          <p:cNvPr id="467" name="Google Shape;467;p6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800"/>
              <a:buNone/>
            </a:pPr>
            <a:r>
              <a:rPr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IoC Container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uygulama bağımlılıklarını merkezi bir yerden  olarak yönetmeyi sağlayan bir </a:t>
            </a:r>
            <a:r>
              <a:rPr b="1" lang="en-US" sz="2400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framework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görevi görür.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Unity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Ninject 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Castle Windsor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Autofac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Clean </a:t>
            </a:r>
            <a:r>
              <a:rPr lang="en-US">
                <a:solidFill>
                  <a:srgbClr val="DD7E0E"/>
                </a:solidFill>
              </a:rPr>
              <a:t>Architecture</a:t>
            </a:r>
            <a:r>
              <a:rPr lang="en-US">
                <a:solidFill>
                  <a:srgbClr val="DD7E0E"/>
                </a:solidFill>
              </a:rPr>
              <a:t> (Temiz Mimari)</a:t>
            </a:r>
            <a:endParaRPr/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800"/>
              <a:buNone/>
            </a:pPr>
            <a:r>
              <a:rPr lang="en-US" sz="2400">
                <a:solidFill>
                  <a:srgbClr val="DD7E0E"/>
                </a:solidFill>
              </a:rPr>
              <a:t>Clean architecture</a:t>
            </a:r>
            <a:r>
              <a:rPr lang="en-US" sz="2400"/>
              <a:t>, uygulamamızın </a:t>
            </a:r>
            <a:r>
              <a:rPr lang="en-US" sz="2400"/>
              <a:t>bağımlılıkların</a:t>
            </a:r>
            <a:r>
              <a:rPr lang="en-US" sz="2400"/>
              <a:t> tek yönlü ve merkeze doğru olmasını savunan bir yazılım mimarisidir.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75" name="Google Shape;47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7140" y="3068929"/>
            <a:ext cx="3382903" cy="3325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Layer</a:t>
            </a:r>
            <a:endParaRPr/>
          </a:p>
        </p:txBody>
      </p:sp>
      <p:sp>
        <p:nvSpPr>
          <p:cNvPr id="481" name="Google Shape;481;p64"/>
          <p:cNvSpPr txBox="1"/>
          <p:nvPr>
            <p:ph idx="1" type="body"/>
          </p:nvPr>
        </p:nvSpPr>
        <p:spPr>
          <a:xfrm>
            <a:off x="838200" y="1608850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Uygulamanın Logic'inin yer aldığı katman.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Değişikliklerden en az etkilenen katman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En </a:t>
            </a:r>
            <a:r>
              <a:rPr lang="en-US" sz="2400"/>
              <a:t>değerli</a:t>
            </a:r>
            <a:r>
              <a:rPr lang="en-US" sz="2400"/>
              <a:t> varlıklarımız bu katmanda yer alır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Hiç bir katmana bağımlı değildir.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Uygulama bu katmandan beslenerek iş süreçlerini yönetir.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Application Layer</a:t>
            </a:r>
            <a:endParaRPr/>
          </a:p>
        </p:txBody>
      </p:sp>
      <p:sp>
        <p:nvSpPr>
          <p:cNvPr id="487" name="Google Shape;487;p6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Sadece Domain katmanına bağımlıdır.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Use-Case tanımlarının yapıldığı katmandır.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Herhangi bir Logic barındırmaz. 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Infrastructure Layer</a:t>
            </a:r>
            <a:endParaRPr/>
          </a:p>
        </p:txBody>
      </p:sp>
      <p:sp>
        <p:nvSpPr>
          <p:cNvPr id="493" name="Google Shape;493;p6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Teknoloji değişikliklerinden en çok etkilenen katmandır.</a:t>
            </a:r>
            <a:endParaRPr sz="3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Sadece Altyapı hizmetleri ile ilgilenir.</a:t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Gerekmedikçe Domain katmanından referans almaz. </a:t>
            </a:r>
            <a:endParaRPr sz="3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Domain katmanından çağrılacak ise de Interface (PORT) üzerinden dolaylı bir bağlantı kurulmalıdır.</a:t>
            </a:r>
            <a:endParaRPr sz="3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Presentation Layer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499" name="Google Shape;499;p67"/>
          <p:cNvSpPr txBox="1"/>
          <p:nvPr>
            <p:ph idx="1" type="body"/>
          </p:nvPr>
        </p:nvSpPr>
        <p:spPr>
          <a:xfrm>
            <a:off x="838200" y="1559575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</a:t>
            </a:r>
            <a:r>
              <a:rPr lang="en-US" sz="2400"/>
              <a:t>ygulamaya gelen isteklerin ilk karşılandığı katmandır.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Farklı teknolojilerdeki projeler olabilir. (Console,Form, API, Web App)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Hiç bir katman bu katmana bağımlı olamaz.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Diğer Tüm katmanları referans alabilir.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Unit Tests</a:t>
            </a:r>
            <a:endParaRPr/>
          </a:p>
        </p:txBody>
      </p:sp>
      <p:sp>
        <p:nvSpPr>
          <p:cNvPr id="505" name="Google Shape;505;p6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506" name="Google Shape;506;p68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Unit Test, bir yazılımın en küçük test edilebilir bölümlerinin, tek tek ve bağımsız olarak doğru çalışması için incelendiği bir yazılım geliştirme sürecidir</a:t>
            </a:r>
            <a:endParaRPr b="0" i="0" sz="2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uzzle pieces with a yellow and blue puzzle&#10;&#10;Description automatically generated with medium confidence" id="507" name="Google Shape;50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148" y="3189815"/>
            <a:ext cx="4919375" cy="330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Unit Tests</a:t>
            </a:r>
            <a:endParaRPr/>
          </a:p>
        </p:txBody>
      </p:sp>
      <p:sp>
        <p:nvSpPr>
          <p:cNvPr id="513" name="Google Shape;513;p69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Kodun Dökümantasyonudur</a:t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Kodu İstenmeyen Değişikliklerden Korur</a:t>
            </a:r>
            <a:endParaRPr b="0" i="0" sz="28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Kodun Karmaşıklığını Azaltır, Kalitesini Arttırır</a:t>
            </a:r>
            <a:endParaRPr b="0" i="0" sz="28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Hata Bulmayı (Debugging) Kolaylaştırır</a:t>
            </a:r>
            <a:endParaRPr b="0" i="0" sz="28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Önemli Bir CI (Continuous Integration, Sürekli Entegrasyon) Adımıdır</a:t>
            </a:r>
            <a:endParaRPr b="0" i="0" sz="28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Unit Tests</a:t>
            </a:r>
            <a:endParaRPr/>
          </a:p>
        </p:txBody>
      </p:sp>
      <p:sp>
        <p:nvSpPr>
          <p:cNvPr id="519" name="Google Shape;519;p70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Arrange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Test edilecek metodun kullanacağı kaynakların hazırlandığı bölüm</a:t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Act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Test edilecek methodların çalıştırıldığı bölüm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Assert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Act aşamasında yapılan testin doğrulama evresidir. </a:t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Test Methodlarını İsimlendirme</a:t>
            </a:r>
            <a:endParaRPr/>
          </a:p>
        </p:txBody>
      </p:sp>
      <p:sp>
        <p:nvSpPr>
          <p:cNvPr id="525" name="Google Shape;525;p71"/>
          <p:cNvSpPr txBox="1"/>
          <p:nvPr/>
        </p:nvSpPr>
        <p:spPr>
          <a:xfrm>
            <a:off x="838200" y="1690688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DD7E0E"/>
                </a:solidFill>
              </a:rPr>
              <a:t>&lt;fonksiyon_adı&gt;_&lt;durum&gt;_&lt;beklenen_davranış&gt;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add_positiveNumbers_returnsSum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divide_byZero_raisesException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concat_emptyString_returnsOriginalString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</a:t>
            </a:r>
            <a:r>
              <a:rPr lang="en-US">
                <a:solidFill>
                  <a:srgbClr val="DD7E0E"/>
                </a:solidFill>
              </a:rPr>
              <a:t>Classes</a:t>
            </a:r>
            <a:endParaRPr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Class isimlendirme yaparken (isim) </a:t>
            </a:r>
            <a:r>
              <a:rPr b="1" i="0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nouns</a:t>
            </a:r>
            <a:r>
              <a:rPr b="0" i="0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and (sıfat) </a:t>
            </a:r>
            <a:r>
              <a:rPr b="1" i="0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adjectives</a:t>
            </a:r>
            <a:r>
              <a:rPr b="0" i="0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kullanımını tercih etmeliyiz.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Customer, Product, </a:t>
            </a:r>
            <a:r>
              <a:rPr b="0" i="0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Student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Functions (Methods)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Function isimlendirme yaparken ise </a:t>
            </a:r>
            <a:r>
              <a:rPr b="1" lang="en-US" sz="2400"/>
              <a:t>verb</a:t>
            </a:r>
            <a:r>
              <a:rPr lang="en-US" sz="2400"/>
              <a:t> (filleri) kullanalım.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getName, getTotalCount, setProductName </a:t>
            </a:r>
            <a:r>
              <a:rPr b="0" i="0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addCustomerName</a:t>
            </a:r>
            <a:endParaRPr b="1" i="1" sz="24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4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CamelCase</a:t>
            </a:r>
            <a:r>
              <a:rPr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veya </a:t>
            </a:r>
            <a: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PascalCase</a:t>
            </a:r>
            <a:r>
              <a:rPr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isimlendirme formatı tercih edelim.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</a:t>
            </a:r>
            <a:r>
              <a:rPr lang="en-US">
                <a:solidFill>
                  <a:srgbClr val="DD7E0E"/>
                </a:solidFill>
              </a:rPr>
              <a:t>Conventions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Aşağıdaki örnek isimlendirmelerden kaçının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let accountList;  // accounts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killThemAll();  // removeAll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isDisabled</a:t>
            </a:r>
            <a:r>
              <a:rPr b="0" i="0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;     </a:t>
            </a:r>
            <a: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// isEnabled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4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Not: </a:t>
            </a:r>
            <a:r>
              <a:rPr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değişkenlerin sonlarında tip tanımlamasını yapmayınız. Ve değişkenleri tanımlarken dile özgü doğru kelimeleri seçiniz.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</a:t>
            </a:r>
            <a:r>
              <a:rPr lang="en-US">
                <a:solidFill>
                  <a:srgbClr val="DD7E0E"/>
                </a:solidFill>
              </a:rPr>
              <a:t>Conventions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Sabit değerler (consts) ile çalışırken aramanızı kolaylaştıracak formatta değişken tanımları yapınız.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const MAX_IMAGE_WIDTH = 100;</a:t>
            </a:r>
            <a:b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2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const HOURS_PER_DAY = 24;</a:t>
            </a:r>
            <a:endParaRPr b="1" i="1" sz="24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Ofi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