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y="6858000" cx="12192000"/>
  <p:notesSz cx="6858000" cy="9144000"/>
  <p:embeddedFontLst>
    <p:embeddedFont>
      <p:font typeface="Robot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oboto-boldItalic.fntdata"/><Relationship Id="rId83" Type="http://schemas.openxmlformats.org/officeDocument/2006/relationships/font" Target="fonts/Roboto-italic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font" Target="fonts/Roboto-bold.fntdata"/><Relationship Id="rId81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2003 Eric Evans</a:t>
            </a:r>
            <a:endParaRPr/>
          </a:p>
        </p:txBody>
      </p:sp>
      <p:sp>
        <p:nvSpPr>
          <p:cNvPr id="193" name="Google Shape;19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 iki tarafta uygulamadaki yapıları aynı şekilde anlayacak bir isimlendirmede el sıkışmalıdır.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 iki tarafta uygulamadaki yapıları aynı şekilde anlayacak bir isimlendirmede el sıkışmalıdır.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 iki tarafta uygulamadaki yapıları aynı şekilde anlayacak bir isimlendirmede el sıkışmalıdır.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Stratejik Önem: Rekabet avantajı sağlayan veya belirleyici bir rol oynayan iş süreçleri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Yüksek Değer: Ana gelir modeli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Uzmanlık Alanı Organizasyon en iyi olduğu alan;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Stratejik Önem: Rekabet avantajı sağlayan veya belirleyici bir rol oynayan iş süreçleri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Yüksek Değer: Ana gelir modeli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Uzmanlık Alanı Organizasyon en iyi olduğu alan;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Stratejik Önem: Rekabet avantajı sağlayan veya belirleyici bir rol oynayan iş süreçleri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Yüksek Değer: Ana gelir modeli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Uzmanlık Alanı Organizasyon en iyi olduğu alan;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Stratejik Önem: Rekabet avantajı sağlayan veya belirleyici bir rol oynayan iş süreçleri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Yüksek Değer: Ana gelir modeli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Uzmanlık Alanı Organizasyon en iyi olduğu alan;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c9bcf68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dc9bcf68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dc9bcf687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Stratejik Önem: Rekabet avantajı sağlayan veya belirleyici bir rol oynayan iş süreçleri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Yüksek Değer: Ana gelir modeli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>
                <a:solidFill>
                  <a:srgbClr val="3F3F3F"/>
                </a:solidFill>
              </a:rPr>
              <a:t>Uzmanlık Alanı Organizasyon en iyi olduğu alan;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Uygulama üsten aşağı doğru evrimleşerek son halini alır.</a:t>
            </a:r>
            <a:endParaRPr/>
          </a:p>
        </p:txBody>
      </p:sp>
      <p:sp>
        <p:nvSpPr>
          <p:cNvPr id="413" name="Google Shape;413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Uygulama üsten aşağı doğru evrimleşerek son halini alır.</a:t>
            </a:r>
            <a:endParaRPr/>
          </a:p>
        </p:txBody>
      </p:sp>
      <p:sp>
        <p:nvSpPr>
          <p:cNvPr id="420" name="Google Shape;420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Uygulama üsten aşağı doğru evrimleşerek son halini alır.</a:t>
            </a:r>
            <a:endParaRPr/>
          </a:p>
        </p:txBody>
      </p:sp>
      <p:sp>
        <p:nvSpPr>
          <p:cNvPr id="428" name="Google Shape;428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Nehir örneği verelim.</a:t>
            </a:r>
            <a:endParaRPr/>
          </a:p>
        </p:txBody>
      </p:sp>
      <p:sp>
        <p:nvSpPr>
          <p:cNvPr id="435" name="Google Shape;435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Nehir örneği verelim.</a:t>
            </a:r>
            <a:endParaRPr/>
          </a:p>
        </p:txBody>
      </p:sp>
      <p:sp>
        <p:nvSpPr>
          <p:cNvPr id="443" name="Google Shape;443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Uygulama üsten aşağı doğru evrimleşerek son halini alır.</a:t>
            </a:r>
            <a:endParaRPr/>
          </a:p>
        </p:txBody>
      </p:sp>
      <p:sp>
        <p:nvSpPr>
          <p:cNvPr id="450" name="Google Shape;450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Uygulama üsten aşağı doğru evrimleşerek son halini alır.</a:t>
            </a:r>
            <a:endParaRPr/>
          </a:p>
        </p:txBody>
      </p:sp>
      <p:sp>
        <p:nvSpPr>
          <p:cNvPr id="458" name="Google Shape;458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Uygulama üsten aşağı doğru evrimleşerek son halini alır.</a:t>
            </a:r>
            <a:endParaRPr/>
          </a:p>
        </p:txBody>
      </p:sp>
      <p:sp>
        <p:nvSpPr>
          <p:cNvPr id="465" name="Google Shape;465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Mikro servis mimarilerinde shared kernel bağımlık oluşturduğundan dolayı kullanımı önerilmez.</a:t>
            </a:r>
            <a:endParaRPr/>
          </a:p>
        </p:txBody>
      </p:sp>
      <p:sp>
        <p:nvSpPr>
          <p:cNvPr id="472" name="Google Shape;472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c9bcf687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dc9bcf687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dc9bcf687c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Partnership ilişkisinde, bir tarafın başarısızlığı genellikle diğer tarafı da etkiler. Bu yüzden sürekli koordinasyon ve iletişim esastır.</a:t>
            </a:r>
            <a:endParaRPr b="0" i="1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Bounded Contextler arasında sıkı sıkıya bir bağımlık oluşturur.</a:t>
            </a:r>
            <a:endParaRPr/>
          </a:p>
        </p:txBody>
      </p:sp>
      <p:sp>
        <p:nvSpPr>
          <p:cNvPr id="480" name="Google Shape;480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Conformist ilişkisinde, tüketici taraf, sağlayıcı tarafın gelecekte yapacağı değişikliklere ayak uydurmak zorundadır.</a:t>
            </a:r>
            <a:endParaRPr/>
          </a:p>
        </p:txBody>
      </p:sp>
      <p:sp>
        <p:nvSpPr>
          <p:cNvPr id="488" name="Google Shape;488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Tedarikçi tarafı genellikle müşteri tarafına göre daha az esnektir. Çünkü tedarikçi taraf, genellikle kendi alanında uzmanlaşmıştır ve hal-i hazırda bir ürünü sunmaktadır.</a:t>
            </a:r>
            <a:endParaRPr/>
          </a:p>
        </p:txBody>
      </p:sp>
      <p:sp>
        <p:nvSpPr>
          <p:cNvPr id="496" name="Google Shape;496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Conformist ilişkisinde, tüketici taraf, sağlayıcı tarafın gelecekte yapacağı değişikliklere ayak uydurmak zorundadır.</a:t>
            </a:r>
            <a:endParaRPr/>
          </a:p>
        </p:txBody>
      </p:sp>
      <p:sp>
        <p:nvSpPr>
          <p:cNvPr id="504" name="Google Shape;504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Conformist ilişkisinde, tüketici taraf, sağlayıcı tarafın gelecekte yapacağı değişikliklere ayak uydurmak zorundadır.</a:t>
            </a:r>
            <a:endParaRPr/>
          </a:p>
        </p:txBody>
      </p:sp>
      <p:sp>
        <p:nvSpPr>
          <p:cNvPr id="511" name="Google Shape;511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Conformist ilişkisinde, tüketici taraf, sağlayıcı tarafın gelecekte yapacağı değişikliklere ayak uydurmak zorundadır.</a:t>
            </a:r>
            <a:endParaRPr/>
          </a:p>
        </p:txBody>
      </p:sp>
      <p:sp>
        <p:nvSpPr>
          <p:cNvPr id="518" name="Google Shape;518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Open-host service ilişki tipi için versiyonlama olmazsa olmazdır.</a:t>
            </a:r>
            <a:endParaRPr/>
          </a:p>
        </p:txBody>
      </p:sp>
      <p:sp>
        <p:nvSpPr>
          <p:cNvPr id="526" name="Google Shape;526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Open-host service ilişki tipi için versiyonlama olmazsa olmazdır.</a:t>
            </a:r>
            <a:endParaRPr/>
          </a:p>
        </p:txBody>
      </p:sp>
      <p:sp>
        <p:nvSpPr>
          <p:cNvPr id="534" name="Google Shape;534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Open-host service ilişki tipi için versiyonlama olmazsa olmazdır.</a:t>
            </a:r>
            <a:endParaRPr/>
          </a:p>
        </p:txBody>
      </p:sp>
      <p:sp>
        <p:nvSpPr>
          <p:cNvPr id="541" name="Google Shape;541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Sistem, koca bir çamur topu ise henüz domain-driven design’ı tam olarak benimseyemezsiniz demektir.</a:t>
            </a:r>
            <a:endParaRPr/>
          </a:p>
        </p:txBody>
      </p:sp>
      <p:sp>
        <p:nvSpPr>
          <p:cNvPr id="548" name="Google Shape;548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c9bcf687c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dc9bcf687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dc9bcf687c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Sadece property barındırmaz. Methodlar ile kuralların kontrolü entity içerisinde sağlanır. Cohesion yüksektir.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Sipariş Verildiğinde Stokdan Düşme, </a:t>
            </a:r>
            <a:endParaRPr/>
          </a:p>
        </p:txBody>
      </p:sp>
      <p:sp>
        <p:nvSpPr>
          <p:cNvPr id="622" name="Google Shape;622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c9bcf687c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dc9bcf687c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dc9bcf687c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 mimarinin yaratıcısı olarak “Uncle Bob” adıyla tanınan Robert C. Martin’dir.</a:t>
            </a:r>
            <a:endParaRPr/>
          </a:p>
        </p:txBody>
      </p:sp>
      <p:sp>
        <p:nvSpPr>
          <p:cNvPr id="629" name="Google Shape;629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Okuma ve Yazma işlemlerini ayrı bir katmanda gerçekleştirir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MediatR In Memory Event Based Open Source Packages</a:t>
            </a:r>
            <a:endParaRPr/>
          </a:p>
        </p:txBody>
      </p:sp>
      <p:sp>
        <p:nvSpPr>
          <p:cNvPr id="669" name="Google Shape;669;p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c9bcf687c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dc9bcf687c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dc9bcf687c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c9bcf687c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dc9bcf687c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dc9bcf687c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7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6.jpg"/><Relationship Id="rId7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>
            <p:ph type="ctrTitle"/>
          </p:nvPr>
        </p:nvSpPr>
        <p:spPr>
          <a:xfrm>
            <a:off x="970908" y="1220919"/>
            <a:ext cx="542578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60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Driven Design </a:t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970908" y="3700594"/>
            <a:ext cx="542578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Mert Alptekin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Software Consultant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 rot="-5400000">
            <a:off x="8912417" y="1202394"/>
            <a:ext cx="2387600" cy="23876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6821310" y="0"/>
            <a:ext cx="2315251" cy="1550992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3"/>
          <p:cNvCxnSpPr/>
          <p:nvPr/>
        </p:nvCxnSpPr>
        <p:spPr>
          <a:xfrm>
            <a:off x="11724638" y="1331572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3"/>
          <p:cNvSpPr/>
          <p:nvPr/>
        </p:nvSpPr>
        <p:spPr>
          <a:xfrm>
            <a:off x="11005550" y="4112081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 rot="-607105">
            <a:off x="6086940" y="4145122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6821310" y="4962670"/>
            <a:ext cx="2643352" cy="1895331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Driven Design (DDD)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Yazılım projelerindeki karmaşık iş süreçlerini yönetmek için geliştirilmiş bir uygulama geliştirme yaklaşımıdır.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Domain de </a:t>
            </a:r>
            <a:r>
              <a:rPr lang="en-US"/>
              <a:t>uzmanlık</a:t>
            </a:r>
            <a:r>
              <a:rPr lang="en-US"/>
              <a:t> gerektirir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Her proje tipine uygun değildir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Karmaşık iş süreçlerinin sürdürülebilirliğini artırır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Strategic</a:t>
            </a:r>
            <a:r>
              <a:rPr lang="en-US" sz="4400">
                <a:solidFill>
                  <a:srgbClr val="DD7E0E"/>
                </a:solidFill>
              </a:rPr>
              <a:t> Domain Driven Design</a:t>
            </a:r>
            <a:br>
              <a:rPr lang="en-US" sz="4400"/>
            </a:b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Ubiquitous</a:t>
            </a:r>
            <a:r>
              <a:rPr lang="en-US"/>
              <a:t>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DDD Roles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Domain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Domain (Core,Supporting,Generic)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Bounded Context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</a:t>
            </a:r>
            <a:r>
              <a:rPr lang="en-US"/>
              <a:t> Mapping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Ubiquitous Language (Ortak Dil)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Uygulamayı geliştirecek takım ile uygulamanın domain hakkında bilgi, tecrübeye sahip kişiler arasında ortak bir dil </a:t>
            </a:r>
            <a:r>
              <a:rPr lang="en-US"/>
              <a:t>oluşturulmalıdır</a:t>
            </a:r>
            <a:r>
              <a:rPr lang="en-US"/>
              <a:t>.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1180069" y="3393988"/>
            <a:ext cx="1915296" cy="1441621"/>
          </a:xfrm>
          <a:prstGeom prst="roundRect">
            <a:avLst>
              <a:gd fmla="val 16667" name="adj"/>
            </a:avLst>
          </a:prstGeom>
          <a:solidFill>
            <a:srgbClr val="ED7D31"/>
          </a:solidFill>
          <a:ln cap="flat" cmpd="sng" w="127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Domain 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Expert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8419069" y="3424880"/>
            <a:ext cx="1915296" cy="1441621"/>
          </a:xfrm>
          <a:prstGeom prst="roundRect">
            <a:avLst>
              <a:gd fmla="val 16667" name="adj"/>
            </a:avLst>
          </a:prstGeom>
          <a:solidFill>
            <a:srgbClr val="ED7D31"/>
          </a:solidFill>
          <a:ln cap="flat" cmpd="sng" w="127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Development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Teams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3561041" y="3751748"/>
            <a:ext cx="4366053" cy="93705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27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Ubiquitous Language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DDD Roles</a:t>
            </a:r>
            <a:endParaRPr>
              <a:solidFill>
                <a:srgbClr val="DD7E0E"/>
              </a:solidFill>
            </a:endParaRPr>
          </a:p>
        </p:txBody>
      </p:sp>
      <p:pic>
        <p:nvPicPr>
          <p:cNvPr descr="A diagram of a problem solving process&#10;&#10;Description automatically generated" id="220" name="Google Shape;2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477" y="1331790"/>
            <a:ext cx="6881446" cy="5161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Stakeholders</a:t>
            </a:r>
            <a:r>
              <a:rPr lang="en-US">
                <a:solidFill>
                  <a:srgbClr val="DD7E0E"/>
                </a:solidFill>
              </a:rPr>
              <a:t> (Paydaş)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50"/>
              <a:t>Stakeholders</a:t>
            </a:r>
            <a:r>
              <a:rPr lang="en-US" sz="1850"/>
              <a:t>, bir proje veya iş ile süreci ile ilgili olan herkesi kapsar.</a:t>
            </a:r>
            <a:endParaRPr sz="18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50"/>
              <a:t>Stakeholders</a:t>
            </a:r>
            <a:r>
              <a:rPr lang="en-US" sz="1850"/>
              <a:t>, organizasyonun amaçlarına, gereksinimlerine doğrudan veya dolaylı olarak katkıda bulunabilir.</a:t>
            </a:r>
            <a:endParaRPr sz="18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5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Technical Experts</a:t>
            </a:r>
            <a:endParaRPr sz="185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Domain Experts</a:t>
            </a:r>
            <a:endParaRPr sz="185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185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185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Expert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Domain expert problem alanı (problem space) ile ilgili uzmanlık gerektiren bilgiye sahip kişidir.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Technical</a:t>
            </a:r>
            <a:r>
              <a:rPr lang="en-US">
                <a:solidFill>
                  <a:srgbClr val="DD7E0E"/>
                </a:solidFill>
              </a:rPr>
              <a:t> Experts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Developer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Analist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Architect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Test Engineer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Product Owner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Model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Yazılımın nasıl tasarlanacağına dair yol gösterir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Etki alanının genel fikrini içermelidir.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ER diyagramlarına nazaran resim ve görselle desteklenmelidir.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Model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Bir yazılım projesinde iş problemine dair çözümün soyut bir temsilidir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Domain modeli, yazılımın nasıl tasarlanacağına dair yol gösterir.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Domain modelinde, iş domain’i ile ilgili tüm bilgiler, ilgili bağlamda, tutarlı ve bütünleşik bir yapıda sunulur.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Model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«Domain Model, belirli bir diyagram değildir! Diyagramın iletmeyi amaçladığı fikirdir. Ve bu sadece alan uzmanının kafasındaki bilgi değil, bu bilginin titiz bir şekilde organize edilmiş bir soyutlamasıdır»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Eric Evans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3200"/>
              <a:buFont typeface="Twentieth Century"/>
              <a:buNone/>
            </a:pPr>
            <a:r>
              <a:rPr b="0" i="0" lang="en-US" sz="3200" u="none" cap="none" strike="noStrike">
                <a:solidFill>
                  <a:srgbClr val="DD7E0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Eğitim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3200" u="none" cap="none" strike="noStrike">
                <a:solidFill>
                  <a:srgbClr val="DD7E0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Kataloğu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/>
          </a:p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838200" y="1367161"/>
            <a:ext cx="10738282" cy="5125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Domain Driven Design (Modal Güdümlü Programlama)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Strategic Domain Driven Design</a:t>
            </a:r>
            <a:endParaRPr/>
          </a:p>
          <a:p>
            <a:pPr indent="-215900" lvl="2" marL="1143000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Event Storming</a:t>
            </a:r>
            <a:endParaRPr sz="16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Ubiqitous Language</a:t>
            </a:r>
            <a:endParaRPr sz="16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DDD Roles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Domain (Core, Support, Generic)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Bounded Context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Countext Mapping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29" name="Google Shape;1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625" y="2090049"/>
            <a:ext cx="5647177" cy="28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Model</a:t>
            </a:r>
            <a:endParaRPr/>
          </a:p>
        </p:txBody>
      </p:sp>
      <p:pic>
        <p:nvPicPr>
          <p:cNvPr descr="A diagram of a restaurant&#10;&#10;Description automatically generated" id="263" name="Google Shape;26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590" y="1475064"/>
            <a:ext cx="5674819" cy="501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Driven Design (DDD)</a:t>
            </a:r>
            <a:endParaRPr/>
          </a:p>
        </p:txBody>
      </p:sp>
      <p:pic>
        <p:nvPicPr>
          <p:cNvPr descr="A picture containing text, sketch, handwriting, drawing&#10;&#10;Description automatically generated" id="269" name="Google Shape;26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407" y="1690688"/>
            <a:ext cx="6919839" cy="432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Driven Design (DDD)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None/>
            </a:pPr>
            <a:r>
              <a:rPr lang="en-US">
                <a:solidFill>
                  <a:srgbClr val="DD7E0E"/>
                </a:solidFill>
              </a:rPr>
              <a:t>Domain: </a:t>
            </a:r>
            <a:r>
              <a:rPr lang="en-US"/>
              <a:t>Projenin geliştirilmekte olduğu belirli konuyu ifade etmek için kullanılır.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800"/>
              <a:buNone/>
            </a:pPr>
            <a:r>
              <a:rPr lang="en-US">
                <a:solidFill>
                  <a:srgbClr val="DD7E0E"/>
                </a:solidFill>
              </a:rPr>
              <a:t>Sub Domain: </a:t>
            </a:r>
            <a:r>
              <a:rPr lang="en-US"/>
              <a:t>Ana domain bağlı belirli bir konuyu kendi içerisinde ifade etmek için kullanılan alt kümelerdir.</a:t>
            </a:r>
            <a:r>
              <a:rPr lang="en-US">
                <a:solidFill>
                  <a:srgbClr val="DD7E0E"/>
                </a:solidFill>
              </a:rPr>
              <a:t> </a:t>
            </a:r>
            <a:endParaRPr>
              <a:solidFill>
                <a:srgbClr val="DD7E0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Core, Support, Generic Domains</a:t>
            </a:r>
            <a:endParaRPr>
              <a:solidFill>
                <a:srgbClr val="DD7E0E"/>
              </a:solidFill>
            </a:endParaRPr>
          </a:p>
        </p:txBody>
      </p:sp>
      <p:pic>
        <p:nvPicPr>
          <p:cNvPr descr="A group of rectangular objects with writing&#10;&#10;Description automatically generated" id="281" name="Google Shape;28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33025"/>
            <a:ext cx="10515600" cy="384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Distillation (Damıtma)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(sub)domain’in karmaşıklığını anlamak ve bu karmaşıklığı yalnızca gerekli olan kısımlara indirgemek için yapılır.</a:t>
            </a:r>
            <a:endParaRPr/>
          </a:p>
        </p:txBody>
      </p:sp>
      <p:pic>
        <p:nvPicPr>
          <p:cNvPr descr="A diagram of a diagram&#10;&#10;Description automatically generated" id="288" name="Google Shape;2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1821" y="2813539"/>
            <a:ext cx="4797442" cy="385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Distillation (Damıtma)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Core (sub)domain’(ler)in belirlenmesi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Core (sub)</a:t>
            </a:r>
            <a:r>
              <a:rPr lang="en-US"/>
              <a:t>domainin</a:t>
            </a:r>
            <a:r>
              <a:rPr lang="en-US"/>
              <a:t> </a:t>
            </a:r>
            <a:r>
              <a:rPr lang="en-US"/>
              <a:t>subdomainlerine</a:t>
            </a:r>
            <a:r>
              <a:rPr lang="en-US"/>
              <a:t> dekompozisyonu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Supporting </a:t>
            </a:r>
            <a:r>
              <a:rPr lang="en-US"/>
              <a:t>subdomainlerin</a:t>
            </a:r>
            <a:r>
              <a:rPr lang="en-US"/>
              <a:t> ve generic </a:t>
            </a:r>
            <a:r>
              <a:rPr lang="en-US"/>
              <a:t>subdomainlerin</a:t>
            </a:r>
            <a:r>
              <a:rPr lang="en-US"/>
              <a:t> belirlenmesi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Modellerin kod tabanında (codebase) taktiksel tasarımlara dönüştürülmesi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Core Domain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Organizasyonun temel iş süreçlerini ve rekabet avantajını sağlayan, o alanla ilgili olan ve işin özünü oluşturan bir alanı ifade eder. Uzmanlık gerektirir.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Stratejik Hedefler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Yüksek Değer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Uzmanlık Alanı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Core Domain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Finance (Bankacılık)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Product Catalog (E-Ticaret)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Personel Management and Recruitment (Insan Kaynakları)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Flight Management (Havacılık)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Supporting Domain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Core Domain’e destek amaçlı oluşturulan alanlardır.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Uzmanlık gerektir.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Kendine ait modelleri bulunur.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Tek başlarına bir anlamı yoktur.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Support Domain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Order Management (E-Ticaret)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Risk Managment (Bankacılık)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Crew Management (Denizcilik)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Aviation Maintance Management (Havacılık)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3200"/>
              <a:buFont typeface="Twentieth Century"/>
              <a:buNone/>
            </a:pPr>
            <a:r>
              <a:rPr b="0" i="0" lang="en-US" sz="3200" u="none" cap="none" strike="noStrike">
                <a:solidFill>
                  <a:srgbClr val="DD7E0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Eğitim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3200" u="none" cap="none" strike="noStrike">
                <a:solidFill>
                  <a:srgbClr val="DD7E0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Kataloğu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838200" y="1367161"/>
            <a:ext cx="10738200" cy="5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Domain Driven Design (Modal Güdümlü Programlama)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Tactical Domain Driven Desing</a:t>
            </a:r>
            <a:endParaRPr sz="2400"/>
          </a:p>
          <a:p>
            <a:pPr indent="-208280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Entity</a:t>
            </a:r>
            <a:endParaRPr/>
          </a:p>
          <a:p>
            <a:pPr indent="-208280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Value Object</a:t>
            </a:r>
            <a:endParaRPr/>
          </a:p>
          <a:p>
            <a:pPr indent="-208280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Aggregate Root</a:t>
            </a:r>
            <a:endParaRPr/>
          </a:p>
          <a:p>
            <a:pPr indent="-208280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Factories</a:t>
            </a:r>
            <a:endParaRPr/>
          </a:p>
          <a:p>
            <a:pPr indent="-208280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Repositories</a:t>
            </a:r>
            <a:endParaRPr/>
          </a:p>
          <a:p>
            <a:pPr indent="-208280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Domain Events</a:t>
            </a:r>
            <a:endParaRPr/>
          </a:p>
          <a:p>
            <a:pPr indent="-208280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Domain Services</a:t>
            </a:r>
            <a:endParaRPr/>
          </a:p>
          <a:p>
            <a:pPr indent="-208280" lvl="2" marL="11430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Enumarations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280" y="2012905"/>
            <a:ext cx="6009825" cy="3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Generic Domains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Kuruluşa, endüstriye, sektöre has olmayan, hazır çözümler ile çözüme kavuşturulan sorunların alanıdır.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Tek başlarına kıymetlidirler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Rekabet avantajı sağlamazlar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Authorization, Authentication, Log Management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Generic Domains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Inventory Management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Authorization And Authentication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Payment Magament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Managment,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Logistics and Supply Chain Management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Generic Domains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Inventory Management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Authorization And Authentication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Payment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Management,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Logistics and Supply Chain Management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Sigorta Domain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1" name="Google Shape;351;p45"/>
          <p:cNvSpPr/>
          <p:nvPr/>
        </p:nvSpPr>
        <p:spPr>
          <a:xfrm>
            <a:off x="4539761" y="1295545"/>
            <a:ext cx="3112477" cy="117817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642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Policy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Core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2857497" y="2604884"/>
            <a:ext cx="3112477" cy="1178170"/>
          </a:xfrm>
          <a:prstGeom prst="rect">
            <a:avLst/>
          </a:prstGeom>
          <a:solidFill>
            <a:srgbClr val="7C9263"/>
          </a:solidFill>
          <a:ln cap="flat" cmpd="sng" w="12700">
            <a:solidFill>
              <a:srgbClr val="3642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Araç Sigortası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(Sub Core) 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838200" y="3919593"/>
            <a:ext cx="3112477" cy="1178170"/>
          </a:xfrm>
          <a:prstGeom prst="rect">
            <a:avLst/>
          </a:prstGeom>
          <a:solidFill>
            <a:srgbClr val="DFCE04"/>
          </a:solidFill>
          <a:ln cap="flat" cmpd="sng" w="12700">
            <a:solidFill>
              <a:srgbClr val="3642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Hasar Yönetimi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(Support)</a:t>
            </a:r>
            <a:endParaRPr/>
          </a:p>
        </p:txBody>
      </p:sp>
      <p:sp>
        <p:nvSpPr>
          <p:cNvPr id="354" name="Google Shape;354;p45"/>
          <p:cNvSpPr/>
          <p:nvPr/>
        </p:nvSpPr>
        <p:spPr>
          <a:xfrm>
            <a:off x="6450628" y="2607312"/>
            <a:ext cx="3112477" cy="1178170"/>
          </a:xfrm>
          <a:prstGeom prst="rect">
            <a:avLst/>
          </a:prstGeom>
          <a:solidFill>
            <a:srgbClr val="7C9263"/>
          </a:solidFill>
          <a:ln cap="flat" cmpd="sng" w="12700">
            <a:solidFill>
              <a:srgbClr val="3642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Konut Sigortası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(Sub Core)</a:t>
            </a:r>
            <a:endParaRPr/>
          </a:p>
        </p:txBody>
      </p:sp>
      <p:sp>
        <p:nvSpPr>
          <p:cNvPr id="355" name="Google Shape;355;p45"/>
          <p:cNvSpPr/>
          <p:nvPr/>
        </p:nvSpPr>
        <p:spPr>
          <a:xfrm>
            <a:off x="8006866" y="3978084"/>
            <a:ext cx="3112477" cy="1178170"/>
          </a:xfrm>
          <a:prstGeom prst="rect">
            <a:avLst/>
          </a:prstGeom>
          <a:solidFill>
            <a:srgbClr val="DFCE04"/>
          </a:solidFill>
          <a:ln cap="flat" cmpd="sng" w="12700">
            <a:solidFill>
              <a:srgbClr val="3642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Hasar Denetimi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(Support)</a:t>
            </a:r>
            <a:endParaRPr/>
          </a:p>
        </p:txBody>
      </p:sp>
      <p:sp>
        <p:nvSpPr>
          <p:cNvPr id="356" name="Google Shape;356;p45"/>
          <p:cNvSpPr/>
          <p:nvPr/>
        </p:nvSpPr>
        <p:spPr>
          <a:xfrm>
            <a:off x="6292364" y="5440768"/>
            <a:ext cx="3112477" cy="1178170"/>
          </a:xfrm>
          <a:prstGeom prst="rect">
            <a:avLst/>
          </a:prstGeom>
          <a:solidFill>
            <a:srgbClr val="7153A0"/>
          </a:solidFill>
          <a:ln cap="flat" cmpd="sng" w="12700">
            <a:solidFill>
              <a:srgbClr val="3642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Finansl Matematik ve Risk Yönetimi (GD)</a:t>
            </a:r>
            <a:endParaRPr/>
          </a:p>
        </p:txBody>
      </p:sp>
      <p:sp>
        <p:nvSpPr>
          <p:cNvPr id="357" name="Google Shape;357;p45"/>
          <p:cNvSpPr/>
          <p:nvPr/>
        </p:nvSpPr>
        <p:spPr>
          <a:xfrm>
            <a:off x="3045065" y="5458353"/>
            <a:ext cx="3112477" cy="1178170"/>
          </a:xfrm>
          <a:prstGeom prst="rect">
            <a:avLst/>
          </a:prstGeom>
          <a:solidFill>
            <a:srgbClr val="7153A0"/>
          </a:solidFill>
          <a:ln cap="flat" cmpd="sng" w="12700">
            <a:solidFill>
              <a:srgbClr val="3642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Müşteri ilişkileri Yönetimi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(GD)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Örnek Senaryo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9906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413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Küçük klinikler için bir EMR (Elektronik Tıbbi Kayıtlar) sistemi oluşturduğumuzu varsayalım. Aşağıdaki alt alanları belirledik: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Hasta tıbbi kayıtlarını yönetmek için Hasta Kayıtları</a:t>
            </a:r>
            <a:r>
              <a:rPr b="0" i="0" lang="en-US" sz="2800" u="none" cap="none" strike="noStrike">
                <a:solidFill>
                  <a:srgbClr val="DD7E0E"/>
                </a:solidFill>
                <a:latin typeface="Avenir"/>
                <a:ea typeface="Avenir"/>
                <a:cs typeface="Avenir"/>
                <a:sym typeface="Avenir"/>
              </a:rPr>
              <a:t>(Patient Records) (kişisel bilgiler, tıbbi geçmiş, vb.).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Laboratuvar testleri sipariş etmek ve test sonuçlarını yönetmek için laboratuar</a:t>
            </a:r>
            <a:r>
              <a:rPr b="0" i="0" lang="en-US" sz="2800" u="none" cap="none" strike="noStrike">
                <a:solidFill>
                  <a:srgbClr val="DD7E0E"/>
                </a:solidFill>
                <a:latin typeface="Avenir"/>
                <a:ea typeface="Avenir"/>
                <a:cs typeface="Avenir"/>
                <a:sym typeface="Avenir"/>
              </a:rPr>
              <a:t>(Lab).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Örnek Senaryo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72" name="Google Shape;372;p4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3" name="Google Shape;373;p47"/>
          <p:cNvSpPr txBox="1"/>
          <p:nvPr/>
        </p:nvSpPr>
        <p:spPr>
          <a:xfrm>
            <a:off x="990600" y="19780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Hasta kayıtlarına (farklı belgeler, röntgen resimleri, taranmış kağıt belgeler gibi) eklenmiş dosyaları depolamak ve yönetmek için Dosya Arşivi </a:t>
            </a:r>
            <a:r>
              <a:rPr b="0" i="0" lang="en-US" sz="2800" u="none" cap="none" strike="noStrike">
                <a:solidFill>
                  <a:srgbClr val="DD7E0E"/>
                </a:solidFill>
                <a:latin typeface="Avenir"/>
                <a:ea typeface="Avenir"/>
                <a:cs typeface="Avenir"/>
                <a:sym typeface="Avenir"/>
              </a:rPr>
              <a:t>(File Archive).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Doğru kişilerin doğru bilgilere erişimini sağlamak için Kimlik Yönetimi </a:t>
            </a:r>
            <a:r>
              <a:rPr b="0" i="0" lang="en-US" sz="2800" u="none" cap="none" strike="noStrike">
                <a:solidFill>
                  <a:srgbClr val="DD7E0E"/>
                </a:solidFill>
                <a:latin typeface="Avenir"/>
                <a:ea typeface="Avenir"/>
                <a:cs typeface="Avenir"/>
                <a:sym typeface="Avenir"/>
              </a:rPr>
              <a:t>(Identity Management).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DD7E0E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Randevuları planlamak için planlama</a:t>
            </a:r>
            <a:r>
              <a:rPr b="0" i="0" lang="en-US" sz="2800" u="none" cap="none" strike="noStrike">
                <a:solidFill>
                  <a:srgbClr val="DD7E0E"/>
                </a:solidFill>
                <a:latin typeface="Avenir"/>
                <a:ea typeface="Avenir"/>
                <a:cs typeface="Avenir"/>
                <a:sym typeface="Avenir"/>
              </a:rPr>
              <a:t>(Scheduling 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DD7E0E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EMR Domain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80" name="Google Shape;380;p4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close-up of several ovals&#10;&#10;Description automatically generated" id="381" name="Google Shape;38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933" y="1825625"/>
            <a:ext cx="7778133" cy="43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Bounded Context</a:t>
            </a:r>
            <a:endParaRPr/>
          </a:p>
        </p:txBody>
      </p:sp>
      <p:sp>
        <p:nvSpPr>
          <p:cNvPr id="387" name="Google Shape;387;p4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Bounded Context, birbirlerinden ayrılmış ve sınırları belirlenmiş yapılanmalardır.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«Domain Driven Design tasarımındaki en merkezi prensip </a:t>
            </a:r>
            <a:r>
              <a:rPr lang="en-US">
                <a:solidFill>
                  <a:srgbClr val="DD7E0E"/>
                </a:solidFill>
              </a:rPr>
              <a:t>Bounded</a:t>
            </a:r>
            <a:r>
              <a:rPr lang="en-US"/>
              <a:t> </a:t>
            </a:r>
            <a:r>
              <a:rPr lang="en-US">
                <a:solidFill>
                  <a:srgbClr val="DD7E0E"/>
                </a:solidFill>
              </a:rPr>
              <a:t>Context</a:t>
            </a:r>
            <a:r>
              <a:rPr lang="en-US"/>
              <a:t>’tir.» Eric Evans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Bounded Context Neye göre belirlenir ?</a:t>
            </a:r>
            <a:endParaRPr/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 Zaman zaman benzer, hatta </a:t>
            </a:r>
            <a:r>
              <a:rPr lang="en-US" sz="2200">
                <a:solidFill>
                  <a:srgbClr val="DD7E0E"/>
                </a:solidFill>
              </a:rPr>
              <a:t>aynı kelimeler farklı anlamlar </a:t>
            </a:r>
            <a:r>
              <a:rPr lang="en-US" sz="2200"/>
              <a:t>ifade etmeye başlayabilir. Dilin tam bu farklılaşmaya başladığı noktalar, bize farklı sınırlar içerisinde bulunduğumuzu işaret ediyor olabilir.</a:t>
            </a:r>
            <a:endParaRPr/>
          </a:p>
          <a:p>
            <a:pPr indent="-9937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Hangi seviyede </a:t>
            </a:r>
            <a:r>
              <a:rPr lang="en-US" sz="2200">
                <a:solidFill>
                  <a:srgbClr val="DD7E0E"/>
                </a:solidFill>
              </a:rPr>
              <a:t>transactional</a:t>
            </a:r>
            <a:r>
              <a:rPr lang="en-US" sz="2200"/>
              <a:t> tutarlılığa ihtiyaç olduğunu gözlemlemek.</a:t>
            </a:r>
            <a:endParaRPr sz="2200"/>
          </a:p>
          <a:p>
            <a:pPr indent="-9937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Yapılacak işin altyapısına göre değil, </a:t>
            </a:r>
            <a:r>
              <a:rPr lang="en-US" sz="2200">
                <a:solidFill>
                  <a:srgbClr val="DD7E0E"/>
                </a:solidFill>
              </a:rPr>
              <a:t>iş mantığına </a:t>
            </a:r>
            <a:r>
              <a:rPr lang="en-US" sz="2200"/>
              <a:t>göre belirlenmelidir.</a:t>
            </a:r>
            <a:endParaRPr sz="2200"/>
          </a:p>
          <a:p>
            <a:pPr indent="-9937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-9937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«</a:t>
            </a:r>
            <a:r>
              <a:rPr b="0" i="1" lang="en-US" sz="2000"/>
              <a:t>Domain Driven Design ile çalışmak </a:t>
            </a:r>
            <a:r>
              <a:rPr b="0" i="1" lang="en-US" sz="2000">
                <a:solidFill>
                  <a:srgbClr val="FFA500"/>
                </a:solidFill>
              </a:rPr>
              <a:t>heuristic (sezgisel) </a:t>
            </a:r>
            <a:r>
              <a:rPr b="0" i="1" lang="en-US" sz="2000"/>
              <a:t>olabilmeyi gerektirir</a:t>
            </a:r>
            <a:r>
              <a:rPr b="0" i="1" lang="en-US" sz="2000">
                <a:solidFill>
                  <a:srgbClr val="FFA500"/>
                </a:solidFill>
              </a:rPr>
              <a:t>.»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Bounded Context </a:t>
            </a:r>
            <a:endParaRPr/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Bir alanın mantıksal sınırlarını ve kapsamını belirlemede kullanılan bir kavram.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diagram of a customer service&#10;&#10;Description automatically generated" id="402" name="Google Shape;40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309" y="2925343"/>
            <a:ext cx="5498123" cy="356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3200"/>
              <a:buFont typeface="Twentieth Century"/>
              <a:buNone/>
            </a:pPr>
            <a:r>
              <a:rPr b="0" i="0" lang="en-US" sz="3200" u="none" cap="none" strike="noStrike">
                <a:solidFill>
                  <a:srgbClr val="DD7E0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Eğitim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3200" u="none" cap="none" strike="noStrike">
                <a:solidFill>
                  <a:srgbClr val="DD7E0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Kataloğu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838200" y="1367161"/>
            <a:ext cx="10738282" cy="5125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/>
              <a:t>Hexagonal Architecture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/>
          </a:p>
          <a:p>
            <a:pPr indent="-200025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Port And Adapters Design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/>
              <a:t>       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/>
              <a:t>Clean Architecture  (Temiz Mimari)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/>
          </a:p>
          <a:p>
            <a:pPr indent="-2000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Domain Layer</a:t>
            </a:r>
            <a:endParaRPr/>
          </a:p>
          <a:p>
            <a:pPr indent="-2000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Application Layer</a:t>
            </a:r>
            <a:endParaRPr/>
          </a:p>
          <a:p>
            <a:pPr indent="-2000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Presentation Layer</a:t>
            </a:r>
            <a:endParaRPr/>
          </a:p>
          <a:p>
            <a:pPr indent="-2000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Infrastructure Layer</a:t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/>
              <a:t>CQSR (Command Query </a:t>
            </a:r>
            <a:r>
              <a:rPr b="1" lang="en-US" sz="2000"/>
              <a:t>Segregation</a:t>
            </a:r>
            <a:r>
              <a:rPr b="1" lang="en-US" sz="2000"/>
              <a:t> Principle) Kavramı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/>
          </a:p>
          <a:p>
            <a:pPr indent="-2000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Application Layer Tasarımı</a:t>
            </a:r>
            <a:endParaRPr/>
          </a:p>
          <a:p>
            <a:pPr indent="-2000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Event Sourcing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Bounded Context </a:t>
            </a:r>
            <a:endParaRPr/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Aynı terimlerin ve alanların, farklı bağlamlarda farklı anlamlara gelebileceği durumlar için bir çerçeve sunar.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Farklı contextler arasında net bir ayrım sağlar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Her bir context bağımsız bir şekilde geliştirilebilir. İzolasyon sağlar.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Contextler arası nasıl iletişim kurulacağını belirlememizi sağlar.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Bounded Context İzolasyon Seviyeleri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16" name="Google Shape;416;p5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1.Seviye </a:t>
            </a:r>
            <a:r>
              <a:rPr lang="en-US">
                <a:solidFill>
                  <a:srgbClr val="DD7E0E"/>
                </a:solidFill>
              </a:rPr>
              <a:t>(Folder Based)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2.Seviye </a:t>
            </a:r>
            <a:r>
              <a:rPr lang="en-US">
                <a:solidFill>
                  <a:srgbClr val="DD7E0E"/>
                </a:solidFill>
              </a:rPr>
              <a:t>(Class Lib Based)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3.Seviye (</a:t>
            </a:r>
            <a:r>
              <a:rPr lang="en-US">
                <a:solidFill>
                  <a:srgbClr val="DD7E0E"/>
                </a:solidFill>
              </a:rPr>
              <a:t>Microservice Based)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Birbirleri ile alakalı gördüğümüz, çok ilişkisi olduğunu düşündüğünüz </a:t>
            </a:r>
            <a:r>
              <a:rPr b="1" lang="en-US">
                <a:solidFill>
                  <a:srgbClr val="DD7E0E"/>
                </a:solidFill>
              </a:rPr>
              <a:t>bounded contextleri</a:t>
            </a:r>
            <a:r>
              <a:rPr lang="en-US"/>
              <a:t> tek microservice yapabiliriz.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Context Mapping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23" name="Google Shape;423;p5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Context mapping, farklı bounded context’ler arasındaki ilişkileri ve etkileşimleri gösteren bir tekniktir.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Amaç, farklı bounded contextler arasında uyumu sağlamak, uyumsuzluk durumlarına ele almak için bir çerçeve sunmaktır.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iagram of a diagram of a company&#10;&#10;Description automatically generated" id="424" name="Google Shape;4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490" y="3755496"/>
            <a:ext cx="4839525" cy="276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Context Mapping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Aşağıdaki süreçlerden geçer;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Bounded Contextlerin tanımlanması </a:t>
            </a:r>
            <a:r>
              <a:rPr lang="en-US">
                <a:solidFill>
                  <a:srgbClr val="DD7E0E"/>
                </a:solidFill>
              </a:rPr>
              <a:t>(Monolith,Micro Service)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Bounded Contextler arası etkileşim teknikleri </a:t>
            </a:r>
            <a:r>
              <a:rPr lang="en-US">
                <a:solidFill>
                  <a:srgbClr val="DD7E0E"/>
                </a:solidFill>
              </a:rPr>
              <a:t>(Context Mapping)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İlişki ve Entegrasyon noktalarının belirlenmesi </a:t>
            </a:r>
            <a:r>
              <a:rPr lang="en-US">
                <a:solidFill>
                  <a:srgbClr val="DD7E0E"/>
                </a:solidFill>
              </a:rPr>
              <a:t>(API, Events)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Sürekli izleme ve güncelleme </a:t>
            </a:r>
            <a:r>
              <a:rPr lang="en-US">
                <a:solidFill>
                  <a:srgbClr val="DD7E0E"/>
                </a:solidFill>
              </a:rPr>
              <a:t>(Bounded Context güncellemesinde Context Map’de güncellenmeli)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Downstreams Upstreams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n-US">
                <a:solidFill>
                  <a:srgbClr val="595959"/>
                </a:solidFill>
              </a:rPr>
              <a:t>Bounded Contextler arasındaki ilişkileri tanımlanın en basit yolu Upstream ve Downstream olmak üzere sınıflandırmaktır.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descr="A diagram of a diagram&#10;&#10;Description automatically generated" id="439" name="Google Shape;4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165" y="3111501"/>
            <a:ext cx="6757669" cy="296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Downstreams Upstreams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46" name="Google Shape;446;p5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n-US">
                <a:solidFill>
                  <a:srgbClr val="595959"/>
                </a:solidFill>
              </a:rPr>
              <a:t>Upstream context’deki bir değişiklik, downstream context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n-US">
                <a:solidFill>
                  <a:srgbClr val="595959"/>
                </a:solidFill>
              </a:rPr>
              <a:t>Üzerinde ciddi olumsuz sonuçlara neden olabilir.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n-US">
                <a:solidFill>
                  <a:srgbClr val="595959"/>
                </a:solidFill>
              </a:rPr>
              <a:t>Bir context farklı bir context’e göre upstream iken, farklı bir context için upstream olabilir.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Context Maps and Integration Patterns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Bounded Context arası ilişkiler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Shared Kernel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Partnership</a:t>
            </a:r>
            <a:endParaRPr b="0" i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Conformist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Customer - Supplier</a:t>
            </a:r>
            <a:endParaRPr b="0" i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white rectangular sign with black text&#10;&#10;Description automatically generated" id="454" name="Google Shape;45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375" y="3156770"/>
            <a:ext cx="7256357" cy="1197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Context Mapping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Bounded Context arası ilişkiler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Open Host Service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Published Language</a:t>
            </a:r>
            <a:endParaRPr b="0" i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Separate Ways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Big Ball of Mud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Context Mapping</a:t>
            </a:r>
            <a:endParaRPr>
              <a:solidFill>
                <a:srgbClr val="DD7E0E"/>
              </a:solidFill>
            </a:endParaRPr>
          </a:p>
        </p:txBody>
      </p:sp>
      <p:pic>
        <p:nvPicPr>
          <p:cNvPr descr="A diagram of a company&#10;&#10;Description automatically generated with medium confidence" id="468" name="Google Shape;468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446" y="1690688"/>
            <a:ext cx="6443107" cy="450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Shared Kernel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75" name="Google Shape;475;p6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Farklı bounded context’ler arasında ortak olarak kullanılan bir kod tabanını ifade eder.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Paylaşılmış çekirdek genellikle, projeler arasında tekrar eden iş kuralları (business rules), value object’ler, domain event’leri, entity’ler gibi somutlaşmış domain konseptlerini içerir.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diagram of a red and blue circle&#10;&#10;Description automatically generated" id="476" name="Google Shape;47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2137" y="4419000"/>
            <a:ext cx="4845386" cy="20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3200"/>
              <a:buFont typeface="Twentieth Century"/>
              <a:buNone/>
            </a:pPr>
            <a:r>
              <a:rPr lang="en-US" sz="3200">
                <a:solidFill>
                  <a:srgbClr val="DD7E0E"/>
                </a:solidFill>
              </a:rPr>
              <a:t>Event Storming ile Domain Modelleme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38200" y="1367150"/>
            <a:ext cx="10982100" cy="5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Karmaşık yazılım projelerinde iş akışlarını, etkinlikleri ve iş süreçlerini modellemek için kullanılan bir işbirliği tekniğidir. 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 yöntem, katılımcıların etkileşimlerini artırarak hızlı ve etkili bir şekilde bilgi paylaşmalarına olanak tanır.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400" y="3088974"/>
            <a:ext cx="6388626" cy="2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Partnership (Ortaklık)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83" name="Google Shape;483;p6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Partnership ilişkisinde iki sınırlı bağlam birbirine yakın bir şekilde çalışır ve genellikle bir iş hedefi veya işlevsellik sağlama konusunda birlikte sorumludurlar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Bu ortaklık türü genellikle ekip üyelerinin sürekli iletişim halinde olmasını ve düzenli olarak bir araya gelmesini gerektirir.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diagram of two circles with text&#10;&#10;Description automatically generated" id="484" name="Google Shape;48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236" y="4387960"/>
            <a:ext cx="6949790" cy="181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Conformist (Boyun Eğen)</a:t>
            </a:r>
            <a:endParaRPr b="1" i="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Conformist ilişkisinde, bir bounded context’den sorumlu ekip (tüketici taraf), diğer bounded context’den sorumlu ekibin (sağlayıcı taraf) sunduğu modelleri veya API’ı olduğu gibi kabul eder ve ona uyar.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black line with black text&#10;&#10;Description automatically generated" id="492" name="Google Shape;49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941" y="3597233"/>
            <a:ext cx="8041123" cy="192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Customer-Supplier</a:t>
            </a:r>
            <a:r>
              <a:rPr b="1" i="0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Müşteri Tedarikçi</a:t>
            </a:r>
            <a:r>
              <a:rPr b="1" i="0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Bu ilişkide, bir bounded context’den sorumlu ekip (customer), diğer bounded context’den sorumlu ekipten (supplier) bir hizmet bekler.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Ancak tedarikçi taraf, müşteri tarafın ihtiyaçlarını tam olarak karşılamayabilir veya yalnızca belirli bir öncelik seviyesi sağlayabilir.</a:t>
            </a:r>
            <a:endParaRPr/>
          </a:p>
        </p:txBody>
      </p:sp>
      <p:pic>
        <p:nvPicPr>
          <p:cNvPr id="500" name="Google Shape;50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7558" y="4526797"/>
            <a:ext cx="5326149" cy="2077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Customer-Supplier</a:t>
            </a:r>
            <a:r>
              <a:rPr b="1" i="0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Müşteri Tedarikçi</a:t>
            </a:r>
            <a:r>
              <a:rPr b="1" i="0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Müşteri taraf ve tedarikçi taraf arasında bir kontrat vardır (olmalıdır).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Müşteri taraf, tedarikçi tarafa bağımlıdır.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Tedarikçi taraf, müşteri tarafın taleplerini önceliklendirebilse de kendi bounded context’ine odaklanmıştır (odaklanmış olmalıdır).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Bozulmayı Önleyici Katman (Anti-Corruption Layer)</a:t>
            </a:r>
            <a:endParaRPr b="1" i="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Farklı sistemler arasında, bozulmayı önlemeye yarayan izolasyon mekanizması demektir.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Bağımlılıkların asgariye indirilmesini (decoupling)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Kod taşınabilirliğinin artırılmasını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Sistemler arası sözleşmelerin (contracts) daha temiz olmasını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Mediator, Adapter, Facade  tasarım desenleri genel olarak tercih edilir.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Anti-Corruption Layer</a:t>
            </a:r>
            <a:endParaRPr b="1" i="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Anti-corruption layer, şu alt görevleri kapsar: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İzolasyon (isolation)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Rotalama (routing)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Dönüştürme (transformation)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Delege etme (delegation)</a:t>
            </a:r>
            <a:endParaRPr/>
          </a:p>
        </p:txBody>
      </p:sp>
      <p:pic>
        <p:nvPicPr>
          <p:cNvPr descr="A diagram of a block diagram&#10;&#10;Description automatically generated" id="522" name="Google Shape;52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4985" y="2447660"/>
            <a:ext cx="5897754" cy="230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Open Host</a:t>
            </a:r>
            <a:endParaRPr b="1" i="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Open-host service ilişkisinde, bir bounded context (sunucu taraf) diğer bounded context’ler (istemci taraflar) için açık bir arayüz (mesela Web API) sağlar.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Bu arayüz genellikle dokümente edilmiş, stabildir ve versiyonlanmıştır.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A diagram of a network&#10;&#10;Description automatically generated" id="530" name="Google Shape;53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236" y="3938058"/>
            <a:ext cx="6112632" cy="237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Yayımlanmış Dil (Published Language)</a:t>
            </a:r>
            <a:endParaRPr b="1" i="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iki farklı context’in, üzerinden etkileşime girebileceği ortak bir </a:t>
            </a:r>
            <a:r>
              <a:rPr b="1" lang="en-US" sz="2400">
                <a:solidFill>
                  <a:srgbClr val="DD7E0E"/>
                </a:solidFill>
              </a:rPr>
              <a:t>API</a:t>
            </a:r>
            <a:r>
              <a:rPr lang="en-US" sz="2400"/>
              <a:t> oluşturur.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Bu ilişki tipi genellikle farklı context’ler arasında bir sözleşme (contract) oluşturmayı amaçlar. Bu, context’lerin birbirine mümkün olduğunca az bağımlı olmasını sağlar.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Ayrı Yollar (Separate Ways)</a:t>
            </a:r>
            <a:endParaRPr b="1" i="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iki bounded context de birbiri için herhangi bir kısıtlama yaratmaz.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Bu, genellikle iki bounded context arasında alaka olmadığında veya birbirlerine ihtiyaç duymadıklarında tercih edilir.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Bounded contextler birbirinden bağımsız evrimleşebilir.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Big Ball of Mud</a:t>
            </a:r>
            <a:endParaRPr b="1" i="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Bir anti-pattern’dir. Big ball of mud, belirgin yapıya, net hiyerarşiye veya düzenli bir tasarıma sahip olmayan yazılım sistemlerini tanımlamak için kullanılır.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Sistem zamanla büyüdükçe, “katman” veya “modül” ayrımı olmadığından, çok karmaşık ve bakımı zor bir hale gelir.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3200"/>
              <a:buFont typeface="Twentieth Century"/>
              <a:buNone/>
            </a:pPr>
            <a:r>
              <a:rPr lang="en-US" sz="3200">
                <a:solidFill>
                  <a:srgbClr val="DD7E0E"/>
                </a:solidFill>
              </a:rPr>
              <a:t>Temel Kavramlar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38200" y="1367150"/>
            <a:ext cx="10982100" cy="5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D7E0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Events (Etkinlikler): </a:t>
            </a: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Sistemin gerçekleştirdiği önemli olaylar veya durum değişiklikleri. (Geçmiş Zaman Kipi)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D7D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“kullanıcı kaydolduğunda, bir sipariş oluşturulduğunda veya bir ödeme işlendiğinde gerçekleşen olaylar”</a:t>
            </a:r>
            <a:endParaRPr sz="1600">
              <a:solidFill>
                <a:srgbClr val="FF0000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16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rgbClr val="ED7D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Commands (Komutlar) :</a:t>
            </a: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Sisteme bir eylemi gerçekleştirmesi için talimat veren isteklerdir (Emir Kipi)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01600" lvl="1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01600" lvl="1" marL="1143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“kullanıcı hesabı oluştur, para transfer et”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rgbClr val="ED7D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Policies (Poliçeler)</a:t>
            </a: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Etkinliklerin veya komutların neden olduğu sistem durumu değişiklikleri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	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“Bir siparişin onaylanması sonucunda envanterdeki ürün miktarının azalması ”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Tactical</a:t>
            </a:r>
            <a:r>
              <a:rPr lang="en-US" sz="4400">
                <a:solidFill>
                  <a:srgbClr val="DD7E0E"/>
                </a:solidFill>
              </a:rPr>
              <a:t> Domain Driven Design</a:t>
            </a:r>
            <a:br>
              <a:rPr lang="en-US" sz="4400"/>
            </a:br>
            <a:endParaRPr/>
          </a:p>
        </p:txBody>
      </p:sp>
      <p:sp>
        <p:nvSpPr>
          <p:cNvPr id="558" name="Google Shape;558;p7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Entities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Enumerations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Value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Factories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Repositories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Anemic Domain Model</a:t>
            </a:r>
            <a:endParaRPr/>
          </a:p>
        </p:txBody>
      </p:sp>
      <p:sp>
        <p:nvSpPr>
          <p:cNvPr id="564" name="Google Shape;564;p7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Entityler sadece </a:t>
            </a:r>
            <a:r>
              <a:rPr b="1" lang="en-US">
                <a:solidFill>
                  <a:srgbClr val="DD7E0E"/>
                </a:solidFill>
              </a:rPr>
              <a:t>Propertiesten</a:t>
            </a:r>
            <a:r>
              <a:rPr lang="en-US"/>
              <a:t> oluşur.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Entityler </a:t>
            </a:r>
            <a:r>
              <a:rPr b="1" lang="en-US">
                <a:solidFill>
                  <a:srgbClr val="DD7E0E"/>
                </a:solidFill>
              </a:rPr>
              <a:t>(Behaviors)</a:t>
            </a:r>
            <a:r>
              <a:rPr lang="en-US"/>
              <a:t> barındırmaz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800"/>
              <a:buChar char="•"/>
            </a:pPr>
            <a:r>
              <a:rPr lang="en-US">
                <a:solidFill>
                  <a:srgbClr val="DD7E0E"/>
                </a:solidFill>
              </a:rPr>
              <a:t>Cohesion</a:t>
            </a:r>
            <a:r>
              <a:rPr lang="en-US"/>
              <a:t> düşüktür.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Bussiness Rules (Behaviors) </a:t>
            </a:r>
            <a:r>
              <a:rPr lang="en-US">
                <a:solidFill>
                  <a:srgbClr val="DD7E0E"/>
                </a:solidFill>
              </a:rPr>
              <a:t>BLL</a:t>
            </a:r>
            <a:r>
              <a:rPr lang="en-US"/>
              <a:t>'dediğimiz katmanda bulunur.</a:t>
            </a:r>
            <a:endParaRPr/>
          </a:p>
        </p:txBody>
      </p:sp>
      <p:sp>
        <p:nvSpPr>
          <p:cNvPr id="565" name="Google Shape;565;p73"/>
          <p:cNvSpPr/>
          <p:nvPr/>
        </p:nvSpPr>
        <p:spPr>
          <a:xfrm>
            <a:off x="1133788" y="4227843"/>
            <a:ext cx="3073120" cy="912725"/>
          </a:xfrm>
          <a:prstGeom prst="rect">
            <a:avLst/>
          </a:prstGeom>
          <a:solidFill>
            <a:srgbClr val="DD7E0E"/>
          </a:solidFill>
          <a:ln cap="flat" cmpd="sng" w="127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Entity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Order</a:t>
            </a:r>
            <a:endParaRPr/>
          </a:p>
        </p:txBody>
      </p:sp>
      <p:sp>
        <p:nvSpPr>
          <p:cNvPr id="566" name="Google Shape;566;p73"/>
          <p:cNvSpPr/>
          <p:nvPr/>
        </p:nvSpPr>
        <p:spPr>
          <a:xfrm>
            <a:off x="7053941" y="4169227"/>
            <a:ext cx="3073120" cy="912725"/>
          </a:xfrm>
          <a:prstGeom prst="rect">
            <a:avLst/>
          </a:prstGeom>
          <a:solidFill>
            <a:srgbClr val="DD7E0E"/>
          </a:solidFill>
          <a:ln cap="flat" cmpd="sng" w="127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BLL Layer Service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OrderService</a:t>
            </a:r>
            <a:endParaRPr/>
          </a:p>
        </p:txBody>
      </p:sp>
      <p:sp>
        <p:nvSpPr>
          <p:cNvPr id="567" name="Google Shape;567;p73"/>
          <p:cNvSpPr/>
          <p:nvPr/>
        </p:nvSpPr>
        <p:spPr>
          <a:xfrm>
            <a:off x="4726446" y="4443251"/>
            <a:ext cx="1867317" cy="48567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2700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Model</a:t>
            </a:r>
            <a:endParaRPr/>
          </a:p>
        </p:txBody>
      </p:sp>
      <p:pic>
        <p:nvPicPr>
          <p:cNvPr id="574" name="Google Shape;574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665" y="1582790"/>
            <a:ext cx="7910560" cy="385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 sz="4400">
                <a:solidFill>
                  <a:srgbClr val="DD7E0E"/>
                </a:solidFill>
              </a:rPr>
              <a:t>Entities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581" name="Google Shape;581;p75"/>
          <p:cNvSpPr txBox="1"/>
          <p:nvPr>
            <p:ph idx="1" type="body"/>
          </p:nvPr>
        </p:nvSpPr>
        <p:spPr>
          <a:xfrm>
            <a:off x="838200" y="1825625"/>
            <a:ext cx="6395155" cy="385974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DD7E0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Kendisine ait unique değeri olan yapılar. (ID)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Mutable object olarak kullanılır.</a:t>
            </a:r>
            <a:endParaRPr/>
          </a:p>
        </p:txBody>
      </p:sp>
      <p:pic>
        <p:nvPicPr>
          <p:cNvPr descr="A diagram of a domain entry pattern&#10;&#10;Description automatically generated" id="582" name="Google Shape;58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994" y="1891770"/>
            <a:ext cx="3800536" cy="352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 sz="4400">
                <a:solidFill>
                  <a:srgbClr val="DD7E0E"/>
                </a:solidFill>
              </a:rPr>
              <a:t>Value Object 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589" name="Google Shape;589;p76"/>
          <p:cNvSpPr txBox="1"/>
          <p:nvPr>
            <p:ph idx="1" type="body"/>
          </p:nvPr>
        </p:nvSpPr>
        <p:spPr>
          <a:xfrm>
            <a:off x="838200" y="1825625"/>
            <a:ext cx="6395155" cy="385974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DD7E0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Kendisine ait unique değeri olmayan yapılar. Sadece değer amaçlı kullanılan yapılar.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Immutable olarak çalışırlar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590" name="Google Shape;59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9585" y="1888727"/>
            <a:ext cx="3702755" cy="33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 sz="4400">
                <a:solidFill>
                  <a:srgbClr val="DD7E0E"/>
                </a:solidFill>
              </a:rPr>
              <a:t>Aggregate Root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597" name="Google Shape;597;p77"/>
          <p:cNvSpPr txBox="1"/>
          <p:nvPr>
            <p:ph idx="1" type="body"/>
          </p:nvPr>
        </p:nvSpPr>
        <p:spPr>
          <a:xfrm>
            <a:off x="838200" y="1825625"/>
            <a:ext cx="10802815" cy="431140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DD7E0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Birbileri ile alakalı nesnlerin bir arada bulunmasını ve yönetilmesini sağlayan yapılar. </a:t>
            </a:r>
            <a:endParaRPr sz="2400"/>
          </a:p>
        </p:txBody>
      </p:sp>
      <p:pic>
        <p:nvPicPr>
          <p:cNvPr descr="A diagram of a type of agreement&#10;&#10;Description automatically generated" id="598" name="Google Shape;59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243" y="3133712"/>
            <a:ext cx="7278728" cy="286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- Aggregates</a:t>
            </a:r>
            <a:endParaRPr/>
          </a:p>
        </p:txBody>
      </p:sp>
      <p:pic>
        <p:nvPicPr>
          <p:cNvPr id="604" name="Google Shape;604;p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799" y="1842617"/>
            <a:ext cx="91344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Factories</a:t>
            </a:r>
            <a:endParaRPr>
              <a:solidFill>
                <a:srgbClr val="DD7E0E"/>
              </a:solidFill>
            </a:endParaRPr>
          </a:p>
        </p:txBody>
      </p:sp>
      <p:pic>
        <p:nvPicPr>
          <p:cNvPr descr="A diagram of a process&#10;&#10;Description automatically generated with low confidence" id="610" name="Google Shape;610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940" y="2410534"/>
            <a:ext cx="7017776" cy="354766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9"/>
          <p:cNvSpPr txBox="1"/>
          <p:nvPr/>
        </p:nvSpPr>
        <p:spPr>
          <a:xfrm>
            <a:off x="1381149" y="1456427"/>
            <a:ext cx="90113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(</a:t>
            </a:r>
            <a:r>
              <a:rPr b="0" i="0" lang="en-US" sz="2400" u="none" cap="none" strike="noStrike">
                <a:solidFill>
                  <a:srgbClr val="DD7E0E"/>
                </a:solidFill>
                <a:latin typeface="Avenir"/>
                <a:ea typeface="Avenir"/>
                <a:cs typeface="Avenir"/>
                <a:sym typeface="Avenir"/>
              </a:rPr>
              <a:t>aggregates</a:t>
            </a:r>
            <a:r>
              <a:rPr b="0" i="0" lang="en-US" sz="2400" u="none" cap="none" strike="noStrike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) tutarlı bir durum (</a:t>
            </a:r>
            <a:r>
              <a:rPr b="0" i="0" lang="en-US" sz="2400" u="none" cap="none" strike="noStrike">
                <a:solidFill>
                  <a:srgbClr val="DD7E0E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  <a:r>
              <a:rPr b="0" i="0" lang="en-US" sz="2400" u="none" cap="none" strike="noStrike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) içerisinde başlatılmasını sağlar.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Repositories</a:t>
            </a:r>
            <a:endParaRPr>
              <a:solidFill>
                <a:srgbClr val="DD7E0E"/>
              </a:solidFill>
            </a:endParaRPr>
          </a:p>
        </p:txBody>
      </p:sp>
      <p:pic>
        <p:nvPicPr>
          <p:cNvPr descr="A picture containing text, screenshot, font&#10;&#10;Description automatically generated" id="617" name="Google Shape;617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683" y="2201331"/>
            <a:ext cx="7793209" cy="3595993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0"/>
          <p:cNvSpPr txBox="1"/>
          <p:nvPr/>
        </p:nvSpPr>
        <p:spPr>
          <a:xfrm>
            <a:off x="1381149" y="1456427"/>
            <a:ext cx="90113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(</a:t>
            </a:r>
            <a:r>
              <a:rPr b="0" i="0" lang="en-US" sz="2400">
                <a:solidFill>
                  <a:srgbClr val="DD7E0E"/>
                </a:solidFill>
                <a:latin typeface="Avenir"/>
                <a:ea typeface="Avenir"/>
                <a:cs typeface="Avenir"/>
                <a:sym typeface="Avenir"/>
              </a:rPr>
              <a:t>aggregates</a:t>
            </a:r>
            <a:r>
              <a:rPr b="0" i="0" lang="en-US" sz="2400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) tutarlı bir durum (</a:t>
            </a:r>
            <a:r>
              <a:rPr b="0" i="0" lang="en-US" sz="2400">
                <a:solidFill>
                  <a:srgbClr val="DD7E0E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  <a:r>
              <a:rPr b="0" i="0" lang="en-US" sz="2400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) içerisinde devamlılığını sağlar.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Events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625" name="Google Shape;625;p8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Aggregate Rootlar (Aggregates) arasındaki ilişki Domain eventler ile sağlanır.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Gevşek bağlı bir geliştirme stratejisi sunar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Memory çalışır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3200"/>
              <a:buFont typeface="Twentieth Century"/>
              <a:buNone/>
            </a:pPr>
            <a:r>
              <a:rPr lang="en-US" sz="3200">
                <a:solidFill>
                  <a:srgbClr val="DD7E0E"/>
                </a:solidFill>
              </a:rPr>
              <a:t>Event Storming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88" y="2158825"/>
            <a:ext cx="18192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575" y="2268825"/>
            <a:ext cx="1819275" cy="175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7400" y="1924825"/>
            <a:ext cx="1793698" cy="23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3973" y="2365523"/>
            <a:ext cx="1640520" cy="15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44050" y="2241588"/>
            <a:ext cx="1690615" cy="18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1213438" y="4110400"/>
            <a:ext cx="14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 Information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711650" y="4267525"/>
            <a:ext cx="14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Command And Actor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783400" y="4267525"/>
            <a:ext cx="14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Command And Actor, And UI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7855150" y="4267525"/>
            <a:ext cx="14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Policy, State Change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9926888" y="4177750"/>
            <a:ext cx="14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Event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Clean </a:t>
            </a:r>
            <a:r>
              <a:rPr lang="en-US">
                <a:solidFill>
                  <a:srgbClr val="DD7E0E"/>
                </a:solidFill>
              </a:rPr>
              <a:t>Architecture</a:t>
            </a:r>
            <a:r>
              <a:rPr lang="en-US">
                <a:solidFill>
                  <a:srgbClr val="DD7E0E"/>
                </a:solidFill>
              </a:rPr>
              <a:t> (Temiz Mimari)</a:t>
            </a:r>
            <a:endParaRPr/>
          </a:p>
        </p:txBody>
      </p:sp>
      <p:sp>
        <p:nvSpPr>
          <p:cNvPr id="632" name="Google Shape;632;p8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None/>
            </a:pPr>
            <a:r>
              <a:rPr lang="en-US">
                <a:solidFill>
                  <a:srgbClr val="DD7E0E"/>
                </a:solidFill>
              </a:rPr>
              <a:t>Clean architecture</a:t>
            </a:r>
            <a:r>
              <a:rPr lang="en-US"/>
              <a:t>, uygulamamızın </a:t>
            </a:r>
            <a:r>
              <a:rPr lang="en-US"/>
              <a:t>bağımlılıklarının</a:t>
            </a:r>
            <a:r>
              <a:rPr lang="en-US"/>
              <a:t> tek yönlü ve içe doğru olmasını savunan bir yazılım mimarisidir.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33" name="Google Shape;63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7140" y="3068929"/>
            <a:ext cx="3382903" cy="332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Layer</a:t>
            </a:r>
            <a:endParaRPr/>
          </a:p>
        </p:txBody>
      </p:sp>
      <p:sp>
        <p:nvSpPr>
          <p:cNvPr id="639" name="Google Shape;639;p8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Uygulamanın Logic'inin yer aldığı Katman'dır.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Değişikliklerden en az etkilenen katmandır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 </a:t>
            </a:r>
            <a:r>
              <a:rPr lang="en-US"/>
              <a:t>değerli</a:t>
            </a:r>
            <a:r>
              <a:rPr lang="en-US"/>
              <a:t> varlıklarımız bu katmanda yer alır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Hiç bir katmana bağımlı değildir.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Uygulama bu katmandan beslenerek iş süreçlerini yönetir.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Application Layer</a:t>
            </a:r>
            <a:endParaRPr/>
          </a:p>
        </p:txBody>
      </p:sp>
      <p:sp>
        <p:nvSpPr>
          <p:cNvPr id="645" name="Google Shape;645;p8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Sadece Domain katmanına bağımlıdır.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 katman uygulamanın client ile nasıl bir etkileşime gireceğini koordine eden katmandır.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Soyut </a:t>
            </a:r>
            <a:r>
              <a:rPr lang="en-US"/>
              <a:t>İmplementasyonları</a:t>
            </a:r>
            <a:r>
              <a:rPr lang="en-US"/>
              <a:t> yer verilir. Sadece görevi işin nasıl organize </a:t>
            </a:r>
            <a:r>
              <a:rPr lang="en-US"/>
              <a:t>edilecektir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Herhangi bir Logic barındırmaz. 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Infrastructure Layer</a:t>
            </a:r>
            <a:endParaRPr/>
          </a:p>
        </p:txBody>
      </p:sp>
      <p:sp>
        <p:nvSpPr>
          <p:cNvPr id="651" name="Google Shape;651;p8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Teknoloji Değişikliklerinden en çok etkilenen katmandır.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Sadece Altyapı implementasyonu ile ilgilenir.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Database,Storage,SMS, Notification, Email vs gibi altyapı servislerini barındırır.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Application Layer </a:t>
            </a:r>
            <a:r>
              <a:rPr lang="en-US"/>
              <a:t>çağrılarak</a:t>
            </a:r>
            <a:r>
              <a:rPr lang="en-US"/>
              <a:t> </a:t>
            </a:r>
            <a:r>
              <a:rPr lang="en-US"/>
              <a:t>uygulamada</a:t>
            </a:r>
            <a:r>
              <a:rPr lang="en-US"/>
              <a:t>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Domain katmanında kullanılmamalıdır.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Presentation Layer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657" name="Google Shape;657;p8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 katman kullanıcının uygulama ile etkileşime geçtiği katmandır.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Kullanılan teknolojilere göre farklı uygulama implementasyonları bulunur. (Console,Form, API, Web App)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Hiç bir katman bu katmana bağımlı olamaz.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Diğer Tüm katmanları referans alabilir.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CQRS Pattern (Command Query </a:t>
            </a:r>
            <a:r>
              <a:rPr lang="en-US">
                <a:solidFill>
                  <a:srgbClr val="DD7E0E"/>
                </a:solidFill>
              </a:rPr>
              <a:t>Segregation</a:t>
            </a:r>
            <a:r>
              <a:rPr lang="en-US">
                <a:solidFill>
                  <a:srgbClr val="DD7E0E"/>
                </a:solidFill>
              </a:rPr>
              <a:t> </a:t>
            </a:r>
            <a:r>
              <a:rPr lang="en-US">
                <a:solidFill>
                  <a:srgbClr val="DD7E0E"/>
                </a:solidFill>
              </a:rPr>
              <a:t>Principles</a:t>
            </a:r>
            <a:r>
              <a:rPr lang="en-US">
                <a:solidFill>
                  <a:srgbClr val="DD7E0E"/>
                </a:solidFill>
              </a:rPr>
              <a:t>)</a:t>
            </a:r>
            <a:endParaRPr/>
          </a:p>
        </p:txBody>
      </p:sp>
      <p:sp>
        <p:nvSpPr>
          <p:cNvPr id="664" name="Google Shape;664;p8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MediatR Lib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Readonly ve Writeonly ilgileri birbirinden ayırır.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65" name="Google Shape;66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252" y="3019954"/>
            <a:ext cx="5330237" cy="298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CQRS İzolasyon Seviyeleri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672" name="Google Shape;672;p8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1.Seviye tek bir veritabanı kullanmaktır, okuma ve yazma işlemleri ayrımı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2.Seviye ise iki ayrı veri tabanı kullanmaktır, okuma</a:t>
            </a:r>
            <a:r>
              <a:rPr lang="en-US" sz="2400">
                <a:solidFill>
                  <a:srgbClr val="DD7E0E"/>
                </a:solidFill>
              </a:rPr>
              <a:t> (document-based)</a:t>
            </a:r>
            <a:r>
              <a:rPr lang="en-US" sz="2400"/>
              <a:t>, yazma </a:t>
            </a:r>
            <a:r>
              <a:rPr lang="en-US" sz="2400">
                <a:solidFill>
                  <a:srgbClr val="DD7E0E"/>
                </a:solidFill>
              </a:rPr>
              <a:t>(relational)  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400"/>
              <a:buNone/>
            </a:pPr>
            <a:r>
              <a:rPr lang="en-US" sz="2400">
                <a:solidFill>
                  <a:srgbClr val="DD7E0E"/>
                </a:solidFill>
              </a:rPr>
              <a:t>Not:</a:t>
            </a:r>
            <a:r>
              <a:rPr lang="en-US" sz="2400"/>
              <a:t> Veri tabanları ayrıldığında senkronizasyonu sağlamak zorundayız.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3200"/>
              <a:buFont typeface="Twentieth Century"/>
              <a:buNone/>
            </a:pPr>
            <a:r>
              <a:rPr lang="en-US" sz="3200">
                <a:solidFill>
                  <a:srgbClr val="DD7E0E"/>
                </a:solidFill>
              </a:rPr>
              <a:t>Event Storming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42200"/>
            <a:ext cx="101346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38200" y="2304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DD7E0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 Storming Faydalar</a:t>
            </a:r>
            <a:endParaRPr sz="3200">
              <a:solidFill>
                <a:srgbClr val="DD7E0E"/>
              </a:solidFill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38200" y="1367150"/>
            <a:ext cx="10982100" cy="5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Karmaşık sistemlerin hızlı ve etkili bir şekilde anlaşılmasını sağlar.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Farklı paydaşlar arasında işbirliğini teşvik eder ve ortak bir anlayış geliştirir.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 gereksinimlerinin netleştirilmesine ve belirlenmesine yardımcı olur.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Hem teknik ekiplerin hem de iş ekiplerinin katılımıyla, gereksinimlerin uyumlu bir şekilde birleştirilmesini sağlar.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Ofi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