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8"/>
  </p:notesMasterIdLst>
  <p:sldIdLst>
    <p:sldId id="256" r:id="rId2"/>
    <p:sldId id="367" r:id="rId3"/>
    <p:sldId id="530" r:id="rId4"/>
    <p:sldId id="474" r:id="rId5"/>
    <p:sldId id="531" r:id="rId6"/>
    <p:sldId id="532" r:id="rId7"/>
    <p:sldId id="533" r:id="rId8"/>
    <p:sldId id="537" r:id="rId9"/>
    <p:sldId id="538" r:id="rId10"/>
    <p:sldId id="534" r:id="rId11"/>
    <p:sldId id="475" r:id="rId12"/>
    <p:sldId id="535" r:id="rId13"/>
    <p:sldId id="536" r:id="rId14"/>
    <p:sldId id="539" r:id="rId15"/>
    <p:sldId id="540" r:id="rId16"/>
    <p:sldId id="546" r:id="rId17"/>
    <p:sldId id="545" r:id="rId18"/>
    <p:sldId id="548" r:id="rId19"/>
    <p:sldId id="547" r:id="rId20"/>
    <p:sldId id="541" r:id="rId21"/>
    <p:sldId id="542" r:id="rId22"/>
    <p:sldId id="543" r:id="rId23"/>
    <p:sldId id="550" r:id="rId24"/>
    <p:sldId id="553" r:id="rId25"/>
    <p:sldId id="544" r:id="rId26"/>
    <p:sldId id="549" r:id="rId27"/>
    <p:sldId id="552" r:id="rId28"/>
    <p:sldId id="554" r:id="rId29"/>
    <p:sldId id="555" r:id="rId30"/>
    <p:sldId id="556" r:id="rId31"/>
    <p:sldId id="557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7494-CB78-E67B-366F-E5E481AC4CB6}" v="4491" dt="2021-09-28T15:48:52.023"/>
    <p1510:client id="{0F9AE3CF-5A6F-4F8B-BB8E-E50371883B24}" v="55" dt="2021-09-29T11:51:39.190"/>
    <p1510:client id="{23374689-3937-474B-8D88-D96FB10C0647}" v="259" dt="2021-09-28T09:10:29.788"/>
    <p1510:client id="{2CD05EB5-B083-4D87-B08B-C8406298E9E7}" v="687" dt="2021-09-29T11:14:48.424"/>
    <p1510:client id="{3B618ED6-C4DF-4069-992D-310BB28629C2}" v="286" dt="2021-09-27T21:22:13.965"/>
    <p1510:client id="{5241E196-CDB7-43DD-89CC-A84BF72265EA}" v="996" dt="2021-09-28T06:56:43.244"/>
    <p1510:client id="{736BF84D-3B7A-48C0-86E8-704571FC7A49}" v="1649" dt="2021-09-27T21:11:20.662"/>
    <p1510:client id="{7A2B25E3-95EB-48EB-8BAF-321CE8BEB670}" v="1881" dt="2021-09-28T08:16:49.105"/>
    <p1510:client id="{819C12FD-F66E-48E3-BF36-AE243AFD359E}" v="206" dt="2021-09-28T08:47:47.319"/>
    <p1510:client id="{9F362612-4E41-4992-9486-C34CC0F8F4F8}" v="567" dt="2021-09-29T13:05:46.451"/>
    <p1510:client id="{BC2BF404-D300-4CFE-AC42-5745B0451BE7}" v="2" dt="2021-10-06T10:09:54.050"/>
    <p1510:client id="{C6151530-A1EE-4CEF-B76F-2419706AE029}" v="198" dt="2021-09-28T08:24:19.375"/>
    <p1510:client id="{F5E8A846-61DC-4042-AF97-A85688BAC066}" v="26" dt="2021-09-28T09:12:2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51256" autoAdjust="0"/>
  </p:normalViewPr>
  <p:slideViewPr>
    <p:cSldViewPr snapToGrid="0">
      <p:cViewPr varScale="1">
        <p:scale>
          <a:sx n="44" d="100"/>
          <a:sy n="44" d="100"/>
        </p:scale>
        <p:origin x="16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474B-85CF-490A-A9E5-25C7F5833628}" type="datetimeFigureOut">
              <a:rPr lang="tr"/>
              <a:t>19.01.2023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F7CC-D458-443D-B283-07E9842616FE}" type="slidenum">
              <a:rPr lang="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SOA SERVICE: https://medium.com/architectural-patterns/soa-service-orietented-architecture-nedir-75092cd90d61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REST SERVICE : https://denizirgin.com/rest-ve-restful-web-servis-kavram%C4%B1-30bc4400b9e0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https://seotional.com/seo/core-web-vitals/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Seo kaygısı varsa SSR kullanmalıyız.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Babel : </a:t>
            </a:r>
          </a:p>
          <a:p>
            <a:r>
              <a:rPr lang="en-US" dirty="0"/>
              <a:t>https://medium.com/hepsiburadatech/babel-nas%C4%B1l-%C3%A7al%C4%B1%C5%9F%C4%B1r-f1b4a68c8120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Reflow: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 </a:t>
            </a:r>
            <a:r>
              <a:rPr lang="tr-TR" b="0" i="0" dirty="0">
                <a:solidFill>
                  <a:srgbClr val="171717"/>
                </a:solidFill>
                <a:effectLst/>
                <a:latin typeface="-apple-system"/>
              </a:rPr>
              <a:t>DOM daki görünür her bir nodun pozisyonunun belirlenmesi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Repaint: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 </a:t>
            </a:r>
            <a:r>
              <a:rPr lang="tr-TR" b="0" i="0" dirty="0">
                <a:solidFill>
                  <a:srgbClr val="171717"/>
                </a:solidFill>
                <a:effectLst/>
                <a:latin typeface="-apple-system"/>
              </a:rPr>
              <a:t>Tarayıcın node’u ekrana çizmesi</a:t>
            </a:r>
            <a:endParaRPr lang="en-US" b="0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Maliyetli bir işlemdir.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Idempotent : Bir defa çağırılma ile birden fazla kez çağrılma arasında bir fark olmaması durumu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dirty="0"/>
              <a:t>Mert Alptekin</a:t>
            </a:r>
          </a:p>
          <a:p>
            <a:pPr algn="l"/>
            <a:r>
              <a:rPr lang="tr-TR" b="1" dirty="0"/>
              <a:t>Software Consultant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5DB5-0C94-B9FE-252F-6FAD7DF3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SSR (Server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8D53-2B06-7597-1E8A-866E4F79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tr-TR" dirty="0"/>
              <a:t> (Dinamik içeriği olmayan web sayfaları) 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92929"/>
                </a:solidFill>
                <a:effectLst/>
                <a:latin typeface="source-serif-pro"/>
              </a:rPr>
              <a:t>GCP Cloud Storage ya da AWS S3'e direkt olarak yuklenebilir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tr-TR" dirty="0"/>
              <a:t> (Dinamik olarak içeriğin güncellendindiği web sayfaları)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NextJS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,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NuxtJS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Hybrid</a:t>
            </a:r>
            <a:r>
              <a:rPr lang="tr-TR" dirty="0"/>
              <a:t> (Hem dinamik hemde static sayfalarımızın olduğu durumlarda)</a:t>
            </a:r>
          </a:p>
          <a:p>
            <a:pPr marL="0" indent="0">
              <a:buNone/>
            </a:pPr>
            <a:r>
              <a:rPr lang="tr-TR" dirty="0"/>
              <a:t>Dinamik içerik üretileceğinden sunucuya ihtiyaç vardır.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NextJS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,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NuxtJS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9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2DB8-EB4B-096D-914C-72C5CAFE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Tarihçesi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5BAB-7DF7-377D-19F4-BA40730F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25659"/>
                </a:solidFill>
                <a:latin typeface="Avenir Next LT Pro (Body)"/>
              </a:rPr>
              <a:t>Facebook ana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akış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için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tr-TR" dirty="0">
                <a:solidFill>
                  <a:srgbClr val="525659"/>
                </a:solidFill>
                <a:latin typeface="Avenir Next LT Pro (Body)"/>
              </a:rPr>
              <a:t>geliştirdi.</a:t>
            </a:r>
          </a:p>
          <a:p>
            <a:pPr marL="0" indent="0">
              <a:buNone/>
            </a:pPr>
            <a:endParaRPr lang="en-US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25659"/>
                </a:solidFill>
                <a:latin typeface="Avenir Next LT Pro (Body)"/>
              </a:rPr>
              <a:t>Instagram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için</a:t>
            </a:r>
            <a:r>
              <a:rPr lang="tr-TR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kullanı</a:t>
            </a:r>
            <a:r>
              <a:rPr lang="tr-TR" dirty="0">
                <a:solidFill>
                  <a:srgbClr val="525659"/>
                </a:solidFill>
                <a:latin typeface="Avenir Next LT Pro (Body)"/>
              </a:rPr>
              <a:t>ldı</a:t>
            </a:r>
          </a:p>
          <a:p>
            <a:pPr marL="0" indent="0">
              <a:buNone/>
            </a:pPr>
            <a:endParaRPr lang="en-US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JSConf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'da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tanıtıl</a:t>
            </a:r>
            <a:r>
              <a:rPr lang="tr-TR" dirty="0">
                <a:solidFill>
                  <a:srgbClr val="525659"/>
                </a:solidFill>
                <a:latin typeface="Avenir Next LT Pro (Body)"/>
              </a:rPr>
              <a:t>dı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ve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açık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kaynak</a:t>
            </a:r>
            <a:r>
              <a:rPr lang="tr-TR" dirty="0">
                <a:solidFill>
                  <a:srgbClr val="525659"/>
                </a:solidFill>
                <a:latin typeface="Avenir Next LT Pro (Body)"/>
              </a:rPr>
              <a:t> (open source)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hale gel</a:t>
            </a:r>
            <a:r>
              <a:rPr lang="tr-TR" dirty="0">
                <a:solidFill>
                  <a:srgbClr val="525659"/>
                </a:solidFill>
                <a:latin typeface="Avenir Next LT Pro (Body)"/>
              </a:rPr>
              <a:t>di</a:t>
            </a:r>
          </a:p>
          <a:p>
            <a:pPr marL="0" indent="0">
              <a:buNone/>
            </a:pPr>
            <a:endParaRPr lang="en-US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React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Native'in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çıkışı</a:t>
            </a:r>
            <a:endParaRPr lang="en-US" dirty="0">
              <a:solidFill>
                <a:srgbClr val="525659"/>
              </a:solidFill>
              <a:latin typeface="Avenir Next LT Pro (Body)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5EC7705-2149-5EDD-0398-F019A1FCE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12" y="344922"/>
            <a:ext cx="2274620" cy="1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CBA-76C9-E9F0-871A-110C15B4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Nedir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3ABF-5FF3-7A7F-F08E-293F6D92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MVC</a:t>
            </a:r>
            <a:r>
              <a:rPr lang="tr-TR" dirty="0"/>
              <a:t> Template Tasarım deseninde View Katmanına denk gelir.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İnteraktif kullanıcı arayüzü geliştirmeye yarar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Framework değil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kütüphane</a:t>
            </a:r>
            <a:r>
              <a:rPr lang="tr-TR" dirty="0"/>
              <a:t> olarak geliştirilmiştir.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CSR</a:t>
            </a:r>
            <a:r>
              <a:rPr lang="tr-TR" dirty="0"/>
              <a:t> odaklıdır,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</a:t>
            </a:r>
            <a:r>
              <a:rPr lang="tr-TR" dirty="0"/>
              <a:t> uygulama geliştirmek için kullanılır.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ES6 </a:t>
            </a:r>
            <a:r>
              <a:rPr lang="tr-TR" dirty="0"/>
              <a:t>standartını kullanır ve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Babel</a:t>
            </a:r>
            <a:r>
              <a:rPr lang="tr-TR" dirty="0"/>
              <a:t> ile kodu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ES5</a:t>
            </a:r>
            <a:r>
              <a:rPr lang="tr-TR" dirty="0"/>
              <a:t> standartına uygun hale getirir.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5579E24-2DB3-73F5-850C-2B483F65E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12" y="344922"/>
            <a:ext cx="2274620" cy="1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1BAA-61A6-6FC6-54DA-AC56C36D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Neden Gerekliydi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57A5-3337-B6D4-0B91-A696844E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data </a:t>
            </a:r>
            <a:r>
              <a:rPr lang="en-US" dirty="0" err="1"/>
              <a:t>bağlama'nın</a:t>
            </a:r>
            <a:r>
              <a:rPr lang="en-US" dirty="0"/>
              <a:t>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(two-way data binding)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DOM </a:t>
            </a:r>
            <a:r>
              <a:rPr lang="en-US" dirty="0" err="1"/>
              <a:t>ağacındaki</a:t>
            </a:r>
            <a:r>
              <a:rPr lang="en-US" dirty="0"/>
              <a:t> </a:t>
            </a:r>
            <a:r>
              <a:rPr lang="en-US" dirty="0" err="1"/>
              <a:t>kademeli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(cascading updates)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UX (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)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Zamanla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sayfada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olması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Facebook'un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mimarisinin</a:t>
            </a:r>
            <a:r>
              <a:rPr lang="en-US" dirty="0"/>
              <a:t> </a:t>
            </a:r>
            <a:r>
              <a:rPr lang="en-US" dirty="0" err="1"/>
              <a:t>karmaşıklığı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MVC </a:t>
            </a:r>
            <a:r>
              <a:rPr lang="en-US" dirty="0" err="1"/>
              <a:t>mentalitesinden</a:t>
            </a:r>
            <a:r>
              <a:rPr lang="en-US" dirty="0"/>
              <a:t> </a:t>
            </a:r>
            <a:r>
              <a:rPr lang="en-US" dirty="0" err="1"/>
              <a:t>kurtulmak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5CBB5B5-3924-EAFA-83A7-D1AFB5216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12" y="344922"/>
            <a:ext cx="2274620" cy="1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8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5753-F1D4-5057-1B63-5BB0D0AD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-94"/>
              </a:rPr>
              <a:t>Neden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-94"/>
              </a:rPr>
              <a:t> React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-94"/>
              </a:rPr>
              <a:t>kullanmalıyım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Montserrat" panose="00000500000000000000" pitchFamily="2" charset="-94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34BF-FCD3-E705-7242-4DBDC08B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okunur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viewlar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Bileşen</a:t>
            </a:r>
            <a:r>
              <a:rPr lang="tr-TR" dirty="0"/>
              <a:t>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(Component)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/>
              <a:t>temelli</a:t>
            </a:r>
            <a:r>
              <a:rPr lang="en-US" dirty="0"/>
              <a:t> web </a:t>
            </a:r>
            <a:r>
              <a:rPr lang="tr-TR" dirty="0"/>
              <a:t>geliştirme. (Reusability)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sık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değişen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/>
              <a:t>elemanlar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konusuysa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/>
              <a:t>H</a:t>
            </a:r>
            <a:r>
              <a:rPr lang="en-US" dirty="0" err="1"/>
              <a:t>ızlı</a:t>
            </a:r>
            <a:r>
              <a:rPr lang="en-US" dirty="0"/>
              <a:t> </a:t>
            </a:r>
            <a:r>
              <a:rPr lang="tr-TR" dirty="0"/>
              <a:t>ve interaktif bir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geliştirebilme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AE4A279-E8C8-249A-037E-10496DB7E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12" y="344922"/>
            <a:ext cx="2274620" cy="1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2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9D04-05B8-9DD2-1B90-5950F148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Temel Bileşenler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7318-964C-0E70-2ABF-E522B80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Virtual DOM</a:t>
            </a:r>
          </a:p>
          <a:p>
            <a:r>
              <a:rPr lang="tr-TR" dirty="0"/>
              <a:t>Components</a:t>
            </a:r>
          </a:p>
          <a:p>
            <a:r>
              <a:rPr lang="tr-TR" dirty="0"/>
              <a:t>Props</a:t>
            </a:r>
          </a:p>
          <a:p>
            <a:r>
              <a:rPr lang="tr-TR" dirty="0"/>
              <a:t>State</a:t>
            </a:r>
          </a:p>
          <a:p>
            <a:r>
              <a:rPr lang="tr-TR" dirty="0"/>
              <a:t>JSX</a:t>
            </a:r>
          </a:p>
          <a:p>
            <a:r>
              <a:rPr lang="tr-TR" dirty="0"/>
              <a:t>Hooks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72EE80F-CD25-8FCA-A5C9-3A669915A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12" y="344922"/>
            <a:ext cx="2274620" cy="19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6A9-E1BA-5A4B-87BC-2A2F8A92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/>
          </a:p>
        </p:txBody>
      </p:sp>
      <p:pic>
        <p:nvPicPr>
          <p:cNvPr id="5" name="Content Placeholder 4" descr="A picture containing text, object, first-aid kit&#10;&#10;Description automatically generated">
            <a:extLst>
              <a:ext uri="{FF2B5EF4-FFF2-40B4-BE49-F238E27FC236}">
                <a16:creationId xmlns:a16="http://schemas.microsoft.com/office/drawing/2014/main" id="{A6E0DEC4-DE56-CAFC-BC05-B1A45772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01" y="1069487"/>
            <a:ext cx="5757513" cy="52177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FA634E-51AD-E008-FB6F-53021B575ECB}"/>
              </a:ext>
            </a:extLst>
          </p:cNvPr>
          <p:cNvSpPr txBox="1"/>
          <p:nvPr/>
        </p:nvSpPr>
        <p:spPr>
          <a:xfrm>
            <a:off x="838200" y="2071884"/>
            <a:ext cx="45881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Gerçek</a:t>
            </a:r>
            <a:r>
              <a:rPr lang="en-US" sz="2800" dirty="0"/>
              <a:t> </a:t>
            </a:r>
            <a:r>
              <a:rPr lang="en-US" sz="2800" dirty="0" err="1"/>
              <a:t>DOM'a</a:t>
            </a:r>
            <a:r>
              <a:rPr lang="en-US" sz="2800" dirty="0"/>
              <a:t> </a:t>
            </a:r>
            <a:r>
              <a:rPr lang="en-US" sz="2800" dirty="0" err="1"/>
              <a:t>karşılık</a:t>
            </a:r>
            <a:r>
              <a:rPr lang="en-US" sz="2800" dirty="0"/>
              <a:t> </a:t>
            </a:r>
            <a:r>
              <a:rPr lang="en-US" sz="2800" dirty="0" err="1"/>
              <a:t>gelen</a:t>
            </a:r>
            <a:r>
              <a:rPr lang="en-US" sz="2800" dirty="0"/>
              <a:t> </a:t>
            </a:r>
            <a:r>
              <a:rPr lang="en-US" sz="2800" dirty="0" err="1"/>
              <a:t>sanal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DOM </a:t>
            </a:r>
            <a:r>
              <a:rPr lang="en-US" sz="2800" dirty="0" err="1"/>
              <a:t>nesnesidir</a:t>
            </a:r>
            <a:r>
              <a:rPr lang="en-US" sz="2800" dirty="0"/>
              <a:t>, </a:t>
            </a:r>
            <a:r>
              <a:rPr lang="en-US" sz="2800" dirty="0" err="1"/>
              <a:t>yani</a:t>
            </a:r>
            <a:r>
              <a:rPr lang="en-US" sz="2800" dirty="0"/>
              <a:t> render </a:t>
            </a:r>
            <a:r>
              <a:rPr lang="en-US" sz="2800" dirty="0" err="1"/>
              <a:t>edilen</a:t>
            </a:r>
            <a:r>
              <a:rPr lang="en-US" sz="2800" dirty="0"/>
              <a:t> </a:t>
            </a:r>
            <a:r>
              <a:rPr lang="en-US" sz="2800" dirty="0" err="1"/>
              <a:t>DOM'un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kopyasıdır</a:t>
            </a:r>
            <a:r>
              <a:rPr lang="tr-TR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775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B9DB-FA7D-1FFA-748D-A3DD0605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C29-6B17-C68B-D554-C4625A46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 DOM </a:t>
            </a:r>
            <a:r>
              <a:rPr lang="en-US" dirty="0"/>
              <a:t>(</a:t>
            </a:r>
            <a:r>
              <a:rPr lang="en-US" dirty="0" err="1"/>
              <a:t>Sanal</a:t>
            </a:r>
            <a:r>
              <a:rPr lang="en-US" dirty="0"/>
              <a:t> DOM) </a:t>
            </a:r>
            <a:r>
              <a:rPr lang="en-US" dirty="0" err="1"/>
              <a:t>aslında</a:t>
            </a:r>
            <a:r>
              <a:rPr lang="en-US" dirty="0"/>
              <a:t> DOM 'un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Yalnızca</a:t>
            </a:r>
            <a:r>
              <a:rPr lang="en-US" dirty="0"/>
              <a:t> state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tr-TR" dirty="0"/>
              <a:t> edilir 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gerçek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</a:t>
            </a:r>
            <a:r>
              <a:rPr lang="en-US" dirty="0"/>
              <a:t> update </a:t>
            </a:r>
            <a:r>
              <a:rPr lang="en-US" dirty="0" err="1"/>
              <a:t>edilir</a:t>
            </a:r>
            <a:endParaRPr lang="tr-TR" dirty="0"/>
          </a:p>
          <a:p>
            <a:endParaRPr lang="en-US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 </a:t>
            </a:r>
            <a:r>
              <a:rPr lang="en-US" dirty="0" err="1"/>
              <a:t>ağacı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farklar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(diff) </a:t>
            </a:r>
            <a:r>
              <a:rPr lang="en-US" dirty="0" err="1"/>
              <a:t>hesaplanarak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minimum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DOM'a</a:t>
            </a:r>
            <a:r>
              <a:rPr lang="en-US" dirty="0"/>
              <a:t> </a:t>
            </a:r>
            <a:r>
              <a:rPr lang="en-US" dirty="0" err="1"/>
              <a:t>aktarılır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 DOM </a:t>
            </a:r>
            <a:r>
              <a:rPr lang="en-US" dirty="0" err="1"/>
              <a:t>üzerindeki</a:t>
            </a:r>
            <a:r>
              <a:rPr lang="en-US" dirty="0"/>
              <a:t> her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aktarılmaz</a:t>
            </a:r>
            <a:r>
              <a:rPr lang="en-US" dirty="0"/>
              <a:t>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Repaint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Reflow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uygulanır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9AD2-02AB-1B17-9923-03CAFDF3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34B65A-B517-CFF5-202F-441ECD45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7" y="2069746"/>
            <a:ext cx="10366713" cy="3627670"/>
          </a:xfrm>
        </p:spPr>
      </p:pic>
    </p:spTree>
    <p:extLst>
      <p:ext uri="{BB962C8B-B14F-4D97-AF65-F5344CB8AC3E}">
        <p14:creationId xmlns:p14="http://schemas.microsoft.com/office/powerpoint/2010/main" val="179233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911E-EA9A-A14C-6382-4FC45603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(Reflow Repaint)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81467A-B57E-C2E3-D721-6B324091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1" y="2482010"/>
            <a:ext cx="9133119" cy="35347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82B79E-8BD5-98FC-3FC5-9DE2BE03B900}"/>
              </a:ext>
            </a:extLst>
          </p:cNvPr>
          <p:cNvSpPr/>
          <p:nvPr/>
        </p:nvSpPr>
        <p:spPr>
          <a:xfrm>
            <a:off x="9971319" y="5099551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71717"/>
                </a:solidFill>
                <a:effectLst/>
                <a:latin typeface="SF Mono"/>
              </a:rPr>
              <a:t>visibility: hidden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A6FFE-A2A4-D5AC-254A-05126C7CEE25}"/>
              </a:ext>
            </a:extLst>
          </p:cNvPr>
          <p:cNvSpPr/>
          <p:nvPr/>
        </p:nvSpPr>
        <p:spPr>
          <a:xfrm>
            <a:off x="9926936" y="2472765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Add or Remove CSS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BF499-06CD-9668-D0DC-E2A83892A948}"/>
              </a:ext>
            </a:extLst>
          </p:cNvPr>
          <p:cNvSpPr/>
          <p:nvPr/>
        </p:nvSpPr>
        <p:spPr>
          <a:xfrm>
            <a:off x="6793416" y="5099551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display:none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B03CD1-3221-D7F7-C492-1713D02C868A}"/>
              </a:ext>
            </a:extLst>
          </p:cNvPr>
          <p:cNvSpPr/>
          <p:nvPr/>
        </p:nvSpPr>
        <p:spPr>
          <a:xfrm>
            <a:off x="6793416" y="6008984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DOM update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A60BF-5F76-4D71-124E-E57C54C46F9B}"/>
              </a:ext>
            </a:extLst>
          </p:cNvPr>
          <p:cNvSpPr/>
          <p:nvPr/>
        </p:nvSpPr>
        <p:spPr>
          <a:xfrm>
            <a:off x="6793416" y="1632548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Moving,Animating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90BA2-7FF3-05EF-3286-85F91B13975B}"/>
              </a:ext>
            </a:extLst>
          </p:cNvPr>
          <p:cNvSpPr/>
          <p:nvPr/>
        </p:nvSpPr>
        <p:spPr>
          <a:xfrm>
            <a:off x="9926936" y="1570644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Moving,Animating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684C1-E096-6B8F-29D1-D264CECA9E91}"/>
              </a:ext>
            </a:extLst>
          </p:cNvPr>
          <p:cNvSpPr/>
          <p:nvPr/>
        </p:nvSpPr>
        <p:spPr>
          <a:xfrm>
            <a:off x="6800243" y="2555626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Resizing, Add or Remove CSS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C2AD4E-0C23-24B6-994F-C37DB7E4B342}"/>
              </a:ext>
            </a:extLst>
          </p:cNvPr>
          <p:cNvSpPr/>
          <p:nvPr/>
        </p:nvSpPr>
        <p:spPr>
          <a:xfrm>
            <a:off x="9962106" y="6016774"/>
            <a:ext cx="2008418" cy="84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171717"/>
                </a:solidFill>
                <a:latin typeface="SF Mono"/>
              </a:rPr>
              <a:t>display:none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3FB-DA0A-71CD-A58E-26AF4659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255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Eğitim</a:t>
            </a:r>
            <a:r>
              <a:rPr lang="tr-TR" sz="3200" dirty="0"/>
              <a:t> </a:t>
            </a:r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Kataloğu</a:t>
            </a:r>
            <a:r>
              <a:rPr lang="tr-TR" sz="3200" dirty="0"/>
              <a:t>	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35DB-5B28-A4A1-D97A-63DA0E2F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79"/>
            <a:ext cx="10515600" cy="6094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b="1" dirty="0"/>
              <a:t>SPA Uygulama Giriş</a:t>
            </a:r>
          </a:p>
          <a:p>
            <a:pPr lvl="1"/>
            <a:r>
              <a:rPr lang="tr-TR" sz="1600" dirty="0"/>
              <a:t>SPA uygulama Nedir</a:t>
            </a:r>
          </a:p>
          <a:p>
            <a:pPr lvl="1"/>
            <a:r>
              <a:rPr lang="tr-TR" sz="1600" dirty="0"/>
              <a:t>SPA ile Traditional Mimari farkları</a:t>
            </a:r>
          </a:p>
          <a:p>
            <a:pPr lvl="1"/>
            <a:r>
              <a:rPr lang="tr-TR" sz="1600" dirty="0"/>
              <a:t>SSR ve CSR Kavramı</a:t>
            </a:r>
          </a:p>
          <a:p>
            <a:pPr lvl="1"/>
            <a:r>
              <a:rPr lang="tr-TR" sz="1600" dirty="0"/>
              <a:t>One Way Data Binding Two Way Data Binding Kavramı</a:t>
            </a:r>
          </a:p>
          <a:p>
            <a:pPr marL="0" indent="0">
              <a:buNone/>
            </a:pPr>
            <a:r>
              <a:rPr lang="tr-TR" sz="1600" b="1" dirty="0"/>
              <a:t>React Giriş</a:t>
            </a:r>
          </a:p>
          <a:p>
            <a:pPr lvl="1"/>
            <a:r>
              <a:rPr lang="tr-TR" sz="1600" dirty="0"/>
              <a:t>React Tarihçesi</a:t>
            </a:r>
          </a:p>
          <a:p>
            <a:pPr lvl="1"/>
            <a:r>
              <a:rPr lang="tr-TR" sz="1600" dirty="0"/>
              <a:t>React Nedir</a:t>
            </a:r>
          </a:p>
          <a:p>
            <a:pPr lvl="1"/>
            <a:r>
              <a:rPr lang="tr-TR" sz="1600" dirty="0"/>
              <a:t>React Neden Gerekliydi</a:t>
            </a:r>
          </a:p>
          <a:p>
            <a:pPr lvl="1"/>
            <a:r>
              <a:rPr lang="tr-TR" sz="1600" dirty="0"/>
              <a:t>Neden React Kullanırız</a:t>
            </a:r>
          </a:p>
          <a:p>
            <a:pPr lvl="1"/>
            <a:r>
              <a:rPr lang="tr-TR" sz="1600" dirty="0"/>
              <a:t>React Proje Yapısı</a:t>
            </a:r>
          </a:p>
          <a:p>
            <a:pPr marL="0" indent="0">
              <a:buNone/>
            </a:pPr>
            <a:r>
              <a:rPr lang="tr-TR" sz="1600" b="1" dirty="0"/>
              <a:t>React Temel Seviye</a:t>
            </a:r>
          </a:p>
          <a:p>
            <a:pPr lvl="1"/>
            <a:r>
              <a:rPr lang="tr-TR" sz="1600" dirty="0"/>
              <a:t>Virtual DOM kavramı</a:t>
            </a:r>
          </a:p>
          <a:p>
            <a:pPr lvl="1"/>
            <a:r>
              <a:rPr lang="tr-TR" sz="1600" dirty="0"/>
              <a:t>Components</a:t>
            </a:r>
          </a:p>
          <a:p>
            <a:pPr lvl="1"/>
            <a:r>
              <a:rPr lang="tr-TR" sz="1600" dirty="0"/>
              <a:t>Props (Stateless)</a:t>
            </a:r>
          </a:p>
          <a:p>
            <a:pPr lvl="1"/>
            <a:r>
              <a:rPr lang="tr-TR" sz="1600" dirty="0"/>
              <a:t>State (Stateful)</a:t>
            </a:r>
          </a:p>
          <a:p>
            <a:pPr lvl="1"/>
            <a:r>
              <a:rPr lang="tr-TR" sz="1600" dirty="0"/>
              <a:t>JSX Kavramı</a:t>
            </a:r>
          </a:p>
          <a:p>
            <a:pPr lvl="1"/>
            <a:r>
              <a:rPr lang="tr-TR" sz="1600" dirty="0"/>
              <a:t>Events</a:t>
            </a:r>
          </a:p>
          <a:p>
            <a:pPr lvl="1"/>
            <a:r>
              <a:rPr lang="tr-TR" sz="1600" dirty="0"/>
              <a:t>Conditions</a:t>
            </a:r>
          </a:p>
          <a:p>
            <a:pPr lvl="1"/>
            <a:r>
              <a:rPr lang="tr-TR" sz="1600" dirty="0"/>
              <a:t>Lists</a:t>
            </a:r>
          </a:p>
          <a:p>
            <a:pPr lvl="1"/>
            <a:r>
              <a:rPr lang="tr-TR" sz="1600" dirty="0"/>
              <a:t>UseState, UseEffect, UseLayputEffect Hookları</a:t>
            </a:r>
          </a:p>
          <a:p>
            <a:pPr lvl="1"/>
            <a:r>
              <a:rPr lang="tr-TR" sz="1600" dirty="0"/>
              <a:t>Type, Interface Kullanımı</a:t>
            </a:r>
          </a:p>
          <a:p>
            <a:pPr lvl="1"/>
            <a:endParaRPr lang="tr-TR" sz="1600" dirty="0"/>
          </a:p>
          <a:p>
            <a:pPr lvl="1"/>
            <a:endParaRPr lang="tr-TR" sz="1600" dirty="0"/>
          </a:p>
          <a:p>
            <a:pPr marL="457200" lvl="1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4721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7F3-A929-A9AA-59AF-0C63C8FF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7A15-E95E-58E0-DC18-E9A08D8E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Bağımsız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olarak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çalışabilen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temel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yapı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taşları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dır.</a:t>
            </a:r>
          </a:p>
          <a:p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Temelde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idempotent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fonksiyonlardır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tr-T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Arayüzü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server-side render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edilmiş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uygulama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gibi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tanımlar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Class ve Functions olarak tanımlanabilirler</a:t>
            </a: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tr-T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8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849-ECD5-5480-6038-DC865699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Class Based Components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86D1889-924B-ED94-BB84-47C9A5A8F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00" y="1377940"/>
            <a:ext cx="5967424" cy="5114935"/>
          </a:xfrm>
        </p:spPr>
      </p:pic>
    </p:spTree>
    <p:extLst>
      <p:ext uri="{BB962C8B-B14F-4D97-AF65-F5344CB8AC3E}">
        <p14:creationId xmlns:p14="http://schemas.microsoft.com/office/powerpoint/2010/main" val="141882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2A0C-9123-F4F8-652B-667F5B00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Function Based Components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DBB6B38-0FFF-74E3-3F4D-2692BFE6B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70" y="2124844"/>
            <a:ext cx="8707819" cy="3308802"/>
          </a:xfrm>
        </p:spPr>
      </p:pic>
    </p:spTree>
    <p:extLst>
      <p:ext uri="{BB962C8B-B14F-4D97-AF65-F5344CB8AC3E}">
        <p14:creationId xmlns:p14="http://schemas.microsoft.com/office/powerpoint/2010/main" val="197259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78E-2C76-2C6A-864E-142B9799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JSX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D258-7504-0614-87DB-18AC5BEB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JSX ⇒ (</a:t>
            </a:r>
            <a:r>
              <a:rPr lang="en-US" dirty="0" err="1"/>
              <a:t>Transpilers</a:t>
            </a:r>
            <a:r>
              <a:rPr lang="en-US" dirty="0"/>
              <a:t>) ⇒ JS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 </a:t>
            </a:r>
            <a:r>
              <a:rPr lang="en-US" dirty="0" err="1"/>
              <a:t>benzeri</a:t>
            </a:r>
            <a:r>
              <a:rPr lang="en-US" dirty="0"/>
              <a:t> </a:t>
            </a:r>
            <a:r>
              <a:rPr lang="en-US" dirty="0" err="1"/>
              <a:t>sözdizim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içe</a:t>
            </a:r>
            <a:r>
              <a:rPr lang="tr-TR" dirty="0"/>
              <a:t>risi</a:t>
            </a:r>
            <a:r>
              <a:rPr lang="en-US" dirty="0"/>
              <a:t>ne </a:t>
            </a:r>
            <a:r>
              <a:rPr lang="en-US" dirty="0" err="1"/>
              <a:t>yazılır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74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B679-C274-2163-C6A8-A9704311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JSX Kuralları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1036-B07C-062A-D830-E7A2A895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Açılan Element mutlaka kapatılmaldır.</a:t>
            </a:r>
          </a:p>
          <a:p>
            <a:endParaRPr lang="tr-TR" dirty="0"/>
          </a:p>
          <a:p>
            <a:r>
              <a:rPr lang="tr-TR" dirty="0"/>
              <a:t>Alt elemanlar tek bir eleman için sarmallanmalıdır.</a:t>
            </a:r>
          </a:p>
          <a:p>
            <a:endParaRPr lang="tr-TR" dirty="0"/>
          </a:p>
          <a:p>
            <a:r>
              <a:rPr lang="tr-TR" dirty="0"/>
              <a:t>Jsx de class yerine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tr-TR" dirty="0"/>
              <a:t>, for yerine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htmlFor</a:t>
            </a:r>
            <a:r>
              <a:rPr lang="tr-TR" dirty="0"/>
              <a:t> kullanmalıyız.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4A8A-31B3-7B37-9C25-8934DE04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Props (Stateless)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DFC5-48F6-DDB4-4EE9-54439311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Virtual </a:t>
            </a:r>
            <a:r>
              <a:rPr lang="en-US" dirty="0" err="1"/>
              <a:t>DOM'un</a:t>
            </a:r>
            <a:r>
              <a:rPr lang="en-US" dirty="0"/>
              <a:t> </a:t>
            </a:r>
            <a:r>
              <a:rPr lang="en-US" dirty="0" err="1"/>
              <a:t>amacına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render </a:t>
            </a:r>
            <a:r>
              <a:rPr lang="en-US" dirty="0" err="1"/>
              <a:t>maliyetini</a:t>
            </a:r>
            <a:r>
              <a:rPr lang="en-US" dirty="0"/>
              <a:t> </a:t>
            </a:r>
            <a:r>
              <a:rPr lang="en-US" dirty="0" err="1"/>
              <a:t>azaltır</a:t>
            </a: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 içinde d</a:t>
            </a:r>
            <a:r>
              <a:rPr lang="en-US" dirty="0" err="1"/>
              <a:t>eğişmeyecek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 ilk render olurken bu props değerlerine göre çizilir.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F6-0983-FD57-0855-38392510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State (Statefull)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AA70-14CD-AEBE-8A6B-5CC0D89E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Değişebilir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Her </a:t>
            </a:r>
            <a:r>
              <a:rPr lang="en-US" dirty="0" err="1"/>
              <a:t>değişimde</a:t>
            </a:r>
            <a:r>
              <a:rPr lang="en-US" dirty="0"/>
              <a:t> </a:t>
            </a:r>
            <a:r>
              <a:rPr lang="tr-TR" dirty="0"/>
              <a:t>component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yeniden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Virtual DOM güncellemeleri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state</a:t>
            </a:r>
            <a:r>
              <a:rPr lang="tr-TR" dirty="0"/>
              <a:t> ile olur.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setState</a:t>
            </a:r>
            <a:r>
              <a:rPr lang="tr-TR" dirty="0"/>
              <a:t> methodu ile state güncellenir.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4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98D3-4CDB-0C54-46AE-487E6EA2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Hooks Kavramı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AAEE-2CCF-15C5-5748-15E48B39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B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bileşenin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döngüsünü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UseState</a:t>
            </a:r>
          </a:p>
          <a:p>
            <a:pPr marL="0" indent="0">
              <a:buNone/>
            </a:pPr>
            <a:r>
              <a:rPr lang="tr-TR" dirty="0"/>
              <a:t>UseEffect</a:t>
            </a:r>
          </a:p>
          <a:p>
            <a:pPr marL="0" indent="0">
              <a:buNone/>
            </a:pPr>
            <a:r>
              <a:rPr lang="tr-TR" dirty="0"/>
              <a:t>UseLayoutEffect</a:t>
            </a:r>
          </a:p>
          <a:p>
            <a:pPr marL="0" indent="0">
              <a:buNone/>
            </a:pPr>
            <a:r>
              <a:rPr lang="tr-TR" dirty="0"/>
              <a:t>UseRef</a:t>
            </a:r>
          </a:p>
          <a:p>
            <a:pPr marL="0" indent="0">
              <a:buNone/>
            </a:pPr>
            <a:r>
              <a:rPr lang="tr-TR" dirty="0"/>
              <a:t>UseMemo</a:t>
            </a:r>
          </a:p>
          <a:p>
            <a:pPr marL="0" indent="0">
              <a:buNone/>
            </a:pPr>
            <a:r>
              <a:rPr lang="tr-TR" dirty="0"/>
              <a:t>UseCallback</a:t>
            </a:r>
          </a:p>
          <a:p>
            <a:pPr marL="0" indent="0">
              <a:buNone/>
            </a:pPr>
            <a:r>
              <a:rPr lang="tr-TR" dirty="0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5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CD30-D641-3D9C-D22C-E3DDD5DD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Hooks Kavramı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C1AAB8-3CBA-90E7-17B5-B1FE2AAAE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2" y="1337157"/>
            <a:ext cx="5742247" cy="5155718"/>
          </a:xfrm>
        </p:spPr>
      </p:pic>
    </p:spTree>
    <p:extLst>
      <p:ext uri="{BB962C8B-B14F-4D97-AF65-F5344CB8AC3E}">
        <p14:creationId xmlns:p14="http://schemas.microsoft.com/office/powerpoint/2010/main" val="265332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87CA-EABE-4B2C-5166-2CA66C1F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Hooks Kavramı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093-9737-F0D8-30C1-8A6B854A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useState:  </a:t>
            </a:r>
            <a:r>
              <a:rPr lang="tr-TR" dirty="0"/>
              <a:t>Component içerisindeki durum değişikliğinden  sorumlu hook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useEffect: </a:t>
            </a:r>
            <a:r>
              <a:rPr lang="tr-TR" dirty="0"/>
              <a:t>Componente etkilerin yansımasından sorumlu Hook. API’dan veri çekme, timer işlemleri, state güncelleme</a:t>
            </a:r>
          </a:p>
          <a:p>
            <a:pPr marL="0" indent="0">
              <a:buNone/>
            </a:pPr>
            <a:r>
              <a:rPr lang="tr-TR" dirty="0"/>
              <a:t>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componentDidMount</a:t>
            </a:r>
            <a:r>
              <a:rPr lang="tr-TR" dirty="0"/>
              <a:t>,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componentDidUpdate</a:t>
            </a:r>
            <a:r>
              <a:rPr lang="tr-TR" dirty="0"/>
              <a:t>, ve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componentWillUnmount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useLayoutEffect:  </a:t>
            </a:r>
            <a:r>
              <a:rPr lang="tr-TR" dirty="0"/>
              <a:t>React yeni DOM'u oluşturduktan sonra fakat tarayıcı'da yeni DOM paint edilmeden önce çalışır. Dom işlemlerini burada yaparız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4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55BE-5134-9305-194F-6B365BE3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Eğitim</a:t>
            </a:r>
            <a:r>
              <a:rPr lang="tr-TR" sz="4400" dirty="0"/>
              <a:t> </a:t>
            </a:r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Kataloğu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0970-ED76-A523-7B93-B80E02B7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React İleri Seviye</a:t>
            </a:r>
          </a:p>
          <a:p>
            <a:pPr lvl="1"/>
            <a:r>
              <a:rPr lang="tr-TR" sz="1600" dirty="0"/>
              <a:t>React Hook Form, Forms (Formik)</a:t>
            </a:r>
          </a:p>
          <a:p>
            <a:pPr lvl="1"/>
            <a:r>
              <a:rPr lang="tr-TR" sz="1600" dirty="0"/>
              <a:t>Routing (React Router DOM)</a:t>
            </a:r>
          </a:p>
          <a:p>
            <a:pPr lvl="1"/>
            <a:r>
              <a:rPr lang="tr-TR" sz="1600" dirty="0"/>
              <a:t>UseRef, UseReducer, UseCallback, UseMemo, UseContext</a:t>
            </a:r>
          </a:p>
          <a:p>
            <a:pPr lvl="1"/>
            <a:r>
              <a:rPr lang="tr-TR" sz="1600" dirty="0"/>
              <a:t>ReactMaterialUI (MUI) ile Arayüz Geliştirme</a:t>
            </a:r>
          </a:p>
          <a:p>
            <a:pPr lvl="1"/>
            <a:r>
              <a:rPr lang="tr-TR" sz="1600" dirty="0"/>
              <a:t>Code Splitting Kavramı</a:t>
            </a:r>
          </a:p>
          <a:p>
            <a:pPr lvl="1"/>
            <a:r>
              <a:rPr lang="tr-TR" sz="1600" dirty="0"/>
              <a:t>Styled Components</a:t>
            </a:r>
          </a:p>
          <a:p>
            <a:pPr lvl="1"/>
            <a:r>
              <a:rPr lang="tr-TR" sz="1600" dirty="0"/>
              <a:t>React Redux ile Global State Kavramı</a:t>
            </a:r>
          </a:p>
          <a:p>
            <a:pPr lvl="1"/>
            <a:r>
              <a:rPr lang="tr-TR" sz="1600" dirty="0"/>
              <a:t>Web Vitals ile Metrik ölçümleri</a:t>
            </a:r>
          </a:p>
          <a:p>
            <a:pPr lvl="1"/>
            <a:endParaRPr lang="tr-TR" sz="1600" dirty="0"/>
          </a:p>
          <a:p>
            <a:pPr marL="457200" lvl="1" indent="0">
              <a:buNone/>
            </a:pPr>
            <a:endParaRPr lang="tr-TR" sz="12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1E83-C16B-C6AC-34A5-A9AB57E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Hooks Kavramı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8469-00C7-851B-904E-2BA948EF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useMemo</a:t>
            </a:r>
            <a:r>
              <a:rPr lang="tr-TR" dirty="0"/>
              <a:t>: Yeniden hesaplanması gerekmeyecek bir şekilde bir değeri ön belleğe almak için kullanılan hook.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useCallback</a:t>
            </a:r>
            <a:r>
              <a:rPr lang="tr-TR" dirty="0"/>
              <a:t>: UseMemo ile aynı işlevi yapsa da, UseMemo ön belleğe alınmış değer ile çalışırken, UseCallback ön belleğe alınmış fonsiyon için kullanılır.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useRef</a:t>
            </a:r>
            <a:r>
              <a:rPr lang="tr-TR" dirty="0"/>
              <a:t>: Domdaki bir elementin referansına erişmemizi sağlayan hook.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1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D362-3AEE-4E4B-085F-47CA72FA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Hooks Kavramı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5E8C-B6FD-D804-D10E-36E4316A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UseContext</a:t>
            </a:r>
            <a:r>
              <a:rPr lang="tr-TR" dirty="0"/>
              <a:t>: Global State yönetiminden sorumlu Hook.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useReducer</a:t>
            </a:r>
            <a:r>
              <a:rPr lang="tr-TR" dirty="0"/>
              <a:t>: Global state management yaparken, bir aksiyon sonrası değişen state’in dinlenmesi için kullanılan hook.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2954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DA4-5CD1-14E8-CC89-9D32F9F4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İleri Düzey React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CF7C-9D7C-A90B-B950-250AC9C5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sz="2800" dirty="0"/>
              <a:t>Forms (Formik)</a:t>
            </a:r>
          </a:p>
          <a:p>
            <a:pPr lvl="1"/>
            <a:r>
              <a:rPr lang="tr-TR" sz="2800" dirty="0"/>
              <a:t>Routing (React Router DOM)</a:t>
            </a:r>
          </a:p>
          <a:p>
            <a:pPr lvl="1"/>
            <a:r>
              <a:rPr lang="tr-TR" sz="2800" dirty="0"/>
              <a:t>UseRef, UseReducer, UseCallback, UseMemo, UseContext</a:t>
            </a:r>
          </a:p>
          <a:p>
            <a:pPr lvl="1"/>
            <a:r>
              <a:rPr lang="tr-TR" sz="2800" dirty="0"/>
              <a:t>ReactMaterialUI (MUI) ile Arayüz Geliştirme</a:t>
            </a:r>
          </a:p>
          <a:p>
            <a:pPr lvl="1"/>
            <a:r>
              <a:rPr lang="tr-TR" sz="2800" dirty="0"/>
              <a:t>Code Splitting Kavramı</a:t>
            </a:r>
          </a:p>
          <a:p>
            <a:pPr lvl="1"/>
            <a:r>
              <a:rPr lang="tr-TR" sz="2800" dirty="0"/>
              <a:t>Styled Components</a:t>
            </a:r>
          </a:p>
          <a:p>
            <a:pPr lvl="1"/>
            <a:r>
              <a:rPr lang="tr-TR" sz="2800" dirty="0"/>
              <a:t>React Redux ile Global State Kavramı</a:t>
            </a:r>
          </a:p>
          <a:p>
            <a:pPr lvl="1"/>
            <a:r>
              <a:rPr lang="tr-TR" sz="2800" dirty="0"/>
              <a:t>Web Vitals ile Metrik ölçümleri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8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4032-55D4-2986-892A-7859892D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Forms (Formik)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B193A0B-279D-A0C3-B445-DF468612D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47" y="1690688"/>
            <a:ext cx="2014537" cy="17383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19E0D2-1074-8BC6-BE1D-B6C8A31F5F77}"/>
              </a:ext>
            </a:extLst>
          </p:cNvPr>
          <p:cNvSpPr txBox="1">
            <a:spLocks/>
          </p:cNvSpPr>
          <p:nvPr/>
        </p:nvSpPr>
        <p:spPr>
          <a:xfrm>
            <a:off x="1049216" y="2476255"/>
            <a:ext cx="52578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Form Gönderimi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Form State Yönetimi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Hata Mesajları ve Doğrulama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DEA54A-61E5-B666-71F2-461321231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21" y="3810467"/>
            <a:ext cx="4706563" cy="26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2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1805-858E-6F15-D2D0-6ABDAC14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Routing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2A4D-F8C5-0259-A99A-F89006B1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717215" cy="385974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SPA uygulamalarda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yenilemesi</a:t>
            </a:r>
            <a:r>
              <a:rPr lang="en-US" dirty="0"/>
              <a:t> </a:t>
            </a:r>
            <a:r>
              <a:rPr lang="en-US" dirty="0" err="1"/>
              <a:t>yapılmadan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sayfalar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gezinme</a:t>
            </a:r>
            <a:r>
              <a:rPr lang="en-US" dirty="0"/>
              <a:t> 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sunmaktadırlar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A345A12-4FA5-EEC6-A924-FBB5A8E48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04" y="2821078"/>
            <a:ext cx="5709666" cy="36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B783-1320-D19E-0C00-78426B17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Material UI (MUI)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F017-FC22-11CC-72B4-A2381226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React uygulamalarında material design kalıplarına göre ui kitleri içerisinde barındıran bir library’dir.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92436D7-8071-196C-E5D8-5446F805E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3" y="2835438"/>
            <a:ext cx="5158154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3A8A-DC20-7092-9B55-BE1EDC1A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Styled Component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C262-43BF-C74C-8DCC-27367EAA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Styled Components </a:t>
            </a:r>
            <a:r>
              <a:rPr lang="en-US" dirty="0" err="1"/>
              <a:t>kısaca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dosyalarınızda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yazmasınızı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, </a:t>
            </a:r>
            <a:r>
              <a:rPr lang="en-US" dirty="0" err="1"/>
              <a:t>csslerinizi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componentlara</a:t>
            </a:r>
            <a:r>
              <a:rPr lang="en-US" dirty="0"/>
              <a:t> </a:t>
            </a:r>
            <a:r>
              <a:rPr lang="en-US" dirty="0" err="1"/>
              <a:t>bağlayabilen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react props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yazmanızı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kütüphanedir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>
              <a:solidFill>
                <a:srgbClr val="2E444E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barındırdığı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Automatic critical CSS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sayfanızda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render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componentlarınıza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cssleri</a:t>
            </a:r>
            <a:r>
              <a:rPr lang="en-US" dirty="0"/>
              <a:t> </a:t>
            </a:r>
            <a:r>
              <a:rPr lang="en-US" dirty="0" err="1"/>
              <a:t>yükleyerek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performanslı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olmanızı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64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7990-B154-2943-306D-8519B7C3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Styled Component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3CA40B5-5647-9F84-BE2F-05CCC8F8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8" y="1838214"/>
            <a:ext cx="9722623" cy="3999877"/>
          </a:xfrm>
        </p:spPr>
      </p:pic>
    </p:spTree>
    <p:extLst>
      <p:ext uri="{BB962C8B-B14F-4D97-AF65-F5344CB8AC3E}">
        <p14:creationId xmlns:p14="http://schemas.microsoft.com/office/powerpoint/2010/main" val="85112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64C-62C1-7660-4D26-4B843EB9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Code Splitting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A00A-6850-7562-2C6F-5BC8062F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parçalara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chunk</a:t>
            </a:r>
            <a:r>
              <a:rPr lang="en-US" dirty="0"/>
              <a:t>) </a:t>
            </a:r>
            <a:r>
              <a:rPr lang="en-US" dirty="0" err="1"/>
              <a:t>bölüp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parçaların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isteğe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yüklenmesini</a:t>
            </a:r>
            <a:r>
              <a:rPr lang="en-US" dirty="0"/>
              <a:t> </a:t>
            </a:r>
            <a:r>
              <a:rPr lang="en-US" dirty="0" err="1"/>
              <a:t>sağlamaya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splitting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bölümleme</a:t>
            </a:r>
            <a:r>
              <a:rPr lang="en-US" dirty="0"/>
              <a:t> </a:t>
            </a:r>
            <a:r>
              <a:rPr lang="en-US" dirty="0" err="1"/>
              <a:t>diyoruz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React de Code Splitting özelliği default da gelir.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1" i="0" dirty="0" err="1">
                <a:solidFill>
                  <a:srgbClr val="2E444E"/>
                </a:solidFill>
                <a:effectLst/>
                <a:latin typeface="Georgia" panose="02040502050405020303" pitchFamily="18" charset="0"/>
              </a:rPr>
              <a:t>React.lazy</a:t>
            </a:r>
            <a:r>
              <a:rPr lang="en-US" b="1" i="0" dirty="0">
                <a:solidFill>
                  <a:srgbClr val="2E444E"/>
                </a:solidFill>
                <a:effectLst/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E444E"/>
                </a:solidFill>
                <a:effectLst/>
                <a:latin typeface="Georgia" panose="02040502050405020303" pitchFamily="18" charset="0"/>
              </a:rPr>
              <a:t>React Suspense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5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569D-77C5-EA81-CCC1-964E06C7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Redux (Application State Management)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7702-2968-F5C3-A7F9-8A6BD5D4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uygulamalarında</a:t>
            </a:r>
            <a:r>
              <a:rPr lang="en-US" dirty="0"/>
              <a:t> state </a:t>
            </a:r>
            <a:r>
              <a:rPr lang="en-US" dirty="0" err="1"/>
              <a:t>bileşenini</a:t>
            </a:r>
            <a:r>
              <a:rPr lang="en-US" dirty="0"/>
              <a:t> </a:t>
            </a:r>
            <a:r>
              <a:rPr lang="tr-TR" dirty="0"/>
              <a:t>merkezi olarak </a:t>
            </a:r>
            <a:r>
              <a:rPr lang="en-US" dirty="0" err="1"/>
              <a:t>yönetmeyi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kütüphanesidir</a:t>
            </a:r>
            <a:r>
              <a:rPr lang="en-US" dirty="0"/>
              <a:t>.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854B11-9EA2-E647-9F3B-4CEBF73C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74" y="3207140"/>
            <a:ext cx="5318760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7338-733D-F55C-8681-78CD16D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 uygulama Nedir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0765-C1CF-3866-2DF6-F3B5F9AE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Avenir Next LT Pro (Body)"/>
              </a:rPr>
              <a:t>K</a:t>
            </a:r>
            <a:r>
              <a:rPr lang="en-US" dirty="0" err="1">
                <a:latin typeface="Avenir Next LT Pro (Body)"/>
              </a:rPr>
              <a:t>ullanıcıyla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etkileşimde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bulunurken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sayfayı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tamamen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yenilemek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yerine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bulunulan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sayfayı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dinamik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olarak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güncelleyerek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çalışan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siteleri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ya</a:t>
            </a:r>
            <a:r>
              <a:rPr lang="en-US" dirty="0">
                <a:latin typeface="Avenir Next LT Pro (Body)"/>
              </a:rPr>
              <a:t> da web </a:t>
            </a:r>
            <a:r>
              <a:rPr lang="en-US" dirty="0" err="1">
                <a:latin typeface="Avenir Next LT Pro (Body)"/>
              </a:rPr>
              <a:t>tabanlı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uygulamalardır</a:t>
            </a:r>
            <a:r>
              <a:rPr lang="en-US" dirty="0">
                <a:latin typeface="Avenir Next LT Pro (Body)"/>
              </a:rPr>
              <a:t>.</a:t>
            </a:r>
            <a:endParaRPr lang="tr-TR" dirty="0">
              <a:latin typeface="Avenir Next LT Pro (Body)"/>
            </a:endParaRPr>
          </a:p>
          <a:p>
            <a:pPr marL="0" indent="0">
              <a:buNone/>
            </a:pPr>
            <a:endParaRPr lang="tr-TR" dirty="0">
              <a:latin typeface="Avenir Next LT Pro (Body)"/>
            </a:endParaRPr>
          </a:p>
          <a:p>
            <a:pPr marL="0" indent="0">
              <a:buNone/>
            </a:pPr>
            <a:endParaRPr lang="en-US" dirty="0"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SPA</a:t>
            </a:r>
            <a:r>
              <a:rPr lang="en-US" dirty="0" err="1">
                <a:latin typeface="Avenir Next LT Pro (Body)"/>
              </a:rPr>
              <a:t>'lar</a:t>
            </a:r>
            <a:r>
              <a:rPr lang="en-US" dirty="0">
                <a:latin typeface="Avenir Next LT Pro (Body)"/>
              </a:rPr>
              <a:t>, </a:t>
            </a:r>
            <a:r>
              <a:rPr lang="en-US" dirty="0" err="1">
                <a:latin typeface="Avenir Next LT Pro (Body)"/>
              </a:rPr>
              <a:t>mantığı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sunucu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yerine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tarayıcısının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kendisinde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yürüttükleri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için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geleneksel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uygulamalarından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daha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hızlıdır</a:t>
            </a:r>
            <a:r>
              <a:rPr lang="en-US" dirty="0">
                <a:latin typeface="Avenir Next LT Pro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60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A57E-4F10-2EFE-B85A-7339CAEA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Redux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6D68-ECF7-A7E0-83E1-E76744E7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Store </a:t>
            </a:r>
            <a:r>
              <a:rPr lang="tr-TR" dirty="0"/>
              <a:t>: Merkezi olarak uygulamanın tüm state tutulduğu yer.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tr-TR" dirty="0"/>
              <a:t>: Store’da hangi state’in değişeceği bilgisini(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tr-TR" dirty="0"/>
              <a:t>) ve state verisini taşır(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payload</a:t>
            </a:r>
            <a:r>
              <a:rPr lang="tr-TR" dirty="0"/>
              <a:t>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Reducer</a:t>
            </a:r>
            <a:r>
              <a:rPr lang="tr-TR" dirty="0"/>
              <a:t>: Actiondan gelen type ve payload bilgisine göre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state günceller.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25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497C-784C-3132-21AF-2DE6552E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React Redux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498D-26E5-07EF-E719-C4589A55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754" cy="3859742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Dispatch</a:t>
            </a:r>
            <a:r>
              <a:rPr lang="tr-TR" dirty="0"/>
              <a:t> : Actiondan gelen değerlere göre hangi reducer’ın tetikleneceğini belirten mekanizma.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6E3F41-7BF4-19C2-7253-A2B8CDA3C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9" y="1690688"/>
            <a:ext cx="5814646" cy="44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7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5415-997E-19D3-B24F-F5F579A1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Vitals Nedir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086F-1057-1D9A-4B85-28301E8C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Core Web Vitals, </a:t>
            </a:r>
            <a:r>
              <a:rPr lang="en-US" dirty="0" err="1"/>
              <a:t>Google’ın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sayfasının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iyi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metriklerdir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Core Web Vitals, </a:t>
            </a:r>
            <a:r>
              <a:rPr lang="en-US" dirty="0" err="1"/>
              <a:t>Google’ın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açıkladığı</a:t>
            </a:r>
            <a:r>
              <a:rPr lang="en-US" dirty="0"/>
              <a:t> (“https, site </a:t>
            </a:r>
            <a:r>
              <a:rPr lang="en-US" dirty="0" err="1"/>
              <a:t>hızı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uyumluluk</a:t>
            </a:r>
            <a:r>
              <a:rPr lang="en-US" dirty="0"/>
              <a:t> ”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sıralama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faktörüdür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React default da web vitals metriklerini kullanacak şekilde tanımlanmıştır.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1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3BA4-AECB-EAA0-774E-A836FA8A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Vitals Nedir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ED74-2399-5CA6-495A-D5D97156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Tüm</a:t>
            </a:r>
            <a:r>
              <a:rPr lang="en-US" dirty="0"/>
              <a:t> web </a:t>
            </a:r>
            <a:r>
              <a:rPr lang="en-US" dirty="0" err="1"/>
              <a:t>göstergelerinin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metrikleri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Google,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LCP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CLS</a:t>
            </a:r>
            <a:r>
              <a:rPr lang="en-US" dirty="0"/>
              <a:t> </a:t>
            </a:r>
            <a:r>
              <a:rPr lang="en-US" dirty="0" err="1"/>
              <a:t>metriklerini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iyileştirmemizi</a:t>
            </a:r>
            <a:r>
              <a:rPr lang="en-US" dirty="0"/>
              <a:t> </a:t>
            </a:r>
            <a:r>
              <a:rPr lang="en-US" dirty="0" err="1"/>
              <a:t>istiyor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LCP: </a:t>
            </a:r>
            <a:r>
              <a:rPr lang="tr-TR" dirty="0"/>
              <a:t>Largest Contentful Paint – En büyük zengin içerikli boyama (metin, görsel)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FID: </a:t>
            </a:r>
            <a:r>
              <a:rPr lang="tr-TR" dirty="0"/>
              <a:t>First Input Delay – İlk Giriş Gecikmesi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CLS: </a:t>
            </a:r>
            <a:r>
              <a:rPr lang="tr-TR" dirty="0"/>
              <a:t>Cumulative Layout Shift – Görsel Kararlılık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5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F95A-9AF2-E25A-FF67-6DB5BA92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Vitals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A988-C472-4BE9-F61F-FBADA3FE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yüklenmeye</a:t>
            </a:r>
            <a:r>
              <a:rPr lang="en-US" dirty="0"/>
              <a:t> ilk </a:t>
            </a:r>
            <a:r>
              <a:rPr lang="en-US" dirty="0" err="1"/>
              <a:t>başladığı</a:t>
            </a:r>
            <a:r>
              <a:rPr lang="en-US" dirty="0"/>
              <a:t> </a:t>
            </a:r>
            <a:r>
              <a:rPr lang="en-US" dirty="0" err="1"/>
              <a:t>andan</a:t>
            </a:r>
            <a:r>
              <a:rPr lang="en-US" dirty="0"/>
              <a:t> 2.5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sayfadaki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görmesine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.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C0DD1DD-3882-39AC-1404-39C71FCA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30" y="2887980"/>
            <a:ext cx="607314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4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1CCE-B62D-0AC9-4D93-A1D9BBF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Vitals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DFD9-1297-3067-CA06-95B5CCA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FID, </a:t>
            </a:r>
            <a:r>
              <a:rPr lang="en-US" dirty="0" err="1"/>
              <a:t>websitenin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sayfadaki</a:t>
            </a:r>
            <a:r>
              <a:rPr lang="en-US" dirty="0"/>
              <a:t> ilk </a:t>
            </a:r>
            <a:r>
              <a:rPr lang="en-US" dirty="0" err="1"/>
              <a:t>etkileşimine</a:t>
            </a:r>
            <a:r>
              <a:rPr lang="en-US" dirty="0"/>
              <a:t>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süresini</a:t>
            </a:r>
            <a:r>
              <a:rPr lang="en-US" dirty="0"/>
              <a:t> </a:t>
            </a:r>
            <a:r>
              <a:rPr lang="en-US" dirty="0" err="1"/>
              <a:t>ölçen</a:t>
            </a:r>
            <a:r>
              <a:rPr lang="en-US" dirty="0"/>
              <a:t> </a:t>
            </a:r>
            <a:r>
              <a:rPr lang="en-US" dirty="0" err="1"/>
              <a:t>metriktir</a:t>
            </a:r>
            <a:r>
              <a:rPr lang="en-US" dirty="0"/>
              <a:t>. 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B255ECE-AB54-54B0-2EBB-F5E8AC6A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10" y="2895600"/>
            <a:ext cx="5737567" cy="37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86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98A1-70BD-33DF-172E-AFEB8F4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Vitals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1DE5-E84A-0A3F-322E-4866A9A3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W</a:t>
            </a:r>
            <a:r>
              <a:rPr lang="en-US" dirty="0" err="1"/>
              <a:t>ebsite</a:t>
            </a:r>
            <a:r>
              <a:rPr lang="en-US" dirty="0"/>
              <a:t> </a:t>
            </a:r>
            <a:r>
              <a:rPr lang="en-US" dirty="0" err="1"/>
              <a:t>düzeninin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değişmesi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kaymasını</a:t>
            </a:r>
            <a:r>
              <a:rPr lang="en-US" dirty="0"/>
              <a:t> </a:t>
            </a:r>
            <a:r>
              <a:rPr lang="en-US" dirty="0" err="1"/>
              <a:t>ölçen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web </a:t>
            </a:r>
            <a:r>
              <a:rPr lang="en-US" dirty="0" err="1"/>
              <a:t>göstergesi</a:t>
            </a:r>
            <a:r>
              <a:rPr lang="en-US" dirty="0"/>
              <a:t> </a:t>
            </a:r>
            <a:r>
              <a:rPr lang="en-US" dirty="0" err="1"/>
              <a:t>metriğidir</a:t>
            </a:r>
            <a:r>
              <a:rPr lang="en-US" dirty="0"/>
              <a:t>.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383AC1B-39FA-48A8-8C92-1C6415490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59" y="3019562"/>
            <a:ext cx="5434525" cy="36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928E-2836-FEEF-39CE-8ECCFA7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 vs Traditional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9DAFD5-62C1-DF0C-3375-2F33B3E4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16" y="1690688"/>
            <a:ext cx="4326976" cy="4326976"/>
          </a:xfrm>
        </p:spPr>
      </p:pic>
    </p:spTree>
    <p:extLst>
      <p:ext uri="{BB962C8B-B14F-4D97-AF65-F5344CB8AC3E}">
        <p14:creationId xmlns:p14="http://schemas.microsoft.com/office/powerpoint/2010/main" val="38019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7DC0-B364-6478-F607-24A6CE7A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CSR (Client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386FDF-DFCD-F81B-554B-F8AA0681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09" y="1585856"/>
            <a:ext cx="6827813" cy="51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E95-769E-C8C3-95C7-CB7A584C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SSR (Server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B4F3F6-B42B-8944-6968-FCD6FB17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84" y="1480535"/>
            <a:ext cx="6998432" cy="5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9FE8-2BEE-D157-49FB-5214EE5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One-Way Binding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D0449-448A-38C5-79A5-F18EB394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30" y="1925333"/>
            <a:ext cx="6307015" cy="4020722"/>
          </a:xfrm>
        </p:spPr>
      </p:pic>
    </p:spTree>
    <p:extLst>
      <p:ext uri="{BB962C8B-B14F-4D97-AF65-F5344CB8AC3E}">
        <p14:creationId xmlns:p14="http://schemas.microsoft.com/office/powerpoint/2010/main" val="38555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431-A506-9BBB-4FEC-8444E01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Two-Way Binding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18623A7-36EA-880F-D3BD-D3C4AD49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07" y="1828983"/>
            <a:ext cx="6183923" cy="4483344"/>
          </a:xfrm>
        </p:spPr>
      </p:pic>
    </p:spTree>
    <p:extLst>
      <p:ext uri="{BB962C8B-B14F-4D97-AF65-F5344CB8AC3E}">
        <p14:creationId xmlns:p14="http://schemas.microsoft.com/office/powerpoint/2010/main" val="18875309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8643</TotalTime>
  <Words>1377</Words>
  <Application>Microsoft Office PowerPoint</Application>
  <PresentationFormat>Widescreen</PresentationFormat>
  <Paragraphs>278</Paragraphs>
  <Slides>46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-apple-system</vt:lpstr>
      <vt:lpstr>Arial</vt:lpstr>
      <vt:lpstr>Avenir Next LT Pro</vt:lpstr>
      <vt:lpstr>Avenir Next LT Pro (Body)</vt:lpstr>
      <vt:lpstr>Calibri</vt:lpstr>
      <vt:lpstr>Georgia</vt:lpstr>
      <vt:lpstr>Montserrat</vt:lpstr>
      <vt:lpstr>Open Sans</vt:lpstr>
      <vt:lpstr>SF Mono</vt:lpstr>
      <vt:lpstr>source-serif-pro</vt:lpstr>
      <vt:lpstr>Tw Cen MT</vt:lpstr>
      <vt:lpstr>ShapesVTI</vt:lpstr>
      <vt:lpstr>React</vt:lpstr>
      <vt:lpstr>Eğitim Kataloğu </vt:lpstr>
      <vt:lpstr>Eğitim Kataloğu</vt:lpstr>
      <vt:lpstr>SPA uygulama Nedir ?</vt:lpstr>
      <vt:lpstr>SPA vs Traditional</vt:lpstr>
      <vt:lpstr>CSR (Client Side Rendering)</vt:lpstr>
      <vt:lpstr>SSR (Server Side Rendering)</vt:lpstr>
      <vt:lpstr>One-Way Binding</vt:lpstr>
      <vt:lpstr>Two-Way Binding</vt:lpstr>
      <vt:lpstr>SSR (Server Side Rendering)</vt:lpstr>
      <vt:lpstr>React Tarihçesi</vt:lpstr>
      <vt:lpstr>React Nedir ?</vt:lpstr>
      <vt:lpstr>React Neden Gerekliydi ?</vt:lpstr>
      <vt:lpstr>Neden React kullanmalıyım?</vt:lpstr>
      <vt:lpstr>React Temel Bileşenler</vt:lpstr>
      <vt:lpstr>Virtual DOM</vt:lpstr>
      <vt:lpstr>Virtual DOM</vt:lpstr>
      <vt:lpstr>Virtual DOM</vt:lpstr>
      <vt:lpstr>Virtual DOM (Reflow Repaint)</vt:lpstr>
      <vt:lpstr>Components</vt:lpstr>
      <vt:lpstr>Class Based Components</vt:lpstr>
      <vt:lpstr>React Function Based Components</vt:lpstr>
      <vt:lpstr>React JSX</vt:lpstr>
      <vt:lpstr>JSX Kuralları</vt:lpstr>
      <vt:lpstr>Props (Stateless)</vt:lpstr>
      <vt:lpstr>State (Statefull)</vt:lpstr>
      <vt:lpstr>React Hooks Kavramı</vt:lpstr>
      <vt:lpstr>React Hooks Kavramı</vt:lpstr>
      <vt:lpstr>React Hooks Kavramı</vt:lpstr>
      <vt:lpstr>React Hooks Kavramı</vt:lpstr>
      <vt:lpstr>React Hooks Kavramı</vt:lpstr>
      <vt:lpstr>İleri Düzey React</vt:lpstr>
      <vt:lpstr>React Forms (Formik)</vt:lpstr>
      <vt:lpstr>React Routing</vt:lpstr>
      <vt:lpstr>React Material UI (MUI)</vt:lpstr>
      <vt:lpstr>Styled Component</vt:lpstr>
      <vt:lpstr>Styled Component</vt:lpstr>
      <vt:lpstr>Code Splitting</vt:lpstr>
      <vt:lpstr>React Redux (Application State Management)</vt:lpstr>
      <vt:lpstr>React Redux</vt:lpstr>
      <vt:lpstr>React Redux</vt:lpstr>
      <vt:lpstr>Web Vitals Nedir ?</vt:lpstr>
      <vt:lpstr>Web Vitals Nedir ?</vt:lpstr>
      <vt:lpstr>Web Vitals</vt:lpstr>
      <vt:lpstr>Web Vitals</vt:lpstr>
      <vt:lpstr>Web Vitals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Alptekin</dc:creator>
  <cp:lastModifiedBy>11212</cp:lastModifiedBy>
  <cp:revision>1683</cp:revision>
  <dcterms:created xsi:type="dcterms:W3CDTF">2021-09-27T20:14:30Z</dcterms:created>
  <dcterms:modified xsi:type="dcterms:W3CDTF">2023-01-19T06:18:57Z</dcterms:modified>
</cp:coreProperties>
</file>