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348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1" r:id="rId12"/>
    <p:sldId id="322" r:id="rId13"/>
    <p:sldId id="323" r:id="rId14"/>
    <p:sldId id="324" r:id="rId15"/>
    <p:sldId id="325" r:id="rId16"/>
    <p:sldId id="326" r:id="rId17"/>
    <p:sldId id="320" r:id="rId18"/>
    <p:sldId id="347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20"/>
  </p:normalViewPr>
  <p:slideViewPr>
    <p:cSldViewPr snapToGrid="0" snapToObjects="1">
      <p:cViewPr varScale="1">
        <p:scale>
          <a:sx n="86" d="100"/>
          <a:sy n="86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DF08-C01A-8D18-1EEC-AE33D07A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MongoDb Katalog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444F-D44C-D891-D86D-3482D894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/>
              <a:t>MongoDb</a:t>
            </a:r>
          </a:p>
          <a:p>
            <a:pPr lvl="1"/>
            <a:r>
              <a:rPr lang="tr-TR" dirty="0"/>
              <a:t>Hakında</a:t>
            </a:r>
          </a:p>
          <a:p>
            <a:pPr lvl="1"/>
            <a:r>
              <a:rPr lang="tr-TR" dirty="0"/>
              <a:t>Kurulum </a:t>
            </a:r>
          </a:p>
          <a:p>
            <a:pPr lvl="1"/>
            <a:r>
              <a:rPr lang="tr-TR" dirty="0"/>
              <a:t>MongoDb Cli Commands</a:t>
            </a:r>
          </a:p>
          <a:p>
            <a:pPr lvl="1"/>
            <a:r>
              <a:rPr lang="tr-TR" dirty="0"/>
              <a:t>MongoDb Querys</a:t>
            </a:r>
          </a:p>
          <a:p>
            <a:pPr lvl="1"/>
            <a:r>
              <a:rPr lang="tr-TR" dirty="0"/>
              <a:t>Crud İşlemler</a:t>
            </a:r>
          </a:p>
          <a:p>
            <a:r>
              <a:rPr lang="tr-TR" b="1" u="sng" dirty="0"/>
              <a:t>Mongoose</a:t>
            </a:r>
          </a:p>
          <a:p>
            <a:pPr lvl="1"/>
            <a:r>
              <a:rPr lang="tr-TR" dirty="0"/>
              <a:t>Hakkında</a:t>
            </a:r>
          </a:p>
          <a:p>
            <a:pPr lvl="1"/>
            <a:r>
              <a:rPr lang="tr-TR" dirty="0"/>
              <a:t>Custom Schema Oluşturma</a:t>
            </a:r>
          </a:p>
          <a:p>
            <a:pPr lvl="1"/>
            <a:r>
              <a:rPr lang="tr-TR" dirty="0"/>
              <a:t>Crud İşlemler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1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AB1333-C7B6-9F4D-B0D1-0F6565F0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MongoDB</a:t>
            </a:r>
            <a:br>
              <a:rPr lang="tr-TR" dirty="0"/>
            </a:br>
            <a:r>
              <a:rPr lang="tr-TR" dirty="0"/>
              <a:t>Komutlar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7744EB-5505-5A4B-BADE-9623CDD02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tr-TR" dirty="0"/>
          </a:p>
          <a:p>
            <a:endParaRPr lang="tr-TR" dirty="0"/>
          </a:p>
          <a:p>
            <a:r>
              <a:rPr lang="tr-TR" dirty="0" err="1"/>
              <a:t>db.user.find</a:t>
            </a:r>
            <a:r>
              <a:rPr lang="tr-TR" dirty="0"/>
              <a:t>().</a:t>
            </a:r>
            <a:r>
              <a:rPr lang="tr-TR" dirty="0" err="1"/>
              <a:t>pretty</a:t>
            </a:r>
            <a:r>
              <a:rPr lang="tr-TR" dirty="0"/>
              <a:t>()</a:t>
            </a:r>
          </a:p>
          <a:p>
            <a:r>
              <a:rPr lang="tr-TR" dirty="0" err="1"/>
              <a:t>db.user.find</a:t>
            </a:r>
            <a:r>
              <a:rPr lang="tr-TR" dirty="0"/>
              <a:t>( { $</a:t>
            </a:r>
            <a:r>
              <a:rPr lang="tr-TR" dirty="0" err="1"/>
              <a:t>and</a:t>
            </a:r>
            <a:r>
              <a:rPr lang="tr-TR" dirty="0"/>
              <a:t>: [ {key1: value1}, {key2:value2} ] } ).</a:t>
            </a:r>
            <a:r>
              <a:rPr lang="tr-TR" dirty="0" err="1"/>
              <a:t>pretty</a:t>
            </a:r>
            <a:r>
              <a:rPr lang="tr-TR" dirty="0"/>
              <a:t>()</a:t>
            </a:r>
          </a:p>
          <a:p>
            <a:r>
              <a:rPr lang="tr-TR" dirty="0" err="1"/>
              <a:t>db.user.find</a:t>
            </a:r>
            <a:r>
              <a:rPr lang="tr-TR" dirty="0"/>
              <a:t>( { $</a:t>
            </a:r>
            <a:r>
              <a:rPr lang="tr-TR" dirty="0" err="1"/>
              <a:t>or</a:t>
            </a:r>
            <a:r>
              <a:rPr lang="tr-TR" dirty="0"/>
              <a:t>: [ {key1: value1}, {key2:value2} ] } ).</a:t>
            </a:r>
            <a:r>
              <a:rPr lang="tr-TR" dirty="0" err="1"/>
              <a:t>pretty</a:t>
            </a:r>
            <a:r>
              <a:rPr lang="tr-TR" dirty="0"/>
              <a:t>()</a:t>
            </a:r>
          </a:p>
          <a:p>
            <a:r>
              <a:rPr lang="tr-TR" dirty="0" err="1"/>
              <a:t>db.user.find</a:t>
            </a:r>
            <a:r>
              <a:rPr lang="tr-TR" dirty="0"/>
              <a:t>().</a:t>
            </a:r>
            <a:r>
              <a:rPr lang="tr-TR" dirty="0" err="1"/>
              <a:t>sort</a:t>
            </a:r>
            <a:r>
              <a:rPr lang="tr-TR" dirty="0"/>
              <a:t>({name:1}) =&gt; </a:t>
            </a:r>
            <a:r>
              <a:rPr lang="tr-TR" dirty="0" err="1"/>
              <a:t>asc</a:t>
            </a:r>
            <a:endParaRPr lang="tr-TR" dirty="0"/>
          </a:p>
          <a:p>
            <a:r>
              <a:rPr lang="tr-TR" dirty="0" err="1"/>
              <a:t>db.user.find</a:t>
            </a:r>
            <a:r>
              <a:rPr lang="tr-TR" dirty="0"/>
              <a:t>().</a:t>
            </a:r>
            <a:r>
              <a:rPr lang="tr-TR" dirty="0" err="1"/>
              <a:t>sort</a:t>
            </a:r>
            <a:r>
              <a:rPr lang="tr-TR" dirty="0"/>
              <a:t>({name—1}); =&gt; </a:t>
            </a:r>
            <a:r>
              <a:rPr lang="tr-TR" dirty="0" err="1"/>
              <a:t>desc</a:t>
            </a:r>
            <a:endParaRPr lang="tr-TR" dirty="0"/>
          </a:p>
          <a:p>
            <a:r>
              <a:rPr lang="tr-TR" dirty="0" err="1"/>
              <a:t>db.user.insert</a:t>
            </a:r>
            <a:r>
              <a:rPr lang="tr-TR" dirty="0"/>
              <a:t>({</a:t>
            </a:r>
            <a:r>
              <a:rPr lang="tr-TR" dirty="0" err="1"/>
              <a:t>name:’Ali</a:t>
            </a:r>
            <a:r>
              <a:rPr lang="tr-TR" dirty="0"/>
              <a:t>’});</a:t>
            </a:r>
          </a:p>
          <a:p>
            <a:r>
              <a:rPr lang="tr-TR" dirty="0" err="1"/>
              <a:t>db.user.update</a:t>
            </a:r>
            <a:r>
              <a:rPr lang="tr-TR" dirty="0"/>
              <a:t>( {</a:t>
            </a:r>
            <a:r>
              <a:rPr lang="tr-TR" dirty="0" err="1"/>
              <a:t>name:’Ali</a:t>
            </a:r>
            <a:r>
              <a:rPr lang="tr-TR" dirty="0"/>
              <a:t>’,{ $set: { </a:t>
            </a:r>
            <a:r>
              <a:rPr lang="tr-TR" dirty="0" err="1"/>
              <a:t>name:’Ahmet</a:t>
            </a:r>
            <a:r>
              <a:rPr lang="tr-TR" dirty="0"/>
              <a:t>’  } } } )</a:t>
            </a:r>
          </a:p>
          <a:p>
            <a:r>
              <a:rPr lang="tr-TR" dirty="0" err="1"/>
              <a:t>db.user.remove</a:t>
            </a:r>
            <a:r>
              <a:rPr lang="tr-TR" dirty="0"/>
              <a:t>({ })</a:t>
            </a:r>
          </a:p>
          <a:p>
            <a:r>
              <a:rPr lang="tr-TR" dirty="0" err="1"/>
              <a:t>db.user.remove</a:t>
            </a:r>
            <a:r>
              <a:rPr lang="tr-TR" dirty="0"/>
              <a:t>( { </a:t>
            </a:r>
            <a:r>
              <a:rPr lang="tr-TR" dirty="0" err="1"/>
              <a:t>name:’Ali</a:t>
            </a:r>
            <a:r>
              <a:rPr lang="tr-TR" dirty="0"/>
              <a:t>’ } )</a:t>
            </a:r>
          </a:p>
          <a:p>
            <a:r>
              <a:rPr lang="tr-TR" dirty="0" err="1"/>
              <a:t>db.user.find</a:t>
            </a:r>
            <a:r>
              <a:rPr lang="tr-TR" dirty="0"/>
              <a:t>().limit(10)</a:t>
            </a:r>
          </a:p>
          <a:p>
            <a:r>
              <a:rPr lang="tr-TR" dirty="0" err="1"/>
              <a:t>db.user.find</a:t>
            </a:r>
            <a:r>
              <a:rPr lang="tr-TR" dirty="0"/>
              <a:t>().limit(10).</a:t>
            </a:r>
            <a:r>
              <a:rPr lang="tr-TR" dirty="0" err="1"/>
              <a:t>skip</a:t>
            </a:r>
            <a:r>
              <a:rPr lang="tr-TR" dirty="0"/>
              <a:t>(10)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601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B2EFEC-3683-5448-BA77-7005CD7D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MongoDB</a:t>
            </a:r>
            <a:br>
              <a:rPr lang="tr-TR" dirty="0"/>
            </a:br>
            <a:r>
              <a:rPr lang="tr-TR" dirty="0" err="1"/>
              <a:t>Crud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5C6A1E-394D-2242-8EFF-219ED3FCA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db.COLLECTION_NAME.insert</a:t>
            </a:r>
            <a:r>
              <a:rPr lang="tr-TR" dirty="0"/>
              <a:t>(</a:t>
            </a:r>
            <a:r>
              <a:rPr lang="tr-TR" dirty="0" err="1"/>
              <a:t>document</a:t>
            </a:r>
            <a:r>
              <a:rPr lang="tr-TR" dirty="0"/>
              <a:t>)</a:t>
            </a:r>
          </a:p>
          <a:p>
            <a:r>
              <a:rPr lang="tr-TR" dirty="0" err="1"/>
              <a:t>db.COLLECTION_NAME.update</a:t>
            </a:r>
            <a:r>
              <a:rPr lang="tr-TR" dirty="0"/>
              <a:t>(SELECTION_CRITERIA, UPDATED_DATA)</a:t>
            </a:r>
          </a:p>
          <a:p>
            <a:r>
              <a:rPr lang="tr-TR" dirty="0" err="1"/>
              <a:t>db.COLLECTION_NAME.remove</a:t>
            </a:r>
            <a:r>
              <a:rPr lang="tr-TR" dirty="0"/>
              <a:t>(DELLETION_CRITTERIA)</a:t>
            </a:r>
          </a:p>
          <a:p>
            <a:r>
              <a:rPr lang="tr-TR" dirty="0" err="1"/>
              <a:t>db.COLLECTION_NAME.save</a:t>
            </a:r>
            <a:r>
              <a:rPr lang="tr-TR" dirty="0"/>
              <a:t>({_</a:t>
            </a:r>
            <a:r>
              <a:rPr lang="tr-TR" dirty="0" err="1"/>
              <a:t>id:ObjectId</a:t>
            </a:r>
            <a:r>
              <a:rPr lang="tr-TR" dirty="0"/>
              <a:t>(),NEW_DATA})</a:t>
            </a:r>
          </a:p>
        </p:txBody>
      </p:sp>
    </p:spTree>
    <p:extLst>
      <p:ext uri="{BB962C8B-B14F-4D97-AF65-F5344CB8AC3E}">
        <p14:creationId xmlns:p14="http://schemas.microsoft.com/office/powerpoint/2010/main" val="317404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C255E7-A0A5-D24C-B353-6CF6F2C6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MongoDB</a:t>
            </a:r>
            <a:br>
              <a:rPr lang="tr-TR" dirty="0"/>
            </a:br>
            <a:r>
              <a:rPr lang="tr-TR" dirty="0" err="1"/>
              <a:t>Relations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9F01A1-1821-B64A-BAC4-C9F114525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İki farklı </a:t>
            </a:r>
            <a:r>
              <a:rPr lang="tr-TR" dirty="0" err="1"/>
              <a:t>relation</a:t>
            </a:r>
            <a:r>
              <a:rPr lang="tr-TR" dirty="0"/>
              <a:t> yaklaşımı vardır. </a:t>
            </a:r>
          </a:p>
          <a:p>
            <a:pPr lvl="1"/>
            <a:r>
              <a:rPr lang="tr-TR" b="1" dirty="0"/>
              <a:t>Embedded</a:t>
            </a:r>
          </a:p>
          <a:p>
            <a:pPr lvl="1"/>
            <a:r>
              <a:rPr lang="tr-TR" b="1" dirty="0" err="1"/>
              <a:t>Referenced</a:t>
            </a:r>
            <a:endParaRPr lang="tr-TR" b="1" dirty="0"/>
          </a:p>
          <a:p>
            <a:r>
              <a:rPr lang="tr-TR" dirty="0"/>
              <a:t>Veriler kendi aralarında 1:1, 1:N, N:1 veya N:N ilişkiye sahip olabilirler.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627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943EF5-EE2F-E647-AE05-45476EE3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Embedded</a:t>
            </a:r>
            <a:br>
              <a:rPr lang="tr-TR" dirty="0"/>
            </a:br>
            <a:r>
              <a:rPr lang="tr-TR" dirty="0" err="1"/>
              <a:t>Relationship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9F2B4AF-22C4-5142-BE6B-5AD96B256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55741"/>
            <a:ext cx="7315200" cy="45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64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CB3F1F-A4E7-CB44-ACBE-6E592B22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Referenced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 err="1"/>
              <a:t>Relationship</a:t>
            </a:r>
            <a:endParaRPr lang="tr-TR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1D8E6545-E0BE-EF41-A9E6-5524E46BD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269497"/>
            <a:ext cx="7315200" cy="2309481"/>
          </a:xfrm>
        </p:spPr>
      </p:pic>
    </p:spTree>
    <p:extLst>
      <p:ext uri="{BB962C8B-B14F-4D97-AF65-F5344CB8AC3E}">
        <p14:creationId xmlns:p14="http://schemas.microsoft.com/office/powerpoint/2010/main" val="30835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CCA5B3-05C9-DE44-9D8F-40DFA5E3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MongoDB</a:t>
            </a:r>
            <a:br>
              <a:rPr lang="tr-TR" dirty="0"/>
            </a:br>
            <a:r>
              <a:rPr lang="tr-TR" dirty="0"/>
              <a:t>Driver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75C925FD-B3BF-8C42-A2CF-E9DAB4401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5292" y="2030622"/>
            <a:ext cx="7315200" cy="606738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BF5DC0F-9CF0-5A4F-80B7-CFBA178F2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292" y="3222381"/>
            <a:ext cx="73152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7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1023F3-4CEB-5E40-B540-7DC1330F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MongoDB</a:t>
            </a:r>
            <a:br>
              <a:rPr lang="tr-TR" dirty="0"/>
            </a:br>
            <a:r>
              <a:rPr lang="tr-TR" dirty="0"/>
              <a:t>Driver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D558302-C0FC-B041-9901-AB2A5E491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5828" y="1019948"/>
            <a:ext cx="7315200" cy="255688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ACC61AA-E7B5-9349-8786-202774001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827" y="4052237"/>
            <a:ext cx="7367771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0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E77690-C2DD-7E44-9D9A-715FBCA2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MongoDB</a:t>
            </a:r>
            <a:br>
              <a:rPr lang="tr-TR" dirty="0"/>
            </a:br>
            <a:r>
              <a:rPr lang="tr-TR" dirty="0"/>
              <a:t>Komutlar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3F53EE6-0CE9-974D-9B40-591E737B0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3457" y="863600"/>
            <a:ext cx="7045762" cy="5121275"/>
          </a:xfrm>
        </p:spPr>
      </p:pic>
    </p:spTree>
    <p:extLst>
      <p:ext uri="{BB962C8B-B14F-4D97-AF65-F5344CB8AC3E}">
        <p14:creationId xmlns:p14="http://schemas.microsoft.com/office/powerpoint/2010/main" val="2630142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86EC87-707E-1F45-B49D-1679AEA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Express </a:t>
            </a:r>
            <a:r>
              <a:rPr lang="tr-TR" dirty="0" err="1"/>
              <a:t>App</a:t>
            </a:r>
            <a:br>
              <a:rPr lang="tr-TR" dirty="0"/>
            </a:br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Flow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255895-EFD7-A445-97E3-1822790B8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err="1"/>
              <a:t>url</a:t>
            </a:r>
            <a:r>
              <a:rPr lang="tr-TR" dirty="0"/>
              <a:t> =&gt; </a:t>
            </a:r>
            <a:r>
              <a:rPr lang="tr-TR" dirty="0" err="1"/>
              <a:t>router.js</a:t>
            </a:r>
            <a:r>
              <a:rPr lang="tr-TR" dirty="0"/>
              <a:t> =&gt; </a:t>
            </a:r>
            <a:r>
              <a:rPr lang="tr-TR" dirty="0" err="1"/>
              <a:t>contoller.js</a:t>
            </a:r>
            <a:r>
              <a:rPr lang="tr-TR" dirty="0"/>
              <a:t> =&gt; </a:t>
            </a:r>
            <a:r>
              <a:rPr lang="tr-TR" dirty="0" err="1"/>
              <a:t>service.js</a:t>
            </a:r>
            <a:r>
              <a:rPr lang="tr-TR" dirty="0"/>
              <a:t> =&gt; </a:t>
            </a:r>
            <a:r>
              <a:rPr lang="tr-TR" dirty="0" err="1"/>
              <a:t>repo.js</a:t>
            </a:r>
            <a:r>
              <a:rPr lang="tr-TR" dirty="0"/>
              <a:t>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/</a:t>
            </a:r>
            <a:r>
              <a:rPr lang="tr-TR" dirty="0" err="1"/>
              <a:t>usr</a:t>
            </a:r>
            <a:r>
              <a:rPr lang="tr-TR" dirty="0"/>
              <a:t>/</a:t>
            </a:r>
            <a:r>
              <a:rPr lang="tr-TR" dirty="0" err="1"/>
              <a:t>user_list_json</a:t>
            </a:r>
            <a:r>
              <a:rPr lang="tr-TR" dirty="0"/>
              <a:t> = </a:t>
            </a:r>
            <a:r>
              <a:rPr lang="tr-TR" dirty="0" err="1"/>
              <a:t>url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UserRouter.js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UserController.js</a:t>
            </a:r>
            <a:r>
              <a:rPr lang="tr-TR" dirty="0"/>
              <a:t> =&gt; </a:t>
            </a:r>
            <a:r>
              <a:rPr lang="tr-TR" dirty="0" err="1"/>
              <a:t>user_list_json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UserService.js</a:t>
            </a:r>
            <a:r>
              <a:rPr lang="tr-TR" dirty="0"/>
              <a:t> =&gt; </a:t>
            </a:r>
            <a:r>
              <a:rPr lang="tr-TR" dirty="0" err="1"/>
              <a:t>getUsers</a:t>
            </a:r>
            <a:r>
              <a:rPr lang="tr-TR" dirty="0"/>
              <a:t>() </a:t>
            </a:r>
            <a:r>
              <a:rPr lang="tr-TR" dirty="0" err="1"/>
              <a:t>function</a:t>
            </a:r>
            <a:r>
              <a:rPr lang="tr-TR" dirty="0"/>
              <a:t> çağırır</a:t>
            </a:r>
          </a:p>
          <a:p>
            <a:pPr marL="0" indent="0">
              <a:buNone/>
            </a:pPr>
            <a:r>
              <a:rPr lang="tr-TR" dirty="0" err="1"/>
              <a:t>userRepo.js</a:t>
            </a:r>
            <a:r>
              <a:rPr lang="tr-TR" dirty="0"/>
              <a:t> =&gt; </a:t>
            </a:r>
            <a:r>
              <a:rPr lang="tr-TR" dirty="0" err="1"/>
              <a:t>find</a:t>
            </a:r>
            <a:r>
              <a:rPr lang="tr-TR" dirty="0"/>
              <a:t>() </a:t>
            </a:r>
            <a:r>
              <a:rPr lang="tr-TR" dirty="0" err="1"/>
              <a:t>methodunu</a:t>
            </a:r>
            <a:r>
              <a:rPr lang="tr-TR" dirty="0"/>
              <a:t> çağırır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6424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98CE35-E601-C148-A651-9089F6FF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Mongoose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32F956-0B2E-7040-8319-BD22666D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ne kadar </a:t>
            </a:r>
            <a:r>
              <a:rPr lang="tr-TR" dirty="0" err="1"/>
              <a:t>Nodejs</a:t>
            </a:r>
            <a:r>
              <a:rPr lang="tr-TR" dirty="0"/>
              <a:t> </a:t>
            </a:r>
            <a:r>
              <a:rPr lang="tr-TR" dirty="0" err="1"/>
              <a:t>MongoDb</a:t>
            </a:r>
            <a:r>
              <a:rPr lang="tr-TR" dirty="0"/>
              <a:t> ile </a:t>
            </a:r>
            <a:r>
              <a:rPr lang="tr-TR" dirty="0" err="1"/>
              <a:t>uygumlu</a:t>
            </a:r>
            <a:r>
              <a:rPr lang="tr-TR" dirty="0"/>
              <a:t> bir şekilde çalışabilse de </a:t>
            </a:r>
            <a:r>
              <a:rPr lang="tr-TR" dirty="0" err="1"/>
              <a:t>validation,schema</a:t>
            </a:r>
            <a:r>
              <a:rPr lang="tr-TR" dirty="0"/>
              <a:t> gibi işlemler için </a:t>
            </a:r>
            <a:r>
              <a:rPr lang="tr-TR" dirty="0" err="1"/>
              <a:t>database</a:t>
            </a:r>
            <a:r>
              <a:rPr lang="tr-TR" dirty="0"/>
              <a:t> nesneleri modellenmektedir. Böylelikle veri yapıları arasındaki ilişkilere uygulama düzeyinde müdahale edebilmiş oluruz. </a:t>
            </a:r>
          </a:p>
          <a:p>
            <a:endParaRPr lang="tr-TR" dirty="0"/>
          </a:p>
          <a:p>
            <a:r>
              <a:rPr lang="tr-TR" b="1" dirty="0" err="1"/>
              <a:t>Mongoose</a:t>
            </a:r>
            <a:r>
              <a:rPr lang="tr-TR" dirty="0"/>
              <a:t> ile </a:t>
            </a:r>
            <a:r>
              <a:rPr lang="tr-TR" b="1" dirty="0" err="1"/>
              <a:t>MongoDb</a:t>
            </a:r>
            <a:r>
              <a:rPr lang="tr-TR" b="1" dirty="0"/>
              <a:t> </a:t>
            </a:r>
            <a:r>
              <a:rPr lang="tr-TR" dirty="0"/>
              <a:t>veri tabanı yapılarına (</a:t>
            </a:r>
            <a:r>
              <a:rPr lang="tr-TR" dirty="0" err="1"/>
              <a:t>ilişkiler,veri-tipleri,zorunluklar</a:t>
            </a:r>
            <a:r>
              <a:rPr lang="tr-TR" dirty="0"/>
              <a:t> (</a:t>
            </a:r>
            <a:r>
              <a:rPr lang="tr-TR" dirty="0" err="1"/>
              <a:t>conventions</a:t>
            </a:r>
            <a:r>
              <a:rPr lang="tr-TR" dirty="0"/>
              <a:t>),</a:t>
            </a:r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değelerini</a:t>
            </a:r>
            <a:r>
              <a:rPr lang="tr-TR" dirty="0"/>
              <a:t>) uygulama düzeyinde müdahale etme imkanı buluruz.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37731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452208-E37A-F84E-B1CC-8A8FF180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MongoDB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72B232-356D-A54C-B7B0-73523911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MongoDB</a:t>
            </a:r>
            <a:r>
              <a:rPr lang="tr-TR" dirty="0"/>
              <a:t>, yüksek performans sağlayan, yüksek kullanılabilirlik </a:t>
            </a:r>
            <a:r>
              <a:rPr lang="tr-TR" b="1" dirty="0"/>
              <a:t>(</a:t>
            </a:r>
            <a:r>
              <a:rPr lang="tr-TR" b="1" dirty="0" err="1"/>
              <a:t>high</a:t>
            </a:r>
            <a:r>
              <a:rPr lang="tr-TR" b="1" dirty="0"/>
              <a:t> </a:t>
            </a:r>
            <a:r>
              <a:rPr lang="tr-TR" b="1" dirty="0" err="1"/>
              <a:t>availabilty</a:t>
            </a:r>
            <a:r>
              <a:rPr lang="tr-TR" b="1" dirty="0"/>
              <a:t>) </a:t>
            </a:r>
            <a:r>
              <a:rPr lang="tr-TR" dirty="0"/>
              <a:t>ve kolay ölçeklenebilirlik </a:t>
            </a:r>
            <a:r>
              <a:rPr lang="tr-TR" b="1" dirty="0"/>
              <a:t>(</a:t>
            </a:r>
            <a:r>
              <a:rPr lang="tr-TR" b="1" dirty="0" err="1"/>
              <a:t>easy</a:t>
            </a:r>
            <a:r>
              <a:rPr lang="tr-TR" b="1" dirty="0"/>
              <a:t> </a:t>
            </a:r>
            <a:r>
              <a:rPr lang="tr-TR" b="1" dirty="0" err="1"/>
              <a:t>scaling</a:t>
            </a:r>
            <a:r>
              <a:rPr lang="tr-TR" b="1" dirty="0"/>
              <a:t>) </a:t>
            </a:r>
            <a:r>
              <a:rPr lang="tr-TR" dirty="0"/>
              <a:t>sağlayan platform bağımsız </a:t>
            </a:r>
            <a:r>
              <a:rPr lang="tr-TR" b="1" dirty="0"/>
              <a:t>(</a:t>
            </a:r>
            <a:r>
              <a:rPr lang="tr-TR" b="1" dirty="0" err="1"/>
              <a:t>cross</a:t>
            </a:r>
            <a:r>
              <a:rPr lang="tr-TR" b="1" dirty="0"/>
              <a:t>-platform), </a:t>
            </a:r>
            <a:r>
              <a:rPr lang="tr-TR" dirty="0" err="1"/>
              <a:t>döküman</a:t>
            </a:r>
            <a:r>
              <a:rPr lang="tr-TR" dirty="0"/>
              <a:t> odaklı bir </a:t>
            </a:r>
            <a:r>
              <a:rPr lang="tr-TR" dirty="0" err="1"/>
              <a:t>veritabanıdır</a:t>
            </a:r>
            <a:r>
              <a:rPr lang="tr-TR" dirty="0"/>
              <a:t>.</a:t>
            </a:r>
          </a:p>
          <a:p>
            <a:r>
              <a:rPr lang="tr-TR" dirty="0"/>
              <a:t> </a:t>
            </a:r>
            <a:r>
              <a:rPr lang="tr-TR" dirty="0" err="1"/>
              <a:t>MongoDB</a:t>
            </a:r>
            <a:r>
              <a:rPr lang="tr-TR" dirty="0"/>
              <a:t>, </a:t>
            </a:r>
            <a:r>
              <a:rPr lang="tr-TR" b="1" dirty="0" err="1"/>
              <a:t>collections</a:t>
            </a:r>
            <a:r>
              <a:rPr lang="tr-TR" dirty="0"/>
              <a:t> ve </a:t>
            </a:r>
            <a:r>
              <a:rPr lang="tr-TR" b="1" dirty="0" err="1"/>
              <a:t>document</a:t>
            </a:r>
            <a:r>
              <a:rPr lang="tr-TR" dirty="0"/>
              <a:t> kavramı üzerinde odaklanmıştır. </a:t>
            </a:r>
            <a:r>
              <a:rPr lang="tr-TR" b="1" dirty="0" err="1"/>
              <a:t>Nsql</a:t>
            </a:r>
            <a:r>
              <a:rPr lang="tr-TR" dirty="0"/>
              <a:t> mantığı ile çalışır.</a:t>
            </a:r>
          </a:p>
        </p:txBody>
      </p:sp>
    </p:spTree>
    <p:extLst>
      <p:ext uri="{BB962C8B-B14F-4D97-AF65-F5344CB8AC3E}">
        <p14:creationId xmlns:p14="http://schemas.microsoft.com/office/powerpoint/2010/main" val="484632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4D4AC3-2588-DF45-8A79-42328D43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Mongoose</a:t>
            </a:r>
            <a:r>
              <a:rPr lang="tr-TR" dirty="0"/>
              <a:t> </a:t>
            </a:r>
            <a:r>
              <a:rPr lang="tr-TR" dirty="0" err="1"/>
              <a:t>Schema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B6F3ED-A39F-EA4D-9702-878D1FE6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Mongoose</a:t>
            </a:r>
            <a:r>
              <a:rPr lang="tr-TR" dirty="0"/>
              <a:t> </a:t>
            </a:r>
            <a:r>
              <a:rPr lang="tr-TR" dirty="0" err="1"/>
              <a:t>schema</a:t>
            </a:r>
            <a:r>
              <a:rPr lang="tr-TR" dirty="0"/>
              <a:t> ile </a:t>
            </a:r>
            <a:r>
              <a:rPr lang="tr-TR" dirty="0" err="1"/>
              <a:t>document</a:t>
            </a:r>
            <a:r>
              <a:rPr lang="tr-TR" dirty="0"/>
              <a:t> tanımlarını yapabilir, </a:t>
            </a:r>
            <a:r>
              <a:rPr lang="tr-TR" dirty="0" err="1"/>
              <a:t>default</a:t>
            </a:r>
            <a:r>
              <a:rPr lang="tr-TR" dirty="0"/>
              <a:t> değerler atayabilir ve </a:t>
            </a:r>
            <a:r>
              <a:rPr lang="tr-TR" dirty="0" err="1"/>
              <a:t>validasyon</a:t>
            </a:r>
            <a:r>
              <a:rPr lang="tr-TR" dirty="0"/>
              <a:t> kontrolleri yapabiliriz.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E4D84344-B3A4-394C-A266-48F41DD3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814" y="1953595"/>
            <a:ext cx="7987647" cy="245428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EAEF8DB9-44EB-AE42-AF7F-EE3E9774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812" y="4522632"/>
            <a:ext cx="7987647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66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FBCE39-480F-AF40-BA49-94E65931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Mongoose</a:t>
            </a:r>
            <a:br>
              <a:rPr lang="tr-TR" dirty="0"/>
            </a:br>
            <a:r>
              <a:rPr lang="tr-TR" dirty="0" err="1"/>
              <a:t>Schema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0BE5A1-7B1E-0947-B927-AB900594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tr-TR" dirty="0"/>
              <a:t>Aşağıdaki tiplerde tanımlamalar yapabiliriz</a:t>
            </a:r>
          </a:p>
          <a:p>
            <a:pPr fontAlgn="base"/>
            <a:r>
              <a:rPr lang="tr-TR" dirty="0" err="1"/>
              <a:t>Array</a:t>
            </a:r>
            <a:endParaRPr lang="tr-TR" dirty="0"/>
          </a:p>
          <a:p>
            <a:pPr fontAlgn="base"/>
            <a:r>
              <a:rPr lang="tr-TR" dirty="0" err="1"/>
              <a:t>Boolean</a:t>
            </a:r>
            <a:endParaRPr lang="tr-TR" dirty="0"/>
          </a:p>
          <a:p>
            <a:pPr fontAlgn="base"/>
            <a:r>
              <a:rPr lang="tr-TR" dirty="0" err="1"/>
              <a:t>Buffer</a:t>
            </a:r>
            <a:endParaRPr lang="tr-TR" dirty="0"/>
          </a:p>
          <a:p>
            <a:pPr fontAlgn="base"/>
            <a:r>
              <a:rPr lang="tr-TR" dirty="0" err="1"/>
              <a:t>Date</a:t>
            </a:r>
            <a:endParaRPr lang="tr-TR" dirty="0"/>
          </a:p>
          <a:p>
            <a:pPr fontAlgn="base"/>
            <a:r>
              <a:rPr lang="tr-TR" dirty="0"/>
              <a:t>Mixed (A </a:t>
            </a:r>
            <a:r>
              <a:rPr lang="tr-TR" dirty="0" err="1"/>
              <a:t>generic</a:t>
            </a:r>
            <a:r>
              <a:rPr lang="tr-TR" dirty="0"/>
              <a:t> / </a:t>
            </a:r>
            <a:r>
              <a:rPr lang="tr-TR" dirty="0" err="1"/>
              <a:t>flexible</a:t>
            </a:r>
            <a:r>
              <a:rPr lang="tr-TR" dirty="0"/>
              <a:t> data </a:t>
            </a:r>
            <a:r>
              <a:rPr lang="tr-TR" dirty="0" err="1"/>
              <a:t>type</a:t>
            </a:r>
            <a:r>
              <a:rPr lang="tr-TR" dirty="0"/>
              <a:t>)</a:t>
            </a:r>
          </a:p>
          <a:p>
            <a:pPr fontAlgn="base"/>
            <a:r>
              <a:rPr lang="tr-TR" dirty="0" err="1"/>
              <a:t>Number</a:t>
            </a:r>
            <a:endParaRPr lang="tr-TR" dirty="0"/>
          </a:p>
          <a:p>
            <a:pPr fontAlgn="base"/>
            <a:r>
              <a:rPr lang="tr-TR" dirty="0" err="1"/>
              <a:t>ObjectId</a:t>
            </a:r>
            <a:endParaRPr lang="tr-TR" dirty="0"/>
          </a:p>
          <a:p>
            <a:pPr fontAlgn="base"/>
            <a:r>
              <a:rPr lang="tr-TR" dirty="0" err="1"/>
              <a:t>String</a:t>
            </a:r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tr-TR" dirty="0" err="1"/>
              <a:t>ObjectId</a:t>
            </a:r>
            <a:r>
              <a:rPr lang="tr-TR" dirty="0"/>
              <a:t>,  </a:t>
            </a:r>
            <a:r>
              <a:rPr lang="tr-TR" b="1" u="sng" dirty="0" err="1"/>
              <a:t>require</a:t>
            </a:r>
            <a:r>
              <a:rPr lang="tr-TR" b="1" u="sng" dirty="0"/>
              <a:t>(‘</a:t>
            </a:r>
            <a:r>
              <a:rPr lang="tr-TR" b="1" u="sng" dirty="0" err="1"/>
              <a:t>mongoose</a:t>
            </a:r>
            <a:r>
              <a:rPr lang="tr-TR" b="1" u="sng" dirty="0"/>
              <a:t>’).</a:t>
            </a:r>
            <a:r>
              <a:rPr lang="tr-TR" b="1" u="sng" dirty="0" err="1"/>
              <a:t>Schema.Types</a:t>
            </a:r>
            <a:r>
              <a:rPr lang="tr-TR" b="1" u="sng" dirty="0"/>
              <a:t> </a:t>
            </a:r>
            <a:r>
              <a:rPr lang="tr-TR" dirty="0"/>
              <a:t>altında </a:t>
            </a:r>
            <a:r>
              <a:rPr lang="tr-TR" dirty="0" err="1"/>
              <a:t>tanımldır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3907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6AF299-0688-8D4A-B127-4A88C766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Mongoose</a:t>
            </a:r>
            <a:br>
              <a:rPr lang="tr-TR" dirty="0"/>
            </a:br>
            <a:r>
              <a:rPr lang="tr-TR" dirty="0" err="1"/>
              <a:t>Validators</a:t>
            </a:r>
            <a:br>
              <a:rPr lang="tr-TR" dirty="0"/>
            </a:br>
            <a:br>
              <a:rPr lang="tr-TR" dirty="0"/>
            </a:b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0D7F29D-6B02-F443-AEF5-31D8B0950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962369"/>
            <a:ext cx="7315200" cy="49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02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EB5B90-AE97-6044-AD0F-B40E738F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Mongoose</a:t>
            </a:r>
            <a:br>
              <a:rPr lang="tr-TR" dirty="0"/>
            </a:br>
            <a:r>
              <a:rPr lang="tr-TR" dirty="0" err="1"/>
              <a:t>Create</a:t>
            </a:r>
            <a:r>
              <a:rPr lang="tr-TR" dirty="0"/>
              <a:t>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DE5646D-9AD2-E14A-BB6F-A4A18C2CE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562076"/>
            <a:ext cx="7315200" cy="3724322"/>
          </a:xfrm>
        </p:spPr>
      </p:pic>
    </p:spTree>
    <p:extLst>
      <p:ext uri="{BB962C8B-B14F-4D97-AF65-F5344CB8AC3E}">
        <p14:creationId xmlns:p14="http://schemas.microsoft.com/office/powerpoint/2010/main" val="3042866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9C89F0-44FE-E747-B8F4-3764C86D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Mongoose</a:t>
            </a:r>
            <a:br>
              <a:rPr lang="tr-TR" dirty="0"/>
            </a:br>
            <a:r>
              <a:rPr lang="tr-TR" dirty="0" err="1"/>
              <a:t>Fetch</a:t>
            </a:r>
            <a:r>
              <a:rPr lang="tr-TR" dirty="0"/>
              <a:t>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D6A8CC9-0D5D-D244-8FE3-CC92D3B4C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242" y="1123837"/>
            <a:ext cx="7315200" cy="2525605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EB32727-3177-FE49-9754-4604AD2B3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42" y="3892663"/>
            <a:ext cx="73152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67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18E51B-92E5-EB41-A6B1-16A5EDBD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Mongoose</a:t>
            </a:r>
            <a:br>
              <a:rPr lang="tr-TR" dirty="0"/>
            </a:br>
            <a:r>
              <a:rPr lang="tr-TR" dirty="0"/>
              <a:t>Update </a:t>
            </a:r>
            <a:r>
              <a:rPr lang="tr-TR" dirty="0" err="1"/>
              <a:t>Record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AC84305-76B3-C045-A42C-474F2BAE8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38683"/>
            <a:ext cx="7315200" cy="3971108"/>
          </a:xfrm>
        </p:spPr>
      </p:pic>
    </p:spTree>
    <p:extLst>
      <p:ext uri="{BB962C8B-B14F-4D97-AF65-F5344CB8AC3E}">
        <p14:creationId xmlns:p14="http://schemas.microsoft.com/office/powerpoint/2010/main" val="938988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E5BAC2-1422-E443-9513-8577DEC2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Mongoose</a:t>
            </a:r>
            <a:br>
              <a:rPr lang="tr-TR" dirty="0"/>
            </a:br>
            <a:r>
              <a:rPr lang="tr-TR" dirty="0" err="1"/>
              <a:t>Delete</a:t>
            </a:r>
            <a:r>
              <a:rPr lang="tr-TR" dirty="0"/>
              <a:t> </a:t>
            </a:r>
            <a:r>
              <a:rPr lang="tr-TR" dirty="0" err="1"/>
              <a:t>Record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62E475F-069B-6445-ACDA-E5D454FAC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569" y="1123837"/>
            <a:ext cx="7315200" cy="2976282"/>
          </a:xfrm>
        </p:spPr>
      </p:pic>
    </p:spTree>
    <p:extLst>
      <p:ext uri="{BB962C8B-B14F-4D97-AF65-F5344CB8AC3E}">
        <p14:creationId xmlns:p14="http://schemas.microsoft.com/office/powerpoint/2010/main" val="2061305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DE1CDC-C9B4-8D4B-A97A-1A9B50E4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Mongoose</a:t>
            </a:r>
            <a:r>
              <a:rPr lang="tr-TR" dirty="0"/>
              <a:t> </a:t>
            </a:r>
            <a:r>
              <a:rPr lang="tr-TR" dirty="0" err="1"/>
              <a:t>Helper</a:t>
            </a:r>
            <a:r>
              <a:rPr lang="tr-TR" dirty="0"/>
              <a:t> </a:t>
            </a:r>
            <a:r>
              <a:rPr lang="tr-TR" dirty="0" err="1"/>
              <a:t>Methods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9055C2-B31B-4B47-A429-1BEA436A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Mongoose</a:t>
            </a:r>
            <a:r>
              <a:rPr lang="tr-TR" dirty="0"/>
              <a:t> veri yapıları üzerinde çalışmayı daha da kolaylaştırmak için </a:t>
            </a:r>
            <a:r>
              <a:rPr lang="tr-TR" b="1" dirty="0" err="1"/>
              <a:t>Helper</a:t>
            </a:r>
            <a:r>
              <a:rPr lang="tr-TR" b="1" dirty="0"/>
              <a:t> </a:t>
            </a:r>
            <a:r>
              <a:rPr lang="tr-TR" b="1" dirty="0" err="1"/>
              <a:t>Methods</a:t>
            </a:r>
            <a:r>
              <a:rPr lang="tr-TR" b="1" dirty="0"/>
              <a:t> </a:t>
            </a:r>
            <a:r>
              <a:rPr lang="tr-TR" dirty="0"/>
              <a:t>kullanır.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b="1" dirty="0"/>
              <a:t>Virtual </a:t>
            </a:r>
            <a:r>
              <a:rPr lang="tr-TR" b="1" dirty="0" err="1"/>
              <a:t>Property</a:t>
            </a:r>
            <a:endParaRPr lang="tr-TR" b="1" dirty="0"/>
          </a:p>
          <a:p>
            <a:r>
              <a:rPr lang="tr-TR" b="1" dirty="0" err="1"/>
              <a:t>Instance</a:t>
            </a:r>
            <a:r>
              <a:rPr lang="tr-TR" b="1" dirty="0"/>
              <a:t> </a:t>
            </a:r>
            <a:r>
              <a:rPr lang="tr-TR" b="1" dirty="0" err="1"/>
              <a:t>Methods</a:t>
            </a:r>
            <a:endParaRPr lang="tr-TR" b="1" dirty="0"/>
          </a:p>
          <a:p>
            <a:r>
              <a:rPr lang="tr-TR" b="1" dirty="0" err="1"/>
              <a:t>Static</a:t>
            </a:r>
            <a:r>
              <a:rPr lang="tr-TR" b="1" dirty="0"/>
              <a:t> </a:t>
            </a:r>
            <a:r>
              <a:rPr lang="tr-TR" b="1" dirty="0" err="1"/>
              <a:t>Methods</a:t>
            </a:r>
            <a:endParaRPr lang="tr-TR" b="1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4352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A6F48B-23AF-F742-9936-6E318161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Virtual </a:t>
            </a:r>
            <a:r>
              <a:rPr lang="tr-TR" dirty="0" err="1"/>
              <a:t>Property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32D1F1-2D61-C34D-B632-67A1B5347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Virtual </a:t>
            </a:r>
            <a:r>
              <a:rPr lang="tr-TR" b="1" dirty="0" err="1"/>
              <a:t>property</a:t>
            </a:r>
            <a:r>
              <a:rPr lang="tr-TR" b="1" dirty="0"/>
              <a:t> </a:t>
            </a:r>
            <a:r>
              <a:rPr lang="tr-TR" dirty="0" err="1"/>
              <a:t>veritabanında</a:t>
            </a:r>
            <a:r>
              <a:rPr lang="tr-TR" dirty="0"/>
              <a:t> </a:t>
            </a:r>
            <a:r>
              <a:rPr lang="tr-TR" dirty="0" err="1"/>
              <a:t>persisted</a:t>
            </a:r>
            <a:r>
              <a:rPr lang="tr-TR" dirty="0"/>
              <a:t> olarak bulunmayan alanlardır.  </a:t>
            </a:r>
            <a:r>
              <a:rPr lang="tr-TR" dirty="0" err="1"/>
              <a:t>Schemamıza</a:t>
            </a:r>
            <a:r>
              <a:rPr lang="tr-TR" dirty="0"/>
              <a:t> </a:t>
            </a:r>
            <a:r>
              <a:rPr lang="tr-TR" dirty="0" err="1"/>
              <a:t>helper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olarak </a:t>
            </a:r>
            <a:r>
              <a:rPr lang="tr-TR" dirty="0" err="1"/>
              <a:t>get</a:t>
            </a:r>
            <a:r>
              <a:rPr lang="tr-TR" dirty="0"/>
              <a:t> ve set olabilen </a:t>
            </a:r>
            <a:r>
              <a:rPr lang="tr-TR" dirty="0" err="1"/>
              <a:t>virtual</a:t>
            </a:r>
            <a:r>
              <a:rPr lang="tr-TR" dirty="0"/>
              <a:t> </a:t>
            </a:r>
            <a:r>
              <a:rPr lang="tr-TR" dirty="0" err="1"/>
              <a:t>propertyler</a:t>
            </a:r>
            <a:r>
              <a:rPr lang="tr-TR" dirty="0"/>
              <a:t> açabiliriz.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B3DCA26-D5A4-1446-B68C-56B9F9082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7" y="2537320"/>
            <a:ext cx="7771747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65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A4E957-9CD2-904C-BA59-65954F47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Virtual </a:t>
            </a:r>
            <a:r>
              <a:rPr lang="tr-TR" dirty="0" err="1"/>
              <a:t>Property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527000F-05CB-6F46-91C6-D59130B4A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7015" y="956838"/>
            <a:ext cx="7315200" cy="2261936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69D850E-1209-F342-9320-F12DB23FA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015" y="4143677"/>
            <a:ext cx="73152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4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29EB44-3AB3-7F48-B252-C2B1CD2A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Database</a:t>
            </a:r>
            <a:br>
              <a:rPr lang="tr-TR" dirty="0"/>
            </a:br>
            <a:r>
              <a:rPr lang="tr-TR" dirty="0"/>
              <a:t>Collection</a:t>
            </a:r>
            <a:br>
              <a:rPr lang="tr-TR" dirty="0"/>
            </a:br>
            <a:r>
              <a:rPr lang="tr-TR" dirty="0" err="1"/>
              <a:t>Document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5FD064-F38B-3B4A-8600-5136B0A7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Database</a:t>
            </a:r>
            <a:r>
              <a:rPr lang="tr-TR" dirty="0"/>
              <a:t>, </a:t>
            </a:r>
            <a:r>
              <a:rPr lang="tr-TR" dirty="0" err="1"/>
              <a:t>Kolleksiyonlar</a:t>
            </a:r>
            <a:r>
              <a:rPr lang="tr-TR" dirty="0"/>
              <a:t> için fiziksel bir </a:t>
            </a:r>
            <a:r>
              <a:rPr lang="tr-TR" dirty="0" err="1"/>
              <a:t>container</a:t>
            </a:r>
            <a:r>
              <a:rPr lang="tr-TR" dirty="0"/>
              <a:t> görevi görür. Her </a:t>
            </a:r>
            <a:r>
              <a:rPr lang="tr-TR" dirty="0" err="1"/>
              <a:t>databas</a:t>
            </a:r>
            <a:r>
              <a:rPr lang="tr-TR" dirty="0"/>
              <a:t> </a:t>
            </a:r>
            <a:r>
              <a:rPr lang="tr-TR" dirty="0" err="1"/>
              <a:t>ekendine</a:t>
            </a:r>
            <a:r>
              <a:rPr lang="tr-TR" dirty="0"/>
              <a:t> ait dosya sistemlerini bu </a:t>
            </a:r>
            <a:r>
              <a:rPr lang="tr-TR" dirty="0" err="1"/>
              <a:t>collections</a:t>
            </a:r>
            <a:r>
              <a:rPr lang="tr-TR" dirty="0"/>
              <a:t> içinde barındırır.</a:t>
            </a:r>
          </a:p>
          <a:p>
            <a:r>
              <a:rPr lang="tr-TR" b="1" dirty="0" err="1"/>
              <a:t>Collections</a:t>
            </a:r>
            <a:r>
              <a:rPr lang="tr-TR" dirty="0"/>
              <a:t>, </a:t>
            </a:r>
            <a:r>
              <a:rPr lang="tr-TR" dirty="0" err="1"/>
              <a:t>MongoDb</a:t>
            </a:r>
            <a:r>
              <a:rPr lang="tr-TR" dirty="0"/>
              <a:t> üzerindeki dokümanların (</a:t>
            </a:r>
            <a:r>
              <a:rPr lang="tr-TR" dirty="0" err="1"/>
              <a:t>document</a:t>
            </a:r>
            <a:r>
              <a:rPr lang="tr-TR" dirty="0"/>
              <a:t>) gruplanmasını sağlar.  </a:t>
            </a:r>
            <a:r>
              <a:rPr lang="tr-TR" dirty="0" err="1"/>
              <a:t>Aggregate</a:t>
            </a:r>
            <a:r>
              <a:rPr lang="tr-TR" dirty="0"/>
              <a:t> görevi görür. </a:t>
            </a:r>
            <a:r>
              <a:rPr lang="tr-TR" b="1" dirty="0"/>
              <a:t>Collection</a:t>
            </a:r>
            <a:r>
              <a:rPr lang="tr-TR" dirty="0"/>
              <a:t> içerisindeki </a:t>
            </a:r>
            <a:r>
              <a:rPr lang="tr-TR" b="1" dirty="0" err="1"/>
              <a:t>documents</a:t>
            </a:r>
            <a:r>
              <a:rPr lang="tr-TR" dirty="0"/>
              <a:t> farklı </a:t>
            </a:r>
            <a:r>
              <a:rPr lang="tr-TR" dirty="0" err="1"/>
              <a:t>shema’lara</a:t>
            </a:r>
            <a:r>
              <a:rPr lang="tr-TR" dirty="0"/>
              <a:t> sahip olabilir. </a:t>
            </a:r>
          </a:p>
          <a:p>
            <a:r>
              <a:rPr lang="tr-TR" b="1" dirty="0" err="1"/>
              <a:t>Document</a:t>
            </a:r>
            <a:r>
              <a:rPr lang="tr-TR" dirty="0"/>
              <a:t>, ise verileri </a:t>
            </a:r>
            <a:r>
              <a:rPr lang="tr-TR" b="1" dirty="0" err="1"/>
              <a:t>key-value</a:t>
            </a:r>
            <a:r>
              <a:rPr lang="tr-TR" b="1" dirty="0"/>
              <a:t> </a:t>
            </a:r>
            <a:r>
              <a:rPr lang="tr-TR" dirty="0"/>
              <a:t>tipinde </a:t>
            </a:r>
            <a:r>
              <a:rPr lang="tr-TR" dirty="0" err="1"/>
              <a:t>collections</a:t>
            </a:r>
            <a:r>
              <a:rPr lang="tr-TR" dirty="0"/>
              <a:t> içerisinde barındırır. Collection içerisindeki </a:t>
            </a:r>
            <a:r>
              <a:rPr lang="tr-TR" b="1" dirty="0" err="1"/>
              <a:t>document</a:t>
            </a:r>
            <a:r>
              <a:rPr lang="tr-TR" dirty="0"/>
              <a:t> her biri farklı bir </a:t>
            </a:r>
            <a:r>
              <a:rPr lang="tr-TR" b="1" dirty="0" err="1"/>
              <a:t>shema</a:t>
            </a:r>
            <a:r>
              <a:rPr lang="tr-TR" dirty="0"/>
              <a:t> ya sahip olabilir. Farklı veri tipleri ile veriler tanımlanır.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781600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148B28-53AC-624B-BC81-663DA8FA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Instance</a:t>
            </a:r>
            <a:r>
              <a:rPr lang="tr-TR" dirty="0"/>
              <a:t> </a:t>
            </a:r>
            <a:r>
              <a:rPr lang="tr-TR" dirty="0" err="1"/>
              <a:t>Methods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10D7A6-9BCA-CC43-851D-0869DF0E1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Schemamıza</a:t>
            </a:r>
            <a:r>
              <a:rPr lang="tr-TR" dirty="0"/>
              <a:t> model </a:t>
            </a:r>
            <a:r>
              <a:rPr lang="tr-TR" dirty="0" err="1"/>
              <a:t>instance</a:t>
            </a:r>
            <a:r>
              <a:rPr lang="tr-TR" dirty="0"/>
              <a:t> üzerinden </a:t>
            </a:r>
            <a:r>
              <a:rPr lang="tr-TR" dirty="0" err="1"/>
              <a:t>erişebileğimiz</a:t>
            </a:r>
            <a:r>
              <a:rPr lang="tr-TR" dirty="0"/>
              <a:t> </a:t>
            </a:r>
            <a:r>
              <a:rPr lang="tr-TR" dirty="0" err="1"/>
              <a:t>custom</a:t>
            </a:r>
            <a:r>
              <a:rPr lang="tr-TR" dirty="0"/>
              <a:t> </a:t>
            </a:r>
            <a:r>
              <a:rPr lang="tr-TR" dirty="0" err="1"/>
              <a:t>helper</a:t>
            </a:r>
            <a:r>
              <a:rPr lang="tr-TR" dirty="0"/>
              <a:t> </a:t>
            </a:r>
            <a:r>
              <a:rPr lang="tr-TR" dirty="0" err="1"/>
              <a:t>methodlar</a:t>
            </a:r>
            <a:r>
              <a:rPr lang="tr-TR" dirty="0"/>
              <a:t> tanımlayabiliriz.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DA2F3DD-2250-6640-9B14-06870961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141728"/>
            <a:ext cx="7865532" cy="12827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DB65AA2-3B46-3F4F-91B1-CE0022DB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3535954"/>
            <a:ext cx="7865532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40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58D582-FC1F-584A-A9F4-73F859AC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4F5DAF-295D-6A4B-95DF-7C9B23C2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 </a:t>
            </a:r>
            <a:r>
              <a:rPr lang="tr-TR" dirty="0" err="1"/>
              <a:t>Instance</a:t>
            </a:r>
            <a:r>
              <a:rPr lang="tr-TR" dirty="0"/>
              <a:t> </a:t>
            </a:r>
            <a:r>
              <a:rPr lang="tr-TR" dirty="0" err="1"/>
              <a:t>methodlara</a:t>
            </a:r>
            <a:r>
              <a:rPr lang="tr-TR" dirty="0"/>
              <a:t> benzer bir kullanımı vardır. Fakat </a:t>
            </a:r>
            <a:r>
              <a:rPr lang="tr-TR" dirty="0" err="1"/>
              <a:t>instance</a:t>
            </a:r>
            <a:r>
              <a:rPr lang="tr-TR" dirty="0"/>
              <a:t> </a:t>
            </a:r>
            <a:r>
              <a:rPr lang="tr-TR" dirty="0" err="1"/>
              <a:t>methodlar</a:t>
            </a:r>
            <a:r>
              <a:rPr lang="tr-TR" dirty="0"/>
              <a:t> genel itibari ile model </a:t>
            </a:r>
            <a:r>
              <a:rPr lang="tr-TR" dirty="0" err="1"/>
              <a:t>instance</a:t>
            </a:r>
            <a:r>
              <a:rPr lang="tr-TR" dirty="0"/>
              <a:t> üzerinden modele ait bilgilere </a:t>
            </a:r>
            <a:r>
              <a:rPr lang="tr-TR" dirty="0" err="1"/>
              <a:t>ulşmak</a:t>
            </a:r>
            <a:r>
              <a:rPr lang="tr-TR" dirty="0"/>
              <a:t> için tercih edilir.</a:t>
            </a:r>
          </a:p>
          <a:p>
            <a:r>
              <a:rPr lang="tr-TR" dirty="0"/>
              <a:t>Modeli </a:t>
            </a:r>
            <a:r>
              <a:rPr lang="tr-TR" b="1" dirty="0" err="1"/>
              <a:t>Repository</a:t>
            </a:r>
            <a:r>
              <a:rPr lang="tr-TR" dirty="0"/>
              <a:t> mantığı ile </a:t>
            </a:r>
            <a:r>
              <a:rPr lang="tr-TR" dirty="0" err="1"/>
              <a:t>kulanmak</a:t>
            </a:r>
            <a:r>
              <a:rPr lang="tr-TR" dirty="0"/>
              <a:t> için kullanışlıdır. </a:t>
            </a:r>
            <a:r>
              <a:rPr lang="tr-TR" b="1" dirty="0"/>
              <a:t>(Model-</a:t>
            </a:r>
            <a:r>
              <a:rPr lang="tr-TR" b="1" dirty="0" err="1"/>
              <a:t>Driven</a:t>
            </a:r>
            <a:r>
              <a:rPr lang="tr-TR" b="1" dirty="0"/>
              <a:t> Development)</a:t>
            </a:r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2680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A1CB3E-F991-024A-925C-6D22E76D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C3EEBDD-1694-274B-8D3A-4DDB90F9E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058" y="3803380"/>
            <a:ext cx="7780359" cy="2264805"/>
          </a:xfr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FFC3631-A8D9-E146-8D49-41CBBE404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059" y="632898"/>
            <a:ext cx="7780359" cy="311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33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FAE4C9-AEF2-B34F-994B-8D7D625D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Hooks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315CBB-0601-E544-B0B5-921EFAE10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Model ile çalışırken model üzerinde işlem yapılmadan önce ve işlem yapıldıktan sonra tetiklenen iki farklı </a:t>
            </a:r>
            <a:r>
              <a:rPr lang="tr-TR" dirty="0" err="1"/>
              <a:t>trigger</a:t>
            </a:r>
            <a:r>
              <a:rPr lang="tr-TR" dirty="0"/>
              <a:t> vardır. (</a:t>
            </a:r>
            <a:r>
              <a:rPr lang="tr-TR" dirty="0" err="1"/>
              <a:t>pre,post</a:t>
            </a:r>
            <a:r>
              <a:rPr lang="tr-TR" dirty="0"/>
              <a:t>) olmak üzere bunlar ile veri kayıt aşaması öncesinde ve sonrasında araya girip ek işlemler yapmamızı mümkün hale getir. Burada dikkat etmemiz gereken nokta (</a:t>
            </a:r>
            <a:r>
              <a:rPr lang="tr-TR" dirty="0" err="1"/>
              <a:t>pre,post</a:t>
            </a:r>
            <a:r>
              <a:rPr lang="tr-TR" dirty="0"/>
              <a:t>) </a:t>
            </a:r>
            <a:r>
              <a:rPr lang="tr-TR" dirty="0" err="1"/>
              <a:t>methodaları</a:t>
            </a:r>
            <a:r>
              <a:rPr lang="tr-TR" dirty="0"/>
              <a:t> </a:t>
            </a:r>
            <a:r>
              <a:rPr lang="tr-TR" dirty="0" err="1"/>
              <a:t>middleware</a:t>
            </a:r>
            <a:r>
              <a:rPr lang="tr-TR" dirty="0"/>
              <a:t> üzerinden çalıştığı için </a:t>
            </a:r>
            <a:r>
              <a:rPr lang="tr-TR" dirty="0" err="1"/>
              <a:t>next</a:t>
            </a:r>
            <a:r>
              <a:rPr lang="tr-TR" dirty="0"/>
              <a:t>() </a:t>
            </a:r>
            <a:r>
              <a:rPr lang="tr-TR" dirty="0" err="1"/>
              <a:t>methodu</a:t>
            </a:r>
            <a:r>
              <a:rPr lang="tr-TR" dirty="0"/>
              <a:t> ile işlem kaldığı yerde http </a:t>
            </a:r>
            <a:r>
              <a:rPr lang="tr-TR" dirty="0" err="1"/>
              <a:t>pipeline</a:t>
            </a:r>
            <a:r>
              <a:rPr lang="tr-TR" dirty="0"/>
              <a:t> da devam ettirilir.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0972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B43652-90ED-7048-B3B9-D61FB0B7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Hooks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81480D6-CE38-5143-AEFC-0CAC7938A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569" y="680300"/>
            <a:ext cx="7315200" cy="2580006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30D86D8-8EA5-8F40-9C64-FEF29735F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569" y="3339789"/>
            <a:ext cx="7315200" cy="32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50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5D7911-6C29-704D-B21F-B240A8F3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Plugins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68144F-C29C-B248-B52C-40B987976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kaydın ne zaman oluşturulduğunu ve </a:t>
            </a:r>
            <a:r>
              <a:rPr lang="tr-TR" dirty="0" err="1"/>
              <a:t>veritabanımızdaki</a:t>
            </a:r>
            <a:r>
              <a:rPr lang="tr-TR" dirty="0"/>
              <a:t> her koleksiyonda en son güncellendiğini izlemek istediğimizi varsayalım. </a:t>
            </a:r>
          </a:p>
          <a:p>
            <a:r>
              <a:rPr lang="tr-TR" dirty="0"/>
              <a:t>Her bir modelin içerisine </a:t>
            </a:r>
            <a:r>
              <a:rPr lang="tr-TR" b="1" dirty="0" err="1"/>
              <a:t>createdAt</a:t>
            </a:r>
            <a:r>
              <a:rPr lang="tr-TR" dirty="0" err="1"/>
              <a:t>,</a:t>
            </a:r>
            <a:r>
              <a:rPr lang="tr-TR" b="1" dirty="0" err="1"/>
              <a:t>updatedAt</a:t>
            </a:r>
            <a:r>
              <a:rPr lang="tr-TR" dirty="0"/>
              <a:t> alanları açma işlemini tekrarlamak yerine, bir eklenti </a:t>
            </a:r>
            <a:r>
              <a:rPr lang="tr-TR" b="1" dirty="0"/>
              <a:t>(</a:t>
            </a:r>
            <a:r>
              <a:rPr lang="tr-TR" b="1" dirty="0" err="1"/>
              <a:t>plugin</a:t>
            </a:r>
            <a:r>
              <a:rPr lang="tr-TR" b="1" dirty="0"/>
              <a:t>) </a:t>
            </a:r>
            <a:r>
              <a:rPr lang="tr-TR" dirty="0"/>
              <a:t>oluşturabilir ve onu her şemaya uygulayabiliriz</a:t>
            </a:r>
          </a:p>
        </p:txBody>
      </p:sp>
    </p:spTree>
    <p:extLst>
      <p:ext uri="{BB962C8B-B14F-4D97-AF65-F5344CB8AC3E}">
        <p14:creationId xmlns:p14="http://schemas.microsoft.com/office/powerpoint/2010/main" val="2240229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12961C-4204-A94A-BB92-ED009CF1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Plugins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5AE1406-B10B-DC43-9897-476948F20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678" y="594750"/>
            <a:ext cx="7315200" cy="4082759"/>
          </a:xfr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57826EAC-D563-1A46-83F2-05C49A32C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678" y="4803293"/>
            <a:ext cx="73152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47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E5F13D-5790-6549-843C-82A5449F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Query </a:t>
            </a:r>
            <a:br>
              <a:rPr lang="tr-TR" dirty="0"/>
            </a:br>
            <a:r>
              <a:rPr lang="tr-TR" dirty="0" err="1"/>
              <a:t>Building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FAFC2B-2E11-5549-ADB3-C08BD002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Mongoose</a:t>
            </a:r>
            <a:r>
              <a:rPr lang="tr-TR" dirty="0"/>
              <a:t>, </a:t>
            </a:r>
            <a:r>
              <a:rPr lang="tr-TR" dirty="0" err="1"/>
              <a:t>MongoDB</a:t>
            </a:r>
            <a:r>
              <a:rPr lang="tr-TR" dirty="0"/>
              <a:t> tarafından desteklenen birçok karmaşık işlemi gerçekleştiren çok zengin bir </a:t>
            </a:r>
            <a:r>
              <a:rPr lang="tr-TR" dirty="0" err="1"/>
              <a:t>API'ye</a:t>
            </a:r>
            <a:r>
              <a:rPr lang="tr-TR" dirty="0"/>
              <a:t> sahiptir. Sorgu bileşenlerini adım adım </a:t>
            </a:r>
            <a:r>
              <a:rPr lang="tr-TR" dirty="0" err="1"/>
              <a:t>extention</a:t>
            </a:r>
            <a:r>
              <a:rPr lang="tr-TR" dirty="0"/>
              <a:t> </a:t>
            </a:r>
            <a:r>
              <a:rPr lang="tr-TR" dirty="0" err="1"/>
              <a:t>methodlar</a:t>
            </a:r>
            <a:r>
              <a:rPr lang="tr-TR" dirty="0"/>
              <a:t> ile oluşturabiliriz.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B011E08-31C2-9547-98AE-1F2F94EB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70" y="2298192"/>
            <a:ext cx="7983414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7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14C60D-B7AB-6E48-B6AB-73704C86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MongoDB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D629DAC-9D72-4C40-93CC-C18B7A24F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7354" y="2383193"/>
            <a:ext cx="7315200" cy="3160613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42AA493-2114-204F-AC30-495D5D32BB3F}"/>
              </a:ext>
            </a:extLst>
          </p:cNvPr>
          <p:cNvSpPr txBox="1"/>
          <p:nvPr/>
        </p:nvSpPr>
        <p:spPr>
          <a:xfrm>
            <a:off x="3927354" y="1314194"/>
            <a:ext cx="759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Aşağıda ilişkisel veri tabanlarına kıyasla </a:t>
            </a:r>
            <a:r>
              <a:rPr lang="tr-TR" b="1" dirty="0" err="1"/>
              <a:t>MongoDb</a:t>
            </a:r>
            <a:r>
              <a:rPr lang="tr-TR" dirty="0"/>
              <a:t> deki kavramların karşılıkları;</a:t>
            </a:r>
          </a:p>
        </p:txBody>
      </p:sp>
    </p:spTree>
    <p:extLst>
      <p:ext uri="{BB962C8B-B14F-4D97-AF65-F5344CB8AC3E}">
        <p14:creationId xmlns:p14="http://schemas.microsoft.com/office/powerpoint/2010/main" val="424466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AFE30C-BA77-FC41-86EE-9BD250DD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MongoDB</a:t>
            </a:r>
            <a:r>
              <a:rPr lang="tr-TR" dirty="0"/>
              <a:t>	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97F8488-9497-2B45-AADA-BD7D16068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3059" y="863600"/>
            <a:ext cx="5946557" cy="5121275"/>
          </a:xfrm>
        </p:spPr>
      </p:pic>
    </p:spTree>
    <p:extLst>
      <p:ext uri="{BB962C8B-B14F-4D97-AF65-F5344CB8AC3E}">
        <p14:creationId xmlns:p14="http://schemas.microsoft.com/office/powerpoint/2010/main" val="251685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77B44F-4382-3047-96AB-28925BBB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MongoDB</a:t>
            </a:r>
            <a:br>
              <a:rPr lang="tr-TR" dirty="0"/>
            </a:br>
            <a:r>
              <a:rPr lang="tr-TR" dirty="0"/>
              <a:t>Avantajları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3DD368-5C8F-BD40-AFDD-58E399C9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Shema-less</a:t>
            </a:r>
            <a:r>
              <a:rPr lang="tr-TR" dirty="0"/>
              <a:t> (</a:t>
            </a:r>
            <a:r>
              <a:rPr lang="tr-TR" dirty="0" err="1"/>
              <a:t>Şamasız</a:t>
            </a:r>
            <a:r>
              <a:rPr lang="tr-TR" dirty="0"/>
              <a:t> olması)</a:t>
            </a:r>
          </a:p>
          <a:p>
            <a:r>
              <a:rPr lang="tr-TR" dirty="0" err="1"/>
              <a:t>Join</a:t>
            </a:r>
            <a:r>
              <a:rPr lang="tr-TR" dirty="0"/>
              <a:t> ihtiyaç duymaması</a:t>
            </a:r>
          </a:p>
          <a:p>
            <a:r>
              <a:rPr lang="tr-TR" dirty="0"/>
              <a:t>Kolay ölçeklenebilir olması (minimum maliyet) </a:t>
            </a:r>
            <a:r>
              <a:rPr lang="tr-TR" b="1" dirty="0"/>
              <a:t>(</a:t>
            </a:r>
            <a:r>
              <a:rPr lang="tr-TR" b="1" dirty="0" err="1"/>
              <a:t>scale-out</a:t>
            </a:r>
            <a:r>
              <a:rPr lang="tr-TR" b="1" dirty="0"/>
              <a:t>)</a:t>
            </a:r>
          </a:p>
          <a:p>
            <a:r>
              <a:rPr lang="tr-TR" dirty="0"/>
              <a:t>Verileri basit obje formatında tutması</a:t>
            </a:r>
          </a:p>
          <a:p>
            <a:r>
              <a:rPr lang="tr-TR" dirty="0" err="1"/>
              <a:t>Sql</a:t>
            </a:r>
            <a:r>
              <a:rPr lang="tr-TR" dirty="0"/>
              <a:t> kadar güçlü bir doküman tabanlı sorgulama diline sahip olması</a:t>
            </a:r>
          </a:p>
          <a:p>
            <a:r>
              <a:rPr lang="tr-TR" dirty="0"/>
              <a:t>Uygulama Nesnelerini </a:t>
            </a:r>
            <a:r>
              <a:rPr lang="tr-TR" dirty="0" err="1"/>
              <a:t>database</a:t>
            </a:r>
            <a:r>
              <a:rPr lang="tr-TR" dirty="0"/>
              <a:t> nesnelerine </a:t>
            </a:r>
            <a:r>
              <a:rPr lang="tr-TR" dirty="0" err="1"/>
              <a:t>maplemeye</a:t>
            </a:r>
            <a:r>
              <a:rPr lang="tr-TR" dirty="0"/>
              <a:t> gerek kalmaması</a:t>
            </a:r>
          </a:p>
          <a:p>
            <a:r>
              <a:rPr lang="tr-TR" dirty="0"/>
              <a:t>Verilere daha hızlı </a:t>
            </a:r>
            <a:r>
              <a:rPr lang="tr-TR" dirty="0" err="1"/>
              <a:t>erşimek</a:t>
            </a:r>
            <a:r>
              <a:rPr lang="tr-TR" dirty="0"/>
              <a:t> için </a:t>
            </a:r>
            <a:r>
              <a:rPr lang="tr-TR" dirty="0" err="1"/>
              <a:t>internal-memory</a:t>
            </a:r>
            <a:r>
              <a:rPr lang="tr-TR" dirty="0"/>
              <a:t> özelliği</a:t>
            </a:r>
          </a:p>
        </p:txBody>
      </p:sp>
    </p:spTree>
    <p:extLst>
      <p:ext uri="{BB962C8B-B14F-4D97-AF65-F5344CB8AC3E}">
        <p14:creationId xmlns:p14="http://schemas.microsoft.com/office/powerpoint/2010/main" val="36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50B1E7-3B01-C94C-AD9B-20BB346D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MongoDB</a:t>
            </a:r>
            <a:br>
              <a:rPr lang="tr-TR" dirty="0"/>
            </a:br>
            <a:r>
              <a:rPr lang="tr-TR" dirty="0"/>
              <a:t>Neden Kullanmalıyız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327DEE-B342-3B47-8B85-BF53AD33B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Document</a:t>
            </a:r>
            <a:r>
              <a:rPr lang="tr-TR" dirty="0"/>
              <a:t> </a:t>
            </a:r>
            <a:r>
              <a:rPr lang="tr-TR" dirty="0" err="1"/>
              <a:t>Oriented</a:t>
            </a:r>
            <a:r>
              <a:rPr lang="tr-TR" dirty="0"/>
              <a:t> Storage </a:t>
            </a:r>
          </a:p>
          <a:p>
            <a:r>
              <a:rPr lang="tr-TR" dirty="0"/>
              <a:t>Zengin sorgulama dili</a:t>
            </a:r>
          </a:p>
          <a:p>
            <a:r>
              <a:rPr lang="tr-TR" dirty="0"/>
              <a:t>Yüksek I/O performansı</a:t>
            </a:r>
          </a:p>
          <a:p>
            <a:r>
              <a:rPr lang="tr-TR" dirty="0"/>
              <a:t>Replication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availability</a:t>
            </a:r>
            <a:endParaRPr lang="tr-TR" dirty="0"/>
          </a:p>
          <a:p>
            <a:r>
              <a:rPr lang="tr-TR" dirty="0"/>
              <a:t>Auto-</a:t>
            </a:r>
            <a:r>
              <a:rPr lang="tr-TR" dirty="0" err="1"/>
              <a:t>sharding</a:t>
            </a:r>
            <a:r>
              <a:rPr lang="tr-TR" dirty="0"/>
              <a:t> (Db tarafında </a:t>
            </a:r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balancing</a:t>
            </a:r>
            <a:r>
              <a:rPr lang="tr-TR" dirty="0"/>
              <a:t>)</a:t>
            </a:r>
          </a:p>
          <a:p>
            <a:r>
              <a:rPr lang="tr-TR" dirty="0"/>
              <a:t>Zengin </a:t>
            </a:r>
            <a:r>
              <a:rPr lang="tr-TR" dirty="0" err="1"/>
              <a:t>dökumantasyon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08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D4FEE3-43D3-9746-AAF3-868F37ED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MongoDB</a:t>
            </a:r>
            <a:br>
              <a:rPr lang="tr-TR" dirty="0"/>
            </a:br>
            <a:r>
              <a:rPr lang="tr-TR" dirty="0"/>
              <a:t>Tercih Edildiği Alanlar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F804EC-C0EF-C744-AA23-51E0A9C3F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Big</a:t>
            </a:r>
            <a:r>
              <a:rPr lang="tr-TR" dirty="0"/>
              <a:t> Data</a:t>
            </a:r>
          </a:p>
          <a:p>
            <a:r>
              <a:rPr lang="tr-TR" dirty="0"/>
              <a:t>Content Management </a:t>
            </a:r>
            <a:r>
              <a:rPr lang="tr-TR" dirty="0" err="1"/>
              <a:t>and</a:t>
            </a:r>
            <a:r>
              <a:rPr lang="tr-TR" dirty="0"/>
              <a:t> Delivery</a:t>
            </a:r>
          </a:p>
          <a:p>
            <a:r>
              <a:rPr lang="tr-TR" dirty="0"/>
              <a:t>Mobile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Social</a:t>
            </a:r>
            <a:r>
              <a:rPr lang="tr-TR" dirty="0"/>
              <a:t> </a:t>
            </a:r>
            <a:r>
              <a:rPr lang="tr-TR" dirty="0" err="1"/>
              <a:t>Infrastructure</a:t>
            </a:r>
            <a:endParaRPr lang="tr-TR" dirty="0"/>
          </a:p>
          <a:p>
            <a:r>
              <a:rPr lang="tr-TR" dirty="0"/>
              <a:t>User Data Management</a:t>
            </a:r>
          </a:p>
          <a:p>
            <a:r>
              <a:rPr lang="tr-TR" dirty="0"/>
              <a:t>Data </a:t>
            </a:r>
            <a:r>
              <a:rPr lang="tr-TR" dirty="0" err="1"/>
              <a:t>Hub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937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D6F7E7-394E-E44A-B8C7-75668DDF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MongoDB</a:t>
            </a:r>
            <a:br>
              <a:rPr lang="tr-TR" dirty="0"/>
            </a:br>
            <a:r>
              <a:rPr lang="tr-TR" dirty="0"/>
              <a:t>Komutlar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500790-74F7-6D4E-9AB5-42D03709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use</a:t>
            </a:r>
            <a:r>
              <a:rPr lang="tr-TR" dirty="0"/>
              <a:t> &lt;</a:t>
            </a:r>
            <a:r>
              <a:rPr lang="tr-TR" dirty="0" err="1"/>
              <a:t>database_name</a:t>
            </a:r>
            <a:r>
              <a:rPr lang="tr-TR" dirty="0"/>
              <a:t>&gt;  </a:t>
            </a:r>
          </a:p>
          <a:p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databases</a:t>
            </a:r>
            <a:endParaRPr lang="tr-TR" dirty="0"/>
          </a:p>
          <a:p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collections</a:t>
            </a:r>
            <a:endParaRPr lang="tr-TR" dirty="0"/>
          </a:p>
          <a:p>
            <a:r>
              <a:rPr lang="tr-TR" dirty="0" err="1"/>
              <a:t>db.user.renameCollection</a:t>
            </a:r>
            <a:r>
              <a:rPr lang="tr-TR" dirty="0"/>
              <a:t>(‘</a:t>
            </a:r>
            <a:r>
              <a:rPr lang="tr-TR" dirty="0" err="1"/>
              <a:t>collection_name</a:t>
            </a:r>
            <a:r>
              <a:rPr lang="tr-TR" dirty="0"/>
              <a:t>’)</a:t>
            </a:r>
          </a:p>
          <a:p>
            <a:r>
              <a:rPr lang="tr-TR" dirty="0" err="1"/>
              <a:t>db.user.drop</a:t>
            </a:r>
            <a:r>
              <a:rPr lang="tr-TR" dirty="0"/>
              <a:t>()</a:t>
            </a:r>
          </a:p>
          <a:p>
            <a:r>
              <a:rPr lang="tr-TR" dirty="0" err="1"/>
              <a:t>db.dropDatabase</a:t>
            </a:r>
            <a:r>
              <a:rPr lang="tr-TR" dirty="0"/>
              <a:t>()</a:t>
            </a:r>
          </a:p>
          <a:p>
            <a:r>
              <a:rPr lang="tr-TR" dirty="0" err="1"/>
              <a:t>db.createCollection</a:t>
            </a:r>
            <a:r>
              <a:rPr lang="tr-TR" dirty="0"/>
              <a:t>(‘</a:t>
            </a:r>
            <a:r>
              <a:rPr lang="tr-TR" dirty="0" err="1"/>
              <a:t>collection_name</a:t>
            </a:r>
            <a:r>
              <a:rPr lang="tr-TR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405815668"/>
      </p:ext>
    </p:extLst>
  </p:cSld>
  <p:clrMapOvr>
    <a:masterClrMapping/>
  </p:clrMapOvr>
</p:sld>
</file>

<file path=ppt/theme/theme1.xml><?xml version="1.0" encoding="utf-8"?>
<a:theme xmlns:a="http://schemas.openxmlformats.org/drawingml/2006/main" name="Çerçev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Çerçeve</Template>
  <TotalTime>1129</TotalTime>
  <Words>1004</Words>
  <Application>Microsoft Office PowerPoint</Application>
  <PresentationFormat>Widescreen</PresentationFormat>
  <Paragraphs>175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Corbel</vt:lpstr>
      <vt:lpstr>Wingdings 2</vt:lpstr>
      <vt:lpstr>Çerçeve</vt:lpstr>
      <vt:lpstr>MongoDb Katalog</vt:lpstr>
      <vt:lpstr>MongoDB</vt:lpstr>
      <vt:lpstr>Database Collection Document</vt:lpstr>
      <vt:lpstr>MongoDB</vt:lpstr>
      <vt:lpstr>MongoDB </vt:lpstr>
      <vt:lpstr>MongoDB Avantajları </vt:lpstr>
      <vt:lpstr>MongoDB Neden Kullanmalıyız ?</vt:lpstr>
      <vt:lpstr>MongoDB Tercih Edildiği Alanlar</vt:lpstr>
      <vt:lpstr>MongoDB Komutlar </vt:lpstr>
      <vt:lpstr>MongoDB Komutlar </vt:lpstr>
      <vt:lpstr>MongoDB Crud</vt:lpstr>
      <vt:lpstr>MongoDB Relations</vt:lpstr>
      <vt:lpstr>Embedded Relationship</vt:lpstr>
      <vt:lpstr>Referenced  Relationship</vt:lpstr>
      <vt:lpstr>MongoDB Driver</vt:lpstr>
      <vt:lpstr>MongoDB Driver</vt:lpstr>
      <vt:lpstr>MongoDB Komutlar</vt:lpstr>
      <vt:lpstr>Express App Work Flow</vt:lpstr>
      <vt:lpstr>Mongoose</vt:lpstr>
      <vt:lpstr>Mongoose Schema</vt:lpstr>
      <vt:lpstr>Mongoose Schema Types</vt:lpstr>
      <vt:lpstr>Mongoose Validators  </vt:lpstr>
      <vt:lpstr>Mongoose Create </vt:lpstr>
      <vt:lpstr>Mongoose Fetch </vt:lpstr>
      <vt:lpstr>Mongoose Update Record</vt:lpstr>
      <vt:lpstr>Mongoose Delete Record</vt:lpstr>
      <vt:lpstr>Mongoose Helper Methods </vt:lpstr>
      <vt:lpstr>Virtual Property</vt:lpstr>
      <vt:lpstr>Virtual Property</vt:lpstr>
      <vt:lpstr>Instance Methods </vt:lpstr>
      <vt:lpstr>Static Methods</vt:lpstr>
      <vt:lpstr>Static Methods</vt:lpstr>
      <vt:lpstr>Hooks</vt:lpstr>
      <vt:lpstr>Hooks</vt:lpstr>
      <vt:lpstr>Plugins</vt:lpstr>
      <vt:lpstr>Plugins</vt:lpstr>
      <vt:lpstr>Query  Building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Mert Alptekin</dc:creator>
  <cp:lastModifiedBy>11212</cp:lastModifiedBy>
  <cp:revision>64</cp:revision>
  <dcterms:created xsi:type="dcterms:W3CDTF">2019-09-01T11:09:27Z</dcterms:created>
  <dcterms:modified xsi:type="dcterms:W3CDTF">2023-08-07T06:32:48Z</dcterms:modified>
</cp:coreProperties>
</file>