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7" r:id="rId25"/>
    <p:sldId id="286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80" r:id="rId34"/>
    <p:sldId id="281" r:id="rId35"/>
    <p:sldId id="282" r:id="rId36"/>
    <p:sldId id="283" r:id="rId37"/>
    <p:sldId id="346" r:id="rId38"/>
    <p:sldId id="284" r:id="rId39"/>
    <p:sldId id="285" r:id="rId40"/>
    <p:sldId id="297" r:id="rId41"/>
    <p:sldId id="295" r:id="rId42"/>
    <p:sldId id="296" r:id="rId43"/>
    <p:sldId id="298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4620"/>
  </p:normalViewPr>
  <p:slideViewPr>
    <p:cSldViewPr snapToGrid="0" snapToObjects="1">
      <p:cViewPr varScale="1">
        <p:scale>
          <a:sx n="86" d="100"/>
          <a:sy n="86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odash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omentjs.com/doc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pmjs.com/package/morg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pmjs.com/package/cookie-pars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dejs/node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odeconf.com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FD830F-7A62-7346-94A0-971EB6118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148303A-29E5-9C42-8D91-52A4E7EB4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Node.js</a:t>
            </a:r>
            <a:r>
              <a:rPr lang="tr-TR" dirty="0"/>
              <a:t> </a:t>
            </a:r>
            <a:r>
              <a:rPr lang="tr-TR" dirty="0" err="1"/>
              <a:t>Chrome's</a:t>
            </a:r>
            <a:r>
              <a:rPr lang="tr-TR" dirty="0"/>
              <a:t> V8 </a:t>
            </a:r>
            <a:r>
              <a:rPr lang="tr-TR" dirty="0" err="1"/>
              <a:t>JavaScript</a:t>
            </a:r>
            <a:r>
              <a:rPr lang="tr-TR" dirty="0"/>
              <a:t> motoru üzerinde çalışan server-</a:t>
            </a:r>
            <a:r>
              <a:rPr lang="tr-TR" dirty="0" err="1"/>
              <a:t>side</a:t>
            </a:r>
            <a:r>
              <a:rPr lang="tr-TR" dirty="0"/>
              <a:t> platform bağımsız uygulama geliştirme dilidir</a:t>
            </a:r>
          </a:p>
        </p:txBody>
      </p:sp>
    </p:spTree>
    <p:extLst>
      <p:ext uri="{BB962C8B-B14F-4D97-AF65-F5344CB8AC3E}">
        <p14:creationId xmlns:p14="http://schemas.microsoft.com/office/powerpoint/2010/main" val="121728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83BAB8-971A-DC47-93D4-E3D4A37F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/>
              <a:t>Kurulum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89FAB5-3D2C-9745-A650-E6E9E99D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 </a:t>
            </a:r>
            <a:r>
              <a:rPr lang="tr-TR" dirty="0">
                <a:hlinkClick r:id="rId2"/>
              </a:rPr>
              <a:t>https://nodejs.org</a:t>
            </a:r>
            <a:r>
              <a:rPr lang="tr-TR" dirty="0"/>
              <a:t> web sitesi üzerinden </a:t>
            </a:r>
            <a:r>
              <a:rPr lang="tr-TR" dirty="0" err="1"/>
              <a:t>Mac,Linux</a:t>
            </a:r>
            <a:r>
              <a:rPr lang="tr-TR" dirty="0"/>
              <a:t> ve Windows ile uyumlu sürümlerini yükleyebiliriz.</a:t>
            </a:r>
          </a:p>
          <a:p>
            <a:r>
              <a:rPr lang="tr-TR" b="1" dirty="0" err="1"/>
              <a:t>node</a:t>
            </a:r>
            <a:r>
              <a:rPr lang="tr-TR" b="1" dirty="0"/>
              <a:t> –v </a:t>
            </a:r>
            <a:r>
              <a:rPr lang="tr-TR" dirty="0"/>
              <a:t>komut satırına yazdığımız bu kod ile hangi </a:t>
            </a:r>
            <a:r>
              <a:rPr lang="tr-TR" dirty="0" err="1"/>
              <a:t>Nodejs</a:t>
            </a:r>
            <a:r>
              <a:rPr lang="tr-TR" dirty="0"/>
              <a:t> versiyonunun kurulu olduğunu görürüz.</a:t>
            </a:r>
          </a:p>
          <a:p>
            <a:r>
              <a:rPr lang="tr-TR" b="1" dirty="0" err="1"/>
              <a:t>brew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node</a:t>
            </a:r>
            <a:r>
              <a:rPr lang="tr-TR" b="1" dirty="0"/>
              <a:t> </a:t>
            </a:r>
            <a:r>
              <a:rPr lang="tr-TR" dirty="0"/>
              <a:t>komutu ile Mac kullanıcıları için cli üzerinden de indirme yapabiliriz.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706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226A72-83B8-1F4A-B2D5-23599753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Console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EF729-D7DB-AB46-9669-8A43C04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Cli</a:t>
            </a:r>
            <a:r>
              <a:rPr lang="tr-TR" dirty="0"/>
              <a:t> </a:t>
            </a:r>
            <a:r>
              <a:rPr lang="tr-TR" b="1" u="sng" dirty="0" err="1"/>
              <a:t>node</a:t>
            </a:r>
            <a:r>
              <a:rPr lang="tr-TR" dirty="0"/>
              <a:t> komutunu yazarak </a:t>
            </a:r>
            <a:r>
              <a:rPr lang="tr-TR" dirty="0" err="1"/>
              <a:t>nodejs</a:t>
            </a:r>
            <a:r>
              <a:rPr lang="tr-TR" dirty="0"/>
              <a:t> ortamına bağlanabiliriz.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4B92569-1D0E-A942-8AEA-35BBE32C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86" y="864108"/>
            <a:ext cx="7176964" cy="19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619426-948E-8644-9FC3-811722DB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Cli</a:t>
            </a:r>
            <a:r>
              <a:rPr lang="tr-TR" dirty="0"/>
              <a:t> komutları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BD2E3282-C565-0B47-A0A6-0FD4F172A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023724"/>
              </p:ext>
            </p:extLst>
          </p:nvPr>
        </p:nvGraphicFramePr>
        <p:xfrm>
          <a:off x="3868738" y="863600"/>
          <a:ext cx="73152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94254289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23721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3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node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Nodejs</a:t>
                      </a:r>
                      <a:r>
                        <a:rPr lang="tr-TR" dirty="0"/>
                        <a:t> ortamına bağlanırız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59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.</a:t>
                      </a:r>
                      <a:r>
                        <a:rPr lang="tr-TR" dirty="0" err="1"/>
                        <a:t>exit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Nodejs</a:t>
                      </a:r>
                      <a:r>
                        <a:rPr lang="tr-TR" dirty="0"/>
                        <a:t> ortamından çıkış içi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78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c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Komut satırını sonlandırır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Down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Komutlar arasında geçiş yapar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61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Yardım dosyasını görüntüler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98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Bütün komutları listeler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690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ctrl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c (</a:t>
                      </a:r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twice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Nodejs</a:t>
                      </a:r>
                      <a:r>
                        <a:rPr lang="tr-TR" dirty="0"/>
                        <a:t> ortamından çıkar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40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process.execPath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İşlemin hangi </a:t>
                      </a:r>
                      <a:r>
                        <a:rPr lang="tr-TR" dirty="0" err="1"/>
                        <a:t>path</a:t>
                      </a:r>
                      <a:r>
                        <a:rPr lang="tr-TR" dirty="0"/>
                        <a:t> üzerinde çalıştığını verir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3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process.pid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Process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Id</a:t>
                      </a:r>
                      <a:r>
                        <a:rPr lang="tr-TR" dirty="0"/>
                        <a:t> verir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54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Process.cwd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İşlemin çalıştığı dizin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05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47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23C4B7-9BF2-E541-B1E2-11732CCD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Değişken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39D449-2109-DF4F-9755-CA2CF54B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Primitive</a:t>
            </a:r>
            <a:r>
              <a:rPr lang="tr-TR" b="1" dirty="0"/>
              <a:t> </a:t>
            </a:r>
            <a:r>
              <a:rPr lang="tr-TR" b="1" dirty="0" err="1"/>
              <a:t>Types</a:t>
            </a:r>
            <a:endParaRPr lang="tr-TR" b="1" dirty="0"/>
          </a:p>
          <a:p>
            <a:pPr marL="0" indent="0">
              <a:buNone/>
            </a:pPr>
            <a:r>
              <a:rPr lang="tr-TR" dirty="0" err="1"/>
              <a:t>Node.js</a:t>
            </a:r>
            <a:r>
              <a:rPr lang="tr-TR" dirty="0"/>
              <a:t> aşağıdaki </a:t>
            </a:r>
            <a:r>
              <a:rPr lang="tr-TR" dirty="0" err="1"/>
              <a:t>primative</a:t>
            </a:r>
            <a:r>
              <a:rPr lang="tr-TR" dirty="0"/>
              <a:t> tipler ile çalışır:</a:t>
            </a:r>
          </a:p>
          <a:p>
            <a:r>
              <a:rPr lang="tr-TR" dirty="0" err="1"/>
              <a:t>String</a:t>
            </a:r>
            <a:endParaRPr lang="tr-TR" dirty="0"/>
          </a:p>
          <a:p>
            <a:r>
              <a:rPr lang="tr-TR" dirty="0" err="1"/>
              <a:t>Number</a:t>
            </a:r>
            <a:endParaRPr lang="tr-TR" dirty="0"/>
          </a:p>
          <a:p>
            <a:r>
              <a:rPr lang="tr-TR" dirty="0" err="1"/>
              <a:t>Boolean</a:t>
            </a:r>
            <a:endParaRPr lang="tr-TR" dirty="0"/>
          </a:p>
          <a:p>
            <a:r>
              <a:rPr lang="tr-TR" dirty="0" err="1"/>
              <a:t>Undefined</a:t>
            </a:r>
            <a:endParaRPr lang="tr-TR" dirty="0"/>
          </a:p>
          <a:p>
            <a:r>
              <a:rPr lang="tr-TR" dirty="0" err="1"/>
              <a:t>Null</a:t>
            </a:r>
            <a:endParaRPr lang="tr-TR" dirty="0"/>
          </a:p>
          <a:p>
            <a:r>
              <a:rPr lang="tr-TR" dirty="0" err="1"/>
              <a:t>RegExp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Bu tipler dışındaki tüm tipler </a:t>
            </a:r>
            <a:r>
              <a:rPr lang="tr-TR" b="1" u="sng" dirty="0" err="1"/>
              <a:t>object</a:t>
            </a:r>
            <a:r>
              <a:rPr lang="tr-TR" dirty="0"/>
              <a:t> Tipindedir.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067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D2BF93-65EB-0249-A972-8D748F3C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Module</a:t>
            </a:r>
            <a:r>
              <a:rPr lang="tr-TR" dirty="0"/>
              <a:t>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A7CD0B-1CC4-CA4A-9018-9C4F6985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Moduller</a:t>
            </a:r>
            <a:r>
              <a:rPr lang="tr-TR" dirty="0"/>
              <a:t> </a:t>
            </a:r>
            <a:r>
              <a:rPr lang="tr-TR" dirty="0" err="1"/>
              <a:t>Nodejs</a:t>
            </a:r>
            <a:r>
              <a:rPr lang="tr-TR" dirty="0"/>
              <a:t> uygulaması içerisinde yeniden kullanılabilecek olan dosyaları birbirleri ile iletişimi için kullanılan bir yapıdır. </a:t>
            </a:r>
            <a:r>
              <a:rPr lang="tr-TR" dirty="0" err="1"/>
              <a:t>Nodejs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</a:t>
            </a:r>
            <a:r>
              <a:rPr lang="tr-TR" dirty="0" err="1"/>
              <a:t>standartı</a:t>
            </a:r>
            <a:r>
              <a:rPr lang="tr-TR" dirty="0"/>
              <a:t> olarak </a:t>
            </a:r>
            <a:r>
              <a:rPr lang="tr-TR" b="1" u="sng" dirty="0" err="1"/>
              <a:t>CommonJS</a:t>
            </a:r>
            <a:r>
              <a:rPr lang="tr-TR" dirty="0"/>
              <a:t> modüle standardını kullanır. </a:t>
            </a:r>
          </a:p>
          <a:p>
            <a:r>
              <a:rPr lang="tr-TR" dirty="0"/>
              <a:t>Başka bir </a:t>
            </a:r>
            <a:r>
              <a:rPr lang="tr-TR" dirty="0" err="1"/>
              <a:t>javascript</a:t>
            </a:r>
            <a:r>
              <a:rPr lang="tr-TR" dirty="0"/>
              <a:t> dosyası içerisine </a:t>
            </a:r>
            <a:r>
              <a:rPr lang="tr-TR" dirty="0" err="1"/>
              <a:t>import</a:t>
            </a:r>
            <a:r>
              <a:rPr lang="tr-TR" dirty="0"/>
              <a:t> edilmesi gereken modüller aşağıdaki gibi tanımlanmalıdır.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/>
              <a:t>var </a:t>
            </a:r>
            <a:r>
              <a:rPr lang="tr-TR" b="1" dirty="0" err="1"/>
              <a:t>module</a:t>
            </a:r>
            <a:r>
              <a:rPr lang="tr-TR" b="1" dirty="0"/>
              <a:t> = </a:t>
            </a:r>
            <a:r>
              <a:rPr lang="tr-TR" b="1" dirty="0" err="1"/>
              <a:t>require</a:t>
            </a:r>
            <a:r>
              <a:rPr lang="tr-TR" b="1" dirty="0"/>
              <a:t>('</a:t>
            </a:r>
            <a:r>
              <a:rPr lang="tr-TR" b="1" dirty="0" err="1"/>
              <a:t>module_name</a:t>
            </a:r>
            <a:r>
              <a:rPr lang="tr-TR" b="1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82099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CCEF58-27B2-914C-BEEB-29B6181B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 err="1"/>
              <a:t>Module</a:t>
            </a:r>
            <a:r>
              <a:rPr lang="tr-TR" dirty="0"/>
              <a:t> Tipleri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EBADA-A52A-C341-9573-090552EEE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tr-TR" sz="2400" b="1" dirty="0"/>
          </a:p>
          <a:p>
            <a:pPr marL="0" indent="0">
              <a:buNone/>
            </a:pPr>
            <a:endParaRPr lang="tr-TR" sz="2400" b="1" dirty="0"/>
          </a:p>
          <a:p>
            <a:pPr marL="0" indent="0">
              <a:buNone/>
            </a:pPr>
            <a:r>
              <a:rPr lang="tr-TR" sz="2400" b="1" dirty="0" err="1"/>
              <a:t>Node.js</a:t>
            </a:r>
            <a:r>
              <a:rPr lang="tr-TR" sz="2400" b="1" dirty="0"/>
              <a:t> </a:t>
            </a:r>
            <a:r>
              <a:rPr lang="tr-TR" sz="2400" b="1" dirty="0" err="1"/>
              <a:t>Module</a:t>
            </a:r>
            <a:r>
              <a:rPr lang="tr-TR" sz="2400" b="1" dirty="0"/>
              <a:t> Tipleri</a:t>
            </a:r>
          </a:p>
          <a:p>
            <a:pPr marL="0" indent="0">
              <a:buNone/>
            </a:pPr>
            <a:endParaRPr lang="tr-TR" sz="2400" b="1" dirty="0"/>
          </a:p>
          <a:p>
            <a:pPr lvl="1"/>
            <a:r>
              <a:rPr lang="tr-TR" sz="2200" dirty="0" err="1"/>
              <a:t>Core</a:t>
            </a:r>
            <a:r>
              <a:rPr lang="tr-TR" sz="2200" dirty="0"/>
              <a:t> </a:t>
            </a:r>
            <a:r>
              <a:rPr lang="tr-TR" sz="2200" dirty="0" err="1"/>
              <a:t>Modules</a:t>
            </a:r>
            <a:endParaRPr lang="tr-TR" sz="2200" dirty="0"/>
          </a:p>
          <a:p>
            <a:pPr lvl="1"/>
            <a:r>
              <a:rPr lang="tr-TR" sz="2200" dirty="0" err="1"/>
              <a:t>Local</a:t>
            </a:r>
            <a:r>
              <a:rPr lang="tr-TR" sz="2200" dirty="0"/>
              <a:t> </a:t>
            </a:r>
            <a:r>
              <a:rPr lang="tr-TR" sz="2200" dirty="0" err="1"/>
              <a:t>Modules</a:t>
            </a:r>
            <a:endParaRPr lang="tr-TR" sz="2200" dirty="0"/>
          </a:p>
          <a:p>
            <a:pPr lvl="1"/>
            <a:r>
              <a:rPr lang="tr-TR" dirty="0"/>
              <a:t>Third </a:t>
            </a:r>
            <a:r>
              <a:rPr lang="tr-TR" dirty="0" err="1"/>
              <a:t>Party</a:t>
            </a:r>
            <a:r>
              <a:rPr lang="tr-TR" dirty="0"/>
              <a:t> </a:t>
            </a:r>
            <a:r>
              <a:rPr lang="tr-TR" dirty="0" err="1"/>
              <a:t>Modules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Node.js</a:t>
            </a:r>
            <a:r>
              <a:rPr lang="tr-TR" dirty="0"/>
              <a:t> minimum gereksinimler de düzenlenmiş bir </a:t>
            </a:r>
            <a:r>
              <a:rPr lang="tr-TR" dirty="0" err="1"/>
              <a:t>frameworktür</a:t>
            </a:r>
            <a:r>
              <a:rPr lang="tr-TR" dirty="0"/>
              <a:t>. Bu sebeple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aşağıdaki modülleri içerisinde barındırır. </a:t>
            </a:r>
          </a:p>
          <a:p>
            <a:pPr marL="0" indent="0">
              <a:buNone/>
            </a:pPr>
            <a:endParaRPr lang="tr-TR" dirty="0"/>
          </a:p>
          <a:p>
            <a:pPr lvl="1"/>
            <a:r>
              <a:rPr lang="tr-TR" b="1" u="sng" dirty="0"/>
              <a:t>http</a:t>
            </a:r>
            <a:r>
              <a:rPr lang="tr-TR" dirty="0"/>
              <a:t> : http Server oluşturmak için kullanılır</a:t>
            </a:r>
          </a:p>
          <a:p>
            <a:pPr lvl="1"/>
            <a:r>
              <a:rPr lang="tr-TR" b="1" u="sng" dirty="0" err="1"/>
              <a:t>url</a:t>
            </a:r>
            <a:r>
              <a:rPr lang="tr-TR" dirty="0"/>
              <a:t> :  </a:t>
            </a:r>
            <a:r>
              <a:rPr lang="tr-TR" dirty="0" err="1"/>
              <a:t>Url</a:t>
            </a:r>
            <a:r>
              <a:rPr lang="tr-TR" dirty="0"/>
              <a:t> tanımlama ve </a:t>
            </a:r>
            <a:r>
              <a:rPr lang="tr-TR" dirty="0" err="1"/>
              <a:t>parse</a:t>
            </a:r>
            <a:r>
              <a:rPr lang="tr-TR" dirty="0"/>
              <a:t> etmek için kullanılır</a:t>
            </a:r>
          </a:p>
          <a:p>
            <a:pPr lvl="1"/>
            <a:r>
              <a:rPr lang="tr-TR" b="1" u="sng" dirty="0" err="1"/>
              <a:t>querystring</a:t>
            </a:r>
            <a:r>
              <a:rPr lang="tr-TR" dirty="0"/>
              <a:t> : </a:t>
            </a:r>
            <a:r>
              <a:rPr lang="tr-TR" dirty="0" err="1"/>
              <a:t>querystring</a:t>
            </a:r>
            <a:r>
              <a:rPr lang="tr-TR" dirty="0"/>
              <a:t> ile ilgili </a:t>
            </a:r>
            <a:r>
              <a:rPr lang="tr-TR" dirty="0" err="1"/>
              <a:t>işlveler</a:t>
            </a:r>
            <a:r>
              <a:rPr lang="tr-TR" dirty="0"/>
              <a:t> barındır.</a:t>
            </a:r>
          </a:p>
          <a:p>
            <a:pPr lvl="1"/>
            <a:r>
              <a:rPr lang="tr-TR" b="1" u="sng" dirty="0" err="1"/>
              <a:t>path</a:t>
            </a:r>
            <a:r>
              <a:rPr lang="tr-TR" dirty="0"/>
              <a:t>: dosya </a:t>
            </a:r>
            <a:r>
              <a:rPr lang="tr-TR" dirty="0" err="1"/>
              <a:t>pathlari</a:t>
            </a:r>
            <a:r>
              <a:rPr lang="tr-TR" dirty="0"/>
              <a:t> için kullanılır.</a:t>
            </a:r>
          </a:p>
          <a:p>
            <a:pPr lvl="1"/>
            <a:r>
              <a:rPr lang="tr-TR" b="1" u="sng" dirty="0" err="1"/>
              <a:t>fs</a:t>
            </a:r>
            <a:r>
              <a:rPr lang="tr-TR" dirty="0"/>
              <a:t> : I/O işlemleri için kullanılır.</a:t>
            </a:r>
          </a:p>
          <a:p>
            <a:pPr lvl="1"/>
            <a:r>
              <a:rPr lang="tr-TR" b="1" u="sng" dirty="0" err="1"/>
              <a:t>util</a:t>
            </a:r>
            <a:r>
              <a:rPr lang="tr-TR" dirty="0"/>
              <a:t> : Geliştiriciler için faydalı olan işlevleri barındırır.</a:t>
            </a:r>
          </a:p>
          <a:p>
            <a:pPr marL="502920" lvl="1" indent="0">
              <a:buNone/>
            </a:pPr>
            <a:endParaRPr lang="tr-TR" dirty="0"/>
          </a:p>
          <a:p>
            <a:pPr marL="502920" lvl="1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sz="2400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865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0ADF4E-1941-CB44-8A1D-72CAD536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/>
              <a:t>NPM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E942A2-314F-5B42-86DE-0624F133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Manager (NPM) komut </a:t>
            </a:r>
            <a:r>
              <a:rPr lang="tr-TR" dirty="0" err="1"/>
              <a:t>arayüzünden</a:t>
            </a:r>
            <a:r>
              <a:rPr lang="tr-TR" dirty="0"/>
              <a:t> uygulamamıza </a:t>
            </a:r>
            <a:r>
              <a:rPr lang="tr-TR" dirty="0" err="1"/>
              <a:t>Node.js</a:t>
            </a:r>
            <a:r>
              <a:rPr lang="tr-TR" dirty="0"/>
              <a:t> paketleri indirmek, güncellemek (versiyon), kaldırmak için kullanılır. </a:t>
            </a:r>
          </a:p>
          <a:p>
            <a:pPr marL="0" indent="0">
              <a:buNone/>
            </a:pPr>
            <a:r>
              <a:rPr lang="tr-TR" dirty="0"/>
              <a:t>NPM </a:t>
            </a:r>
            <a:r>
              <a:rPr lang="tr-TR" dirty="0" err="1"/>
              <a:t>node.js</a:t>
            </a:r>
            <a:r>
              <a:rPr lang="tr-TR" dirty="0"/>
              <a:t> kurulumu sonrasında sisteme tanımlı olarak gelir. </a:t>
            </a:r>
          </a:p>
          <a:p>
            <a:endParaRPr lang="tr-TR" dirty="0"/>
          </a:p>
          <a:p>
            <a:r>
              <a:rPr lang="tr-TR" b="1" dirty="0" err="1"/>
              <a:t>npm</a:t>
            </a:r>
            <a:r>
              <a:rPr lang="tr-TR" b="1" dirty="0"/>
              <a:t> -v  </a:t>
            </a:r>
            <a:r>
              <a:rPr lang="tr-TR" dirty="0"/>
              <a:t>(NPM Versiyon komutu)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–g </a:t>
            </a:r>
            <a:r>
              <a:rPr lang="tr-TR" dirty="0"/>
              <a:t>(NPM son versiyonunu yüklemek için kullanırız)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help</a:t>
            </a:r>
            <a:r>
              <a:rPr lang="tr-TR" b="1" dirty="0"/>
              <a:t> </a:t>
            </a:r>
            <a:r>
              <a:rPr lang="tr-TR" dirty="0"/>
              <a:t>(NPM ile ilgili </a:t>
            </a:r>
            <a:r>
              <a:rPr lang="tr-TR" dirty="0" err="1"/>
              <a:t>help</a:t>
            </a:r>
            <a:r>
              <a:rPr lang="tr-TR" dirty="0"/>
              <a:t> komutları sağlar)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&lt;</a:t>
            </a:r>
            <a:r>
              <a:rPr lang="tr-TR" b="1" dirty="0" err="1"/>
              <a:t>package</a:t>
            </a:r>
            <a:r>
              <a:rPr lang="tr-TR" b="1" dirty="0"/>
              <a:t> name&gt; </a:t>
            </a:r>
            <a:r>
              <a:rPr lang="tr-TR" dirty="0"/>
              <a:t> (</a:t>
            </a:r>
            <a:r>
              <a:rPr lang="tr-TR" dirty="0" err="1"/>
              <a:t>Local</a:t>
            </a:r>
            <a:r>
              <a:rPr lang="tr-TR" dirty="0"/>
              <a:t> kurulum kodu)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express</a:t>
            </a:r>
            <a:r>
              <a:rPr lang="tr-TR" b="1" dirty="0"/>
              <a:t>  --</a:t>
            </a:r>
            <a:r>
              <a:rPr lang="tr-TR" b="1" dirty="0" err="1"/>
              <a:t>save</a:t>
            </a:r>
            <a:r>
              <a:rPr lang="tr-TR" b="1" dirty="0"/>
              <a:t> </a:t>
            </a:r>
            <a:r>
              <a:rPr lang="tr-TR" dirty="0"/>
              <a:t>(Komutu ile </a:t>
            </a:r>
            <a:r>
              <a:rPr lang="tr-TR" dirty="0" err="1"/>
              <a:t>package.json</a:t>
            </a:r>
            <a:r>
              <a:rPr lang="tr-TR" dirty="0"/>
              <a:t>) dosyamıza indirdiğimiz paketlerin </a:t>
            </a:r>
            <a:r>
              <a:rPr lang="tr-TR" dirty="0" err="1"/>
              <a:t>dependencylerini</a:t>
            </a:r>
            <a:r>
              <a:rPr lang="tr-TR" dirty="0"/>
              <a:t> de tanıtmış oluruz.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-g </a:t>
            </a:r>
            <a:r>
              <a:rPr lang="tr-TR" b="1" dirty="0" err="1"/>
              <a:t>express</a:t>
            </a:r>
            <a:r>
              <a:rPr lang="tr-TR" b="1" dirty="0"/>
              <a:t> </a:t>
            </a:r>
            <a:r>
              <a:rPr lang="tr-TR" dirty="0"/>
              <a:t>(Global olarak paket yükleme komutu)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update</a:t>
            </a:r>
            <a:r>
              <a:rPr lang="tr-TR" b="1" dirty="0"/>
              <a:t> &lt;</a:t>
            </a:r>
            <a:r>
              <a:rPr lang="tr-TR" b="1" dirty="0" err="1"/>
              <a:t>package</a:t>
            </a:r>
            <a:r>
              <a:rPr lang="tr-TR" b="1" dirty="0"/>
              <a:t> name&gt; </a:t>
            </a:r>
            <a:r>
              <a:rPr lang="tr-TR" dirty="0"/>
              <a:t>(</a:t>
            </a:r>
            <a:r>
              <a:rPr lang="tr-TR" dirty="0" err="1"/>
              <a:t>Local</a:t>
            </a:r>
            <a:r>
              <a:rPr lang="tr-TR" dirty="0"/>
              <a:t> deki paketleri </a:t>
            </a:r>
            <a:r>
              <a:rPr lang="tr-TR" dirty="0" err="1"/>
              <a:t>update</a:t>
            </a:r>
            <a:r>
              <a:rPr lang="tr-TR" dirty="0"/>
              <a:t> etme)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uninstall</a:t>
            </a:r>
            <a:r>
              <a:rPr lang="tr-TR" b="1" dirty="0"/>
              <a:t> &lt;</a:t>
            </a:r>
            <a:r>
              <a:rPr lang="tr-TR" b="1" dirty="0" err="1"/>
              <a:t>package</a:t>
            </a:r>
            <a:r>
              <a:rPr lang="tr-TR" b="1" dirty="0"/>
              <a:t> name&gt; </a:t>
            </a:r>
            <a:r>
              <a:rPr lang="tr-TR" dirty="0"/>
              <a:t>(Paket kaldırma komutu)</a:t>
            </a:r>
            <a:endParaRPr lang="tr-TR" b="1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351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507962-7C43-0644-BC71-1E6C902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/>
              <a:t>Web Server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4BA3A10-6F0C-CD4F-AFC0-7BF5C800C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837"/>
            <a:ext cx="7873316" cy="405765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A13E07C-0D2A-AA48-AFF5-C535FFB8FF5A}"/>
              </a:ext>
            </a:extLst>
          </p:cNvPr>
          <p:cNvSpPr txBox="1"/>
          <p:nvPr/>
        </p:nvSpPr>
        <p:spPr>
          <a:xfrm>
            <a:off x="3868738" y="5549497"/>
            <a:ext cx="773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cli :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server.js</a:t>
            </a:r>
            <a:endParaRPr lang="tr-TR" dirty="0"/>
          </a:p>
          <a:p>
            <a:r>
              <a:rPr lang="tr-TR" dirty="0" err="1"/>
              <a:t>curl</a:t>
            </a:r>
            <a:r>
              <a:rPr lang="tr-TR" dirty="0"/>
              <a:t> -i http://localhost:5000</a:t>
            </a:r>
          </a:p>
        </p:txBody>
      </p:sp>
    </p:spTree>
    <p:extLst>
      <p:ext uri="{BB962C8B-B14F-4D97-AF65-F5344CB8AC3E}">
        <p14:creationId xmlns:p14="http://schemas.microsoft.com/office/powerpoint/2010/main" val="277785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1E2941-FE6B-AE46-89B0-2F402945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/>
              <a:t>File </a:t>
            </a:r>
            <a:r>
              <a:rPr lang="tr-TR" dirty="0" err="1"/>
              <a:t>System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4E40F3-4447-3842-BCB4-39EDC9FA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Node.js</a:t>
            </a:r>
            <a:r>
              <a:rPr lang="tr-TR" dirty="0"/>
              <a:t>  dosya sistemine ulaşabilmek için </a:t>
            </a:r>
            <a:r>
              <a:rPr lang="tr-TR" b="1" dirty="0" err="1"/>
              <a:t>fs</a:t>
            </a:r>
            <a:r>
              <a:rPr lang="tr-TR" b="1" dirty="0"/>
              <a:t> </a:t>
            </a:r>
            <a:r>
              <a:rPr lang="tr-TR" dirty="0"/>
              <a:t>modülünü kullanır.</a:t>
            </a:r>
          </a:p>
          <a:p>
            <a:r>
              <a:rPr lang="tr-TR" dirty="0" err="1"/>
              <a:t>Sekron</a:t>
            </a:r>
            <a:r>
              <a:rPr lang="tr-TR" dirty="0"/>
              <a:t> ve Asenkron I/O operasyonlarını destekler.</a:t>
            </a:r>
          </a:p>
          <a:p>
            <a:r>
              <a:rPr lang="tr-TR" dirty="0"/>
              <a:t>Varsayılan olarak I/O işlemleri asenkron yürütülür. Fakat </a:t>
            </a:r>
            <a:r>
              <a:rPr lang="tr-TR" dirty="0" err="1"/>
              <a:t>seknron</a:t>
            </a:r>
            <a:r>
              <a:rPr lang="tr-TR" dirty="0"/>
              <a:t> </a:t>
            </a:r>
            <a:r>
              <a:rPr lang="tr-TR" dirty="0" err="1"/>
              <a:t>methodlarını</a:t>
            </a:r>
            <a:r>
              <a:rPr lang="tr-TR" dirty="0"/>
              <a:t> da kullanabilmekteyiz. </a:t>
            </a:r>
          </a:p>
        </p:txBody>
      </p:sp>
    </p:spTree>
    <p:extLst>
      <p:ext uri="{BB962C8B-B14F-4D97-AF65-F5344CB8AC3E}">
        <p14:creationId xmlns:p14="http://schemas.microsoft.com/office/powerpoint/2010/main" val="6823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51A84B-E53E-4C4D-89E2-5DB0113B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/>
              <a:t>File </a:t>
            </a:r>
            <a:r>
              <a:rPr lang="tr-TR" dirty="0" err="1"/>
              <a:t>System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10265F3-1FEA-EC4C-8F9E-80D9E0612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588" y="791208"/>
            <a:ext cx="7315200" cy="103694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67823C2-6A48-C84C-896E-40476156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589" y="1949447"/>
            <a:ext cx="7315200" cy="120808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580140A-8FDB-9240-B84B-6991CAAE4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88" y="3262950"/>
            <a:ext cx="7315200" cy="103694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02A78F6-8A85-174C-8931-64B017CB4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587" y="4384364"/>
            <a:ext cx="7315199" cy="1208088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51CF7EE-048E-3042-A952-F0F83CEBBB25}"/>
              </a:ext>
            </a:extLst>
          </p:cNvPr>
          <p:cNvSpPr txBox="1"/>
          <p:nvPr/>
        </p:nvSpPr>
        <p:spPr>
          <a:xfrm>
            <a:off x="9578229" y="1299557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readFile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508F036-5B3D-5D43-9CDB-F01179A000B3}"/>
              </a:ext>
            </a:extLst>
          </p:cNvPr>
          <p:cNvSpPr txBox="1"/>
          <p:nvPr/>
        </p:nvSpPr>
        <p:spPr>
          <a:xfrm>
            <a:off x="9529765" y="254039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writeFile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3CBDB71-1D92-5A43-885F-9D438554F78D}"/>
              </a:ext>
            </a:extLst>
          </p:cNvPr>
          <p:cNvSpPr txBox="1"/>
          <p:nvPr/>
        </p:nvSpPr>
        <p:spPr>
          <a:xfrm>
            <a:off x="9615488" y="376157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openFile</a:t>
            </a:r>
            <a:endParaRPr lang="tr-TR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9D49D41-6CC7-F646-AFDE-C7581939A59B}"/>
              </a:ext>
            </a:extLst>
          </p:cNvPr>
          <p:cNvSpPr txBox="1"/>
          <p:nvPr/>
        </p:nvSpPr>
        <p:spPr>
          <a:xfrm>
            <a:off x="9615488" y="498840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deleteFile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40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00050-4876-224E-8710-5256DF7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/>
              <a:t>Katalog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5D9CCA-9252-A14A-BDFB-DA07CDDD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b="1" u="sng" dirty="0" err="1"/>
              <a:t>Nodejs</a:t>
            </a:r>
            <a:endParaRPr lang="tr-TR" b="1" u="sng" dirty="0"/>
          </a:p>
          <a:p>
            <a:pPr lvl="1"/>
            <a:r>
              <a:rPr lang="tr-TR" dirty="0" err="1"/>
              <a:t>Nodejs</a:t>
            </a:r>
            <a:r>
              <a:rPr lang="tr-TR" dirty="0"/>
              <a:t> Hakkında</a:t>
            </a:r>
          </a:p>
          <a:p>
            <a:pPr lvl="1"/>
            <a:r>
              <a:rPr lang="tr-TR" dirty="0"/>
              <a:t>Avantajları</a:t>
            </a:r>
          </a:p>
          <a:p>
            <a:pPr lvl="1"/>
            <a:r>
              <a:rPr lang="tr-TR" dirty="0"/>
              <a:t>Web Server </a:t>
            </a:r>
            <a:r>
              <a:rPr lang="tr-TR" dirty="0" err="1"/>
              <a:t>Process</a:t>
            </a:r>
            <a:r>
              <a:rPr lang="tr-TR" dirty="0"/>
              <a:t> Model (Çalışma Modeli)</a:t>
            </a:r>
          </a:p>
          <a:p>
            <a:pPr lvl="1"/>
            <a:r>
              <a:rPr lang="tr-TR" dirty="0"/>
              <a:t>Çalışma Ortamının Ayarlanması (Kurulum)</a:t>
            </a:r>
          </a:p>
          <a:p>
            <a:pPr lvl="1"/>
            <a:r>
              <a:rPr lang="tr-TR" dirty="0" err="1"/>
              <a:t>Module</a:t>
            </a:r>
            <a:r>
              <a:rPr lang="tr-TR" dirty="0"/>
              <a:t> Kavramı</a:t>
            </a:r>
          </a:p>
          <a:p>
            <a:pPr lvl="1"/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Manager (NPM)</a:t>
            </a:r>
          </a:p>
          <a:p>
            <a:pPr lvl="1"/>
            <a:r>
              <a:rPr lang="tr-TR" dirty="0" err="1"/>
              <a:t>WebServer</a:t>
            </a:r>
            <a:endParaRPr lang="tr-TR" dirty="0"/>
          </a:p>
          <a:p>
            <a:pPr lvl="1"/>
            <a:r>
              <a:rPr lang="tr-TR" dirty="0" err="1"/>
              <a:t>FileSystem</a:t>
            </a:r>
            <a:endParaRPr lang="tr-TR" dirty="0"/>
          </a:p>
          <a:p>
            <a:pPr lvl="1"/>
            <a:r>
              <a:rPr lang="tr-TR" dirty="0"/>
              <a:t>Debugging</a:t>
            </a:r>
          </a:p>
          <a:p>
            <a:r>
              <a:rPr lang="tr-TR" b="1" u="sng" dirty="0"/>
              <a:t>Express</a:t>
            </a:r>
          </a:p>
          <a:p>
            <a:pPr lvl="1"/>
            <a:r>
              <a:rPr lang="tr-TR" dirty="0"/>
              <a:t>Express Hakkında</a:t>
            </a:r>
          </a:p>
          <a:p>
            <a:pPr lvl="1"/>
            <a:r>
              <a:rPr lang="tr-TR" dirty="0"/>
              <a:t>Routing</a:t>
            </a:r>
          </a:p>
          <a:p>
            <a:pPr lvl="1"/>
            <a:r>
              <a:rPr lang="tr-TR" dirty="0" err="1"/>
              <a:t>Router</a:t>
            </a:r>
            <a:endParaRPr lang="tr-TR" dirty="0"/>
          </a:p>
          <a:p>
            <a:pPr lvl="1"/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Module</a:t>
            </a:r>
            <a:r>
              <a:rPr lang="tr-TR" dirty="0"/>
              <a:t> (</a:t>
            </a:r>
            <a:r>
              <a:rPr lang="tr-TR" dirty="0" err="1"/>
              <a:t>nodemon,body-parser,morgan,nodemailler,express.static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Template</a:t>
            </a:r>
            <a:r>
              <a:rPr lang="tr-TR" dirty="0"/>
              <a:t> Engine</a:t>
            </a:r>
          </a:p>
          <a:p>
            <a:pPr lvl="1"/>
            <a:r>
              <a:rPr lang="tr-TR" dirty="0"/>
              <a:t>Express </a:t>
            </a:r>
            <a:r>
              <a:rPr lang="tr-TR" dirty="0" err="1"/>
              <a:t>Genarator</a:t>
            </a:r>
            <a:endParaRPr lang="tr-TR" dirty="0"/>
          </a:p>
          <a:p>
            <a:pPr lvl="1"/>
            <a:r>
              <a:rPr lang="tr-TR" dirty="0"/>
              <a:t>Express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Cors</a:t>
            </a:r>
            <a:r>
              <a:rPr lang="tr-TR" dirty="0"/>
              <a:t> (Rest API)</a:t>
            </a:r>
          </a:p>
          <a:p>
            <a:pPr marL="502920" lvl="1" indent="0">
              <a:buNone/>
            </a:pPr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911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14E64F-F21C-CD4E-A13B-6369885F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Module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E1EB91-541C-834F-AFAF-76DC57A4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dirty="0"/>
              <a:t>var </a:t>
            </a:r>
            <a:r>
              <a:rPr lang="tr-TR" dirty="0" err="1"/>
              <a:t>path</a:t>
            </a:r>
            <a:r>
              <a:rPr lang="tr-TR" dirty="0"/>
              <a:t> = </a:t>
            </a:r>
            <a:r>
              <a:rPr lang="tr-TR" dirty="0" err="1"/>
              <a:t>require</a:t>
            </a:r>
            <a:r>
              <a:rPr lang="tr-TR" dirty="0"/>
              <a:t>(’</a:t>
            </a:r>
            <a:r>
              <a:rPr lang="tr-TR" dirty="0" err="1"/>
              <a:t>path</a:t>
            </a:r>
            <a:r>
              <a:rPr lang="tr-TR" dirty="0"/>
              <a:t>’);</a:t>
            </a:r>
          </a:p>
          <a:p>
            <a:pPr marL="0" indent="0">
              <a:buNone/>
            </a:pPr>
            <a:r>
              <a:rPr lang="tr-TR" dirty="0"/>
              <a:t>var </a:t>
            </a:r>
            <a:r>
              <a:rPr lang="tr-TR" dirty="0" err="1"/>
              <a:t>dosya_konumu</a:t>
            </a:r>
            <a:r>
              <a:rPr lang="tr-TR" dirty="0"/>
              <a:t> =’/</a:t>
            </a:r>
            <a:r>
              <a:rPr lang="tr-TR" dirty="0" err="1"/>
              <a:t>Users</a:t>
            </a:r>
            <a:r>
              <a:rPr lang="tr-TR" dirty="0"/>
              <a:t>/</a:t>
            </a:r>
            <a:r>
              <a:rPr lang="tr-TR" dirty="0" err="1"/>
              <a:t>user</a:t>
            </a:r>
            <a:r>
              <a:rPr lang="tr-TR" dirty="0"/>
              <a:t>/Desktop/</a:t>
            </a:r>
            <a:r>
              <a:rPr lang="tr-TR" dirty="0" err="1"/>
              <a:t>NodeSamples</a:t>
            </a:r>
            <a:r>
              <a:rPr lang="tr-TR" dirty="0"/>
              <a:t>/</a:t>
            </a:r>
            <a:r>
              <a:rPr lang="tr-TR" dirty="0" err="1"/>
              <a:t>Test.txt</a:t>
            </a:r>
            <a:r>
              <a:rPr lang="tr-TR" dirty="0"/>
              <a:t>’;</a:t>
            </a:r>
          </a:p>
          <a:p>
            <a:endParaRPr lang="tr-TR" dirty="0"/>
          </a:p>
          <a:p>
            <a:r>
              <a:rPr lang="tr-TR" b="1" u="sng" dirty="0"/>
              <a:t>Dosya Adı </a:t>
            </a:r>
            <a:r>
              <a:rPr lang="tr-TR" dirty="0"/>
              <a:t>= </a:t>
            </a:r>
            <a:r>
              <a:rPr lang="tr-TR" dirty="0" err="1"/>
              <a:t>path.basename</a:t>
            </a:r>
            <a:r>
              <a:rPr lang="tr-TR" dirty="0"/>
              <a:t>(</a:t>
            </a:r>
            <a:r>
              <a:rPr lang="tr-TR" dirty="0" err="1"/>
              <a:t>dosya_konumu</a:t>
            </a:r>
            <a:r>
              <a:rPr lang="tr-TR" dirty="0"/>
              <a:t>);</a:t>
            </a:r>
          </a:p>
          <a:p>
            <a:r>
              <a:rPr lang="tr-TR" b="1" u="sng" dirty="0"/>
              <a:t>Dosya Uzantısı </a:t>
            </a:r>
            <a:r>
              <a:rPr lang="tr-TR" dirty="0"/>
              <a:t>= </a:t>
            </a:r>
            <a:r>
              <a:rPr lang="tr-TR" dirty="0" err="1"/>
              <a:t>path.extname</a:t>
            </a:r>
            <a:r>
              <a:rPr lang="tr-TR" dirty="0"/>
              <a:t>(</a:t>
            </a:r>
            <a:r>
              <a:rPr lang="tr-TR" dirty="0" err="1"/>
              <a:t>dosya_konumu</a:t>
            </a:r>
            <a:r>
              <a:rPr lang="tr-TR" dirty="0"/>
              <a:t>);</a:t>
            </a:r>
          </a:p>
          <a:p>
            <a:r>
              <a:rPr lang="tr-TR" b="1" u="sng" dirty="0"/>
              <a:t>Dosya Klasör Adı </a:t>
            </a:r>
            <a:r>
              <a:rPr lang="tr-TR" dirty="0"/>
              <a:t>= </a:t>
            </a:r>
            <a:r>
              <a:rPr lang="tr-TR" dirty="0" err="1"/>
              <a:t>path.dirname</a:t>
            </a:r>
            <a:r>
              <a:rPr lang="tr-TR" dirty="0"/>
              <a:t>(</a:t>
            </a:r>
            <a:r>
              <a:rPr lang="tr-TR" dirty="0" err="1"/>
              <a:t>dosya_konumu</a:t>
            </a:r>
            <a:r>
              <a:rPr lang="tr-TR" dirty="0"/>
              <a:t>);</a:t>
            </a:r>
          </a:p>
          <a:p>
            <a:r>
              <a:rPr lang="tr-TR" b="1" u="sng" dirty="0"/>
              <a:t>Dosya Dizin Birleştirme </a:t>
            </a:r>
            <a:r>
              <a:rPr lang="tr-TR" dirty="0"/>
              <a:t>= </a:t>
            </a:r>
            <a:r>
              <a:rPr lang="tr-TR" dirty="0" err="1"/>
              <a:t>path.join</a:t>
            </a:r>
            <a:r>
              <a:rPr lang="tr-TR" dirty="0"/>
              <a:t>(__</a:t>
            </a:r>
            <a:r>
              <a:rPr lang="tr-TR" dirty="0" err="1"/>
              <a:t>dirname,file_name</a:t>
            </a:r>
            <a:r>
              <a:rPr lang="tr-TR" dirty="0"/>
              <a:t>);</a:t>
            </a:r>
          </a:p>
          <a:p>
            <a:r>
              <a:rPr lang="tr-TR" b="1" u="sng" dirty="0"/>
              <a:t>__</a:t>
            </a:r>
            <a:r>
              <a:rPr lang="tr-TR" b="1" u="sng" dirty="0" err="1"/>
              <a:t>dirname</a:t>
            </a:r>
            <a:r>
              <a:rPr lang="tr-TR" b="1" u="sng" dirty="0"/>
              <a:t> </a:t>
            </a:r>
            <a:r>
              <a:rPr lang="tr-TR" dirty="0"/>
              <a:t>: şuan çalıştığımız dizin;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209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E92F2A-230F-BD4B-8280-1CB76010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/>
              <a:t>Debugging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7B0547-5CAB-6A4A-92ED-2FE77E8C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İki farklı türde </a:t>
            </a:r>
            <a:r>
              <a:rPr lang="tr-TR" dirty="0" err="1"/>
              <a:t>debug</a:t>
            </a:r>
            <a:r>
              <a:rPr lang="tr-TR" dirty="0"/>
              <a:t> seçeneği kullanabiliriz.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Node.js</a:t>
            </a:r>
            <a:r>
              <a:rPr lang="tr-TR" dirty="0"/>
              <a:t> </a:t>
            </a:r>
            <a:r>
              <a:rPr lang="tr-TR" dirty="0" err="1"/>
              <a:t>debugger</a:t>
            </a:r>
            <a:endParaRPr lang="tr-TR" dirty="0"/>
          </a:p>
          <a:p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Inspector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u="sng" dirty="0" err="1"/>
              <a:t>Core</a:t>
            </a:r>
            <a:r>
              <a:rPr lang="tr-TR" b="1" u="sng" dirty="0"/>
              <a:t> </a:t>
            </a:r>
            <a:r>
              <a:rPr lang="tr-TR" b="1" u="sng" dirty="0" err="1"/>
              <a:t>Nodejs</a:t>
            </a:r>
            <a:r>
              <a:rPr lang="tr-TR" b="1" u="sng" dirty="0"/>
              <a:t> </a:t>
            </a:r>
            <a:r>
              <a:rPr lang="tr-TR" b="1" u="sng" dirty="0" err="1"/>
              <a:t>Debugger</a:t>
            </a:r>
            <a:endParaRPr lang="tr-TR" b="1" u="sng" dirty="0"/>
          </a:p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Debug</a:t>
            </a:r>
            <a:r>
              <a:rPr lang="tr-TR" dirty="0"/>
              <a:t> edeceğimiz kod satırına aşağıdaki kodu yazarız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debugger</a:t>
            </a:r>
            <a:r>
              <a:rPr lang="tr-TR" dirty="0"/>
              <a:t>; </a:t>
            </a:r>
          </a:p>
          <a:p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inspect</a:t>
            </a:r>
            <a:r>
              <a:rPr lang="tr-TR" dirty="0"/>
              <a:t> &lt;</a:t>
            </a:r>
            <a:r>
              <a:rPr lang="tr-TR" dirty="0" err="1"/>
              <a:t>file_name</a:t>
            </a:r>
            <a:r>
              <a:rPr lang="tr-TR" dirty="0"/>
              <a:t>&gt;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09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C35197-43BD-474E-A638-184F9583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/>
              <a:t>Debugging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77F254A-5276-5746-9ECE-EE8D93EA5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004927"/>
              </p:ext>
            </p:extLst>
          </p:nvPr>
        </p:nvGraphicFramePr>
        <p:xfrm>
          <a:off x="3868738" y="863600"/>
          <a:ext cx="7315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27235495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27198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Komut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Açıklaması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4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Bir sonraki ifade de durur.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30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Bir sonraki </a:t>
                      </a:r>
                      <a:r>
                        <a:rPr lang="tr-T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debbugger</a:t>
                      </a:r>
                      <a:r>
                        <a:rPr lang="tr-T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geçer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29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Fonksiyonun içine girer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3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fonksiyondan çıkar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7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Debug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modda</a:t>
                      </a:r>
                      <a:r>
                        <a:rPr lang="tr-TR" dirty="0"/>
                        <a:t> değişken takibi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4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watch</a:t>
                      </a:r>
                      <a:r>
                        <a:rPr lang="tr-TR" dirty="0"/>
                        <a:t> a eklenen değişkenlerin takibi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pause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Çalışan kodu durdurur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7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3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34C86E-E325-E540-B0E8-1C41918D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br>
              <a:rPr lang="tr-TR" dirty="0"/>
            </a:br>
            <a:r>
              <a:rPr lang="tr-TR" dirty="0"/>
              <a:t>Debugging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C67260-8566-7E44-A4A2-B7A0145F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 err="1"/>
              <a:t>npm</a:t>
            </a:r>
            <a:r>
              <a:rPr lang="tr-TR" b="1" u="sng" dirty="0"/>
              <a:t> </a:t>
            </a:r>
            <a:r>
              <a:rPr lang="tr-TR" b="1" u="sng" dirty="0" err="1"/>
              <a:t>install</a:t>
            </a:r>
            <a:r>
              <a:rPr lang="tr-TR" b="1" u="sng" dirty="0"/>
              <a:t> -g </a:t>
            </a:r>
            <a:r>
              <a:rPr lang="tr-TR" b="1" u="sng" dirty="0" err="1"/>
              <a:t>node-inspector</a:t>
            </a:r>
            <a:r>
              <a:rPr lang="tr-TR" b="1" u="sng" dirty="0"/>
              <a:t> </a:t>
            </a:r>
            <a:r>
              <a:rPr lang="tr-TR" dirty="0"/>
              <a:t>kurulumunu yaparız</a:t>
            </a:r>
          </a:p>
          <a:p>
            <a:r>
              <a:rPr lang="tr-TR" b="1" u="sng" dirty="0" err="1"/>
              <a:t>node-debug</a:t>
            </a:r>
            <a:r>
              <a:rPr lang="tr-TR" b="1" u="sng" dirty="0"/>
              <a:t> </a:t>
            </a:r>
            <a:r>
              <a:rPr lang="tr-TR" b="1" u="sng" dirty="0" err="1"/>
              <a:t>app.js</a:t>
            </a:r>
            <a:r>
              <a:rPr lang="tr-TR" b="1" u="sng" dirty="0"/>
              <a:t> </a:t>
            </a:r>
            <a:r>
              <a:rPr lang="tr-TR" dirty="0"/>
              <a:t>komutu ile çalıştırır. </a:t>
            </a:r>
          </a:p>
          <a:p>
            <a:pPr marL="0" indent="0">
              <a:buNone/>
            </a:pPr>
            <a:r>
              <a:rPr lang="tr-TR" dirty="0"/>
              <a:t>	(http://127.0.0.1:8080/?</a:t>
            </a:r>
            <a:r>
              <a:rPr lang="tr-TR" dirty="0" err="1"/>
              <a:t>ws</a:t>
            </a:r>
            <a:r>
              <a:rPr lang="tr-TR" dirty="0"/>
              <a:t>=127.0.0.1:8080&amp;port=5858)</a:t>
            </a:r>
          </a:p>
          <a:p>
            <a:r>
              <a:rPr lang="tr-TR" dirty="0" err="1"/>
              <a:t>node-inspector</a:t>
            </a:r>
            <a:r>
              <a:rPr lang="tr-TR" dirty="0"/>
              <a:t> --web-port=5500  </a:t>
            </a:r>
            <a:r>
              <a:rPr lang="tr-TR" b="1" dirty="0"/>
              <a:t>(port değiştirmek için)</a:t>
            </a:r>
          </a:p>
        </p:txBody>
      </p:sp>
    </p:spTree>
    <p:extLst>
      <p:ext uri="{BB962C8B-B14F-4D97-AF65-F5344CB8AC3E}">
        <p14:creationId xmlns:p14="http://schemas.microsoft.com/office/powerpoint/2010/main" val="628750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799C6A-4522-0B41-8870-C3208594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Popüler</a:t>
            </a:r>
            <a:br>
              <a:rPr lang="tr-TR" dirty="0"/>
            </a:br>
            <a:r>
              <a:rPr lang="tr-TR" dirty="0" err="1"/>
              <a:t>NodeJS</a:t>
            </a:r>
            <a:r>
              <a:rPr lang="tr-TR" dirty="0"/>
              <a:t> Library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0532B2-4DEF-C746-BFB2-6C8F4A90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ExpressJs</a:t>
            </a:r>
            <a:r>
              <a:rPr lang="tr-TR" dirty="0"/>
              <a:t> uygulama geliştirirken en çok ihtiyaç duyduğumuz (3rd) modüller ve kütüphaneler;</a:t>
            </a:r>
          </a:p>
          <a:p>
            <a:pPr marL="0" indent="0">
              <a:buNone/>
            </a:pPr>
            <a:endParaRPr lang="tr-TR" dirty="0"/>
          </a:p>
          <a:p>
            <a:pPr lvl="1"/>
            <a:r>
              <a:rPr lang="tr-TR" dirty="0"/>
              <a:t>Body </a:t>
            </a:r>
            <a:r>
              <a:rPr lang="tr-TR" dirty="0" err="1"/>
              <a:t>parser</a:t>
            </a:r>
            <a:endParaRPr lang="tr-TR" dirty="0"/>
          </a:p>
          <a:p>
            <a:pPr lvl="1"/>
            <a:r>
              <a:rPr lang="tr-TR" dirty="0" err="1"/>
              <a:t>Nodemon</a:t>
            </a:r>
            <a:endParaRPr lang="tr-TR" dirty="0"/>
          </a:p>
          <a:p>
            <a:pPr lvl="1"/>
            <a:r>
              <a:rPr lang="tr-TR" dirty="0" err="1"/>
              <a:t>Lodash</a:t>
            </a:r>
            <a:endParaRPr lang="tr-TR" dirty="0"/>
          </a:p>
          <a:p>
            <a:pPr lvl="1"/>
            <a:r>
              <a:rPr lang="tr-TR" dirty="0"/>
              <a:t>Moment</a:t>
            </a:r>
          </a:p>
          <a:p>
            <a:pPr lvl="1"/>
            <a:r>
              <a:rPr lang="tr-TR" dirty="0" err="1"/>
              <a:t>NodeMailler</a:t>
            </a:r>
            <a:endParaRPr lang="tr-TR" dirty="0"/>
          </a:p>
          <a:p>
            <a:pPr lvl="1"/>
            <a:r>
              <a:rPr lang="tr-TR" dirty="0" err="1"/>
              <a:t>Cookie-Parser</a:t>
            </a:r>
            <a:endParaRPr lang="tr-TR" dirty="0"/>
          </a:p>
          <a:p>
            <a:pPr lvl="1"/>
            <a:r>
              <a:rPr lang="tr-TR" dirty="0"/>
              <a:t>Morgan</a:t>
            </a:r>
          </a:p>
          <a:p>
            <a:pPr lvl="1"/>
            <a:r>
              <a:rPr lang="tr-TR" dirty="0" err="1"/>
              <a:t>Jade</a:t>
            </a:r>
            <a:endParaRPr lang="tr-TR" dirty="0"/>
          </a:p>
          <a:p>
            <a:pPr marL="50292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6404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8E1F4-E57B-4E4A-92AA-30D5B6A5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Body-</a:t>
            </a:r>
            <a:r>
              <a:rPr lang="tr-TR" dirty="0" err="1"/>
              <a:t>Parser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0DD754-22A7-514E-B7CC-41061479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BodyParser</a:t>
            </a:r>
            <a:r>
              <a:rPr lang="tr-TR" dirty="0"/>
              <a:t> http post isteklerini işleyebilmek için Body </a:t>
            </a:r>
            <a:r>
              <a:rPr lang="tr-TR" dirty="0" err="1"/>
              <a:t>Parser</a:t>
            </a:r>
            <a:r>
              <a:rPr lang="tr-TR" dirty="0"/>
              <a:t> modülüne ihtiyaç duyarız.</a:t>
            </a:r>
          </a:p>
          <a:p>
            <a:pPr marL="0" indent="0">
              <a:buNone/>
            </a:pPr>
            <a:r>
              <a:rPr lang="tr-TR" dirty="0"/>
              <a:t>Body </a:t>
            </a:r>
            <a:r>
              <a:rPr lang="tr-TR" dirty="0" err="1"/>
              <a:t>Parser</a:t>
            </a:r>
            <a:r>
              <a:rPr lang="tr-TR" dirty="0"/>
              <a:t>, </a:t>
            </a:r>
            <a:r>
              <a:rPr lang="tr-TR" b="1" dirty="0"/>
              <a:t>(</a:t>
            </a:r>
            <a:r>
              <a:rPr lang="tr-TR" b="1" dirty="0" err="1"/>
              <a:t>JSON,Text,Raw</a:t>
            </a:r>
            <a:r>
              <a:rPr lang="tr-TR" b="1" dirty="0"/>
              <a:t> ve URL-</a:t>
            </a:r>
            <a:r>
              <a:rPr lang="tr-TR" b="1" dirty="0" err="1"/>
              <a:t>encoded</a:t>
            </a:r>
            <a:r>
              <a:rPr lang="tr-TR" b="1" dirty="0"/>
              <a:t>-form) </a:t>
            </a:r>
            <a:r>
              <a:rPr lang="tr-TR" dirty="0"/>
              <a:t>formatındaki isteklerin bodylerini </a:t>
            </a:r>
            <a:r>
              <a:rPr lang="tr-TR" dirty="0" err="1"/>
              <a:t>parse</a:t>
            </a:r>
            <a:r>
              <a:rPr lang="tr-TR" dirty="0"/>
              <a:t> edebilmekte fakat </a:t>
            </a:r>
            <a:r>
              <a:rPr lang="tr-TR" dirty="0" err="1"/>
              <a:t>multipart</a:t>
            </a:r>
            <a:r>
              <a:rPr lang="tr-TR" dirty="0"/>
              <a:t> </a:t>
            </a:r>
            <a:r>
              <a:rPr lang="tr-TR" dirty="0" err="1"/>
              <a:t>requestleri</a:t>
            </a:r>
            <a:r>
              <a:rPr lang="tr-TR" dirty="0"/>
              <a:t> </a:t>
            </a:r>
            <a:r>
              <a:rPr lang="tr-TR" dirty="0" err="1"/>
              <a:t>parse</a:t>
            </a:r>
            <a:r>
              <a:rPr lang="tr-TR" dirty="0"/>
              <a:t> edememektedir. </a:t>
            </a:r>
          </a:p>
          <a:p>
            <a:pPr marL="0" indent="0">
              <a:buNone/>
            </a:pPr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body-</a:t>
            </a:r>
            <a:r>
              <a:rPr lang="tr-TR" b="1" dirty="0" err="1"/>
              <a:t>parser</a:t>
            </a:r>
            <a:r>
              <a:rPr lang="tr-TR" b="1" dirty="0"/>
              <a:t> –</a:t>
            </a:r>
            <a:r>
              <a:rPr lang="tr-TR" b="1" dirty="0" err="1"/>
              <a:t>save</a:t>
            </a:r>
            <a:r>
              <a:rPr lang="tr-TR" b="1" dirty="0"/>
              <a:t> </a:t>
            </a:r>
            <a:r>
              <a:rPr lang="tr-TR" dirty="0"/>
              <a:t>komutu ile uygulamamıza yükleriz.</a:t>
            </a:r>
          </a:p>
          <a:p>
            <a:endParaRPr lang="tr-TR" b="1" u="sng" dirty="0"/>
          </a:p>
          <a:p>
            <a:pPr marL="0" indent="0">
              <a:buNone/>
            </a:pPr>
            <a:endParaRPr lang="tr-TR" b="1" u="sng" dirty="0"/>
          </a:p>
          <a:p>
            <a:endParaRPr lang="tr-TR" b="1" u="sng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E775739-8089-F941-8BEF-7D3A54D6F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4665662"/>
            <a:ext cx="7703607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39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4105CC-D150-9D45-81CE-D1FD7F05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Nodemon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58ED2D-AD15-1847-A40C-D4F8FCDCC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r>
              <a:rPr lang="tr-TR" dirty="0"/>
              <a:t> ile uygulamalar geliştirirken kodların üzerinde değişiklik yaptığımızda sunucumuzun tekrar otomatik olarak başlamasını sağlayan </a:t>
            </a:r>
            <a:r>
              <a:rPr lang="tr-TR" dirty="0" err="1"/>
              <a:t>middleware’dir</a:t>
            </a:r>
            <a:r>
              <a:rPr lang="tr-TR" dirty="0"/>
              <a:t>.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–g </a:t>
            </a:r>
            <a:r>
              <a:rPr lang="tr-TR" b="1" dirty="0" err="1"/>
              <a:t>nodemon</a:t>
            </a:r>
            <a:r>
              <a:rPr lang="tr-TR" b="1" dirty="0"/>
              <a:t> </a:t>
            </a:r>
            <a:r>
              <a:rPr lang="tr-TR" dirty="0"/>
              <a:t>(global olarak </a:t>
            </a:r>
            <a:r>
              <a:rPr lang="tr-TR" dirty="0" err="1"/>
              <a:t>nodemon</a:t>
            </a:r>
            <a:r>
              <a:rPr lang="tr-TR" dirty="0"/>
              <a:t> paketini yükleriz)</a:t>
            </a:r>
          </a:p>
          <a:p>
            <a:r>
              <a:rPr lang="tr-TR" b="1" dirty="0" err="1"/>
              <a:t>nodemon</a:t>
            </a:r>
            <a:r>
              <a:rPr lang="tr-TR" b="1" dirty="0"/>
              <a:t> </a:t>
            </a:r>
            <a:r>
              <a:rPr lang="tr-TR" b="1" dirty="0" err="1"/>
              <a:t>server.js</a:t>
            </a:r>
            <a:r>
              <a:rPr lang="tr-TR" b="1" dirty="0"/>
              <a:t> </a:t>
            </a:r>
            <a:r>
              <a:rPr lang="tr-TR" dirty="0"/>
              <a:t>(uygulamamızı </a:t>
            </a:r>
            <a:r>
              <a:rPr lang="tr-TR" dirty="0" err="1"/>
              <a:t>nodemon</a:t>
            </a:r>
            <a:r>
              <a:rPr lang="tr-TR" dirty="0"/>
              <a:t> üzerinden çalıştırmak için kullanılan kod)</a:t>
            </a:r>
          </a:p>
          <a:p>
            <a:r>
              <a:rPr lang="tr-TR" dirty="0"/>
              <a:t>Ayrıca uygulama içerisindeki bazı dosyaların sürekli olarak izlenmemesi için komut satırına --</a:t>
            </a:r>
            <a:r>
              <a:rPr lang="tr-TR" dirty="0" err="1"/>
              <a:t>ignore</a:t>
            </a:r>
            <a:r>
              <a:rPr lang="tr-TR" dirty="0"/>
              <a:t> </a:t>
            </a:r>
            <a:r>
              <a:rPr lang="tr-TR" dirty="0" err="1"/>
              <a:t>flag</a:t>
            </a:r>
            <a:r>
              <a:rPr lang="tr-TR" dirty="0"/>
              <a:t> ekleyebiliriz.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b="1" dirty="0" err="1"/>
              <a:t>nodemon</a:t>
            </a:r>
            <a:r>
              <a:rPr lang="tr-TR" b="1" dirty="0"/>
              <a:t> --</a:t>
            </a:r>
            <a:r>
              <a:rPr lang="tr-TR" b="1" dirty="0" err="1"/>
              <a:t>ignore</a:t>
            </a:r>
            <a:r>
              <a:rPr lang="tr-TR" b="1" dirty="0"/>
              <a:t> </a:t>
            </a:r>
            <a:r>
              <a:rPr lang="tr-TR" b="1" dirty="0" err="1"/>
              <a:t>projects</a:t>
            </a:r>
            <a:r>
              <a:rPr lang="tr-TR" b="1" dirty="0"/>
              <a:t>/*.</a:t>
            </a:r>
            <a:r>
              <a:rPr lang="tr-TR" b="1" dirty="0" err="1"/>
              <a:t>js</a:t>
            </a:r>
            <a:r>
              <a:rPr lang="tr-T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990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342700-ECC5-FB49-94E8-30E4494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 err="1"/>
              <a:t>Lodash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859E6F-639C-0749-A976-D8A7B3D0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Lodash</a:t>
            </a:r>
            <a:r>
              <a:rPr lang="tr-TR" dirty="0"/>
              <a:t> veri üzerinden bir çok </a:t>
            </a:r>
            <a:r>
              <a:rPr lang="tr-TR" dirty="0" err="1"/>
              <a:t>fonsiyonel</a:t>
            </a:r>
            <a:r>
              <a:rPr lang="tr-TR" dirty="0"/>
              <a:t> işlem yapmamızı sağlayan bir kütüphanedir.</a:t>
            </a:r>
          </a:p>
          <a:p>
            <a:r>
              <a:rPr lang="tr-TR" dirty="0" err="1"/>
              <a:t>Order,Sort,Group,Map,Filter,Find,Remove</a:t>
            </a:r>
            <a:r>
              <a:rPr lang="tr-TR" dirty="0"/>
              <a:t> ve daha bir çok </a:t>
            </a:r>
            <a:r>
              <a:rPr lang="tr-TR" dirty="0" err="1"/>
              <a:t>methodu</a:t>
            </a:r>
            <a:r>
              <a:rPr lang="tr-TR" dirty="0"/>
              <a:t> ile uygulamamızda bir çok şekilde yararlanabiliriz.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lodash</a:t>
            </a:r>
            <a:r>
              <a:rPr lang="tr-TR" b="1" dirty="0"/>
              <a:t> –</a:t>
            </a:r>
            <a:r>
              <a:rPr lang="tr-TR" b="1" dirty="0" err="1"/>
              <a:t>save</a:t>
            </a:r>
            <a:endParaRPr lang="tr-TR" b="1" dirty="0"/>
          </a:p>
          <a:p>
            <a:r>
              <a:rPr lang="tr-TR" dirty="0">
                <a:hlinkClick r:id="rId2"/>
              </a:rPr>
              <a:t>https://lodash.com/</a:t>
            </a:r>
            <a:endParaRPr lang="tr-TR" dirty="0"/>
          </a:p>
          <a:p>
            <a:pPr marL="0" indent="0">
              <a:buNone/>
            </a:pPr>
            <a:endParaRPr lang="tr-TR" b="1" dirty="0"/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6A26317-246E-9F40-8DCD-7260CAE4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704" y="4070350"/>
            <a:ext cx="8074758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42156C-7502-F548-8C24-D69E3CCB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7372D-5370-F64B-955D-9F137DCB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r>
              <a:rPr lang="tr-TR" dirty="0"/>
              <a:t> uygulamaların tarih/saat, </a:t>
            </a:r>
            <a:r>
              <a:rPr lang="tr-TR" dirty="0" err="1"/>
              <a:t>timezone</a:t>
            </a:r>
            <a:r>
              <a:rPr lang="tr-TR" dirty="0"/>
              <a:t> gibi ayarları yapmak için en çok tercih edilen JS kütüphanesidir.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moment –</a:t>
            </a:r>
            <a:r>
              <a:rPr lang="tr-TR" b="1" dirty="0" err="1"/>
              <a:t>save</a:t>
            </a:r>
            <a:r>
              <a:rPr lang="tr-TR" b="1" dirty="0"/>
              <a:t> </a:t>
            </a:r>
            <a:r>
              <a:rPr lang="tr-TR" dirty="0"/>
              <a:t> komutu ile uygulamamıza kurulumunu yaparız.</a:t>
            </a:r>
          </a:p>
          <a:p>
            <a:r>
              <a:rPr lang="tr-TR" dirty="0">
                <a:hlinkClick r:id="rId2"/>
              </a:rPr>
              <a:t>https://momentjs.com/docs/</a:t>
            </a:r>
            <a:endParaRPr lang="tr-TR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0A43B5-6557-5442-9108-67EFFE76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92" y="3907692"/>
            <a:ext cx="7842739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0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6F4806-6C8A-3140-A0E5-9DF9FB37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Morgan	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9346A2-3C47-1346-8461-1B302C80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içerisindeki HTTP </a:t>
            </a:r>
            <a:r>
              <a:rPr lang="tr-TR" dirty="0" err="1"/>
              <a:t>Request</a:t>
            </a:r>
            <a:r>
              <a:rPr lang="tr-TR" dirty="0"/>
              <a:t> isteklerini </a:t>
            </a:r>
            <a:r>
              <a:rPr lang="tr-TR" dirty="0" err="1"/>
              <a:t>loglamak</a:t>
            </a:r>
            <a:r>
              <a:rPr lang="tr-TR" dirty="0"/>
              <a:t> için kullanılan bir modüldür.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morgan</a:t>
            </a:r>
            <a:r>
              <a:rPr lang="tr-TR" b="1" dirty="0"/>
              <a:t> –</a:t>
            </a:r>
            <a:r>
              <a:rPr lang="tr-TR" b="1" dirty="0" err="1"/>
              <a:t>save</a:t>
            </a:r>
            <a:endParaRPr lang="tr-TR" b="1" dirty="0"/>
          </a:p>
          <a:p>
            <a:r>
              <a:rPr lang="tr-TR" dirty="0">
                <a:hlinkClick r:id="rId2"/>
              </a:rPr>
              <a:t>https://www.npmjs.com/package/morgan</a:t>
            </a:r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98455B-D0A4-FD45-AD4D-DEF16D9E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79" y="2771775"/>
            <a:ext cx="8170102" cy="32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4B5C11-1A00-FF4D-9DB4-7470FAA7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5F1650-16A3-814F-8D33-903AFBA3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Nodejs</a:t>
            </a:r>
            <a:r>
              <a:rPr lang="tr-TR" dirty="0"/>
              <a:t> </a:t>
            </a:r>
            <a:r>
              <a:rPr lang="tr-TR" dirty="0" err="1"/>
              <a:t>event</a:t>
            </a:r>
            <a:r>
              <a:rPr lang="tr-TR" dirty="0"/>
              <a:t> güdümlü programlamayı esas almıştır, </a:t>
            </a:r>
            <a:r>
              <a:rPr lang="tr-TR" b="1" u="sng" dirty="0" err="1"/>
              <a:t>Javascript</a:t>
            </a:r>
            <a:r>
              <a:rPr lang="tr-TR" dirty="0"/>
              <a:t> dili ile yüksek ölçeklendirilebilir platform bağımsız ve Asenkron </a:t>
            </a:r>
            <a:r>
              <a:rPr lang="tr-TR" b="1" u="sng" dirty="0"/>
              <a:t>(</a:t>
            </a:r>
            <a:r>
              <a:rPr lang="tr-TR" b="1" u="sng" dirty="0" err="1"/>
              <a:t>Asynchronous</a:t>
            </a:r>
            <a:r>
              <a:rPr lang="tr-TR" b="1" u="sng" dirty="0"/>
              <a:t>) </a:t>
            </a:r>
            <a:r>
              <a:rPr lang="tr-TR" dirty="0"/>
              <a:t>çalışan bir yapı desteklemektedir. </a:t>
            </a:r>
          </a:p>
          <a:p>
            <a:pPr marL="0" indent="0">
              <a:buNone/>
            </a:pPr>
            <a:r>
              <a:rPr lang="tr-TR" dirty="0"/>
              <a:t>Birçok farklı uygulama geliştirebiliriz. Bunlar;</a:t>
            </a:r>
          </a:p>
          <a:p>
            <a:pPr lvl="1"/>
            <a:r>
              <a:rPr lang="tr-TR" dirty="0"/>
              <a:t>Komut </a:t>
            </a:r>
            <a:r>
              <a:rPr lang="tr-TR" dirty="0" err="1"/>
              <a:t>Arayüzü</a:t>
            </a:r>
            <a:r>
              <a:rPr lang="tr-TR" dirty="0"/>
              <a:t> uygulamalar (</a:t>
            </a:r>
            <a:r>
              <a:rPr lang="tr-TR" dirty="0" err="1"/>
              <a:t>Command-Line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Web Uygulamaları (Web Applications)</a:t>
            </a:r>
          </a:p>
          <a:p>
            <a:pPr lvl="1"/>
            <a:r>
              <a:rPr lang="tr-TR" dirty="0" err="1"/>
              <a:t>Realtime</a:t>
            </a:r>
            <a:r>
              <a:rPr lang="tr-TR" dirty="0"/>
              <a:t> Uygulamalar (</a:t>
            </a:r>
            <a:r>
              <a:rPr lang="tr-TR" dirty="0" err="1"/>
              <a:t>Socket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API uygulamaları</a:t>
            </a:r>
          </a:p>
          <a:p>
            <a:pPr lvl="1"/>
            <a:r>
              <a:rPr lang="tr-TR" dirty="0"/>
              <a:t>Network Programları </a:t>
            </a:r>
          </a:p>
        </p:txBody>
      </p:sp>
    </p:spTree>
    <p:extLst>
      <p:ext uri="{BB962C8B-B14F-4D97-AF65-F5344CB8AC3E}">
        <p14:creationId xmlns:p14="http://schemas.microsoft.com/office/powerpoint/2010/main" val="3482136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8BCACB-3ECE-924A-B45A-420247BB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Cookie-Parser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BE4FE0-9653-164B-838B-E718B7C1C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 </a:t>
            </a:r>
            <a:r>
              <a:rPr lang="tr-TR" dirty="0" err="1"/>
              <a:t>Request</a:t>
            </a:r>
            <a:r>
              <a:rPr lang="tr-TR" dirty="0"/>
              <a:t> ile gelen </a:t>
            </a:r>
            <a:r>
              <a:rPr lang="tr-TR" dirty="0" err="1"/>
              <a:t>Cookie’leri</a:t>
            </a:r>
            <a:r>
              <a:rPr lang="tr-TR" dirty="0"/>
              <a:t> okumak ve döneceğimiz </a:t>
            </a:r>
            <a:r>
              <a:rPr lang="tr-TR" dirty="0" err="1"/>
              <a:t>Response’a</a:t>
            </a:r>
            <a:r>
              <a:rPr lang="tr-TR" dirty="0"/>
              <a:t> </a:t>
            </a:r>
            <a:r>
              <a:rPr lang="tr-TR" dirty="0" err="1"/>
              <a:t>cookie</a:t>
            </a:r>
            <a:r>
              <a:rPr lang="tr-TR" dirty="0"/>
              <a:t> set etmek için kullandığımız modüldür. Uygulama seviyesinde </a:t>
            </a:r>
            <a:r>
              <a:rPr lang="tr-TR" dirty="0" err="1"/>
              <a:t>middleware</a:t>
            </a:r>
            <a:r>
              <a:rPr lang="tr-TR" dirty="0"/>
              <a:t> olarak eklenir.</a:t>
            </a:r>
          </a:p>
          <a:p>
            <a:r>
              <a:rPr lang="tr-TR" b="1" dirty="0" err="1"/>
              <a:t>npm</a:t>
            </a:r>
            <a:r>
              <a:rPr lang="tr-TR" b="1" dirty="0"/>
              <a:t> </a:t>
            </a:r>
            <a:r>
              <a:rPr lang="tr-TR" b="1" dirty="0" err="1"/>
              <a:t>install</a:t>
            </a:r>
            <a:r>
              <a:rPr lang="tr-TR" b="1" dirty="0"/>
              <a:t> </a:t>
            </a:r>
            <a:r>
              <a:rPr lang="tr-TR" b="1" dirty="0" err="1"/>
              <a:t>cookie-parser</a:t>
            </a:r>
            <a:r>
              <a:rPr lang="tr-TR" b="1" dirty="0"/>
              <a:t> –</a:t>
            </a:r>
            <a:r>
              <a:rPr lang="tr-TR" b="1" dirty="0" err="1"/>
              <a:t>save</a:t>
            </a:r>
            <a:endParaRPr lang="tr-TR" b="1" dirty="0"/>
          </a:p>
          <a:p>
            <a:r>
              <a:rPr lang="tr-TR" dirty="0">
                <a:hlinkClick r:id="rId2"/>
              </a:rPr>
              <a:t>https://www.npmjs.com/package/cookie-parser</a:t>
            </a:r>
            <a:endParaRPr lang="tr-TR" dirty="0"/>
          </a:p>
          <a:p>
            <a:endParaRPr lang="tr-TR" b="1" dirty="0"/>
          </a:p>
          <a:p>
            <a:endParaRPr lang="tr-TR" b="1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5CB1F1C-32E3-0C4A-BAD8-F81D4205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655" y="4286250"/>
            <a:ext cx="8190958" cy="18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7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4BED1E-D491-9347-8848-2DBD4FD9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</a:t>
            </a:r>
            <a:r>
              <a:rPr lang="tr-TR" dirty="0"/>
              <a:t> Mailler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5889E0-1242-6745-B3C6-C96F636D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err="1"/>
              <a:t>NodeJS</a:t>
            </a:r>
            <a:r>
              <a:rPr lang="tr-TR" dirty="0"/>
              <a:t> uygulamaların mail işlemlerini yapmamızı sağlayan kullanışlı bir modüldür.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nodemailer</a:t>
            </a:r>
            <a:r>
              <a:rPr lang="tr-TR" b="1" dirty="0"/>
              <a:t> –</a:t>
            </a:r>
            <a:r>
              <a:rPr lang="tr-TR" b="1" dirty="0" err="1"/>
              <a:t>save</a:t>
            </a:r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9CA6CD-3E59-BF41-814B-0C6210103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213" y="3056128"/>
            <a:ext cx="8179309" cy="7366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5BE060E-0550-C14C-8279-23F4BEFC5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213" y="3757612"/>
            <a:ext cx="8179309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1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3DA34D-5540-D243-9CBB-0C03F17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</a:t>
            </a:r>
            <a:r>
              <a:rPr lang="tr-TR" dirty="0"/>
              <a:t> Mailler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5BB5C48-77AD-754C-A9D3-9CF195AD9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709604"/>
            <a:ext cx="7315200" cy="160999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C28B358-9187-114F-ADB1-246AB008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738" y="3238362"/>
            <a:ext cx="7315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14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385D5-CDE9-BF45-A138-EE1D77FE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712517-B766-2749-A1A6-4AB29155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Express.js</a:t>
            </a:r>
            <a:r>
              <a:rPr lang="tr-TR" dirty="0"/>
              <a:t> </a:t>
            </a:r>
            <a:r>
              <a:rPr lang="tr-TR" dirty="0" err="1"/>
              <a:t>Node.js</a:t>
            </a:r>
            <a:r>
              <a:rPr lang="tr-TR" dirty="0"/>
              <a:t> web uygulamaları geliştirmek için kullanılan </a:t>
            </a:r>
            <a:r>
              <a:rPr lang="tr-TR" b="1" u="sng" dirty="0" err="1"/>
              <a:t>full-stack</a:t>
            </a:r>
            <a:r>
              <a:rPr lang="tr-TR" b="1" u="sng" dirty="0"/>
              <a:t> </a:t>
            </a:r>
            <a:r>
              <a:rPr lang="tr-TR" dirty="0"/>
              <a:t>bir </a:t>
            </a:r>
            <a:r>
              <a:rPr lang="tr-TR" dirty="0" err="1"/>
              <a:t>frameworktür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Web Site: </a:t>
            </a:r>
            <a:r>
              <a:rPr lang="tr-TR" dirty="0">
                <a:hlinkClick r:id="rId2"/>
              </a:rPr>
              <a:t>https://expressjs.com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E346979-B684-8047-8DB9-B5EA1CBF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34" y="385763"/>
            <a:ext cx="4573530" cy="26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89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E10546-4384-BF45-97F3-896D3963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CCC517-7AF1-A64B-B4C6-BD000457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Express.js</a:t>
            </a:r>
            <a:r>
              <a:rPr lang="tr-TR" dirty="0"/>
              <a:t>, sırayla http modülünü kullanan </a:t>
            </a:r>
            <a:r>
              <a:rPr lang="tr-TR" dirty="0" err="1"/>
              <a:t>connect</a:t>
            </a:r>
            <a:r>
              <a:rPr lang="tr-TR" dirty="0"/>
              <a:t> adlı </a:t>
            </a:r>
            <a:r>
              <a:rPr lang="tr-TR" dirty="0" err="1"/>
              <a:t>Node.js</a:t>
            </a:r>
            <a:r>
              <a:rPr lang="tr-TR" dirty="0"/>
              <a:t> ara modülünü temel alır. Bu nedenle, </a:t>
            </a:r>
            <a:r>
              <a:rPr lang="tr-TR" dirty="0" err="1"/>
              <a:t>connect’e</a:t>
            </a:r>
            <a:r>
              <a:rPr lang="tr-TR" dirty="0"/>
              <a:t> bağlı herhangi bir katman yazılımı </a:t>
            </a:r>
            <a:r>
              <a:rPr lang="tr-TR" dirty="0" err="1"/>
              <a:t>Express.js</a:t>
            </a:r>
            <a:r>
              <a:rPr lang="tr-TR" dirty="0"/>
              <a:t> ile de çalışacaktır.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237DDEB-9ABF-D54D-A8BE-7346354C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26" y="3228848"/>
            <a:ext cx="3009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96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98B4BA-8460-3149-82A6-D71F72AF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ExpresJS</a:t>
            </a:r>
            <a:br>
              <a:rPr lang="tr-TR" dirty="0"/>
            </a:br>
            <a:r>
              <a:rPr lang="tr-TR" dirty="0"/>
              <a:t>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DAA79E-20F4-2345-9E59-519F1B33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/>
          </a:p>
          <a:p>
            <a:endParaRPr lang="tr-TR" dirty="0"/>
          </a:p>
          <a:p>
            <a:r>
              <a:rPr lang="tr-TR" dirty="0" err="1"/>
              <a:t>Nodejs</a:t>
            </a:r>
            <a:r>
              <a:rPr lang="tr-TR" dirty="0"/>
              <a:t> ile web uygulaması yazmayı hızlandırır ve kolaylaştırır.</a:t>
            </a:r>
          </a:p>
          <a:p>
            <a:r>
              <a:rPr lang="tr-TR" dirty="0"/>
              <a:t>Kolay </a:t>
            </a:r>
            <a:r>
              <a:rPr lang="tr-TR" dirty="0" err="1"/>
              <a:t>konfigüre</a:t>
            </a:r>
            <a:r>
              <a:rPr lang="tr-TR" dirty="0"/>
              <a:t> edilebilir özelleştirilebilir.</a:t>
            </a:r>
          </a:p>
          <a:p>
            <a:r>
              <a:rPr lang="tr-TR" dirty="0"/>
              <a:t>Http isteklerini karşılayacak Routing mekanizması </a:t>
            </a:r>
            <a:r>
              <a:rPr lang="tr-TR" dirty="0" err="1"/>
              <a:t>içeririr</a:t>
            </a:r>
            <a:r>
              <a:rPr lang="tr-TR" dirty="0"/>
              <a:t>.</a:t>
            </a:r>
          </a:p>
          <a:p>
            <a:r>
              <a:rPr lang="tr-TR" dirty="0" err="1"/>
              <a:t>Request</a:t>
            </a:r>
            <a:r>
              <a:rPr lang="tr-TR" dirty="0"/>
              <a:t> ve </a:t>
            </a:r>
            <a:r>
              <a:rPr lang="tr-TR" dirty="0" err="1"/>
              <a:t>Response</a:t>
            </a:r>
            <a:r>
              <a:rPr lang="tr-TR" dirty="0"/>
              <a:t> ile çalışırken ek görevler tanımlamanıza imkan sağlayan </a:t>
            </a:r>
            <a:r>
              <a:rPr lang="tr-TR" dirty="0" err="1"/>
              <a:t>middlewareler</a:t>
            </a:r>
            <a:r>
              <a:rPr lang="tr-TR" dirty="0"/>
              <a:t> ile </a:t>
            </a:r>
            <a:r>
              <a:rPr lang="tr-TR" dirty="0" err="1"/>
              <a:t>uygumlu</a:t>
            </a:r>
            <a:r>
              <a:rPr lang="tr-TR" dirty="0"/>
              <a:t> çalışır.</a:t>
            </a:r>
          </a:p>
          <a:p>
            <a:r>
              <a:rPr lang="tr-TR" dirty="0"/>
              <a:t>Farklı </a:t>
            </a:r>
            <a:r>
              <a:rPr lang="tr-TR" dirty="0" err="1"/>
              <a:t>Template</a:t>
            </a:r>
            <a:r>
              <a:rPr lang="tr-TR" dirty="0"/>
              <a:t> Engineler ile </a:t>
            </a:r>
            <a:r>
              <a:rPr lang="tr-TR" dirty="0" err="1"/>
              <a:t>uygumludur</a:t>
            </a:r>
            <a:r>
              <a:rPr lang="tr-TR" dirty="0"/>
              <a:t>. (</a:t>
            </a:r>
            <a:r>
              <a:rPr lang="tr-TR" dirty="0" err="1"/>
              <a:t>Jade,EJS,Vash</a:t>
            </a:r>
            <a:r>
              <a:rPr lang="tr-TR" dirty="0"/>
              <a:t>)</a:t>
            </a:r>
          </a:p>
          <a:p>
            <a:r>
              <a:rPr lang="tr-TR" dirty="0"/>
              <a:t>Hata yakalama ile ilgili işlemleri için kullanılan </a:t>
            </a:r>
            <a:r>
              <a:rPr lang="tr-TR" dirty="0" err="1"/>
              <a:t>middleware’ler</a:t>
            </a:r>
            <a:r>
              <a:rPr lang="tr-TR" dirty="0"/>
              <a:t> ile uyumludur.</a:t>
            </a:r>
          </a:p>
          <a:p>
            <a:r>
              <a:rPr lang="tr-TR" dirty="0"/>
              <a:t>Sunucunuzdaki </a:t>
            </a:r>
            <a:r>
              <a:rPr lang="tr-TR" dirty="0" err="1"/>
              <a:t>static</a:t>
            </a:r>
            <a:r>
              <a:rPr lang="tr-TR" dirty="0"/>
              <a:t> dosyaları kolayca yayınlamanızı sağlar.</a:t>
            </a:r>
          </a:p>
          <a:p>
            <a:r>
              <a:rPr lang="tr-TR" dirty="0"/>
              <a:t>Rest API server uygulamaları geliştirmenize imkan sağlar</a:t>
            </a:r>
          </a:p>
          <a:p>
            <a:r>
              <a:rPr lang="tr-TR" dirty="0"/>
              <a:t>Bir çok Database ile uyumlu olarak çalışır (</a:t>
            </a:r>
            <a:r>
              <a:rPr lang="tr-TR" dirty="0" err="1"/>
              <a:t>MongoDb,Redis,MySql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…)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5506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93DC45-8AAD-7F4D-92D6-0841D25C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br>
              <a:rPr lang="tr-TR" dirty="0"/>
            </a:br>
            <a:r>
              <a:rPr lang="tr-TR" dirty="0"/>
              <a:t>Kurulum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C10746-81E0-B744-911C-587F6279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 err="1"/>
              <a:t>npm</a:t>
            </a:r>
            <a:r>
              <a:rPr lang="tr-TR" b="1" u="sng" dirty="0"/>
              <a:t> </a:t>
            </a:r>
            <a:r>
              <a:rPr lang="tr-TR" b="1" u="sng" dirty="0" err="1"/>
              <a:t>install</a:t>
            </a:r>
            <a:r>
              <a:rPr lang="tr-TR" b="1" u="sng" dirty="0"/>
              <a:t> -g </a:t>
            </a:r>
            <a:r>
              <a:rPr lang="tr-TR" b="1" u="sng" dirty="0" err="1"/>
              <a:t>express</a:t>
            </a:r>
            <a:r>
              <a:rPr lang="tr-TR" b="1" u="sng" dirty="0"/>
              <a:t> </a:t>
            </a:r>
            <a:r>
              <a:rPr lang="tr-TR" dirty="0"/>
              <a:t>(</a:t>
            </a:r>
            <a:r>
              <a:rPr lang="tr-TR" dirty="0" err="1"/>
              <a:t>ExpressJS</a:t>
            </a:r>
            <a:r>
              <a:rPr lang="tr-TR" dirty="0"/>
              <a:t> </a:t>
            </a:r>
            <a:r>
              <a:rPr lang="tr-TR" dirty="0" err="1"/>
              <a:t>framework’ünün</a:t>
            </a:r>
            <a:r>
              <a:rPr lang="tr-TR" dirty="0"/>
              <a:t> global kurulumu)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express</a:t>
            </a:r>
            <a:r>
              <a:rPr lang="tr-TR" b="1" dirty="0"/>
              <a:t> –</a:t>
            </a:r>
            <a:r>
              <a:rPr lang="tr-TR" b="1" dirty="0" err="1"/>
              <a:t>save</a:t>
            </a:r>
            <a:r>
              <a:rPr lang="tr-TR" b="1" dirty="0"/>
              <a:t> </a:t>
            </a:r>
            <a:r>
              <a:rPr lang="tr-TR" dirty="0"/>
              <a:t>(Uygulama bazlı </a:t>
            </a:r>
            <a:r>
              <a:rPr lang="tr-TR" dirty="0" err="1"/>
              <a:t>local</a:t>
            </a:r>
            <a:r>
              <a:rPr lang="tr-TR" dirty="0"/>
              <a:t> kurulum)</a:t>
            </a:r>
          </a:p>
          <a:p>
            <a:endParaRPr lang="tr-TR" b="1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4246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FE376C-7808-ED47-8727-8067540D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Express</a:t>
            </a:r>
            <a:br>
              <a:rPr lang="tr-TR" dirty="0"/>
            </a:br>
            <a:r>
              <a:rPr lang="tr-TR" dirty="0"/>
              <a:t>Proje 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627AF1-C23C-F846-AC97-4B44A718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tr-TR" dirty="0"/>
          </a:p>
          <a:p>
            <a:r>
              <a:rPr lang="tr-TR" dirty="0"/>
              <a:t>Not: Express Framework ve Express </a:t>
            </a:r>
            <a:r>
              <a:rPr lang="tr-TR" dirty="0" err="1"/>
              <a:t>Generator</a:t>
            </a:r>
            <a:r>
              <a:rPr lang="tr-TR" dirty="0"/>
              <a:t>, </a:t>
            </a:r>
            <a:r>
              <a:rPr lang="tr-TR" dirty="0" err="1"/>
              <a:t>Nodemon</a:t>
            </a:r>
            <a:r>
              <a:rPr lang="tr-TR" dirty="0"/>
              <a:t> </a:t>
            </a:r>
            <a:r>
              <a:rPr lang="tr-TR" dirty="0" err="1"/>
              <a:t>paketleirini</a:t>
            </a:r>
            <a:r>
              <a:rPr lang="tr-TR" dirty="0"/>
              <a:t> </a:t>
            </a:r>
            <a:r>
              <a:rPr lang="tr-TR" dirty="0" err="1"/>
              <a:t>globala</a:t>
            </a:r>
            <a:r>
              <a:rPr lang="tr-TR" dirty="0"/>
              <a:t> kurmalıyız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express</a:t>
            </a:r>
            <a:r>
              <a:rPr lang="tr-TR" b="1" dirty="0"/>
              <a:t> –g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express-generator</a:t>
            </a:r>
            <a:r>
              <a:rPr lang="tr-TR" b="1" dirty="0"/>
              <a:t> –g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nodemon</a:t>
            </a:r>
            <a:r>
              <a:rPr lang="tr-TR" b="1" dirty="0"/>
              <a:t> –g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u="sng" dirty="0"/>
              <a:t>Uygulama Adımları: </a:t>
            </a:r>
          </a:p>
          <a:p>
            <a:pPr marL="0" indent="0">
              <a:buNone/>
            </a:pPr>
            <a:endParaRPr lang="tr-TR" b="1" u="sng" dirty="0"/>
          </a:p>
          <a:p>
            <a:r>
              <a:rPr lang="tr-TR" b="1" dirty="0" err="1"/>
              <a:t>express</a:t>
            </a:r>
            <a:r>
              <a:rPr lang="tr-TR" b="1" dirty="0"/>
              <a:t> [</a:t>
            </a:r>
            <a:r>
              <a:rPr lang="tr-TR" b="1" dirty="0" err="1"/>
              <a:t>ProjectName</a:t>
            </a:r>
            <a:r>
              <a:rPr lang="tr-TR" b="1" dirty="0"/>
              <a:t>]</a:t>
            </a:r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endParaRPr lang="tr-TR" b="1" dirty="0"/>
          </a:p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</a:t>
            </a:r>
            <a:r>
              <a:rPr lang="tr-TR" b="1" dirty="0" err="1"/>
              <a:t>nodemon</a:t>
            </a:r>
            <a:r>
              <a:rPr lang="tr-TR" b="1" dirty="0"/>
              <a:t> - -</a:t>
            </a:r>
            <a:r>
              <a:rPr lang="tr-TR" b="1" dirty="0" err="1"/>
              <a:t>save</a:t>
            </a:r>
            <a:endParaRPr lang="tr-TR" b="1" dirty="0"/>
          </a:p>
          <a:p>
            <a:r>
              <a:rPr lang="tr-TR" b="1" dirty="0" err="1"/>
              <a:t>nodemon</a:t>
            </a:r>
            <a:r>
              <a:rPr lang="tr-TR" b="1" dirty="0"/>
              <a:t> </a:t>
            </a:r>
            <a:r>
              <a:rPr lang="tr-TR" b="1" dirty="0" err="1"/>
              <a:t>server.js</a:t>
            </a:r>
            <a:r>
              <a:rPr lang="tr-TR" b="1" dirty="0"/>
              <a:t> (</a:t>
            </a:r>
            <a:r>
              <a:rPr lang="tr-TR" b="1" dirty="0" err="1"/>
              <a:t>bin.www</a:t>
            </a:r>
            <a:r>
              <a:rPr lang="tr-TR" b="1" dirty="0"/>
              <a:t> çalışır)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79491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A2896B-3EAB-EA43-A37A-A8802501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Sample</a:t>
            </a:r>
            <a:r>
              <a:rPr lang="tr-TR" dirty="0"/>
              <a:t>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E214D41-828D-B747-A5F8-3C337D97C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435" y="1643063"/>
            <a:ext cx="7356941" cy="2661425"/>
          </a:xfrm>
        </p:spPr>
      </p:pic>
    </p:spTree>
    <p:extLst>
      <p:ext uri="{BB962C8B-B14F-4D97-AF65-F5344CB8AC3E}">
        <p14:creationId xmlns:p14="http://schemas.microsoft.com/office/powerpoint/2010/main" val="2661300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0E4119-2951-514B-A9B2-AD58863B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br>
              <a:rPr lang="tr-TR" dirty="0"/>
            </a:br>
            <a:r>
              <a:rPr lang="tr-TR" dirty="0"/>
              <a:t>(Routing)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F83A14C-D6CE-0E44-9160-BAA4D841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351" y="863600"/>
            <a:ext cx="6807974" cy="5121275"/>
          </a:xfrm>
        </p:spPr>
      </p:pic>
    </p:spTree>
    <p:extLst>
      <p:ext uri="{BB962C8B-B14F-4D97-AF65-F5344CB8AC3E}">
        <p14:creationId xmlns:p14="http://schemas.microsoft.com/office/powerpoint/2010/main" val="166827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00C163-C6D9-B64F-AE85-A5CCE310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10C7A6-9D0E-1D42-9320-DDD33FF2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Node.js</a:t>
            </a:r>
            <a:r>
              <a:rPr lang="tr-TR" dirty="0"/>
              <a:t> </a:t>
            </a:r>
            <a:r>
              <a:rPr lang="tr-TR" dirty="0" err="1"/>
              <a:t>official</a:t>
            </a:r>
            <a:r>
              <a:rPr lang="tr-TR" dirty="0"/>
              <a:t> web site: </a:t>
            </a:r>
            <a:r>
              <a:rPr lang="tr-TR" dirty="0">
                <a:hlinkClick r:id="rId2"/>
              </a:rPr>
              <a:t>https://nodejs.org</a:t>
            </a:r>
            <a:endParaRPr lang="tr-TR" dirty="0"/>
          </a:p>
          <a:p>
            <a:r>
              <a:rPr lang="tr-TR" dirty="0" err="1"/>
              <a:t>Node.js</a:t>
            </a:r>
            <a:r>
              <a:rPr lang="tr-TR" dirty="0"/>
              <a:t> on </a:t>
            </a:r>
            <a:r>
              <a:rPr lang="tr-TR" dirty="0" err="1"/>
              <a:t>github</a:t>
            </a:r>
            <a:r>
              <a:rPr lang="tr-TR" dirty="0"/>
              <a:t>: </a:t>
            </a:r>
            <a:r>
              <a:rPr lang="tr-TR" dirty="0">
                <a:hlinkClick r:id="rId3"/>
              </a:rPr>
              <a:t>https://github.com/nodejs/node</a:t>
            </a:r>
            <a:endParaRPr lang="tr-TR" dirty="0"/>
          </a:p>
          <a:p>
            <a:r>
              <a:rPr lang="tr-TR" dirty="0" err="1"/>
              <a:t>Node.js</a:t>
            </a:r>
            <a:r>
              <a:rPr lang="tr-TR" dirty="0"/>
              <a:t> </a:t>
            </a:r>
            <a:r>
              <a:rPr lang="tr-TR" dirty="0" err="1"/>
              <a:t>community</a:t>
            </a:r>
            <a:r>
              <a:rPr lang="tr-TR" dirty="0"/>
              <a:t> </a:t>
            </a:r>
            <a:r>
              <a:rPr lang="tr-TR" dirty="0" err="1"/>
              <a:t>conference</a:t>
            </a:r>
            <a:r>
              <a:rPr lang="tr-TR" dirty="0"/>
              <a:t> </a:t>
            </a:r>
            <a:r>
              <a:rPr lang="tr-TR" dirty="0">
                <a:hlinkClick r:id="rId4"/>
              </a:rPr>
              <a:t>http://nodeconf.com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3215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4C29AB-232E-D04D-9536-8A70C372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)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6D121921-F18F-1D42-9C6C-4A863AF9E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706669"/>
              </p:ext>
            </p:extLst>
          </p:nvPr>
        </p:nvGraphicFramePr>
        <p:xfrm>
          <a:off x="3868738" y="863600"/>
          <a:ext cx="73152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9888711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86447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Tanım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Açıklama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23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Res.send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Bu </a:t>
                      </a:r>
                      <a:r>
                        <a:rPr lang="tr-TR" dirty="0" err="1"/>
                        <a:t>method</a:t>
                      </a:r>
                      <a:r>
                        <a:rPr lang="tr-TR" dirty="0"/>
                        <a:t> içerisine eklediğimiz nesnenin tipine göre </a:t>
                      </a:r>
                      <a:r>
                        <a:rPr lang="tr-TR" dirty="0" err="1"/>
                        <a:t>content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type</a:t>
                      </a:r>
                      <a:r>
                        <a:rPr lang="tr-TR" dirty="0"/>
                        <a:t> set edip döner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9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Res.end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Cevap dönerek </a:t>
                      </a:r>
                      <a:r>
                        <a:rPr lang="tr-TR" dirty="0" err="1"/>
                        <a:t>req-res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stack</a:t>
                      </a:r>
                      <a:r>
                        <a:rPr lang="tr-TR" dirty="0"/>
                        <a:t> sonlandırır.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Res.json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JSON olarak cevap döner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25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Res.render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Template</a:t>
                      </a:r>
                      <a:r>
                        <a:rPr lang="tr-TR" dirty="0"/>
                        <a:t> döner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1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Res.redirect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Uygulama içerisinde </a:t>
                      </a:r>
                      <a:r>
                        <a:rPr lang="tr-TR" b="1" u="sng" dirty="0" err="1"/>
                        <a:t>redirect</a:t>
                      </a:r>
                      <a:r>
                        <a:rPr lang="tr-TR" dirty="0"/>
                        <a:t> işlemi yapar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5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Res.download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Dosya döner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1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Res.sendStatus</a:t>
                      </a:r>
                      <a:r>
                        <a:rPr lang="tr-T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Status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code</a:t>
                      </a:r>
                      <a:r>
                        <a:rPr lang="tr-TR" dirty="0"/>
                        <a:t> döner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8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514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4C4584-5A0D-D042-AFC3-D15D7D38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Router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7798BD-9F24-C24C-B9F1-C9B0CBD7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Uygulama seviyesindeki </a:t>
            </a:r>
            <a:r>
              <a:rPr lang="tr-TR" dirty="0" err="1"/>
              <a:t>routing</a:t>
            </a:r>
            <a:r>
              <a:rPr lang="tr-TR" dirty="0"/>
              <a:t> işlemlerinin daha modüller hale getirilmesini sağlayan yapıdır. Yani aslında </a:t>
            </a:r>
            <a:r>
              <a:rPr lang="tr-TR" dirty="0" err="1"/>
              <a:t>routing</a:t>
            </a:r>
            <a:r>
              <a:rPr lang="tr-TR" dirty="0"/>
              <a:t> işlemlerimizi modül seviyesinde kullanıp, istediğimizde başka uygulamalara da bu sayede entegre edebiliriz.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69751A0-404A-0140-BD53-37493CB2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655887"/>
            <a:ext cx="7505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3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878D73-4AEB-D543-B3FC-B094890A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Router</a:t>
            </a:r>
            <a:r>
              <a:rPr lang="tr-TR" dirty="0"/>
              <a:t>)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BB21619-815E-0640-9FB8-73D505488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3988" y="1658937"/>
            <a:ext cx="7124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96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5F65C9-B91D-2B40-A382-6069EAF1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9D293E-0476-0044-852A-96B73E8F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Express </a:t>
            </a:r>
            <a:r>
              <a:rPr lang="tr-TR" dirty="0" err="1"/>
              <a:t>Framework’ün</a:t>
            </a:r>
            <a:r>
              <a:rPr lang="tr-TR" dirty="0"/>
              <a:t> yapısal olarak bize sunduğu, statik dosyalarımızı kullanıcılara sunmakta kullanılan bir </a:t>
            </a:r>
            <a:r>
              <a:rPr lang="tr-TR" dirty="0" err="1"/>
              <a:t>middleware</a:t>
            </a:r>
            <a:r>
              <a:rPr lang="tr-TR" dirty="0"/>
              <a:t> modüldür. Statik modülüne klasör yolu olarak atadığımız parametre ile bu klasör içindeki dosyalar kullanıcılara gösterilmek üzere sunulur.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3F1A90C-E138-204A-8DEC-8268D621F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68" y="4494213"/>
            <a:ext cx="72517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27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38AF84-63E5-0243-B056-952AF590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ExpressJS</a:t>
            </a:r>
            <a:br>
              <a:rPr lang="tr-TR" dirty="0"/>
            </a:br>
            <a:r>
              <a:rPr lang="tr-TR" dirty="0" err="1"/>
              <a:t>Jade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586BEC-98F8-9D49-9050-D9BFCEB84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Jade</a:t>
            </a:r>
            <a:r>
              <a:rPr lang="tr-TR" dirty="0"/>
              <a:t> </a:t>
            </a:r>
            <a:r>
              <a:rPr lang="tr-TR" dirty="0" err="1"/>
              <a:t>Nodejs</a:t>
            </a:r>
            <a:r>
              <a:rPr lang="tr-TR" dirty="0"/>
              <a:t> ile web uygulamaları geliştirirken en çok tercih edilen </a:t>
            </a:r>
            <a:r>
              <a:rPr lang="tr-TR" dirty="0" err="1"/>
              <a:t>view</a:t>
            </a:r>
            <a:r>
              <a:rPr lang="tr-TR" dirty="0"/>
              <a:t> enginlerden biridir. HTML diline oranla bir çok avantajı bulunmaktadır.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F0DD9A5-E9F7-1448-8C8D-F5F5F283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368" y="2943224"/>
            <a:ext cx="7734304" cy="29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5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FB720-1217-9C4A-A829-3D38DC8E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Jade</a:t>
            </a:r>
            <a:br>
              <a:rPr lang="tr-TR" dirty="0"/>
            </a:br>
            <a:r>
              <a:rPr lang="tr-TR" dirty="0" err="1"/>
              <a:t>Tags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4688F3-1D54-514E-ADFF-5E300865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Jade</a:t>
            </a:r>
            <a:r>
              <a:rPr lang="tr-TR" dirty="0"/>
              <a:t> de </a:t>
            </a:r>
            <a:r>
              <a:rPr lang="tr-TR" dirty="0" err="1"/>
              <a:t>closing</a:t>
            </a:r>
            <a:r>
              <a:rPr lang="tr-TR" dirty="0"/>
              <a:t> </a:t>
            </a:r>
            <a:r>
              <a:rPr lang="tr-TR" dirty="0" err="1"/>
              <a:t>tag</a:t>
            </a:r>
            <a:r>
              <a:rPr lang="tr-TR" dirty="0"/>
              <a:t> bulunmamaktadır. Bunun yerine elementlerin boşluk (</a:t>
            </a:r>
            <a:r>
              <a:rPr lang="tr-TR" dirty="0" err="1"/>
              <a:t>white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) ile birbirlerine </a:t>
            </a:r>
            <a:r>
              <a:rPr lang="tr-TR" dirty="0" err="1"/>
              <a:t>nested</a:t>
            </a:r>
            <a:r>
              <a:rPr lang="tr-TR" dirty="0"/>
              <a:t> hale gelir.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F87B628-A84B-0142-903B-82CA2C59F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05" y="3814762"/>
            <a:ext cx="8010208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82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107CE7-1900-B04A-9E4C-337BBF22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Jade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Attributes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05CFE6-08E5-CE4F-B821-E4A8285F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Attribute’ler</a:t>
            </a:r>
            <a:r>
              <a:rPr lang="tr-TR" dirty="0"/>
              <a:t> ; </a:t>
            </a:r>
          </a:p>
          <a:p>
            <a:pPr marL="0" indent="0">
              <a:buNone/>
            </a:pPr>
            <a:r>
              <a:rPr lang="tr-TR" b="1" dirty="0"/>
              <a:t>(attribute_name1=‘attribute_degeri’,attribute_name2=‘</a:t>
            </a:r>
            <a:r>
              <a:rPr lang="tr-TR" b="1" dirty="0" err="1"/>
              <a:t>attribute_dageri</a:t>
            </a:r>
            <a:r>
              <a:rPr lang="tr-TR" b="1" dirty="0"/>
              <a:t>’, …)  </a:t>
            </a:r>
            <a:r>
              <a:rPr lang="tr-TR" dirty="0" err="1"/>
              <a:t>syntax</a:t>
            </a:r>
            <a:r>
              <a:rPr lang="tr-TR" dirty="0"/>
              <a:t> olarak tanımlanır.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38FE08-CEE9-3941-A85B-3C03BD38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863" y="3114675"/>
            <a:ext cx="7845681" cy="261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30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805ADC-AB8B-2148-8CAB-F1B5CEEF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Jade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Attributes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E0AFF0-563E-3E40-9B0A-DA4FA776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Aynı zamanda </a:t>
            </a:r>
            <a:r>
              <a:rPr lang="tr-TR" dirty="0" err="1"/>
              <a:t>Jade</a:t>
            </a:r>
            <a:r>
              <a:rPr lang="tr-TR" dirty="0"/>
              <a:t> </a:t>
            </a:r>
            <a:r>
              <a:rPr lang="tr-TR" dirty="0" err="1"/>
              <a:t>Id</a:t>
            </a:r>
            <a:r>
              <a:rPr lang="tr-TR" dirty="0"/>
              <a:t> ve Class </a:t>
            </a:r>
            <a:r>
              <a:rPr lang="tr-TR" dirty="0" err="1"/>
              <a:t>attribute</a:t>
            </a:r>
            <a:r>
              <a:rPr lang="tr-TR" dirty="0"/>
              <a:t> tanımları için kısa yol </a:t>
            </a:r>
            <a:r>
              <a:rPr lang="tr-TR" dirty="0" err="1"/>
              <a:t>kullanımıda</a:t>
            </a:r>
            <a:r>
              <a:rPr lang="tr-TR" dirty="0"/>
              <a:t> sağlar.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BA8967-079C-4544-924F-368F2A94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927095"/>
            <a:ext cx="7689849" cy="22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08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6A1D60-8076-4C45-B99A-C5EA6303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Jade</a:t>
            </a:r>
            <a:br>
              <a:rPr lang="tr-TR" dirty="0"/>
            </a:br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Texts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BCC7C6-6750-BE43-9883-D3C54910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Etiketinizden sonra metin bloğu yazacaksanız bu durumda </a:t>
            </a:r>
            <a:r>
              <a:rPr lang="tr-TR" dirty="0" err="1"/>
              <a:t>Jade</a:t>
            </a:r>
            <a:r>
              <a:rPr lang="tr-TR" dirty="0"/>
              <a:t> her bir satırı ayrı html elementi olarak algılar. Bundan kurtulmak için element isminden sonra </a:t>
            </a:r>
            <a:r>
              <a:rPr lang="tr-TR" b="1" dirty="0"/>
              <a:t>. (nokta) </a:t>
            </a:r>
            <a:r>
              <a:rPr lang="tr-TR" dirty="0"/>
              <a:t>işareti ile bu metnin ilgili elemente ait olduğunu söylemiş oluruz.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938FAE2-3C38-CF4A-BE0B-B5B72706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3424428"/>
            <a:ext cx="7962369" cy="234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05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25D52C-3E72-4A48-AE33-6DCCEE9D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Jade</a:t>
            </a:r>
            <a:br>
              <a:rPr lang="tr-TR" dirty="0"/>
            </a:br>
            <a:r>
              <a:rPr lang="tr-TR" dirty="0" err="1"/>
              <a:t>Powerfull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490C65-70A2-4645-9684-6C70C99C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Jade</a:t>
            </a:r>
            <a:r>
              <a:rPr lang="tr-TR" dirty="0"/>
              <a:t> içerisinde </a:t>
            </a:r>
            <a:r>
              <a:rPr lang="tr-TR" b="1" dirty="0" err="1"/>
              <a:t>Javascript</a:t>
            </a:r>
            <a:r>
              <a:rPr lang="tr-TR" dirty="0"/>
              <a:t> kodları kullanabiliriz.</a:t>
            </a:r>
          </a:p>
          <a:p>
            <a:r>
              <a:rPr lang="tr-TR" dirty="0" err="1"/>
              <a:t>Jade</a:t>
            </a:r>
            <a:r>
              <a:rPr lang="tr-TR" dirty="0"/>
              <a:t> içerisinde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ihtiyaç duymadan </a:t>
            </a:r>
            <a:r>
              <a:rPr lang="tr-TR" b="1" dirty="0" err="1"/>
              <a:t>Jade</a:t>
            </a:r>
            <a:r>
              <a:rPr lang="tr-TR" b="1" dirty="0"/>
              <a:t> </a:t>
            </a:r>
            <a:r>
              <a:rPr lang="tr-TR" b="1" dirty="0" err="1"/>
              <a:t>Loops</a:t>
            </a:r>
            <a:r>
              <a:rPr lang="tr-TR" b="1" dirty="0"/>
              <a:t> </a:t>
            </a:r>
            <a:r>
              <a:rPr lang="tr-TR" dirty="0" err="1"/>
              <a:t>larını</a:t>
            </a:r>
            <a:r>
              <a:rPr lang="tr-TR" dirty="0"/>
              <a:t> kullanabiliriz. (Kendine ait döngü mekanizması vardır)</a:t>
            </a:r>
          </a:p>
          <a:p>
            <a:r>
              <a:rPr lang="tr-TR" b="1" dirty="0" err="1"/>
              <a:t>Interpolation</a:t>
            </a:r>
            <a:r>
              <a:rPr lang="tr-TR" dirty="0"/>
              <a:t> desteği vardır. Böylece elementler </a:t>
            </a:r>
            <a:r>
              <a:rPr lang="tr-TR" dirty="0" err="1"/>
              <a:t>metinsel</a:t>
            </a:r>
            <a:r>
              <a:rPr lang="tr-TR" dirty="0"/>
              <a:t> ifadelerdeki dinamik alanları bu özelliği ile rahatça kullanabiliriz. </a:t>
            </a:r>
            <a:r>
              <a:rPr lang="tr-TR" dirty="0" err="1"/>
              <a:t>String</a:t>
            </a:r>
            <a:r>
              <a:rPr lang="tr-TR" dirty="0"/>
              <a:t> birleştirme ve </a:t>
            </a:r>
            <a:r>
              <a:rPr lang="tr-TR" dirty="0" err="1"/>
              <a:t>concat</a:t>
            </a:r>
            <a:r>
              <a:rPr lang="tr-TR" dirty="0"/>
              <a:t> işlemleri yapmamıza gerek kalmaz.</a:t>
            </a:r>
          </a:p>
          <a:p>
            <a:r>
              <a:rPr lang="tr-TR" b="1" dirty="0" err="1"/>
              <a:t>Mixins</a:t>
            </a:r>
            <a:r>
              <a:rPr lang="tr-TR" dirty="0"/>
              <a:t> </a:t>
            </a:r>
            <a:r>
              <a:rPr lang="tr-TR" dirty="0" err="1"/>
              <a:t>fonsiyon</a:t>
            </a:r>
            <a:r>
              <a:rPr lang="tr-TR" dirty="0"/>
              <a:t> gibi çalışırlar parametre alıp çıktı olarak geri </a:t>
            </a:r>
            <a:r>
              <a:rPr lang="tr-TR" dirty="0" err="1"/>
              <a:t>döndürüler</a:t>
            </a:r>
            <a:endParaRPr lang="tr-TR" dirty="0"/>
          </a:p>
          <a:p>
            <a:r>
              <a:rPr lang="tr-TR" dirty="0"/>
              <a:t>Bazen şablon dosyalarımızı mantıksal olarak bölerek kullanmamız gerekebilir. Birden fazla yerde kullanacağımız bir tasarım bloğu var ise bunu istediğimiz sayfaya </a:t>
            </a:r>
            <a:r>
              <a:rPr lang="tr-TR" b="1" dirty="0" err="1"/>
              <a:t>include</a:t>
            </a:r>
            <a:r>
              <a:rPr lang="tr-TR" dirty="0"/>
              <a:t> komutu ile çağırabiliriz.</a:t>
            </a:r>
          </a:p>
          <a:p>
            <a:r>
              <a:rPr lang="tr-TR" dirty="0"/>
              <a:t>Sayfalarımız belli bir </a:t>
            </a:r>
            <a:r>
              <a:rPr lang="tr-TR" dirty="0" err="1"/>
              <a:t>template</a:t>
            </a:r>
            <a:r>
              <a:rPr lang="tr-TR" dirty="0"/>
              <a:t> üzerinden oluşması gerekebilir bu sebeple bu </a:t>
            </a:r>
            <a:r>
              <a:rPr lang="tr-TR" dirty="0" err="1"/>
              <a:t>template</a:t>
            </a:r>
            <a:r>
              <a:rPr lang="tr-TR" dirty="0"/>
              <a:t> üzerinden oluşacak diğer sayfalar için </a:t>
            </a:r>
            <a:r>
              <a:rPr lang="tr-TR" b="1" dirty="0" err="1"/>
              <a:t>extends</a:t>
            </a:r>
            <a:r>
              <a:rPr lang="tr-TR" b="1" dirty="0"/>
              <a:t> </a:t>
            </a:r>
            <a:r>
              <a:rPr lang="tr-TR" dirty="0"/>
              <a:t>komutunu kullanabiliriz. (</a:t>
            </a:r>
            <a:r>
              <a:rPr lang="tr-TR" dirty="0" err="1"/>
              <a:t>Layout</a:t>
            </a:r>
            <a:r>
              <a:rPr lang="tr-TR" dirty="0"/>
              <a:t>)</a:t>
            </a:r>
            <a:endParaRPr lang="tr-TR" b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125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CF8070-A9D9-9D45-AF9F-87D1840D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131D05-44B4-1B46-9D32-BA8C533C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tr-TR" b="1" dirty="0"/>
          </a:p>
          <a:p>
            <a:pPr marL="0" indent="0" algn="ctr">
              <a:buNone/>
            </a:pPr>
            <a:endParaRPr lang="tr-TR" b="1" dirty="0"/>
          </a:p>
          <a:p>
            <a:pPr marL="0" indent="0" algn="ctr">
              <a:buNone/>
            </a:pPr>
            <a:endParaRPr lang="tr-TR" b="1" dirty="0"/>
          </a:p>
          <a:p>
            <a:pPr marL="0" indent="0" algn="ctr">
              <a:buNone/>
            </a:pPr>
            <a:endParaRPr lang="tr-TR" b="1" dirty="0"/>
          </a:p>
          <a:p>
            <a:pPr marL="0" indent="0" algn="ctr">
              <a:buNone/>
            </a:pPr>
            <a:endParaRPr lang="tr-TR" b="1" dirty="0"/>
          </a:p>
          <a:p>
            <a:pPr marL="0" indent="0" algn="ctr">
              <a:buNone/>
            </a:pPr>
            <a:r>
              <a:rPr lang="tr-TR" sz="2800" b="1" dirty="0" err="1"/>
              <a:t>NodeJs</a:t>
            </a:r>
            <a:r>
              <a:rPr lang="tr-TR" sz="2800" b="1" dirty="0"/>
              <a:t> Avantajları</a:t>
            </a:r>
          </a:p>
          <a:p>
            <a:r>
              <a:rPr lang="tr-TR" dirty="0"/>
              <a:t>MIT lisansına sahip </a:t>
            </a:r>
            <a:r>
              <a:rPr lang="tr-TR" dirty="0" err="1"/>
              <a:t>open-source</a:t>
            </a:r>
            <a:r>
              <a:rPr lang="tr-TR" dirty="0"/>
              <a:t> bir </a:t>
            </a:r>
            <a:r>
              <a:rPr lang="tr-TR" dirty="0" err="1"/>
              <a:t>framework</a:t>
            </a:r>
            <a:r>
              <a:rPr lang="tr-TR" dirty="0"/>
              <a:t> olması</a:t>
            </a:r>
          </a:p>
          <a:p>
            <a:r>
              <a:rPr lang="tr-TR" dirty="0"/>
              <a:t>Server Side uygulamalarda tüm uygulamanın tek bir dil ile yazılması (</a:t>
            </a:r>
            <a:r>
              <a:rPr lang="tr-TR" dirty="0" err="1"/>
              <a:t>Javascript</a:t>
            </a:r>
            <a:r>
              <a:rPr lang="tr-TR" dirty="0"/>
              <a:t>)</a:t>
            </a:r>
          </a:p>
          <a:p>
            <a:r>
              <a:rPr lang="tr-TR" dirty="0" err="1"/>
              <a:t>Moduler</a:t>
            </a:r>
            <a:r>
              <a:rPr lang="tr-TR" dirty="0"/>
              <a:t> bir yapıya sahip olması minimum gereksinimlerle çalışabilmesi. İhtiyaç olan paketlerin uygulamaya eklenerek geliştirme.</a:t>
            </a:r>
          </a:p>
          <a:p>
            <a:r>
              <a:rPr lang="tr-TR" dirty="0"/>
              <a:t>Windows, MAC ve Linux gibi ortamlarda çalışabilmesi. Platform bağımsızlığı</a:t>
            </a:r>
          </a:p>
          <a:p>
            <a:r>
              <a:rPr lang="tr-TR" dirty="0"/>
              <a:t>Asenkron çalışma yapısını desteklemesi, bu sebeple bir çok server </a:t>
            </a:r>
            <a:r>
              <a:rPr lang="tr-TR" dirty="0" err="1"/>
              <a:t>side</a:t>
            </a:r>
            <a:r>
              <a:rPr lang="tr-TR" dirty="0"/>
              <a:t> dile oranla daha performanslı uygulamaları geliştirme imkanı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5835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A1D163-4651-2A46-90A6-912413B1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Jade</a:t>
            </a:r>
            <a:br>
              <a:rPr lang="tr-TR" dirty="0"/>
            </a:br>
            <a:r>
              <a:rPr lang="tr-TR" dirty="0" err="1"/>
              <a:t>Powefull</a:t>
            </a:r>
            <a:r>
              <a:rPr lang="tr-TR" dirty="0"/>
              <a:t> </a:t>
            </a:r>
            <a:r>
              <a:rPr lang="tr-TR" dirty="0" err="1"/>
              <a:t>Features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0623761-73E0-C341-A64D-C5415F802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875" y="849992"/>
            <a:ext cx="7712165" cy="2264683"/>
          </a:xfrm>
        </p:spPr>
      </p:pic>
      <p:pic>
        <p:nvPicPr>
          <p:cNvPr id="8" name="İçerik Yer Tutucusu 4">
            <a:extLst>
              <a:ext uri="{FF2B5EF4-FFF2-40B4-BE49-F238E27FC236}">
                <a16:creationId xmlns:a16="http://schemas.microsoft.com/office/drawing/2014/main" id="{A8C7B3DA-9BA1-C942-B9E5-53ECEE07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74" y="3424428"/>
            <a:ext cx="7712165" cy="21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8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1D2869-8AFC-A149-A13D-7AECE3A9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Jade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Powerfull</a:t>
            </a:r>
            <a:r>
              <a:rPr lang="tr-TR" dirty="0"/>
              <a:t> </a:t>
            </a:r>
            <a:r>
              <a:rPr lang="tr-TR" dirty="0" err="1"/>
              <a:t>Features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B620989A-2204-364F-9C16-CA5F24895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888" y="842283"/>
            <a:ext cx="7315200" cy="1306285"/>
          </a:xfr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128A8697-3388-F941-B9C2-503C5621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88" y="2510749"/>
            <a:ext cx="7315200" cy="149883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B9ED6FE-80FB-3E4D-ACF9-43FC8DFF2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887" y="4347926"/>
            <a:ext cx="7315201" cy="11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8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E4D99D-8875-7E49-925D-55334128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Jade</a:t>
            </a:r>
            <a:br>
              <a:rPr lang="tr-TR" dirty="0"/>
            </a:br>
            <a:r>
              <a:rPr lang="tr-TR" dirty="0" err="1"/>
              <a:t>Extends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74859F0-A3A4-5148-9B4B-3338F8C5C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888" y="774969"/>
            <a:ext cx="7315200" cy="2983962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D680CE5-BC57-E044-B039-BD196900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888" y="4170363"/>
            <a:ext cx="73152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40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1A65C9-BD33-FC4A-B5AD-BD91C83D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Jade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 err="1"/>
              <a:t>Includes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449965C-C6FA-F442-8B20-BBA6F564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75" y="753226"/>
            <a:ext cx="6604000" cy="1206500"/>
          </a:xfrm>
          <a:prstGeom prst="rect">
            <a:avLst/>
          </a:prstGeom>
        </p:spPr>
      </p:pic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95A25323-F08D-FE4E-B897-EE8915AF3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40175" y="1966698"/>
            <a:ext cx="6604000" cy="1473200"/>
          </a:xfr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79D19DB-E831-4A46-B651-A495BBAC9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175" y="3461159"/>
            <a:ext cx="6604000" cy="31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7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342692-EEF7-ED40-9343-C969808F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3006CD-7AA2-0440-BC8C-8818D5C5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/>
              <a:t>Çalışma Mimarisi</a:t>
            </a:r>
          </a:p>
          <a:p>
            <a:pPr marL="0" indent="0">
              <a:buNone/>
            </a:pPr>
            <a:endParaRPr lang="tr-TR" sz="2400" b="1" dirty="0"/>
          </a:p>
          <a:p>
            <a:pPr marL="0" indent="0">
              <a:buNone/>
            </a:pPr>
            <a:r>
              <a:rPr lang="tr-TR" sz="2400" dirty="0"/>
              <a:t>Geleneksel server </a:t>
            </a:r>
            <a:r>
              <a:rPr lang="tr-TR" sz="2400" dirty="0" err="1"/>
              <a:t>side</a:t>
            </a:r>
            <a:r>
              <a:rPr lang="tr-TR" sz="2400" dirty="0"/>
              <a:t> uygulamalarda sunucuya gelen her bir istek </a:t>
            </a:r>
            <a:r>
              <a:rPr lang="tr-TR" sz="2400" dirty="0" err="1"/>
              <a:t>tread</a:t>
            </a:r>
            <a:r>
              <a:rPr lang="tr-TR" sz="2400" dirty="0"/>
              <a:t> </a:t>
            </a:r>
            <a:r>
              <a:rPr lang="tr-TR" sz="2400" dirty="0" err="1"/>
              <a:t>pool</a:t>
            </a:r>
            <a:r>
              <a:rPr lang="tr-TR" sz="2400" dirty="0"/>
              <a:t> üzerindeki (</a:t>
            </a:r>
            <a:r>
              <a:rPr lang="tr-TR" sz="2400" dirty="0" err="1"/>
              <a:t>dedicated</a:t>
            </a:r>
            <a:r>
              <a:rPr lang="tr-TR" sz="2400" dirty="0"/>
              <a:t> </a:t>
            </a:r>
            <a:r>
              <a:rPr lang="tr-TR" sz="2400" dirty="0" err="1"/>
              <a:t>tread</a:t>
            </a:r>
            <a:r>
              <a:rPr lang="tr-TR" sz="2400" dirty="0"/>
              <a:t>) ayrı bir iş parçacığı üzerinden yönetilir. </a:t>
            </a:r>
          </a:p>
          <a:p>
            <a:pPr marL="0" indent="0">
              <a:buNone/>
            </a:pPr>
            <a:r>
              <a:rPr lang="tr-TR" sz="2400" dirty="0"/>
              <a:t>Her bir </a:t>
            </a:r>
            <a:r>
              <a:rPr lang="tr-TR" sz="2400" dirty="0" err="1"/>
              <a:t>tread</a:t>
            </a:r>
            <a:r>
              <a:rPr lang="tr-TR" sz="2400" dirty="0"/>
              <a:t> kendisi ile alakalı işi yürütür, işi tamamlayana kadar da (</a:t>
            </a:r>
            <a:r>
              <a:rPr lang="tr-TR" sz="2400" dirty="0" err="1"/>
              <a:t>tread</a:t>
            </a:r>
            <a:r>
              <a:rPr lang="tr-TR" sz="2400" dirty="0"/>
              <a:t> </a:t>
            </a:r>
            <a:r>
              <a:rPr lang="tr-TR" sz="2400" dirty="0" err="1"/>
              <a:t>pool</a:t>
            </a:r>
            <a:r>
              <a:rPr lang="tr-TR" sz="2400" dirty="0"/>
              <a:t>) </a:t>
            </a:r>
            <a:r>
              <a:rPr lang="tr-TR" sz="2400" dirty="0" err="1"/>
              <a:t>tread</a:t>
            </a:r>
            <a:r>
              <a:rPr lang="tr-TR" sz="2400" dirty="0"/>
              <a:t> havuzuna geri dönmez. Buda diğer </a:t>
            </a:r>
            <a:r>
              <a:rPr lang="tr-TR" sz="2400" dirty="0" err="1"/>
              <a:t>treadlerin</a:t>
            </a:r>
            <a:r>
              <a:rPr lang="tr-TR" sz="2400" dirty="0"/>
              <a:t> bir önceki iş isteğini yerine getirene kadar beklemesine yok açar. Yani </a:t>
            </a:r>
            <a:r>
              <a:rPr lang="tr-TR" sz="2400" b="1" u="sng" dirty="0" err="1"/>
              <a:t>sekron</a:t>
            </a:r>
            <a:r>
              <a:rPr lang="tr-TR" sz="2400" dirty="0"/>
              <a:t> bir yapı söz konusudur.  </a:t>
            </a:r>
          </a:p>
          <a:p>
            <a:pPr marL="0" indent="0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7012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C43F9D-FC0F-A64D-8448-C3C294E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tr-TR" dirty="0"/>
            </a:br>
            <a:r>
              <a:rPr lang="tr-TR" dirty="0" err="1"/>
              <a:t>Traditional</a:t>
            </a:r>
            <a:r>
              <a:rPr lang="tr-TR" dirty="0"/>
              <a:t> Web Server Model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59C568E-4980-6E48-AC2D-7C4E08D96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338" y="2058987"/>
            <a:ext cx="6858000" cy="2730500"/>
          </a:xfrm>
        </p:spPr>
      </p:pic>
    </p:spTree>
    <p:extLst>
      <p:ext uri="{BB962C8B-B14F-4D97-AF65-F5344CB8AC3E}">
        <p14:creationId xmlns:p14="http://schemas.microsoft.com/office/powerpoint/2010/main" val="415759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47D57-1916-4646-A64B-4C72FF38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30F8E5-5A54-2342-A506-36C11867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2400" b="1" dirty="0"/>
              <a:t>Çalışma Mimarisi</a:t>
            </a:r>
          </a:p>
          <a:p>
            <a:pPr marL="0" indent="0">
              <a:buNone/>
            </a:pPr>
            <a:r>
              <a:rPr lang="tr-TR" sz="2400" dirty="0" err="1"/>
              <a:t>Nodejs</a:t>
            </a:r>
            <a:r>
              <a:rPr lang="tr-TR" sz="2400" dirty="0"/>
              <a:t> uygulamaları ise sadece tek bir işlem parçacığı </a:t>
            </a:r>
            <a:r>
              <a:rPr lang="tr-TR" sz="2400" b="1" dirty="0"/>
              <a:t>(</a:t>
            </a:r>
            <a:r>
              <a:rPr lang="tr-TR" sz="2400" b="1" dirty="0" err="1"/>
              <a:t>single</a:t>
            </a:r>
            <a:r>
              <a:rPr lang="tr-TR" sz="2400" b="1" dirty="0"/>
              <a:t> </a:t>
            </a:r>
            <a:r>
              <a:rPr lang="tr-TR" sz="2400" b="1" dirty="0" err="1"/>
              <a:t>tread</a:t>
            </a:r>
            <a:r>
              <a:rPr lang="tr-TR" sz="2400" b="1" dirty="0"/>
              <a:t>) </a:t>
            </a:r>
            <a:r>
              <a:rPr lang="tr-TR" sz="2400" dirty="0"/>
              <a:t>ile çalışır. Bu sebeple diğer platformlara oranla daha az kaynak tüketir. Web servera gelen tüm istekler tek bir </a:t>
            </a:r>
            <a:r>
              <a:rPr lang="tr-TR" sz="2400" dirty="0" err="1"/>
              <a:t>tread</a:t>
            </a:r>
            <a:r>
              <a:rPr lang="tr-TR" sz="2400" dirty="0"/>
              <a:t> tarafından yönetilir. </a:t>
            </a:r>
          </a:p>
          <a:p>
            <a:pPr marL="0" indent="0">
              <a:buNone/>
            </a:pPr>
            <a:r>
              <a:rPr lang="tr-TR" sz="2400" dirty="0"/>
              <a:t>Her bir istek kendisi ile alakalı cevabı asenkron olarak yönetir. Bu sayede işler sıraya alınmaz, gelen istekler paralel de yönetilir. Yani </a:t>
            </a:r>
            <a:r>
              <a:rPr lang="tr-TR" sz="2400" dirty="0" err="1"/>
              <a:t>single</a:t>
            </a:r>
            <a:r>
              <a:rPr lang="tr-TR" sz="2400" dirty="0"/>
              <a:t> </a:t>
            </a:r>
            <a:r>
              <a:rPr lang="tr-TR" sz="2400" dirty="0" err="1"/>
              <a:t>tread</a:t>
            </a:r>
            <a:r>
              <a:rPr lang="tr-TR" sz="2400" dirty="0"/>
              <a:t> bir sonraki işin sonuçlanmasını beklemek zorunda değildir ve diğer işlemleri işlemekte özgürdür. Hangi istek tamamlanırsa onun ile ilgili sonuç </a:t>
            </a:r>
            <a:r>
              <a:rPr lang="tr-TR" sz="2400" dirty="0" err="1"/>
              <a:t>eşzamansız</a:t>
            </a:r>
            <a:r>
              <a:rPr lang="tr-TR" sz="2400" dirty="0"/>
              <a:t> olarak istemciye döndürülür. </a:t>
            </a:r>
          </a:p>
          <a:p>
            <a:pPr marL="0" indent="0">
              <a:buNone/>
            </a:pPr>
            <a:r>
              <a:rPr lang="tr-TR" sz="2400" b="1" dirty="0" err="1"/>
              <a:t>Event</a:t>
            </a:r>
            <a:r>
              <a:rPr lang="tr-TR" sz="2400" b="1" dirty="0"/>
              <a:t> </a:t>
            </a:r>
            <a:r>
              <a:rPr lang="tr-TR" sz="2400" b="1" dirty="0" err="1"/>
              <a:t>Looping</a:t>
            </a:r>
            <a:r>
              <a:rPr lang="tr-TR" sz="2400" b="1" dirty="0"/>
              <a:t> </a:t>
            </a:r>
            <a:r>
              <a:rPr lang="tr-TR" sz="2400" dirty="0"/>
              <a:t>diye isimlendirilen bir olay döngüsü mekanizması vardır. Bir iş için </a:t>
            </a:r>
            <a:r>
              <a:rPr lang="tr-TR" sz="2400" dirty="0" err="1"/>
              <a:t>olucak</a:t>
            </a:r>
            <a:r>
              <a:rPr lang="tr-TR" sz="2400" dirty="0"/>
              <a:t> olaylar izlemeye alınıp tamamlandığında </a:t>
            </a:r>
            <a:r>
              <a:rPr lang="tr-TR" sz="2400" b="1" dirty="0"/>
              <a:t>(</a:t>
            </a:r>
            <a:r>
              <a:rPr lang="tr-TR" sz="2400" b="1" dirty="0" err="1"/>
              <a:t>callback</a:t>
            </a:r>
            <a:r>
              <a:rPr lang="tr-TR" sz="2400" b="1" dirty="0"/>
              <a:t>) </a:t>
            </a:r>
            <a:r>
              <a:rPr lang="tr-TR" sz="2400" dirty="0"/>
              <a:t>diye isimlendirilen </a:t>
            </a:r>
            <a:r>
              <a:rPr lang="tr-TR" sz="2400" dirty="0" err="1"/>
              <a:t>functionlar</a:t>
            </a:r>
            <a:r>
              <a:rPr lang="tr-TR" sz="2400" dirty="0"/>
              <a:t> ile cevap istemciye ulaştırılır.</a:t>
            </a:r>
          </a:p>
        </p:txBody>
      </p:sp>
    </p:spTree>
    <p:extLst>
      <p:ext uri="{BB962C8B-B14F-4D97-AF65-F5344CB8AC3E}">
        <p14:creationId xmlns:p14="http://schemas.microsoft.com/office/powerpoint/2010/main" val="366348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245C2-7DBF-0742-93FF-A54938ED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Nodejs</a:t>
            </a:r>
            <a:r>
              <a:rPr lang="tr-TR" dirty="0"/>
              <a:t> Web Server Model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9D83017-A915-5146-BA63-26792279D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2888" y="1366837"/>
            <a:ext cx="6946900" cy="4114800"/>
          </a:xfrm>
        </p:spPr>
      </p:pic>
    </p:spTree>
    <p:extLst>
      <p:ext uri="{BB962C8B-B14F-4D97-AF65-F5344CB8AC3E}">
        <p14:creationId xmlns:p14="http://schemas.microsoft.com/office/powerpoint/2010/main" val="1895846794"/>
      </p:ext>
    </p:extLst>
  </p:cSld>
  <p:clrMapOvr>
    <a:masterClrMapping/>
  </p:clrMapOvr>
</p:sld>
</file>

<file path=ppt/theme/theme1.xml><?xml version="1.0" encoding="utf-8"?>
<a:theme xmlns:a="http://schemas.openxmlformats.org/drawingml/2006/main" name="Çerçev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Çerçeve</Template>
  <TotalTime>1096</TotalTime>
  <Words>2101</Words>
  <Application>Microsoft Office PowerPoint</Application>
  <PresentationFormat>Widescreen</PresentationFormat>
  <Paragraphs>371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Corbel</vt:lpstr>
      <vt:lpstr>Wingdings 2</vt:lpstr>
      <vt:lpstr>Çerçeve</vt:lpstr>
      <vt:lpstr>NodeJS</vt:lpstr>
      <vt:lpstr>Nodejs Katalog</vt:lpstr>
      <vt:lpstr>Nodejs</vt:lpstr>
      <vt:lpstr>Nodejs</vt:lpstr>
      <vt:lpstr>Nodejs</vt:lpstr>
      <vt:lpstr>Nodejs</vt:lpstr>
      <vt:lpstr> Traditional Web Server Model</vt:lpstr>
      <vt:lpstr>Nodejs</vt:lpstr>
      <vt:lpstr>Nodejs Web Server Model</vt:lpstr>
      <vt:lpstr>Nodejs Kurulum</vt:lpstr>
      <vt:lpstr>Nodejs  Console</vt:lpstr>
      <vt:lpstr>Cli komutları</vt:lpstr>
      <vt:lpstr>Nodejs  Değişken Tipleri</vt:lpstr>
      <vt:lpstr>Nodejs  Module Kavramı</vt:lpstr>
      <vt:lpstr>Nodejs Module Tipleri</vt:lpstr>
      <vt:lpstr>Nodejs NPM</vt:lpstr>
      <vt:lpstr>Nodejs Web Server</vt:lpstr>
      <vt:lpstr>Nodejs File System</vt:lpstr>
      <vt:lpstr>Nodejs File System</vt:lpstr>
      <vt:lpstr>Nodejs Path Module</vt:lpstr>
      <vt:lpstr>Nodejs Debugging</vt:lpstr>
      <vt:lpstr>Nodejs Debugging</vt:lpstr>
      <vt:lpstr>Nodejs Debugging</vt:lpstr>
      <vt:lpstr> Popüler NodeJS Library</vt:lpstr>
      <vt:lpstr> Body-Parser</vt:lpstr>
      <vt:lpstr>Nodemon</vt:lpstr>
      <vt:lpstr> Lodash</vt:lpstr>
      <vt:lpstr>Moment</vt:lpstr>
      <vt:lpstr>Morgan  </vt:lpstr>
      <vt:lpstr>Cookie-Parser</vt:lpstr>
      <vt:lpstr>Node Mailler</vt:lpstr>
      <vt:lpstr>Node Mailler</vt:lpstr>
      <vt:lpstr>ExpressJS</vt:lpstr>
      <vt:lpstr>ExpressJS</vt:lpstr>
      <vt:lpstr>ExpresJS Avantajları</vt:lpstr>
      <vt:lpstr>ExpressJS Kurulum </vt:lpstr>
      <vt:lpstr>Express Proje Adımları</vt:lpstr>
      <vt:lpstr>ExpressJS (Sample)</vt:lpstr>
      <vt:lpstr>ExpressJS (Routing)</vt:lpstr>
      <vt:lpstr>ExpressJS (Response Methods)</vt:lpstr>
      <vt:lpstr>ExpressJS (Router)</vt:lpstr>
      <vt:lpstr>ExpressJS (Router)</vt:lpstr>
      <vt:lpstr>ExpressJS (Static Files)</vt:lpstr>
      <vt:lpstr>ExpressJS Jade</vt:lpstr>
      <vt:lpstr>Jade Tags</vt:lpstr>
      <vt:lpstr>Jade  Attributes</vt:lpstr>
      <vt:lpstr>Jade  Attributes</vt:lpstr>
      <vt:lpstr>Jade Block Texts</vt:lpstr>
      <vt:lpstr>Jade Powerfull Features</vt:lpstr>
      <vt:lpstr>Jade Powefull Features  </vt:lpstr>
      <vt:lpstr>Jade  Powerfull Features</vt:lpstr>
      <vt:lpstr>Jade Extends</vt:lpstr>
      <vt:lpstr>Jade  Includes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Mert Alptekin</dc:creator>
  <cp:lastModifiedBy>11212</cp:lastModifiedBy>
  <cp:revision>64</cp:revision>
  <dcterms:created xsi:type="dcterms:W3CDTF">2019-09-01T11:09:27Z</dcterms:created>
  <dcterms:modified xsi:type="dcterms:W3CDTF">2023-08-07T06:36:06Z</dcterms:modified>
</cp:coreProperties>
</file>