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37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>
  <p:cSld name="Başlıklı Resim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1826045" y="1129308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/>
          <p:nvPr/>
        </p:nvSpPr>
        <p:spPr>
          <a:xfrm>
            <a:off x="0" y="0"/>
            <a:ext cx="9169400" cy="11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739237" y="193204"/>
            <a:ext cx="1086808" cy="10868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  <a:defRPr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1122543" y="1345332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0" y="0"/>
            <a:ext cx="9169400" cy="111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39237" y="265212"/>
            <a:ext cx="1086808" cy="100243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3"/>
          <p:cNvCxnSpPr>
            <a:stCxn id="23" idx="4"/>
          </p:cNvCxnSpPr>
          <p:nvPr/>
        </p:nvCxnSpPr>
        <p:spPr>
          <a:xfrm flipH="1">
            <a:off x="1270041" y="1267645"/>
            <a:ext cx="12600" cy="3556800"/>
          </a:xfrm>
          <a:prstGeom prst="straightConnector1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  <a:defRPr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467544" y="1412348"/>
            <a:ext cx="1843157" cy="184315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0" y="-1294"/>
            <a:ext cx="9144000" cy="30015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683568" y="1515369"/>
            <a:ext cx="7772400" cy="1135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000"/>
              <a:buFont typeface="Calibri"/>
              <a:buNone/>
              <a:defRPr b="1" sz="4000" cap="none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683568" y="265212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00A8E1"/>
              </a:buClr>
              <a:buSzPts val="2000"/>
              <a:buNone/>
              <a:defRPr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>
  <p:cSld name="İki İçeri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-1293"/>
            <a:ext cx="9144000" cy="1058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5B1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572170" y="121196"/>
            <a:ext cx="1086808" cy="10868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446856" y="24881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  <a:defRPr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/>
          <p:nvPr/>
        </p:nvSpPr>
        <p:spPr>
          <a:xfrm>
            <a:off x="804908" y="1472977"/>
            <a:ext cx="3551068" cy="5760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 Başlık Ekleyin</a:t>
            </a:r>
            <a:endParaRPr sz="2000">
              <a:solidFill>
                <a:srgbClr val="00A8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4365501" y="1472977"/>
            <a:ext cx="3551068" cy="5760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Alt</a:t>
            </a:r>
            <a:r>
              <a:rPr lang="tr-TR" sz="2000">
                <a:solidFill>
                  <a:srgbClr val="00A8E1"/>
                </a:solidFill>
                <a:latin typeface="Calibri"/>
                <a:ea typeface="Calibri"/>
                <a:cs typeface="Calibri"/>
                <a:sym typeface="Calibri"/>
              </a:rPr>
              <a:t> Başlık Ekleyin</a:t>
            </a:r>
            <a:endParaRPr sz="2000">
              <a:solidFill>
                <a:srgbClr val="00A8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17914" y="2049041"/>
            <a:ext cx="3547587" cy="2608659"/>
          </a:xfrm>
          <a:prstGeom prst="foldedCorner">
            <a:avLst>
              <a:gd fmla="val 16667" name="adj"/>
            </a:avLst>
          </a:prstGeom>
          <a:solidFill>
            <a:srgbClr val="138065"/>
          </a:solidFill>
          <a:ln cap="flat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4368982" y="2031132"/>
            <a:ext cx="3547587" cy="2608659"/>
          </a:xfrm>
          <a:prstGeom prst="foldedCorner">
            <a:avLst>
              <a:gd fmla="val 16667" name="adj"/>
            </a:avLst>
          </a:prstGeom>
          <a:solidFill>
            <a:srgbClr val="17365D"/>
          </a:solidFill>
          <a:ln cap="flat" cmpd="sng" w="127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tr-T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❖"/>
            </a:pPr>
            <a:r>
              <a:rPr b="0" i="0" lang="tr-T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Madde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1041341" y="3288663"/>
            <a:ext cx="7056784" cy="1369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tr-TR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NORMALİZASYON</a:t>
            </a:r>
            <a:endParaRPr/>
          </a:p>
        </p:txBody>
      </p:sp>
      <p:cxnSp>
        <p:nvCxnSpPr>
          <p:cNvPr id="45" name="Google Shape;45;p6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" name="Google Shape;121;p15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p15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TABLOLAR ARASI İLİŞKİLENDİRME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39552" y="1345332"/>
            <a:ext cx="792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Tablolardaki veri bütünlüğünü sağlamak için kullanılan yaklaşımdır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6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16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İLİŞKİLENDİRME TÜRLERİ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539552" y="1345332"/>
            <a:ext cx="792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Bire bir ilişki =  İki birincil alanın arasındaki ilişki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Bire çok ilişki = Birinci alan ile birincil olmayan iki alan arasındaki ilişki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Çoka çok ilişki = İki primary key’in direkt olarak değil de dolayı yoldan bir alan üzerinden ilişkilendirilmesi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7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" name="Google Shape;138;p17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BİRE-BİR İLİŞKİ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2095127"/>
            <a:ext cx="3688400" cy="139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2847" y="2300539"/>
            <a:ext cx="525826" cy="19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8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8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BİRE-ÇOK İLİŞKİ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15" y="2065412"/>
            <a:ext cx="3977985" cy="140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1491" y="2289477"/>
            <a:ext cx="823031" cy="19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9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19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ÇOKA-ÇOK İLİŞKİ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002277"/>
            <a:ext cx="1592718" cy="1265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3397" y="1918449"/>
            <a:ext cx="1615580" cy="1417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58096" y="2002277"/>
            <a:ext cx="2019475" cy="624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2270" y="2208135"/>
            <a:ext cx="525826" cy="121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4677571" y="2204061"/>
            <a:ext cx="525826" cy="12579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 txBox="1"/>
          <p:nvPr/>
        </p:nvSpPr>
        <p:spPr>
          <a:xfrm>
            <a:off x="21774" y="3937620"/>
            <a:ext cx="912222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StudentCourse tablosundaki StudentID ve CourseID alanları </a:t>
            </a:r>
            <a:r>
              <a:rPr b="1"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Key </a:t>
            </a: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olarak tanımlanmıştır. Bu sayede bir öğrenci Aynı dersi birden fazla kez alamaz.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Composite key olarak tanımlanmasaydı eğer Öğrenci aynı dersleri tekrar alabilirdi ve bu tablo üzerinde normalizasyon (veri tekrarı kuralı) bozulmuş olurdu.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20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CONSTRAİNTS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539552" y="1255200"/>
            <a:ext cx="9592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CONSTRAİNT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Veri ekleme kısıtlayıcıları</a:t>
            </a:r>
            <a:endParaRPr/>
          </a:p>
        </p:txBody>
      </p:sp>
      <p:sp>
        <p:nvSpPr>
          <p:cNvPr id="171" name="Google Shape;171;p20"/>
          <p:cNvSpPr txBox="1"/>
          <p:nvPr/>
        </p:nvSpPr>
        <p:spPr>
          <a:xfrm>
            <a:off x="539552" y="1715244"/>
            <a:ext cx="9592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Bütün sütunların bağımlı olduğu birincil alanlar. Bu alana eklenen veriler benzersiz olmalıdır</a:t>
            </a:r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531972" y="2199402"/>
            <a:ext cx="95927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Tablolar arası </a:t>
            </a: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ilişkilendirme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sağlar. Parent tabloya kayıt eklenmeden child tabloya kayıt eklenmesini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veya Child tablodan veri silmeden Parent tablodan veri silinmesini engelleyerek </a:t>
            </a:r>
            <a:r>
              <a:rPr b="1" lang="tr-TR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 bütünlüğünü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sağlamış olur.  </a:t>
            </a: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31972" y="2857500"/>
            <a:ext cx="9592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UNİQUE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Primary key dışındaki diğer sütunlar (</a:t>
            </a: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 No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Eposta, Kullanıcı Adı) benzersiz yapmayı sağlar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539552" y="3309293"/>
            <a:ext cx="9592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</a:t>
            </a: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CONSTRAİNT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Alanların boş </a:t>
            </a:r>
            <a:r>
              <a:rPr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geçmesini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engeller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539552" y="3721596"/>
            <a:ext cx="9592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CONSTRAİNT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Alanlara girilecek değerleri kontrol eder.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619216" y="4225652"/>
            <a:ext cx="95927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</a:t>
            </a:r>
            <a:r>
              <a:rPr b="1" lang="tr-T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CONSTRAİNT</a:t>
            </a:r>
            <a:r>
              <a:rPr b="1"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tr-T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Sütun için varsayılan bir değer belirtir.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7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7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DATA ANORMALLİKLERİ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539552" y="1345332"/>
            <a:ext cx="792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Ekleme Anormalliği</a:t>
            </a:r>
            <a:endParaRPr/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993359"/>
            <a:ext cx="61912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3109129"/>
            <a:ext cx="619125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8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8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DATA ANORMALLİKLERİ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395536" y="1315070"/>
            <a:ext cx="792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Güncelleme Anormalliği</a:t>
            </a:r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993359"/>
            <a:ext cx="61912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588" y="3114453"/>
            <a:ext cx="6191250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9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DATA ANORMALLİKLERİ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9"/>
          <p:cNvSpPr txBox="1"/>
          <p:nvPr/>
        </p:nvSpPr>
        <p:spPr>
          <a:xfrm>
            <a:off x="539552" y="1345332"/>
            <a:ext cx="7920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Silme Anormalliği</a:t>
            </a:r>
            <a:endParaRPr/>
          </a:p>
        </p:txBody>
      </p:sp>
      <p:pic>
        <p:nvPicPr>
          <p:cNvPr id="74" name="Google Shape;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993359"/>
            <a:ext cx="61912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3253129"/>
            <a:ext cx="619125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0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0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NORMALİZASYON NEDİR 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539552" y="1345332"/>
            <a:ext cx="79208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İlişkisel Veri 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tabanlarında</a:t>
            </a: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veri tekrarını engellemek , ekleme, güncelleme, silme anormalliklerini  ortadan kaldırmak için kullanılan kavramsal yaklaşımdır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1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1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NORMALİZASYON TÜRLERİ?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539552" y="1345332"/>
            <a:ext cx="79208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NORMAL FORM (1.NF)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NORMAL FORM (2.NF)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NORMAL FORM (3.NF)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2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2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FIRST NORMAL FORM (1.NF)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539552" y="1345332"/>
            <a:ext cx="79208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Tekrar eden sütun yapıları olmamalı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Satırlarda veri tekrarı olmamalı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Veriler özel karakterler ile ayrılmamalı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 tabloda Primary key (Birincil anahtar) tanımlanmalı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3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3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SECOND NORMAL FORM (2.NF)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539552" y="1345332"/>
            <a:ext cx="79208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NF uygulanmalı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Anahtar olmayan bütün sütunlar Primary key’ tam (Fonksiyonel) bağımlı olmalı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Kısmi bağımlılık ortadan kaldırılmalı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4"/>
          <p:cNvCxnSpPr/>
          <p:nvPr/>
        </p:nvCxnSpPr>
        <p:spPr>
          <a:xfrm>
            <a:off x="0" y="4873724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4"/>
          <p:cNvSpPr txBox="1"/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A8E1"/>
              </a:buClr>
              <a:buSzPts val="4400"/>
              <a:buFont typeface="Calibri"/>
              <a:buNone/>
            </a:pPr>
            <a:r>
              <a:rPr lang="tr-TR"/>
              <a:t>THIRD NORMAL FORM (3.NF)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539552" y="1345332"/>
            <a:ext cx="79208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NF uygulanmalı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Geçişken bağımlılık kaldırılmalı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is Teması">
  <a:themeElements>
    <a:clrScheme name="Ofis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