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officedocument.obfuscatedFont" Extension="odttf"/>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Corbel"/>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Corbel-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orbel-italic.fntdata"/><Relationship Id="rId25" Type="http://schemas.openxmlformats.org/officeDocument/2006/relationships/font" Target="fonts/Corbel-bold.fntdata"/><Relationship Id="rId27" Type="http://schemas.openxmlformats.org/officeDocument/2006/relationships/font" Target="fonts/Corbel-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2ca3896b5d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32ca3896b5d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2ca3896b5d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32ca3896b5d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2ca3896b5d_0_1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32ca3896b5d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2ca3896b5d_0_1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32ca3896b5d_0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2ca3896b5d_0_1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32ca3896b5d_0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2ca3896b5d_0_1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32ca3896b5d_0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2ca3896b5d_0_1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32ca3896b5d_0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2ca3896b5d_0_1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32ca3896b5d_0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2ca3896b5d_0_1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32ca3896b5d_0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2ca3896b5d_0_1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32ca3896b5d_0_1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2ca3896b5d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32ca3896b5d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2ca3896b5d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32ca3896b5d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2ca3896b5d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32ca3896b5d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2ca3896b5d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32ca3896b5d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2ca3896b5d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32ca3896b5d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2ca3896b5d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32ca3896b5d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13" name="Shape 13"/>
        <p:cNvGrpSpPr/>
        <p:nvPr/>
      </p:nvGrpSpPr>
      <p:grpSpPr>
        <a:xfrm>
          <a:off x="0" y="0"/>
          <a:ext cx="0" cy="0"/>
          <a:chOff x="0" y="0"/>
          <a:chExt cx="0" cy="0"/>
        </a:xfrm>
      </p:grpSpPr>
      <p:sp>
        <p:nvSpPr>
          <p:cNvPr id="14" name="Google Shape;14;p2"/>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16" name="Google Shape;16;p2"/>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Dikey Metin"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4966548" y="-233172"/>
            <a:ext cx="5120640" cy="7315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75" name="Google Shape;75;p11"/>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685800" y="2057400"/>
            <a:ext cx="4953000" cy="2819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4965192" y="-228600"/>
            <a:ext cx="5120640" cy="7315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81" name="Google Shape;81;p12"/>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showMasterSp="0" type="title">
  <p:cSld name="TITLE">
    <p:spTree>
      <p:nvGrpSpPr>
        <p:cNvPr id="19" name="Shape 19"/>
        <p:cNvGrpSpPr/>
        <p:nvPr/>
      </p:nvGrpSpPr>
      <p:grpSpPr>
        <a:xfrm>
          <a:off x="0" y="0"/>
          <a:ext cx="0" cy="0"/>
          <a:chOff x="0" y="0"/>
          <a:chExt cx="0" cy="0"/>
        </a:xfrm>
      </p:grpSpPr>
      <p:sp>
        <p:nvSpPr>
          <p:cNvPr id="20" name="Google Shape;20;p3"/>
          <p:cNvSpPr/>
          <p:nvPr/>
        </p:nvSpPr>
        <p:spPr>
          <a:xfrm>
            <a:off x="0" y="761999"/>
            <a:ext cx="9141619" cy="5334001"/>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p:nvPr/>
        </p:nvSpPr>
        <p:spPr>
          <a:xfrm>
            <a:off x="9270263" y="761999"/>
            <a:ext cx="2925318" cy="5334001"/>
          </a:xfrm>
          <a:prstGeom prst="rect">
            <a:avLst/>
          </a:prstGeom>
          <a:solidFill>
            <a:srgbClr val="C8C8C8">
              <a:alpha val="4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txBox="1"/>
          <p:nvPr>
            <p:ph type="ctrTitle"/>
          </p:nvPr>
        </p:nvSpPr>
        <p:spPr>
          <a:xfrm>
            <a:off x="1069848" y="1298448"/>
            <a:ext cx="7315200" cy="32552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5900"/>
              <a:buFont typeface="Corbel"/>
              <a:buNone/>
              <a:defRPr sz="5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subTitle"/>
          </p:nvPr>
        </p:nvSpPr>
        <p:spPr>
          <a:xfrm>
            <a:off x="1100015" y="4670246"/>
            <a:ext cx="7315200" cy="9144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200"/>
              <a:buNone/>
              <a:defRPr sz="2200" cap="none">
                <a:solidFill>
                  <a:srgbClr val="D7F0F6"/>
                </a:solidFill>
              </a:defRPr>
            </a:lvl1pPr>
            <a:lvl2pPr lvl="1" algn="ctr">
              <a:lnSpc>
                <a:spcPct val="90000"/>
              </a:lnSpc>
              <a:spcBef>
                <a:spcPts val="250"/>
              </a:spcBef>
              <a:spcAft>
                <a:spcPts val="0"/>
              </a:spcAft>
              <a:buSzPts val="2200"/>
              <a:buNone/>
              <a:defRPr sz="2200"/>
            </a:lvl2pPr>
            <a:lvl3pPr lvl="2" algn="ctr">
              <a:lnSpc>
                <a:spcPct val="90000"/>
              </a:lnSpc>
              <a:spcBef>
                <a:spcPts val="250"/>
              </a:spcBef>
              <a:spcAft>
                <a:spcPts val="0"/>
              </a:spcAft>
              <a:buSzPts val="2200"/>
              <a:buNone/>
              <a:defRPr sz="2200"/>
            </a:lvl3pPr>
            <a:lvl4pPr lvl="3" algn="ctr">
              <a:lnSpc>
                <a:spcPct val="90000"/>
              </a:lnSpc>
              <a:spcBef>
                <a:spcPts val="250"/>
              </a:spcBef>
              <a:spcAft>
                <a:spcPts val="0"/>
              </a:spcAft>
              <a:buSzPts val="2000"/>
              <a:buNone/>
              <a:defRPr sz="2000"/>
            </a:lvl4pPr>
            <a:lvl5pPr lvl="4" algn="ctr">
              <a:lnSpc>
                <a:spcPct val="90000"/>
              </a:lnSpc>
              <a:spcBef>
                <a:spcPts val="250"/>
              </a:spcBef>
              <a:spcAft>
                <a:spcPts val="0"/>
              </a:spcAft>
              <a:buSzPts val="2000"/>
              <a:buNone/>
              <a:defRPr sz="2000"/>
            </a:lvl5pPr>
            <a:lvl6pPr lvl="5" algn="ctr">
              <a:lnSpc>
                <a:spcPct val="90000"/>
              </a:lnSpc>
              <a:spcBef>
                <a:spcPts val="250"/>
              </a:spcBef>
              <a:spcAft>
                <a:spcPts val="0"/>
              </a:spcAft>
              <a:buSzPts val="2000"/>
              <a:buNone/>
              <a:defRPr sz="2000"/>
            </a:lvl6pPr>
            <a:lvl7pPr lvl="6" algn="ctr">
              <a:lnSpc>
                <a:spcPct val="90000"/>
              </a:lnSpc>
              <a:spcBef>
                <a:spcPts val="250"/>
              </a:spcBef>
              <a:spcAft>
                <a:spcPts val="0"/>
              </a:spcAft>
              <a:buSzPts val="2000"/>
              <a:buNone/>
              <a:defRPr sz="2000"/>
            </a:lvl7pPr>
            <a:lvl8pPr lvl="7" algn="ctr">
              <a:lnSpc>
                <a:spcPct val="90000"/>
              </a:lnSpc>
              <a:spcBef>
                <a:spcPts val="250"/>
              </a:spcBef>
              <a:spcAft>
                <a:spcPts val="0"/>
              </a:spcAft>
              <a:buSzPts val="2000"/>
              <a:buNone/>
              <a:defRPr sz="2000"/>
            </a:lvl8pPr>
            <a:lvl9pPr lvl="8" algn="ctr">
              <a:lnSpc>
                <a:spcPct val="90000"/>
              </a:lnSpc>
              <a:spcBef>
                <a:spcPts val="250"/>
              </a:spcBef>
              <a:spcAft>
                <a:spcPts val="250"/>
              </a:spcAft>
              <a:buSzPts val="2000"/>
              <a:buNone/>
              <a:defRPr sz="2000"/>
            </a:lvl9pPr>
          </a:lstStyle>
          <a:p/>
        </p:txBody>
      </p:sp>
      <p:sp>
        <p:nvSpPr>
          <p:cNvPr id="24" name="Google Shape;24;p3"/>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 Bilgisi"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3867912" y="1298448"/>
            <a:ext cx="7315200" cy="32552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595959"/>
              </a:buClr>
              <a:buSzPts val="5900"/>
              <a:buFont typeface="Corbel"/>
              <a:buNone/>
              <a:defRPr b="0" sz="59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3886200" y="4672584"/>
            <a:ext cx="7315200" cy="914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200"/>
              <a:buNone/>
              <a:defRPr sz="2200" cap="none">
                <a:solidFill>
                  <a:srgbClr val="595959"/>
                </a:solidFill>
              </a:defRPr>
            </a:lvl1pPr>
            <a:lvl2pPr indent="-228600" lvl="1" marL="914400" algn="l">
              <a:lnSpc>
                <a:spcPct val="90000"/>
              </a:lnSpc>
              <a:spcBef>
                <a:spcPts val="250"/>
              </a:spcBef>
              <a:spcAft>
                <a:spcPts val="0"/>
              </a:spcAft>
              <a:buSzPts val="1800"/>
              <a:buNone/>
              <a:defRPr sz="1800">
                <a:solidFill>
                  <a:srgbClr val="888888"/>
                </a:solidFill>
              </a:defRPr>
            </a:lvl2pPr>
            <a:lvl3pPr indent="-228600" lvl="2" marL="1371600" algn="l">
              <a:lnSpc>
                <a:spcPct val="90000"/>
              </a:lnSpc>
              <a:spcBef>
                <a:spcPts val="250"/>
              </a:spcBef>
              <a:spcAft>
                <a:spcPts val="0"/>
              </a:spcAft>
              <a:buSzPts val="1600"/>
              <a:buNone/>
              <a:defRPr sz="1600">
                <a:solidFill>
                  <a:srgbClr val="888888"/>
                </a:solidFill>
              </a:defRPr>
            </a:lvl3pPr>
            <a:lvl4pPr indent="-228600" lvl="3" marL="1828800" algn="l">
              <a:lnSpc>
                <a:spcPct val="90000"/>
              </a:lnSpc>
              <a:spcBef>
                <a:spcPts val="250"/>
              </a:spcBef>
              <a:spcAft>
                <a:spcPts val="0"/>
              </a:spcAft>
              <a:buSzPts val="1400"/>
              <a:buNone/>
              <a:defRPr sz="1400">
                <a:solidFill>
                  <a:srgbClr val="888888"/>
                </a:solidFill>
              </a:defRPr>
            </a:lvl4pPr>
            <a:lvl5pPr indent="-228600" lvl="4" marL="2286000" algn="l">
              <a:lnSpc>
                <a:spcPct val="90000"/>
              </a:lnSpc>
              <a:spcBef>
                <a:spcPts val="250"/>
              </a:spcBef>
              <a:spcAft>
                <a:spcPts val="0"/>
              </a:spcAft>
              <a:buSzPts val="1400"/>
              <a:buNone/>
              <a:defRPr sz="1400">
                <a:solidFill>
                  <a:srgbClr val="888888"/>
                </a:solidFill>
              </a:defRPr>
            </a:lvl5pPr>
            <a:lvl6pPr indent="-228600" lvl="5" marL="2743200" algn="l">
              <a:lnSpc>
                <a:spcPct val="90000"/>
              </a:lnSpc>
              <a:spcBef>
                <a:spcPts val="250"/>
              </a:spcBef>
              <a:spcAft>
                <a:spcPts val="0"/>
              </a:spcAft>
              <a:buSzPts val="1400"/>
              <a:buNone/>
              <a:defRPr sz="1400">
                <a:solidFill>
                  <a:srgbClr val="888888"/>
                </a:solidFill>
              </a:defRPr>
            </a:lvl6pPr>
            <a:lvl7pPr indent="-228600" lvl="6" marL="3200400" algn="l">
              <a:lnSpc>
                <a:spcPct val="90000"/>
              </a:lnSpc>
              <a:spcBef>
                <a:spcPts val="250"/>
              </a:spcBef>
              <a:spcAft>
                <a:spcPts val="0"/>
              </a:spcAft>
              <a:buSzPts val="1400"/>
              <a:buNone/>
              <a:defRPr sz="1400">
                <a:solidFill>
                  <a:srgbClr val="888888"/>
                </a:solidFill>
              </a:defRPr>
            </a:lvl7pPr>
            <a:lvl8pPr indent="-228600" lvl="7" marL="3657600" algn="l">
              <a:lnSpc>
                <a:spcPct val="90000"/>
              </a:lnSpc>
              <a:spcBef>
                <a:spcPts val="250"/>
              </a:spcBef>
              <a:spcAft>
                <a:spcPts val="0"/>
              </a:spcAft>
              <a:buSzPts val="1400"/>
              <a:buNone/>
              <a:defRPr sz="1400">
                <a:solidFill>
                  <a:srgbClr val="888888"/>
                </a:solidFill>
              </a:defRPr>
            </a:lvl8pPr>
            <a:lvl9pPr indent="-228600" lvl="8" marL="4114800" algn="l">
              <a:lnSpc>
                <a:spcPct val="90000"/>
              </a:lnSpc>
              <a:spcBef>
                <a:spcPts val="250"/>
              </a:spcBef>
              <a:spcAft>
                <a:spcPts val="250"/>
              </a:spcAft>
              <a:buSzPts val="1400"/>
              <a:buNone/>
              <a:defRPr sz="1400">
                <a:solidFill>
                  <a:srgbClr val="888888"/>
                </a:solidFill>
              </a:defRPr>
            </a:lvl9pPr>
          </a:lstStyle>
          <a:p/>
        </p:txBody>
      </p:sp>
      <p:sp>
        <p:nvSpPr>
          <p:cNvPr id="30" name="Google Shape;30;p4"/>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3867912" y="868680"/>
            <a:ext cx="3474720" cy="512064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36" name="Google Shape;36;p5"/>
          <p:cNvSpPr txBox="1"/>
          <p:nvPr>
            <p:ph idx="2" type="body"/>
          </p:nvPr>
        </p:nvSpPr>
        <p:spPr>
          <a:xfrm>
            <a:off x="7818120" y="868680"/>
            <a:ext cx="3474720" cy="512064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37" name="Google Shape;37;p5"/>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3867912" y="1023586"/>
            <a:ext cx="3474720" cy="80772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SzPts val="2000"/>
              <a:buNone/>
              <a:defRPr b="1" sz="2000">
                <a:solidFill>
                  <a:srgbClr val="595959"/>
                </a:solidFill>
              </a:defRPr>
            </a:lvl1pPr>
            <a:lvl2pPr indent="-228600" lvl="1" marL="914400" algn="l">
              <a:lnSpc>
                <a:spcPct val="90000"/>
              </a:lnSpc>
              <a:spcBef>
                <a:spcPts val="250"/>
              </a:spcBef>
              <a:spcAft>
                <a:spcPts val="0"/>
              </a:spcAft>
              <a:buSzPts val="2000"/>
              <a:buNone/>
              <a:defRPr b="1" sz="2000"/>
            </a:lvl2pPr>
            <a:lvl3pPr indent="-228600" lvl="2" marL="1371600" algn="l">
              <a:lnSpc>
                <a:spcPct val="90000"/>
              </a:lnSpc>
              <a:spcBef>
                <a:spcPts val="250"/>
              </a:spcBef>
              <a:spcAft>
                <a:spcPts val="0"/>
              </a:spcAft>
              <a:buSzPts val="1800"/>
              <a:buNone/>
              <a:defRPr b="1" sz="1800"/>
            </a:lvl3pPr>
            <a:lvl4pPr indent="-228600" lvl="3" marL="1828800" algn="l">
              <a:lnSpc>
                <a:spcPct val="90000"/>
              </a:lnSpc>
              <a:spcBef>
                <a:spcPts val="250"/>
              </a:spcBef>
              <a:spcAft>
                <a:spcPts val="0"/>
              </a:spcAft>
              <a:buSzPts val="1600"/>
              <a:buNone/>
              <a:defRPr b="1" sz="1600"/>
            </a:lvl4pPr>
            <a:lvl5pPr indent="-228600" lvl="4" marL="2286000" algn="l">
              <a:lnSpc>
                <a:spcPct val="90000"/>
              </a:lnSpc>
              <a:spcBef>
                <a:spcPts val="250"/>
              </a:spcBef>
              <a:spcAft>
                <a:spcPts val="0"/>
              </a:spcAft>
              <a:buSzPts val="1600"/>
              <a:buNone/>
              <a:defRPr b="1" sz="1600"/>
            </a:lvl5pPr>
            <a:lvl6pPr indent="-228600" lvl="5" marL="2743200" algn="l">
              <a:lnSpc>
                <a:spcPct val="90000"/>
              </a:lnSpc>
              <a:spcBef>
                <a:spcPts val="250"/>
              </a:spcBef>
              <a:spcAft>
                <a:spcPts val="0"/>
              </a:spcAft>
              <a:buSzPts val="1600"/>
              <a:buNone/>
              <a:defRPr b="1" sz="1600"/>
            </a:lvl6pPr>
            <a:lvl7pPr indent="-228600" lvl="6" marL="3200400" algn="l">
              <a:lnSpc>
                <a:spcPct val="90000"/>
              </a:lnSpc>
              <a:spcBef>
                <a:spcPts val="250"/>
              </a:spcBef>
              <a:spcAft>
                <a:spcPts val="0"/>
              </a:spcAft>
              <a:buSzPts val="1600"/>
              <a:buNone/>
              <a:defRPr b="1" sz="1600"/>
            </a:lvl7pPr>
            <a:lvl8pPr indent="-228600" lvl="7" marL="3657600" algn="l">
              <a:lnSpc>
                <a:spcPct val="90000"/>
              </a:lnSpc>
              <a:spcBef>
                <a:spcPts val="250"/>
              </a:spcBef>
              <a:spcAft>
                <a:spcPts val="0"/>
              </a:spcAft>
              <a:buSzPts val="1600"/>
              <a:buNone/>
              <a:defRPr b="1" sz="1600"/>
            </a:lvl8pPr>
            <a:lvl9pPr indent="-228600" lvl="8" marL="4114800" algn="l">
              <a:lnSpc>
                <a:spcPct val="90000"/>
              </a:lnSpc>
              <a:spcBef>
                <a:spcPts val="250"/>
              </a:spcBef>
              <a:spcAft>
                <a:spcPts val="250"/>
              </a:spcAft>
              <a:buSzPts val="1600"/>
              <a:buNone/>
              <a:defRPr b="1" sz="1600"/>
            </a:lvl9pPr>
          </a:lstStyle>
          <a:p/>
        </p:txBody>
      </p:sp>
      <p:sp>
        <p:nvSpPr>
          <p:cNvPr id="43" name="Google Shape;43;p6"/>
          <p:cNvSpPr txBox="1"/>
          <p:nvPr>
            <p:ph idx="2" type="body"/>
          </p:nvPr>
        </p:nvSpPr>
        <p:spPr>
          <a:xfrm>
            <a:off x="3867912" y="1930936"/>
            <a:ext cx="3474720" cy="402336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44" name="Google Shape;44;p6"/>
          <p:cNvSpPr txBox="1"/>
          <p:nvPr>
            <p:ph idx="3" type="body"/>
          </p:nvPr>
        </p:nvSpPr>
        <p:spPr>
          <a:xfrm>
            <a:off x="7818463" y="1023586"/>
            <a:ext cx="3474720" cy="813171"/>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SzPts val="2000"/>
              <a:buNone/>
              <a:defRPr b="1" sz="2000">
                <a:solidFill>
                  <a:srgbClr val="595959"/>
                </a:solidFill>
              </a:defRPr>
            </a:lvl1pPr>
            <a:lvl2pPr indent="-228600" lvl="1" marL="914400" algn="l">
              <a:lnSpc>
                <a:spcPct val="90000"/>
              </a:lnSpc>
              <a:spcBef>
                <a:spcPts val="250"/>
              </a:spcBef>
              <a:spcAft>
                <a:spcPts val="0"/>
              </a:spcAft>
              <a:buSzPts val="2000"/>
              <a:buNone/>
              <a:defRPr b="1" sz="2000"/>
            </a:lvl2pPr>
            <a:lvl3pPr indent="-228600" lvl="2" marL="1371600" algn="l">
              <a:lnSpc>
                <a:spcPct val="90000"/>
              </a:lnSpc>
              <a:spcBef>
                <a:spcPts val="250"/>
              </a:spcBef>
              <a:spcAft>
                <a:spcPts val="0"/>
              </a:spcAft>
              <a:buSzPts val="1800"/>
              <a:buNone/>
              <a:defRPr b="1" sz="1800"/>
            </a:lvl3pPr>
            <a:lvl4pPr indent="-228600" lvl="3" marL="1828800" algn="l">
              <a:lnSpc>
                <a:spcPct val="90000"/>
              </a:lnSpc>
              <a:spcBef>
                <a:spcPts val="250"/>
              </a:spcBef>
              <a:spcAft>
                <a:spcPts val="0"/>
              </a:spcAft>
              <a:buSzPts val="1600"/>
              <a:buNone/>
              <a:defRPr b="1" sz="1600"/>
            </a:lvl4pPr>
            <a:lvl5pPr indent="-228600" lvl="4" marL="2286000" algn="l">
              <a:lnSpc>
                <a:spcPct val="90000"/>
              </a:lnSpc>
              <a:spcBef>
                <a:spcPts val="250"/>
              </a:spcBef>
              <a:spcAft>
                <a:spcPts val="0"/>
              </a:spcAft>
              <a:buSzPts val="1600"/>
              <a:buNone/>
              <a:defRPr b="1" sz="1600"/>
            </a:lvl5pPr>
            <a:lvl6pPr indent="-228600" lvl="5" marL="2743200" algn="l">
              <a:lnSpc>
                <a:spcPct val="90000"/>
              </a:lnSpc>
              <a:spcBef>
                <a:spcPts val="250"/>
              </a:spcBef>
              <a:spcAft>
                <a:spcPts val="0"/>
              </a:spcAft>
              <a:buSzPts val="1600"/>
              <a:buNone/>
              <a:defRPr b="1" sz="1600"/>
            </a:lvl6pPr>
            <a:lvl7pPr indent="-228600" lvl="6" marL="3200400" algn="l">
              <a:lnSpc>
                <a:spcPct val="90000"/>
              </a:lnSpc>
              <a:spcBef>
                <a:spcPts val="250"/>
              </a:spcBef>
              <a:spcAft>
                <a:spcPts val="0"/>
              </a:spcAft>
              <a:buSzPts val="1600"/>
              <a:buNone/>
              <a:defRPr b="1" sz="1600"/>
            </a:lvl7pPr>
            <a:lvl8pPr indent="-228600" lvl="7" marL="3657600" algn="l">
              <a:lnSpc>
                <a:spcPct val="90000"/>
              </a:lnSpc>
              <a:spcBef>
                <a:spcPts val="250"/>
              </a:spcBef>
              <a:spcAft>
                <a:spcPts val="0"/>
              </a:spcAft>
              <a:buSzPts val="1600"/>
              <a:buNone/>
              <a:defRPr b="1" sz="1600"/>
            </a:lvl8pPr>
            <a:lvl9pPr indent="-228600" lvl="8" marL="4114800" algn="l">
              <a:lnSpc>
                <a:spcPct val="90000"/>
              </a:lnSpc>
              <a:spcBef>
                <a:spcPts val="250"/>
              </a:spcBef>
              <a:spcAft>
                <a:spcPts val="250"/>
              </a:spcAft>
              <a:buSzPts val="1600"/>
              <a:buNone/>
              <a:defRPr b="1" sz="1600"/>
            </a:lvl9pPr>
          </a:lstStyle>
          <a:p/>
        </p:txBody>
      </p:sp>
      <p:sp>
        <p:nvSpPr>
          <p:cNvPr id="45" name="Google Shape;45;p6"/>
          <p:cNvSpPr txBox="1"/>
          <p:nvPr>
            <p:ph idx="4" type="body"/>
          </p:nvPr>
        </p:nvSpPr>
        <p:spPr>
          <a:xfrm>
            <a:off x="7818463" y="1930936"/>
            <a:ext cx="3474720" cy="402336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46" name="Google Shape;46;p6"/>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showMasterSp="0"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256032" y="1143000"/>
            <a:ext cx="2834640" cy="23774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200"/>
              <a:buFont typeface="Corbel"/>
              <a:buNone/>
              <a:defRPr b="0"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3867912" y="868680"/>
            <a:ext cx="7315200" cy="512064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61" name="Google Shape;61;p9"/>
          <p:cNvSpPr txBox="1"/>
          <p:nvPr>
            <p:ph idx="2" type="body"/>
          </p:nvPr>
        </p:nvSpPr>
        <p:spPr>
          <a:xfrm>
            <a:off x="256032" y="3494176"/>
            <a:ext cx="2834640" cy="232199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200"/>
              </a:spcBef>
              <a:spcAft>
                <a:spcPts val="0"/>
              </a:spcAft>
              <a:buSzPts val="1400"/>
              <a:buNone/>
              <a:defRPr sz="1400">
                <a:solidFill>
                  <a:srgbClr val="FFFFFF"/>
                </a:solidFill>
              </a:defRPr>
            </a:lvl1pPr>
            <a:lvl2pPr indent="-228600" lvl="1" marL="914400" algn="l">
              <a:lnSpc>
                <a:spcPct val="90000"/>
              </a:lnSpc>
              <a:spcBef>
                <a:spcPts val="250"/>
              </a:spcBef>
              <a:spcAft>
                <a:spcPts val="0"/>
              </a:spcAft>
              <a:buSzPts val="1200"/>
              <a:buNone/>
              <a:defRPr sz="1200"/>
            </a:lvl2pPr>
            <a:lvl3pPr indent="-228600" lvl="2" marL="1371600" algn="l">
              <a:lnSpc>
                <a:spcPct val="90000"/>
              </a:lnSpc>
              <a:spcBef>
                <a:spcPts val="250"/>
              </a:spcBef>
              <a:spcAft>
                <a:spcPts val="0"/>
              </a:spcAft>
              <a:buSzPts val="1000"/>
              <a:buNone/>
              <a:defRPr sz="1000"/>
            </a:lvl3pPr>
            <a:lvl4pPr indent="-228600" lvl="3" marL="1828800" algn="l">
              <a:lnSpc>
                <a:spcPct val="90000"/>
              </a:lnSpc>
              <a:spcBef>
                <a:spcPts val="250"/>
              </a:spcBef>
              <a:spcAft>
                <a:spcPts val="0"/>
              </a:spcAft>
              <a:buSzPts val="900"/>
              <a:buNone/>
              <a:defRPr sz="900"/>
            </a:lvl4pPr>
            <a:lvl5pPr indent="-228600" lvl="4" marL="2286000" algn="l">
              <a:lnSpc>
                <a:spcPct val="90000"/>
              </a:lnSpc>
              <a:spcBef>
                <a:spcPts val="250"/>
              </a:spcBef>
              <a:spcAft>
                <a:spcPts val="0"/>
              </a:spcAft>
              <a:buSzPts val="900"/>
              <a:buNone/>
              <a:defRPr sz="900"/>
            </a:lvl5pPr>
            <a:lvl6pPr indent="-228600" lvl="5" marL="2743200" algn="l">
              <a:lnSpc>
                <a:spcPct val="90000"/>
              </a:lnSpc>
              <a:spcBef>
                <a:spcPts val="250"/>
              </a:spcBef>
              <a:spcAft>
                <a:spcPts val="0"/>
              </a:spcAft>
              <a:buSzPts val="900"/>
              <a:buNone/>
              <a:defRPr sz="900"/>
            </a:lvl6pPr>
            <a:lvl7pPr indent="-228600" lvl="6" marL="3200400" algn="l">
              <a:lnSpc>
                <a:spcPct val="90000"/>
              </a:lnSpc>
              <a:spcBef>
                <a:spcPts val="250"/>
              </a:spcBef>
              <a:spcAft>
                <a:spcPts val="0"/>
              </a:spcAft>
              <a:buSzPts val="900"/>
              <a:buNone/>
              <a:defRPr sz="900"/>
            </a:lvl7pPr>
            <a:lvl8pPr indent="-228600" lvl="7" marL="3657600" algn="l">
              <a:lnSpc>
                <a:spcPct val="90000"/>
              </a:lnSpc>
              <a:spcBef>
                <a:spcPts val="250"/>
              </a:spcBef>
              <a:spcAft>
                <a:spcPts val="0"/>
              </a:spcAft>
              <a:buSzPts val="900"/>
              <a:buNone/>
              <a:defRPr sz="900"/>
            </a:lvl8pPr>
            <a:lvl9pPr indent="-228600" lvl="8" marL="4114800" algn="l">
              <a:lnSpc>
                <a:spcPct val="90000"/>
              </a:lnSpc>
              <a:spcBef>
                <a:spcPts val="250"/>
              </a:spcBef>
              <a:spcAft>
                <a:spcPts val="250"/>
              </a:spcAft>
              <a:buSzPts val="900"/>
              <a:buNone/>
              <a:defRPr sz="900"/>
            </a:lvl9pPr>
          </a:lstStyle>
          <a:p/>
        </p:txBody>
      </p:sp>
      <p:sp>
        <p:nvSpPr>
          <p:cNvPr id="62" name="Google Shape;62;p9"/>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256032" y="1143000"/>
            <a:ext cx="2834640" cy="23774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200"/>
              <a:buFont typeface="Corbel"/>
              <a:buNone/>
              <a:defRPr b="0"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3570644" y="767419"/>
            <a:ext cx="8115230" cy="5330952"/>
          </a:xfrm>
          <a:prstGeom prst="rect">
            <a:avLst/>
          </a:prstGeom>
          <a:solidFill>
            <a:srgbClr val="BFBFBF"/>
          </a:solidFill>
          <a:ln>
            <a:noFill/>
          </a:ln>
        </p:spPr>
      </p:sp>
      <p:sp>
        <p:nvSpPr>
          <p:cNvPr id="68" name="Google Shape;68;p10"/>
          <p:cNvSpPr txBox="1"/>
          <p:nvPr>
            <p:ph idx="1" type="body"/>
          </p:nvPr>
        </p:nvSpPr>
        <p:spPr>
          <a:xfrm>
            <a:off x="256032" y="3493008"/>
            <a:ext cx="2834640" cy="232257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200"/>
              </a:spcBef>
              <a:spcAft>
                <a:spcPts val="0"/>
              </a:spcAft>
              <a:buSzPts val="1400"/>
              <a:buNone/>
              <a:defRPr sz="1400">
                <a:solidFill>
                  <a:srgbClr val="FFFFFF"/>
                </a:solidFill>
              </a:defRPr>
            </a:lvl1pPr>
            <a:lvl2pPr indent="-228600" lvl="1" marL="914400" algn="l">
              <a:lnSpc>
                <a:spcPct val="90000"/>
              </a:lnSpc>
              <a:spcBef>
                <a:spcPts val="250"/>
              </a:spcBef>
              <a:spcAft>
                <a:spcPts val="0"/>
              </a:spcAft>
              <a:buSzPts val="1200"/>
              <a:buNone/>
              <a:defRPr sz="1200"/>
            </a:lvl2pPr>
            <a:lvl3pPr indent="-228600" lvl="2" marL="1371600" algn="l">
              <a:lnSpc>
                <a:spcPct val="90000"/>
              </a:lnSpc>
              <a:spcBef>
                <a:spcPts val="250"/>
              </a:spcBef>
              <a:spcAft>
                <a:spcPts val="0"/>
              </a:spcAft>
              <a:buSzPts val="1000"/>
              <a:buNone/>
              <a:defRPr sz="1000"/>
            </a:lvl3pPr>
            <a:lvl4pPr indent="-228600" lvl="3" marL="1828800" algn="l">
              <a:lnSpc>
                <a:spcPct val="90000"/>
              </a:lnSpc>
              <a:spcBef>
                <a:spcPts val="250"/>
              </a:spcBef>
              <a:spcAft>
                <a:spcPts val="0"/>
              </a:spcAft>
              <a:buSzPts val="900"/>
              <a:buNone/>
              <a:defRPr sz="900"/>
            </a:lvl4pPr>
            <a:lvl5pPr indent="-228600" lvl="4" marL="2286000" algn="l">
              <a:lnSpc>
                <a:spcPct val="90000"/>
              </a:lnSpc>
              <a:spcBef>
                <a:spcPts val="250"/>
              </a:spcBef>
              <a:spcAft>
                <a:spcPts val="0"/>
              </a:spcAft>
              <a:buSzPts val="900"/>
              <a:buNone/>
              <a:defRPr sz="900"/>
            </a:lvl5pPr>
            <a:lvl6pPr indent="-228600" lvl="5" marL="2743200" algn="l">
              <a:lnSpc>
                <a:spcPct val="90000"/>
              </a:lnSpc>
              <a:spcBef>
                <a:spcPts val="250"/>
              </a:spcBef>
              <a:spcAft>
                <a:spcPts val="0"/>
              </a:spcAft>
              <a:buSzPts val="900"/>
              <a:buNone/>
              <a:defRPr sz="900"/>
            </a:lvl6pPr>
            <a:lvl7pPr indent="-228600" lvl="6" marL="3200400" algn="l">
              <a:lnSpc>
                <a:spcPct val="90000"/>
              </a:lnSpc>
              <a:spcBef>
                <a:spcPts val="250"/>
              </a:spcBef>
              <a:spcAft>
                <a:spcPts val="0"/>
              </a:spcAft>
              <a:buSzPts val="900"/>
              <a:buNone/>
              <a:defRPr sz="900"/>
            </a:lvl7pPr>
            <a:lvl8pPr indent="-228600" lvl="7" marL="3657600" algn="l">
              <a:lnSpc>
                <a:spcPct val="90000"/>
              </a:lnSpc>
              <a:spcBef>
                <a:spcPts val="250"/>
              </a:spcBef>
              <a:spcAft>
                <a:spcPts val="0"/>
              </a:spcAft>
              <a:buSzPts val="900"/>
              <a:buNone/>
              <a:defRPr sz="900"/>
            </a:lvl8pPr>
            <a:lvl9pPr indent="-228600" lvl="8" marL="4114800" algn="l">
              <a:lnSpc>
                <a:spcPct val="90000"/>
              </a:lnSpc>
              <a:spcBef>
                <a:spcPts val="250"/>
              </a:spcBef>
              <a:spcAft>
                <a:spcPts val="250"/>
              </a:spcAft>
              <a:buSzPts val="900"/>
              <a:buNone/>
              <a:defRPr sz="900"/>
            </a:lvl9pPr>
          </a:lstStyle>
          <a:p/>
        </p:txBody>
      </p:sp>
      <p:sp>
        <p:nvSpPr>
          <p:cNvPr id="69" name="Google Shape;69;p10"/>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3499101"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1" y="758952"/>
            <a:ext cx="3443590" cy="533095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1"/>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FFFFF"/>
              </a:buClr>
              <a:buSzPts val="3600"/>
              <a:buFont typeface="Corbel"/>
              <a:buNone/>
              <a:defRPr b="0" i="0" sz="3600" u="none" cap="none" strike="noStrike">
                <a:solidFill>
                  <a:srgbClr val="FFFFFF"/>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
          <p:cNvSpPr/>
          <p:nvPr/>
        </p:nvSpPr>
        <p:spPr>
          <a:xfrm>
            <a:off x="11815864" y="758952"/>
            <a:ext cx="384048" cy="5330952"/>
          </a:xfrm>
          <a:prstGeom prst="rect">
            <a:avLst/>
          </a:prstGeom>
          <a:solidFill>
            <a:srgbClr val="C8C8C8">
              <a:alpha val="4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 name="Google Shape;9;p1"/>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lvl1pPr indent="-355600" lvl="0" marL="457200" marR="0" rtl="0" algn="l">
              <a:lnSpc>
                <a:spcPct val="90000"/>
              </a:lnSpc>
              <a:spcBef>
                <a:spcPts val="1200"/>
              </a:spcBef>
              <a:spcAft>
                <a:spcPts val="0"/>
              </a:spcAft>
              <a:buClr>
                <a:schemeClr val="accent1"/>
              </a:buClr>
              <a:buSzPts val="2000"/>
              <a:buFont typeface="Noto Sans Symbols"/>
              <a:buChar char="●"/>
              <a:defRPr b="0" i="0" sz="2000" u="none" cap="none" strike="noStrike">
                <a:solidFill>
                  <a:srgbClr val="595959"/>
                </a:solidFill>
                <a:latin typeface="Corbel"/>
                <a:ea typeface="Corbel"/>
                <a:cs typeface="Corbel"/>
                <a:sym typeface="Corbel"/>
              </a:defRPr>
            </a:lvl1pPr>
            <a:lvl2pPr indent="-342900" lvl="1" marL="914400" marR="0" rtl="0" algn="l">
              <a:lnSpc>
                <a:spcPct val="90000"/>
              </a:lnSpc>
              <a:spcBef>
                <a:spcPts val="250"/>
              </a:spcBef>
              <a:spcAft>
                <a:spcPts val="0"/>
              </a:spcAft>
              <a:buClr>
                <a:schemeClr val="accent1"/>
              </a:buClr>
              <a:buSzPts val="1800"/>
              <a:buFont typeface="Noto Sans Symbols"/>
              <a:buChar char="●"/>
              <a:defRPr b="0" i="0" sz="1800" u="none" cap="none" strike="noStrike">
                <a:solidFill>
                  <a:srgbClr val="595959"/>
                </a:solidFill>
                <a:latin typeface="Corbel"/>
                <a:ea typeface="Corbel"/>
                <a:cs typeface="Corbel"/>
                <a:sym typeface="Corbel"/>
              </a:defRPr>
            </a:lvl2pPr>
            <a:lvl3pPr indent="-330200" lvl="2" marL="1371600" marR="0" rtl="0" algn="l">
              <a:lnSpc>
                <a:spcPct val="90000"/>
              </a:lnSpc>
              <a:spcBef>
                <a:spcPts val="250"/>
              </a:spcBef>
              <a:spcAft>
                <a:spcPts val="0"/>
              </a:spcAft>
              <a:buClr>
                <a:schemeClr val="accent1"/>
              </a:buClr>
              <a:buSzPts val="1600"/>
              <a:buFont typeface="Noto Sans Symbols"/>
              <a:buChar char="●"/>
              <a:defRPr b="0" i="0" sz="1600" u="none" cap="none" strike="noStrike">
                <a:solidFill>
                  <a:srgbClr val="595959"/>
                </a:solidFill>
                <a:latin typeface="Corbel"/>
                <a:ea typeface="Corbel"/>
                <a:cs typeface="Corbel"/>
                <a:sym typeface="Corbel"/>
              </a:defRPr>
            </a:lvl3pPr>
            <a:lvl4pPr indent="-317500" lvl="3" marL="18288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4pPr>
            <a:lvl5pPr indent="-317500" lvl="4" marL="22860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5pPr>
            <a:lvl6pPr indent="-317500" lvl="5" marL="27432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6pPr>
            <a:lvl7pPr indent="-317500" lvl="6" marL="32004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7pPr>
            <a:lvl8pPr indent="-317500" lvl="7" marL="36576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8pPr>
            <a:lvl9pPr indent="-317500" lvl="8" marL="4114800" marR="0" rtl="0" algn="l">
              <a:lnSpc>
                <a:spcPct val="90000"/>
              </a:lnSpc>
              <a:spcBef>
                <a:spcPts val="250"/>
              </a:spcBef>
              <a:spcAft>
                <a:spcPts val="25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9pPr>
          </a:lstStyle>
          <a:p/>
        </p:txBody>
      </p:sp>
      <p:sp>
        <p:nvSpPr>
          <p:cNvPr id="10" name="Google Shape;10;p1"/>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rgbClr val="7F7F7F"/>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1" name="Google Shape;11;p1"/>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rgbClr val="7F7F7F"/>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2" name="Google Shape;12;p1"/>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Corbel"/>
              <a:buNone/>
            </a:pPr>
            <a:r>
              <a:rPr lang="tr-TR"/>
              <a:t>MSSQL</a:t>
            </a:r>
            <a:endParaRPr/>
          </a:p>
          <a:p>
            <a:pPr indent="0" lvl="0" marL="0" rtl="0" algn="l">
              <a:lnSpc>
                <a:spcPct val="90000"/>
              </a:lnSpc>
              <a:spcBef>
                <a:spcPts val="0"/>
              </a:spcBef>
              <a:spcAft>
                <a:spcPts val="0"/>
              </a:spcAft>
              <a:buClr>
                <a:srgbClr val="FFFFFF"/>
              </a:buClr>
              <a:buSzPts val="3600"/>
              <a:buFont typeface="Corbel"/>
              <a:buNone/>
            </a:pPr>
            <a:r>
              <a:rPr lang="tr-TR"/>
              <a:t>Indexes</a:t>
            </a:r>
            <a:endParaRPr/>
          </a:p>
        </p:txBody>
      </p:sp>
      <p:pic>
        <p:nvPicPr>
          <p:cNvPr id="89" name="Google Shape;89;p13"/>
          <p:cNvPicPr preferRelativeResize="0"/>
          <p:nvPr/>
        </p:nvPicPr>
        <p:blipFill>
          <a:blip r:embed="rId3">
            <a:alphaModFix/>
          </a:blip>
          <a:stretch>
            <a:fillRect/>
          </a:stretch>
        </p:blipFill>
        <p:spPr>
          <a:xfrm>
            <a:off x="3937494" y="1601950"/>
            <a:ext cx="6400800" cy="3400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3600"/>
              <a:buNone/>
            </a:pPr>
            <a:r>
              <a:rPr lang="tr-TR">
                <a:solidFill>
                  <a:schemeClr val="lt1"/>
                </a:solidFill>
              </a:rPr>
              <a:t>MSSQL</a:t>
            </a:r>
            <a:endParaRPr>
              <a:solidFill>
                <a:schemeClr val="lt1"/>
              </a:solidFill>
            </a:endParaRPr>
          </a:p>
          <a:p>
            <a:pPr indent="0" lvl="0" marL="0" rtl="0" algn="l">
              <a:spcBef>
                <a:spcPts val="0"/>
              </a:spcBef>
              <a:spcAft>
                <a:spcPts val="0"/>
              </a:spcAft>
              <a:buSzPts val="3600"/>
              <a:buNone/>
            </a:pPr>
            <a:r>
              <a:rPr lang="tr-TR">
                <a:solidFill>
                  <a:schemeClr val="lt1"/>
                </a:solidFill>
              </a:rPr>
              <a:t>Indexes</a:t>
            </a:r>
            <a:endParaRPr>
              <a:solidFill>
                <a:schemeClr val="lt1"/>
              </a:solidFill>
            </a:endParaRPr>
          </a:p>
        </p:txBody>
      </p:sp>
      <p:sp>
        <p:nvSpPr>
          <p:cNvPr id="145" name="Google Shape;145;p22"/>
          <p:cNvSpPr txBox="1"/>
          <p:nvPr>
            <p:ph idx="1" type="body"/>
          </p:nvPr>
        </p:nvSpPr>
        <p:spPr>
          <a:xfrm>
            <a:off x="3869268" y="864108"/>
            <a:ext cx="7315200" cy="51207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SzPts val="1800"/>
              <a:buNone/>
            </a:pPr>
            <a:r>
              <a:t/>
            </a:r>
            <a:endParaRPr b="1"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t/>
            </a:r>
            <a:endParaRPr b="1"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t/>
            </a:r>
            <a:endParaRPr b="1"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t/>
            </a:r>
            <a:endParaRPr b="1"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t/>
            </a:r>
            <a:endParaRPr b="1"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t/>
            </a:r>
            <a:endParaRPr b="1"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t/>
            </a:r>
            <a:endParaRPr b="1"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t/>
            </a:r>
            <a:endParaRPr b="1"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t/>
            </a:r>
            <a:endParaRPr b="1"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rPr b="1" lang="tr-TR" sz="1800">
                <a:solidFill>
                  <a:srgbClr val="242424"/>
                </a:solidFill>
                <a:highlight>
                  <a:srgbClr val="FFFFFF"/>
                </a:highlight>
                <a:latin typeface="Arial"/>
                <a:ea typeface="Arial"/>
                <a:cs typeface="Arial"/>
                <a:sym typeface="Arial"/>
              </a:rPr>
              <a:t>Full-text Index</a:t>
            </a:r>
            <a:r>
              <a:rPr b="1" lang="tr-TR" sz="1800">
                <a:solidFill>
                  <a:schemeClr val="dk1"/>
                </a:solidFill>
                <a:latin typeface="Arial"/>
                <a:ea typeface="Arial"/>
                <a:cs typeface="Arial"/>
                <a:sym typeface="Arial"/>
              </a:rPr>
              <a:t>:  </a:t>
            </a:r>
            <a:r>
              <a:rPr lang="tr-TR" sz="1800">
                <a:solidFill>
                  <a:srgbClr val="242424"/>
                </a:solidFill>
                <a:highlight>
                  <a:srgbClr val="FFFFFF"/>
                </a:highlight>
                <a:latin typeface="Arial"/>
                <a:ea typeface="Arial"/>
                <a:cs typeface="Arial"/>
                <a:sym typeface="Arial"/>
              </a:rPr>
              <a:t>Özellikle büyük boyutlu veri içeren alanlarda (varchar(max), nvarchar(max), xml, text) metin içinde hızlı arama yapabilmek için bu index türünü kullanabiliriz. </a:t>
            </a:r>
            <a:endParaRPr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rPr lang="tr-TR" sz="1800">
                <a:solidFill>
                  <a:srgbClr val="242424"/>
                </a:solidFill>
                <a:highlight>
                  <a:srgbClr val="FFFFFF"/>
                </a:highlight>
                <a:latin typeface="Arial"/>
                <a:ea typeface="Arial"/>
                <a:cs typeface="Arial"/>
                <a:sym typeface="Arial"/>
              </a:rPr>
              <a:t>Sql Server’ın sunduğu bir servistir. </a:t>
            </a:r>
            <a:endParaRPr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SzPts val="1800"/>
              <a:buNone/>
            </a:pPr>
            <a:r>
              <a:t/>
            </a:r>
            <a:endParaRPr sz="1800">
              <a:solidFill>
                <a:schemeClr val="dk1"/>
              </a:solidFill>
              <a:latin typeface="Arial"/>
              <a:ea typeface="Arial"/>
              <a:cs typeface="Arial"/>
              <a:sym typeface="Arial"/>
            </a:endParaRPr>
          </a:p>
          <a:p>
            <a:pPr indent="0" lvl="0" marL="0" rtl="0" algn="l">
              <a:lnSpc>
                <a:spcPct val="90000"/>
              </a:lnSpc>
              <a:spcBef>
                <a:spcPts val="1200"/>
              </a:spcBef>
              <a:spcAft>
                <a:spcPts val="0"/>
              </a:spcAft>
              <a:buSzPts val="1800"/>
              <a:buNone/>
            </a:pPr>
            <a:r>
              <a:t/>
            </a:r>
            <a:endParaRPr sz="1800">
              <a:latin typeface="Arial"/>
              <a:ea typeface="Arial"/>
              <a:cs typeface="Arial"/>
              <a:sym typeface="Arial"/>
            </a:endParaRPr>
          </a:p>
        </p:txBody>
      </p:sp>
      <p:pic>
        <p:nvPicPr>
          <p:cNvPr id="146" name="Google Shape;146;p22"/>
          <p:cNvPicPr preferRelativeResize="0"/>
          <p:nvPr/>
        </p:nvPicPr>
        <p:blipFill>
          <a:blip r:embed="rId3">
            <a:alphaModFix/>
          </a:blip>
          <a:stretch>
            <a:fillRect/>
          </a:stretch>
        </p:blipFill>
        <p:spPr>
          <a:xfrm>
            <a:off x="5066420" y="1047270"/>
            <a:ext cx="3948325" cy="2820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3600"/>
              <a:buNone/>
            </a:pPr>
            <a:r>
              <a:rPr lang="tr-TR">
                <a:solidFill>
                  <a:schemeClr val="lt1"/>
                </a:solidFill>
              </a:rPr>
              <a:t>MSSQL</a:t>
            </a:r>
            <a:endParaRPr>
              <a:solidFill>
                <a:schemeClr val="lt1"/>
              </a:solidFill>
            </a:endParaRPr>
          </a:p>
          <a:p>
            <a:pPr indent="0" lvl="0" marL="0" rtl="0" algn="l">
              <a:spcBef>
                <a:spcPts val="0"/>
              </a:spcBef>
              <a:spcAft>
                <a:spcPts val="0"/>
              </a:spcAft>
              <a:buSzPts val="3600"/>
              <a:buNone/>
            </a:pPr>
            <a:r>
              <a:rPr lang="tr-TR">
                <a:solidFill>
                  <a:schemeClr val="lt1"/>
                </a:solidFill>
              </a:rPr>
              <a:t>Indexes</a:t>
            </a:r>
            <a:endParaRPr>
              <a:solidFill>
                <a:schemeClr val="lt1"/>
              </a:solidFill>
            </a:endParaRPr>
          </a:p>
          <a:p>
            <a:pPr indent="0" lvl="0" marL="0" rtl="0" algn="l">
              <a:spcBef>
                <a:spcPts val="0"/>
              </a:spcBef>
              <a:spcAft>
                <a:spcPts val="0"/>
              </a:spcAft>
              <a:buSzPts val="3600"/>
              <a:buNone/>
            </a:pPr>
            <a:r>
              <a:rPr lang="tr-TR">
                <a:solidFill>
                  <a:schemeClr val="lt1"/>
                </a:solidFill>
              </a:rPr>
              <a:t>Options</a:t>
            </a:r>
            <a:endParaRPr>
              <a:solidFill>
                <a:schemeClr val="lt1"/>
              </a:solidFill>
            </a:endParaRPr>
          </a:p>
        </p:txBody>
      </p:sp>
      <p:sp>
        <p:nvSpPr>
          <p:cNvPr id="152" name="Google Shape;152;p23"/>
          <p:cNvSpPr txBox="1"/>
          <p:nvPr>
            <p:ph idx="1" type="body"/>
          </p:nvPr>
        </p:nvSpPr>
        <p:spPr>
          <a:xfrm>
            <a:off x="3869268" y="864108"/>
            <a:ext cx="7315200" cy="51207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SzPts val="1800"/>
              <a:buNone/>
            </a:pPr>
            <a:r>
              <a:rPr b="1" lang="tr-TR" sz="1800">
                <a:solidFill>
                  <a:srgbClr val="242424"/>
                </a:solidFill>
                <a:highlight>
                  <a:srgbClr val="FFFFFF"/>
                </a:highlight>
                <a:latin typeface="Georgia"/>
                <a:ea typeface="Georgia"/>
                <a:cs typeface="Georgia"/>
                <a:sym typeface="Georgia"/>
              </a:rPr>
              <a:t>FILLFACTOR</a:t>
            </a:r>
            <a:r>
              <a:rPr b="1" lang="tr-TR" sz="1800">
                <a:solidFill>
                  <a:schemeClr val="dk1"/>
                </a:solidFill>
                <a:latin typeface="Arial"/>
                <a:ea typeface="Arial"/>
                <a:cs typeface="Arial"/>
                <a:sym typeface="Arial"/>
              </a:rPr>
              <a:t>:  </a:t>
            </a:r>
            <a:r>
              <a:rPr lang="tr-TR" sz="1800">
                <a:solidFill>
                  <a:srgbClr val="242424"/>
                </a:solidFill>
                <a:highlight>
                  <a:srgbClr val="FFFFFF"/>
                </a:highlight>
                <a:latin typeface="Georgia"/>
                <a:ea typeface="Georgia"/>
                <a:cs typeface="Georgia"/>
                <a:sym typeface="Georgia"/>
              </a:rPr>
              <a:t>Verilerin tutulduğu leaf node’lardaki data page’lerin yoğunluğunu ayarlamak için kullanılır.</a:t>
            </a:r>
            <a:endParaRPr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SzPts val="1800"/>
              <a:buNone/>
            </a:pPr>
            <a:r>
              <a:rPr lang="tr-TR" sz="1800">
                <a:solidFill>
                  <a:srgbClr val="242424"/>
                </a:solidFill>
                <a:highlight>
                  <a:srgbClr val="FFFFFF"/>
                </a:highlight>
                <a:latin typeface="Georgia"/>
                <a:ea typeface="Georgia"/>
                <a:cs typeface="Georgia"/>
                <a:sym typeface="Georgia"/>
              </a:rPr>
              <a:t>Gelen yeni kayıtlar page’lere yazılırken doluluk oranı kontrol edilir, yer varsa ilgili page’e yoksa page ikiye bölünür ve yeni gelecek veri için organize edilir.</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SzPts val="1800"/>
              <a:buNone/>
            </a:pPr>
            <a:r>
              <a:rPr lang="tr-TR" sz="1800">
                <a:solidFill>
                  <a:schemeClr val="dk1"/>
                </a:solidFill>
                <a:latin typeface="Arial"/>
                <a:ea typeface="Arial"/>
                <a:cs typeface="Arial"/>
                <a:sym typeface="Arial"/>
              </a:rPr>
              <a:t>Default Değer: 0</a:t>
            </a:r>
            <a:endParaRPr sz="1800">
              <a:solidFill>
                <a:srgbClr val="242424"/>
              </a:solidFill>
              <a:highlight>
                <a:srgbClr val="FFFFFF"/>
              </a:highlight>
              <a:latin typeface="Georgia"/>
              <a:ea typeface="Georgia"/>
              <a:cs typeface="Georgia"/>
              <a:sym typeface="Georgia"/>
            </a:endParaRPr>
          </a:p>
          <a:p>
            <a:pPr indent="0" lvl="0" marL="0" rtl="0" algn="l">
              <a:lnSpc>
                <a:spcPct val="115000"/>
              </a:lnSpc>
              <a:spcBef>
                <a:spcPts val="1200"/>
              </a:spcBef>
              <a:spcAft>
                <a:spcPts val="0"/>
              </a:spcAft>
              <a:buSzPts val="1800"/>
              <a:buNone/>
            </a:pPr>
            <a:r>
              <a:rPr lang="tr-TR" sz="1800">
                <a:solidFill>
                  <a:srgbClr val="242424"/>
                </a:solidFill>
                <a:highlight>
                  <a:srgbClr val="FFFFFF"/>
                </a:highlight>
                <a:latin typeface="Georgia"/>
                <a:ea typeface="Georgia"/>
                <a:cs typeface="Georgia"/>
                <a:sym typeface="Georgia"/>
              </a:rPr>
              <a:t>Bu değerin çok tutulması veri okuma işlemlerinde performans sağlar. (%90 vb).</a:t>
            </a:r>
            <a:endParaRPr sz="1800">
              <a:solidFill>
                <a:srgbClr val="242424"/>
              </a:solidFill>
              <a:highlight>
                <a:srgbClr val="FFFFFF"/>
              </a:highlight>
              <a:latin typeface="Georgia"/>
              <a:ea typeface="Georgia"/>
              <a:cs typeface="Georgia"/>
              <a:sym typeface="Georgia"/>
            </a:endParaRPr>
          </a:p>
          <a:p>
            <a:pPr indent="0" lvl="0" marL="0" rtl="0" algn="l">
              <a:lnSpc>
                <a:spcPct val="90000"/>
              </a:lnSpc>
              <a:spcBef>
                <a:spcPts val="1200"/>
              </a:spcBef>
              <a:spcAft>
                <a:spcPts val="0"/>
              </a:spcAft>
              <a:buSzPts val="1800"/>
              <a:buNone/>
            </a:pPr>
            <a:r>
              <a:rPr lang="tr-TR" sz="1800">
                <a:solidFill>
                  <a:srgbClr val="242424"/>
                </a:solidFill>
                <a:highlight>
                  <a:srgbClr val="FFFFFF"/>
                </a:highlight>
                <a:latin typeface="Georgia"/>
                <a:ea typeface="Georgia"/>
                <a:cs typeface="Georgia"/>
                <a:sym typeface="Georgia"/>
              </a:rPr>
              <a:t>Bu değerin az tutulması ise insert işleminde bize performans kazandıracaktır. (%70-%80).</a:t>
            </a:r>
            <a:endParaRPr sz="1800">
              <a:solidFill>
                <a:srgbClr val="242424"/>
              </a:solidFill>
              <a:highlight>
                <a:srgbClr val="FFFFFF"/>
              </a:highlight>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3600"/>
              <a:buNone/>
            </a:pPr>
            <a:r>
              <a:rPr lang="tr-TR">
                <a:solidFill>
                  <a:schemeClr val="lt1"/>
                </a:solidFill>
              </a:rPr>
              <a:t>MSSQL</a:t>
            </a:r>
            <a:endParaRPr>
              <a:solidFill>
                <a:schemeClr val="lt1"/>
              </a:solidFill>
            </a:endParaRPr>
          </a:p>
          <a:p>
            <a:pPr indent="0" lvl="0" marL="0" rtl="0" algn="l">
              <a:spcBef>
                <a:spcPts val="0"/>
              </a:spcBef>
              <a:spcAft>
                <a:spcPts val="0"/>
              </a:spcAft>
              <a:buSzPts val="3600"/>
              <a:buNone/>
            </a:pPr>
            <a:r>
              <a:rPr lang="tr-TR">
                <a:solidFill>
                  <a:schemeClr val="lt1"/>
                </a:solidFill>
              </a:rPr>
              <a:t>Indexes</a:t>
            </a:r>
            <a:endParaRPr>
              <a:solidFill>
                <a:schemeClr val="lt1"/>
              </a:solidFill>
            </a:endParaRPr>
          </a:p>
          <a:p>
            <a:pPr indent="0" lvl="0" marL="0" rtl="0" algn="l">
              <a:spcBef>
                <a:spcPts val="0"/>
              </a:spcBef>
              <a:spcAft>
                <a:spcPts val="0"/>
              </a:spcAft>
              <a:buSzPts val="3600"/>
              <a:buNone/>
            </a:pPr>
            <a:r>
              <a:rPr lang="tr-TR">
                <a:solidFill>
                  <a:schemeClr val="lt1"/>
                </a:solidFill>
              </a:rPr>
              <a:t>Options</a:t>
            </a:r>
            <a:endParaRPr>
              <a:solidFill>
                <a:schemeClr val="lt1"/>
              </a:solidFill>
            </a:endParaRPr>
          </a:p>
        </p:txBody>
      </p:sp>
      <p:sp>
        <p:nvSpPr>
          <p:cNvPr id="158" name="Google Shape;158;p24"/>
          <p:cNvSpPr txBox="1"/>
          <p:nvPr>
            <p:ph idx="1" type="body"/>
          </p:nvPr>
        </p:nvSpPr>
        <p:spPr>
          <a:xfrm>
            <a:off x="3869268" y="864108"/>
            <a:ext cx="7315200" cy="51207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SzPts val="1800"/>
              <a:buNone/>
            </a:pPr>
            <a:r>
              <a:rPr b="1" lang="tr-TR" sz="1800">
                <a:solidFill>
                  <a:srgbClr val="242424"/>
                </a:solidFill>
                <a:highlight>
                  <a:srgbClr val="FFFFFF"/>
                </a:highlight>
                <a:latin typeface="Arial"/>
                <a:ea typeface="Arial"/>
                <a:cs typeface="Arial"/>
                <a:sym typeface="Arial"/>
              </a:rPr>
              <a:t>SORT_IN_TEMPDB</a:t>
            </a:r>
            <a:r>
              <a:rPr b="1" lang="tr-TR" sz="1800">
                <a:solidFill>
                  <a:schemeClr val="dk1"/>
                </a:solidFill>
                <a:latin typeface="Arial"/>
                <a:ea typeface="Arial"/>
                <a:cs typeface="Arial"/>
                <a:sym typeface="Arial"/>
              </a:rPr>
              <a:t>:  </a:t>
            </a:r>
            <a:r>
              <a:rPr lang="tr-TR" sz="1800">
                <a:solidFill>
                  <a:srgbClr val="242424"/>
                </a:solidFill>
                <a:highlight>
                  <a:srgbClr val="FFFFFF"/>
                </a:highlight>
                <a:latin typeface="Arial"/>
                <a:ea typeface="Arial"/>
                <a:cs typeface="Arial"/>
                <a:sym typeface="Arial"/>
              </a:rPr>
              <a:t>Bu seçeneğin aktif edilmesi index sıralama işlemlerimizin veri tabanında değil de Tempdb sistem veri tabanında olacağı anlamına gelir.</a:t>
            </a:r>
            <a:endParaRPr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t/>
            </a:r>
            <a:endParaRPr sz="1800">
              <a:solidFill>
                <a:schemeClr val="dk1"/>
              </a:solidFill>
              <a:latin typeface="Arial"/>
              <a:ea typeface="Arial"/>
              <a:cs typeface="Arial"/>
              <a:sym typeface="Arial"/>
            </a:endParaRPr>
          </a:p>
          <a:p>
            <a:pPr indent="-342900" lvl="0" marL="457200" rtl="0" algn="l">
              <a:lnSpc>
                <a:spcPct val="90000"/>
              </a:lnSpc>
              <a:spcBef>
                <a:spcPts val="1200"/>
              </a:spcBef>
              <a:spcAft>
                <a:spcPts val="0"/>
              </a:spcAft>
              <a:buClr>
                <a:srgbClr val="242424"/>
              </a:buClr>
              <a:buSzPts val="1800"/>
              <a:buFont typeface="Arial"/>
              <a:buChar char="●"/>
            </a:pPr>
            <a:r>
              <a:rPr lang="tr-TR" sz="1800">
                <a:solidFill>
                  <a:srgbClr val="242424"/>
                </a:solidFill>
                <a:highlight>
                  <a:srgbClr val="FFFFFF"/>
                </a:highlight>
                <a:latin typeface="Arial"/>
                <a:ea typeface="Arial"/>
                <a:cs typeface="Arial"/>
                <a:sym typeface="Arial"/>
              </a:rPr>
              <a:t>I/O Yükünü Dağıtma</a:t>
            </a:r>
            <a:endParaRPr sz="1800">
              <a:solidFill>
                <a:srgbClr val="242424"/>
              </a:solidFill>
              <a:highlight>
                <a:srgbClr val="FFFFFF"/>
              </a:highlight>
              <a:latin typeface="Arial"/>
              <a:ea typeface="Arial"/>
              <a:cs typeface="Arial"/>
              <a:sym typeface="Arial"/>
            </a:endParaRPr>
          </a:p>
          <a:p>
            <a:pPr indent="-342900" lvl="0" marL="457200" rtl="0" algn="l">
              <a:lnSpc>
                <a:spcPct val="90000"/>
              </a:lnSpc>
              <a:spcBef>
                <a:spcPts val="0"/>
              </a:spcBef>
              <a:spcAft>
                <a:spcPts val="0"/>
              </a:spcAft>
              <a:buClr>
                <a:srgbClr val="242424"/>
              </a:buClr>
              <a:buSzPts val="1800"/>
              <a:buFont typeface="Arial"/>
              <a:buChar char="●"/>
            </a:pPr>
            <a:r>
              <a:rPr lang="tr-TR" sz="1800">
                <a:solidFill>
                  <a:srgbClr val="242424"/>
                </a:solidFill>
                <a:highlight>
                  <a:srgbClr val="FFFFFF"/>
                </a:highlight>
                <a:latin typeface="Arial"/>
                <a:ea typeface="Arial"/>
                <a:cs typeface="Arial"/>
                <a:sym typeface="Arial"/>
              </a:rPr>
              <a:t>Sıralama İşlemleri İçin Daha Fazla Bellek Kullanımı</a:t>
            </a:r>
            <a:endParaRPr sz="1800">
              <a:solidFill>
                <a:srgbClr val="242424"/>
              </a:solidFill>
              <a:highlight>
                <a:srgbClr val="FFFFFF"/>
              </a:highlight>
              <a:latin typeface="Arial"/>
              <a:ea typeface="Arial"/>
              <a:cs typeface="Arial"/>
              <a:sym typeface="Arial"/>
            </a:endParaRPr>
          </a:p>
          <a:p>
            <a:pPr indent="-342900" lvl="0" marL="457200" rtl="0" algn="l">
              <a:lnSpc>
                <a:spcPct val="90000"/>
              </a:lnSpc>
              <a:spcBef>
                <a:spcPts val="0"/>
              </a:spcBef>
              <a:spcAft>
                <a:spcPts val="0"/>
              </a:spcAft>
              <a:buClr>
                <a:srgbClr val="242424"/>
              </a:buClr>
              <a:buSzPts val="1800"/>
              <a:buFont typeface="Arial"/>
              <a:buChar char="●"/>
            </a:pPr>
            <a:r>
              <a:rPr lang="tr-TR" sz="1800">
                <a:solidFill>
                  <a:srgbClr val="242424"/>
                </a:solidFill>
                <a:highlight>
                  <a:srgbClr val="FFFFFF"/>
                </a:highlight>
                <a:latin typeface="Arial"/>
                <a:ea typeface="Arial"/>
                <a:cs typeface="Arial"/>
                <a:sym typeface="Arial"/>
              </a:rPr>
              <a:t>Daha Az Log Yükü (Transaction Log Dosyasında daha az veri yazılması)</a:t>
            </a:r>
            <a:endParaRPr sz="1800">
              <a:solidFill>
                <a:srgbClr val="242424"/>
              </a:solidFill>
              <a:highlight>
                <a:srgbClr val="FFFFFF"/>
              </a:highlight>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3600"/>
              <a:buNone/>
            </a:pPr>
            <a:r>
              <a:rPr lang="tr-TR">
                <a:solidFill>
                  <a:schemeClr val="lt1"/>
                </a:solidFill>
              </a:rPr>
              <a:t>MSSQL</a:t>
            </a:r>
            <a:endParaRPr>
              <a:solidFill>
                <a:schemeClr val="lt1"/>
              </a:solidFill>
            </a:endParaRPr>
          </a:p>
          <a:p>
            <a:pPr indent="0" lvl="0" marL="0" rtl="0" algn="l">
              <a:spcBef>
                <a:spcPts val="0"/>
              </a:spcBef>
              <a:spcAft>
                <a:spcPts val="0"/>
              </a:spcAft>
              <a:buSzPts val="3600"/>
              <a:buNone/>
            </a:pPr>
            <a:r>
              <a:rPr lang="tr-TR">
                <a:solidFill>
                  <a:schemeClr val="lt1"/>
                </a:solidFill>
              </a:rPr>
              <a:t>Indexes</a:t>
            </a:r>
            <a:endParaRPr>
              <a:solidFill>
                <a:schemeClr val="lt1"/>
              </a:solidFill>
            </a:endParaRPr>
          </a:p>
          <a:p>
            <a:pPr indent="0" lvl="0" marL="0" rtl="0" algn="l">
              <a:spcBef>
                <a:spcPts val="0"/>
              </a:spcBef>
              <a:spcAft>
                <a:spcPts val="0"/>
              </a:spcAft>
              <a:buSzPts val="3600"/>
              <a:buNone/>
            </a:pPr>
            <a:r>
              <a:rPr lang="tr-TR">
                <a:solidFill>
                  <a:schemeClr val="lt1"/>
                </a:solidFill>
              </a:rPr>
              <a:t>Options</a:t>
            </a:r>
            <a:endParaRPr>
              <a:solidFill>
                <a:schemeClr val="lt1"/>
              </a:solidFill>
            </a:endParaRPr>
          </a:p>
        </p:txBody>
      </p:sp>
      <p:sp>
        <p:nvSpPr>
          <p:cNvPr id="164" name="Google Shape;164;p25"/>
          <p:cNvSpPr txBox="1"/>
          <p:nvPr>
            <p:ph idx="1" type="body"/>
          </p:nvPr>
        </p:nvSpPr>
        <p:spPr>
          <a:xfrm>
            <a:off x="3869268" y="864108"/>
            <a:ext cx="7315200" cy="51207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SzPts val="1800"/>
              <a:buNone/>
            </a:pPr>
            <a:r>
              <a:rPr b="1" lang="tr-TR" sz="1800">
                <a:solidFill>
                  <a:srgbClr val="242424"/>
                </a:solidFill>
                <a:highlight>
                  <a:srgbClr val="FFFFFF"/>
                </a:highlight>
                <a:latin typeface="Arial"/>
                <a:ea typeface="Arial"/>
                <a:cs typeface="Arial"/>
                <a:sym typeface="Arial"/>
              </a:rPr>
              <a:t>DROP_EXISTING</a:t>
            </a:r>
            <a:r>
              <a:rPr b="1" lang="tr-TR" sz="1800">
                <a:solidFill>
                  <a:schemeClr val="dk1"/>
                </a:solidFill>
                <a:latin typeface="Arial"/>
                <a:ea typeface="Arial"/>
                <a:cs typeface="Arial"/>
                <a:sym typeface="Arial"/>
              </a:rPr>
              <a:t>:  </a:t>
            </a:r>
            <a:r>
              <a:rPr lang="tr-TR" sz="1800">
                <a:solidFill>
                  <a:srgbClr val="242424"/>
                </a:solidFill>
                <a:highlight>
                  <a:srgbClr val="FFFFFF"/>
                </a:highlight>
                <a:latin typeface="Arial"/>
                <a:ea typeface="Arial"/>
                <a:cs typeface="Arial"/>
                <a:sym typeface="Arial"/>
              </a:rPr>
              <a:t>Oluşturulmak istenen index adı ile aynı isimde yeni bir index oluşturulmak istediğinde kullanılır. Eski index’i silip yenisini oluşturur.</a:t>
            </a:r>
            <a:endParaRPr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t/>
            </a:r>
            <a:endParaRPr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rPr b="1" lang="tr-TR" sz="1800">
                <a:solidFill>
                  <a:srgbClr val="242424"/>
                </a:solidFill>
                <a:highlight>
                  <a:srgbClr val="FFFFFF"/>
                </a:highlight>
                <a:latin typeface="Arial"/>
                <a:ea typeface="Arial"/>
                <a:cs typeface="Arial"/>
                <a:sym typeface="Arial"/>
              </a:rPr>
              <a:t>IGNORE_DUP_KEY: </a:t>
            </a:r>
            <a:r>
              <a:rPr lang="tr-TR" sz="1800">
                <a:solidFill>
                  <a:srgbClr val="242424"/>
                </a:solidFill>
                <a:highlight>
                  <a:srgbClr val="FFFFFF"/>
                </a:highlight>
                <a:latin typeface="Arial"/>
                <a:ea typeface="Arial"/>
                <a:cs typeface="Arial"/>
                <a:sym typeface="Arial"/>
              </a:rPr>
              <a:t> Bu seçenekle unique index tanımlı tabloya aynı kaydı tekrar eklediğimizde hata mesajının seviyesini düşürerek uyarı verilmesini sağlar. Kayıt eklenmez ama işlem bir transaction içinde ise transaction sonlanmaz diğer işlemlere devam edilir.</a:t>
            </a:r>
            <a:endParaRPr sz="1800">
              <a:solidFill>
                <a:schemeClr val="dk1"/>
              </a:solidFill>
              <a:latin typeface="Arial"/>
              <a:ea typeface="Arial"/>
              <a:cs typeface="Arial"/>
              <a:sym typeface="Arial"/>
            </a:endParaRPr>
          </a:p>
          <a:p>
            <a:pPr indent="0" lvl="0" marL="457200" rtl="0" algn="l">
              <a:lnSpc>
                <a:spcPct val="90000"/>
              </a:lnSpc>
              <a:spcBef>
                <a:spcPts val="1200"/>
              </a:spcBef>
              <a:spcAft>
                <a:spcPts val="0"/>
              </a:spcAft>
              <a:buNone/>
            </a:pPr>
            <a:r>
              <a:t/>
            </a:r>
            <a:endParaRPr sz="1800">
              <a:solidFill>
                <a:srgbClr val="242424"/>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3600"/>
              <a:buNone/>
            </a:pPr>
            <a:r>
              <a:rPr lang="tr-TR">
                <a:solidFill>
                  <a:schemeClr val="lt1"/>
                </a:solidFill>
              </a:rPr>
              <a:t>MSSQL</a:t>
            </a:r>
            <a:endParaRPr>
              <a:solidFill>
                <a:schemeClr val="lt1"/>
              </a:solidFill>
            </a:endParaRPr>
          </a:p>
          <a:p>
            <a:pPr indent="0" lvl="0" marL="0" rtl="0" algn="l">
              <a:spcBef>
                <a:spcPts val="0"/>
              </a:spcBef>
              <a:spcAft>
                <a:spcPts val="0"/>
              </a:spcAft>
              <a:buSzPts val="3600"/>
              <a:buNone/>
            </a:pPr>
            <a:r>
              <a:rPr lang="tr-TR">
                <a:solidFill>
                  <a:schemeClr val="lt1"/>
                </a:solidFill>
              </a:rPr>
              <a:t>Indexes</a:t>
            </a:r>
            <a:endParaRPr>
              <a:solidFill>
                <a:schemeClr val="lt1"/>
              </a:solidFill>
            </a:endParaRPr>
          </a:p>
          <a:p>
            <a:pPr indent="0" lvl="0" marL="0" rtl="0" algn="l">
              <a:spcBef>
                <a:spcPts val="0"/>
              </a:spcBef>
              <a:spcAft>
                <a:spcPts val="0"/>
              </a:spcAft>
              <a:buSzPts val="3600"/>
              <a:buNone/>
            </a:pPr>
            <a:r>
              <a:rPr lang="tr-TR">
                <a:solidFill>
                  <a:schemeClr val="lt1"/>
                </a:solidFill>
              </a:rPr>
              <a:t>Options</a:t>
            </a:r>
            <a:endParaRPr>
              <a:solidFill>
                <a:schemeClr val="lt1"/>
              </a:solidFill>
            </a:endParaRPr>
          </a:p>
        </p:txBody>
      </p:sp>
      <p:sp>
        <p:nvSpPr>
          <p:cNvPr id="170" name="Google Shape;170;p26"/>
          <p:cNvSpPr txBox="1"/>
          <p:nvPr>
            <p:ph idx="1" type="body"/>
          </p:nvPr>
        </p:nvSpPr>
        <p:spPr>
          <a:xfrm>
            <a:off x="3869268" y="864108"/>
            <a:ext cx="7315200" cy="51207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SzPts val="1800"/>
              <a:buNone/>
            </a:pPr>
            <a:r>
              <a:rPr b="1" lang="tr-TR" sz="1800">
                <a:solidFill>
                  <a:srgbClr val="242424"/>
                </a:solidFill>
                <a:highlight>
                  <a:srgbClr val="FFFFFF"/>
                </a:highlight>
                <a:latin typeface="Arial"/>
                <a:ea typeface="Arial"/>
                <a:cs typeface="Arial"/>
                <a:sym typeface="Arial"/>
              </a:rPr>
              <a:t>ONLINE</a:t>
            </a:r>
            <a:r>
              <a:rPr b="1" lang="tr-TR" sz="1800">
                <a:solidFill>
                  <a:schemeClr val="dk1"/>
                </a:solidFill>
                <a:latin typeface="Arial"/>
                <a:ea typeface="Arial"/>
                <a:cs typeface="Arial"/>
                <a:sym typeface="Arial"/>
              </a:rPr>
              <a:t>:  </a:t>
            </a:r>
            <a:r>
              <a:rPr lang="tr-TR" sz="1800">
                <a:solidFill>
                  <a:srgbClr val="242424"/>
                </a:solidFill>
                <a:highlight>
                  <a:srgbClr val="FFFFFF"/>
                </a:highlight>
                <a:latin typeface="Arial"/>
                <a:ea typeface="Arial"/>
                <a:cs typeface="Arial"/>
                <a:sym typeface="Arial"/>
              </a:rPr>
              <a:t>Index oluştururken normalde tablo kitlenir. Bu seçenek ile index oluşurken tablo kitlenmez ve veriye erişim sağlanır.</a:t>
            </a:r>
            <a:endParaRPr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t/>
            </a:r>
            <a:endParaRPr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rPr b="1" lang="tr-TR" sz="1800">
                <a:solidFill>
                  <a:srgbClr val="242424"/>
                </a:solidFill>
                <a:highlight>
                  <a:srgbClr val="FFFFFF"/>
                </a:highlight>
                <a:latin typeface="Arial"/>
                <a:ea typeface="Arial"/>
                <a:cs typeface="Arial"/>
                <a:sym typeface="Arial"/>
              </a:rPr>
              <a:t>MAXDOP</a:t>
            </a:r>
            <a:r>
              <a:rPr b="1" lang="tr-TR" sz="1800">
                <a:solidFill>
                  <a:srgbClr val="242424"/>
                </a:solidFill>
                <a:highlight>
                  <a:srgbClr val="FFFFFF"/>
                </a:highlight>
                <a:latin typeface="Arial"/>
                <a:ea typeface="Arial"/>
                <a:cs typeface="Arial"/>
                <a:sym typeface="Arial"/>
              </a:rPr>
              <a:t>: </a:t>
            </a:r>
            <a:r>
              <a:rPr lang="tr-TR" sz="1800">
                <a:solidFill>
                  <a:srgbClr val="242424"/>
                </a:solidFill>
                <a:highlight>
                  <a:srgbClr val="FFFFFF"/>
                </a:highlight>
                <a:latin typeface="Arial"/>
                <a:ea typeface="Arial"/>
                <a:cs typeface="Arial"/>
                <a:sym typeface="Arial"/>
              </a:rPr>
              <a:t> </a:t>
            </a:r>
            <a:r>
              <a:rPr lang="tr-TR" sz="1800">
                <a:solidFill>
                  <a:srgbClr val="242424"/>
                </a:solidFill>
                <a:highlight>
                  <a:srgbClr val="FFFFFF"/>
                </a:highlight>
                <a:latin typeface="Arial"/>
                <a:ea typeface="Arial"/>
                <a:cs typeface="Arial"/>
                <a:sym typeface="Arial"/>
              </a:rPr>
              <a:t>Bu seçenek ile index oluşturma işlemi için sunucumuzdaki işlemcilerden kaç tanesini kullanacağını belirtebiliriz. Bu değer en fazla kullanılacak işlemci değerini belirtir.</a:t>
            </a:r>
            <a:endParaRPr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t/>
            </a:r>
            <a:endParaRPr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rPr b="1" lang="tr-TR" sz="1800">
                <a:solidFill>
                  <a:srgbClr val="242424"/>
                </a:solidFill>
                <a:highlight>
                  <a:srgbClr val="FFFFFF"/>
                </a:highlight>
                <a:latin typeface="Arial"/>
                <a:ea typeface="Arial"/>
                <a:cs typeface="Arial"/>
                <a:sym typeface="Arial"/>
              </a:rPr>
              <a:t>DATA_COMPRESSION: </a:t>
            </a:r>
            <a:r>
              <a:rPr lang="tr-TR" sz="1800">
                <a:solidFill>
                  <a:srgbClr val="242424"/>
                </a:solidFill>
                <a:highlight>
                  <a:srgbClr val="FFFFFF"/>
                </a:highlight>
                <a:latin typeface="Arial"/>
                <a:ea typeface="Arial"/>
                <a:cs typeface="Arial"/>
                <a:sym typeface="Arial"/>
              </a:rPr>
              <a:t>Bu seçenek ile özellikle büyük boyutlu index’lerin oluşurken index’imize ait verilerin sıkıştırılmasını sağlar.</a:t>
            </a:r>
            <a:endParaRPr sz="1800">
              <a:solidFill>
                <a:srgbClr val="242424"/>
              </a:solidFill>
              <a:highlight>
                <a:srgbClr val="FFFFFF"/>
              </a:highlight>
              <a:latin typeface="Arial"/>
              <a:ea typeface="Arial"/>
              <a:cs typeface="Arial"/>
              <a:sym typeface="Arial"/>
            </a:endParaRPr>
          </a:p>
          <a:p>
            <a:pPr indent="0" lvl="0" marL="457200" rtl="0" algn="l">
              <a:lnSpc>
                <a:spcPct val="90000"/>
              </a:lnSpc>
              <a:spcBef>
                <a:spcPts val="1200"/>
              </a:spcBef>
              <a:spcAft>
                <a:spcPts val="0"/>
              </a:spcAft>
              <a:buNone/>
            </a:pPr>
            <a:r>
              <a:t/>
            </a:r>
            <a:endParaRPr sz="1800">
              <a:solidFill>
                <a:srgbClr val="242424"/>
              </a:solidFill>
              <a:highlight>
                <a:srgbClr val="FFFFFF"/>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3600"/>
              <a:buNone/>
            </a:pPr>
            <a:r>
              <a:rPr lang="tr-TR">
                <a:solidFill>
                  <a:schemeClr val="lt1"/>
                </a:solidFill>
              </a:rPr>
              <a:t>MSSQL</a:t>
            </a:r>
            <a:endParaRPr>
              <a:solidFill>
                <a:schemeClr val="lt1"/>
              </a:solidFill>
            </a:endParaRPr>
          </a:p>
          <a:p>
            <a:pPr indent="0" lvl="0" marL="0" rtl="0" algn="l">
              <a:spcBef>
                <a:spcPts val="0"/>
              </a:spcBef>
              <a:spcAft>
                <a:spcPts val="0"/>
              </a:spcAft>
              <a:buSzPts val="3600"/>
              <a:buNone/>
            </a:pPr>
            <a:r>
              <a:rPr lang="tr-TR">
                <a:solidFill>
                  <a:schemeClr val="lt1"/>
                </a:solidFill>
              </a:rPr>
              <a:t>Indexes</a:t>
            </a:r>
            <a:endParaRPr>
              <a:solidFill>
                <a:schemeClr val="lt1"/>
              </a:solidFill>
            </a:endParaRPr>
          </a:p>
          <a:p>
            <a:pPr indent="0" lvl="0" marL="0" rtl="0" algn="l">
              <a:spcBef>
                <a:spcPts val="0"/>
              </a:spcBef>
              <a:spcAft>
                <a:spcPts val="0"/>
              </a:spcAft>
              <a:buSzPts val="3600"/>
              <a:buNone/>
            </a:pPr>
            <a:r>
              <a:rPr lang="tr-TR">
                <a:solidFill>
                  <a:schemeClr val="lt1"/>
                </a:solidFill>
              </a:rPr>
              <a:t>Options</a:t>
            </a:r>
            <a:endParaRPr>
              <a:solidFill>
                <a:schemeClr val="lt1"/>
              </a:solidFill>
            </a:endParaRPr>
          </a:p>
        </p:txBody>
      </p:sp>
      <p:sp>
        <p:nvSpPr>
          <p:cNvPr id="176" name="Google Shape;176;p27"/>
          <p:cNvSpPr txBox="1"/>
          <p:nvPr>
            <p:ph idx="1" type="body"/>
          </p:nvPr>
        </p:nvSpPr>
        <p:spPr>
          <a:xfrm>
            <a:off x="3869268" y="864108"/>
            <a:ext cx="7315200" cy="51207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SzPts val="1800"/>
              <a:buNone/>
            </a:pPr>
            <a:r>
              <a:rPr b="1" lang="tr-TR" sz="1800">
                <a:solidFill>
                  <a:srgbClr val="242424"/>
                </a:solidFill>
                <a:highlight>
                  <a:srgbClr val="FFFFFF"/>
                </a:highlight>
                <a:latin typeface="Arial"/>
                <a:ea typeface="Arial"/>
                <a:cs typeface="Arial"/>
                <a:sym typeface="Arial"/>
              </a:rPr>
              <a:t>INDEX OPERASYONLARI</a:t>
            </a:r>
            <a:endParaRPr b="1"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rPr lang="tr-TR" sz="1800">
                <a:solidFill>
                  <a:srgbClr val="242424"/>
                </a:solidFill>
                <a:highlight>
                  <a:srgbClr val="FFFFFF"/>
                </a:highlight>
                <a:latin typeface="Arial"/>
                <a:ea typeface="Arial"/>
                <a:cs typeface="Arial"/>
                <a:sym typeface="Arial"/>
              </a:rPr>
              <a:t>Index’ler performansa her zaman olumlu katkı sağlamaz ve olumsuz yönde de etkileyebilir. Index’lerin kullanılmadığını fark ettiğimizde performansı olumsuz etkilememesi için ya silmemiz ya da pasif yapmamız gerekebilir.</a:t>
            </a:r>
            <a:endParaRPr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t/>
            </a:r>
            <a:endParaRPr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rPr b="1" lang="tr-TR" sz="1800">
                <a:solidFill>
                  <a:srgbClr val="242424"/>
                </a:solidFill>
                <a:highlight>
                  <a:srgbClr val="FFFFFF"/>
                </a:highlight>
                <a:latin typeface="Arial"/>
                <a:ea typeface="Arial"/>
                <a:cs typeface="Arial"/>
                <a:sym typeface="Arial"/>
              </a:rPr>
              <a:t>DISABLE: </a:t>
            </a:r>
            <a:r>
              <a:rPr lang="tr-TR" sz="1800">
                <a:solidFill>
                  <a:srgbClr val="242424"/>
                </a:solidFill>
                <a:highlight>
                  <a:srgbClr val="FFFFFF"/>
                </a:highlight>
                <a:latin typeface="Arial"/>
                <a:ea typeface="Arial"/>
                <a:cs typeface="Arial"/>
                <a:sym typeface="Arial"/>
              </a:rPr>
              <a:t>Bu komut ile bir indeksin geçici olarak devre dışı bırakılması, o indeksin sorgularda kullanılmamasına, ancak fiziksel olarak veritabanından silinmemesine yol açar. Sorgu Planlarında bu indeks </a:t>
            </a:r>
            <a:r>
              <a:rPr lang="tr-TR" sz="1800">
                <a:solidFill>
                  <a:srgbClr val="242424"/>
                </a:solidFill>
                <a:highlight>
                  <a:srgbClr val="FFFFFF"/>
                </a:highlight>
                <a:latin typeface="Arial"/>
                <a:ea typeface="Arial"/>
                <a:cs typeface="Arial"/>
                <a:sym typeface="Arial"/>
              </a:rPr>
              <a:t>kullanılamaz</a:t>
            </a:r>
            <a:r>
              <a:rPr lang="tr-TR" sz="1800">
                <a:solidFill>
                  <a:srgbClr val="242424"/>
                </a:solidFill>
                <a:highlight>
                  <a:srgbClr val="FFFFFF"/>
                </a:highlight>
                <a:latin typeface="Arial"/>
                <a:ea typeface="Arial"/>
                <a:cs typeface="Arial"/>
                <a:sym typeface="Arial"/>
              </a:rPr>
              <a:t>. </a:t>
            </a:r>
            <a:endParaRPr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t/>
            </a:r>
            <a:endParaRPr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rPr lang="tr-TR" sz="1800">
                <a:solidFill>
                  <a:srgbClr val="242424"/>
                </a:solidFill>
                <a:highlight>
                  <a:srgbClr val="FFFFFF"/>
                </a:highlight>
                <a:latin typeface="Arial"/>
                <a:ea typeface="Arial"/>
                <a:cs typeface="Arial"/>
                <a:sym typeface="Arial"/>
              </a:rPr>
              <a:t>*** BULK INSERT, </a:t>
            </a:r>
            <a:r>
              <a:rPr lang="tr-TR" sz="1800">
                <a:solidFill>
                  <a:srgbClr val="242424"/>
                </a:solidFill>
                <a:highlight>
                  <a:srgbClr val="FFFFFF"/>
                </a:highlight>
                <a:latin typeface="Arial"/>
                <a:ea typeface="Arial"/>
                <a:cs typeface="Arial"/>
                <a:sym typeface="Arial"/>
              </a:rPr>
              <a:t>İNDEX</a:t>
            </a:r>
            <a:r>
              <a:rPr lang="tr-TR" sz="1800">
                <a:solidFill>
                  <a:srgbClr val="242424"/>
                </a:solidFill>
                <a:highlight>
                  <a:srgbClr val="FFFFFF"/>
                </a:highlight>
                <a:latin typeface="Arial"/>
                <a:ea typeface="Arial"/>
                <a:cs typeface="Arial"/>
                <a:sym typeface="Arial"/>
              </a:rPr>
              <a:t> bakımı gibi durumlarda Disable edilmelidir.</a:t>
            </a:r>
            <a:endParaRPr sz="1800">
              <a:solidFill>
                <a:srgbClr val="242424"/>
              </a:solidFill>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3600"/>
              <a:buNone/>
            </a:pPr>
            <a:r>
              <a:rPr lang="tr-TR">
                <a:solidFill>
                  <a:schemeClr val="lt1"/>
                </a:solidFill>
              </a:rPr>
              <a:t>MSSQL</a:t>
            </a:r>
            <a:endParaRPr>
              <a:solidFill>
                <a:schemeClr val="lt1"/>
              </a:solidFill>
            </a:endParaRPr>
          </a:p>
          <a:p>
            <a:pPr indent="0" lvl="0" marL="0" rtl="0" algn="l">
              <a:spcBef>
                <a:spcPts val="0"/>
              </a:spcBef>
              <a:spcAft>
                <a:spcPts val="0"/>
              </a:spcAft>
              <a:buSzPts val="3600"/>
              <a:buNone/>
            </a:pPr>
            <a:r>
              <a:rPr lang="tr-TR">
                <a:solidFill>
                  <a:schemeClr val="lt1"/>
                </a:solidFill>
              </a:rPr>
              <a:t>Indexes</a:t>
            </a:r>
            <a:endParaRPr>
              <a:solidFill>
                <a:schemeClr val="lt1"/>
              </a:solidFill>
            </a:endParaRPr>
          </a:p>
          <a:p>
            <a:pPr indent="0" lvl="0" marL="0" rtl="0" algn="l">
              <a:spcBef>
                <a:spcPts val="0"/>
              </a:spcBef>
              <a:spcAft>
                <a:spcPts val="0"/>
              </a:spcAft>
              <a:buSzPts val="3600"/>
              <a:buNone/>
            </a:pPr>
            <a:r>
              <a:rPr lang="tr-TR">
                <a:solidFill>
                  <a:schemeClr val="lt1"/>
                </a:solidFill>
              </a:rPr>
              <a:t>Options</a:t>
            </a:r>
            <a:endParaRPr>
              <a:solidFill>
                <a:schemeClr val="lt1"/>
              </a:solidFill>
            </a:endParaRPr>
          </a:p>
        </p:txBody>
      </p:sp>
      <p:sp>
        <p:nvSpPr>
          <p:cNvPr id="182" name="Google Shape;182;p28"/>
          <p:cNvSpPr txBox="1"/>
          <p:nvPr>
            <p:ph idx="1" type="body"/>
          </p:nvPr>
        </p:nvSpPr>
        <p:spPr>
          <a:xfrm>
            <a:off x="3869268" y="864108"/>
            <a:ext cx="7315200" cy="51207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SzPts val="1800"/>
              <a:buNone/>
            </a:pPr>
            <a:r>
              <a:rPr b="1" lang="tr-TR" sz="1800">
                <a:solidFill>
                  <a:srgbClr val="242424"/>
                </a:solidFill>
                <a:highlight>
                  <a:srgbClr val="FFFFFF"/>
                </a:highlight>
                <a:latin typeface="Arial"/>
                <a:ea typeface="Arial"/>
                <a:cs typeface="Arial"/>
                <a:sym typeface="Arial"/>
              </a:rPr>
              <a:t>REBUILD:</a:t>
            </a:r>
            <a:r>
              <a:rPr lang="tr-TR" sz="1800">
                <a:solidFill>
                  <a:srgbClr val="242424"/>
                </a:solidFill>
                <a:highlight>
                  <a:srgbClr val="FFFFFF"/>
                </a:highlight>
                <a:latin typeface="Arial"/>
                <a:ea typeface="Arial"/>
                <a:cs typeface="Arial"/>
                <a:sym typeface="Arial"/>
              </a:rPr>
              <a:t> Bir indeksi tamamen yeniden oluşturma işlemidir. İndeksin tüm yapısı sıfırdan oluşturulur, yani hem veri hem de indeks yapısı tamamen yeniden düzenlenir.</a:t>
            </a:r>
            <a:endParaRPr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t/>
            </a:r>
            <a:endParaRPr sz="1800">
              <a:solidFill>
                <a:srgbClr val="242424"/>
              </a:solidFill>
              <a:highlight>
                <a:srgbClr val="FFFFFF"/>
              </a:highlight>
              <a:latin typeface="Arial"/>
              <a:ea typeface="Arial"/>
              <a:cs typeface="Arial"/>
              <a:sym typeface="Arial"/>
            </a:endParaRPr>
          </a:p>
          <a:p>
            <a:pPr indent="-342900" lvl="0" marL="457200" rtl="0" algn="l">
              <a:lnSpc>
                <a:spcPct val="115000"/>
              </a:lnSpc>
              <a:spcBef>
                <a:spcPts val="1200"/>
              </a:spcBef>
              <a:spcAft>
                <a:spcPts val="0"/>
              </a:spcAft>
              <a:buClr>
                <a:schemeClr val="dk1"/>
              </a:buClr>
              <a:buSzPts val="1800"/>
              <a:buFont typeface="Arial"/>
              <a:buChar char="●"/>
            </a:pPr>
            <a:r>
              <a:rPr lang="tr-TR" sz="1800">
                <a:solidFill>
                  <a:schemeClr val="dk1"/>
                </a:solidFill>
                <a:latin typeface="Arial"/>
                <a:ea typeface="Arial"/>
                <a:cs typeface="Arial"/>
                <a:sym typeface="Arial"/>
              </a:rPr>
              <a:t>İndeksin fiziksel yapısı yeniden yapılandırılır.</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b="1" lang="tr-TR" sz="1800">
                <a:solidFill>
                  <a:schemeClr val="dk1"/>
                </a:solidFill>
                <a:latin typeface="Arial"/>
                <a:ea typeface="Arial"/>
                <a:cs typeface="Arial"/>
                <a:sym typeface="Arial"/>
              </a:rPr>
              <a:t>Fragmantasyon</a:t>
            </a:r>
            <a:r>
              <a:rPr lang="tr-TR" sz="1800">
                <a:solidFill>
                  <a:schemeClr val="dk1"/>
                </a:solidFill>
                <a:latin typeface="Arial"/>
                <a:ea typeface="Arial"/>
                <a:cs typeface="Arial"/>
                <a:sym typeface="Arial"/>
              </a:rPr>
              <a:t> tamamen ortadan kaldırılır.</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b="1" lang="tr-TR" sz="1800">
                <a:solidFill>
                  <a:schemeClr val="dk1"/>
                </a:solidFill>
                <a:latin typeface="Arial"/>
                <a:ea typeface="Arial"/>
                <a:cs typeface="Arial"/>
                <a:sym typeface="Arial"/>
              </a:rPr>
              <a:t>Disk alanı</a:t>
            </a:r>
            <a:r>
              <a:rPr lang="tr-TR" sz="1800">
                <a:solidFill>
                  <a:schemeClr val="dk1"/>
                </a:solidFill>
                <a:latin typeface="Arial"/>
                <a:ea typeface="Arial"/>
                <a:cs typeface="Arial"/>
                <a:sym typeface="Arial"/>
              </a:rPr>
              <a:t> üzerinde de değişiklikler olabilir. Eğer indeksin fiziksel boyutu küçülürse, disk alanı serbest bırakılır.</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lang="tr-TR" sz="1800">
                <a:solidFill>
                  <a:schemeClr val="dk1"/>
                </a:solidFill>
                <a:latin typeface="Arial"/>
                <a:ea typeface="Arial"/>
                <a:cs typeface="Arial"/>
                <a:sym typeface="Arial"/>
              </a:rPr>
              <a:t>%30 üstü fragmantasyon oranı ve BULK MERGE işlemlerinde yeniden yapılandırması tavsiye edilir.</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SzPts val="1800"/>
              <a:buNone/>
            </a:pPr>
            <a:r>
              <a:rPr lang="tr-TR" sz="1800">
                <a:solidFill>
                  <a:srgbClr val="242424"/>
                </a:solidFill>
                <a:highlight>
                  <a:srgbClr val="FFFFFF"/>
                </a:highlight>
                <a:latin typeface="Arial"/>
                <a:ea typeface="Arial"/>
                <a:cs typeface="Arial"/>
                <a:sym typeface="Arial"/>
              </a:rPr>
              <a:t>OFFLINE yapılır.</a:t>
            </a:r>
            <a:endParaRPr sz="1800">
              <a:solidFill>
                <a:srgbClr val="242424"/>
              </a:solidFill>
              <a:highlight>
                <a:srgbClr val="FFFFFF"/>
              </a:highlight>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3600"/>
              <a:buNone/>
            </a:pPr>
            <a:r>
              <a:rPr lang="tr-TR">
                <a:solidFill>
                  <a:schemeClr val="lt1"/>
                </a:solidFill>
              </a:rPr>
              <a:t>MSSQL</a:t>
            </a:r>
            <a:endParaRPr>
              <a:solidFill>
                <a:schemeClr val="lt1"/>
              </a:solidFill>
            </a:endParaRPr>
          </a:p>
          <a:p>
            <a:pPr indent="0" lvl="0" marL="0" rtl="0" algn="l">
              <a:spcBef>
                <a:spcPts val="0"/>
              </a:spcBef>
              <a:spcAft>
                <a:spcPts val="0"/>
              </a:spcAft>
              <a:buSzPts val="3600"/>
              <a:buNone/>
            </a:pPr>
            <a:r>
              <a:rPr lang="tr-TR">
                <a:solidFill>
                  <a:schemeClr val="lt1"/>
                </a:solidFill>
              </a:rPr>
              <a:t>Indexes</a:t>
            </a:r>
            <a:endParaRPr>
              <a:solidFill>
                <a:schemeClr val="lt1"/>
              </a:solidFill>
            </a:endParaRPr>
          </a:p>
          <a:p>
            <a:pPr indent="0" lvl="0" marL="0" rtl="0" algn="l">
              <a:spcBef>
                <a:spcPts val="0"/>
              </a:spcBef>
              <a:spcAft>
                <a:spcPts val="0"/>
              </a:spcAft>
              <a:buSzPts val="3600"/>
              <a:buNone/>
            </a:pPr>
            <a:r>
              <a:rPr lang="tr-TR">
                <a:solidFill>
                  <a:schemeClr val="lt1"/>
                </a:solidFill>
              </a:rPr>
              <a:t>Options</a:t>
            </a:r>
            <a:endParaRPr>
              <a:solidFill>
                <a:schemeClr val="lt1"/>
              </a:solidFill>
            </a:endParaRPr>
          </a:p>
        </p:txBody>
      </p:sp>
      <p:sp>
        <p:nvSpPr>
          <p:cNvPr id="188" name="Google Shape;188;p29"/>
          <p:cNvSpPr txBox="1"/>
          <p:nvPr>
            <p:ph idx="1" type="body"/>
          </p:nvPr>
        </p:nvSpPr>
        <p:spPr>
          <a:xfrm>
            <a:off x="3869268" y="864108"/>
            <a:ext cx="7315200" cy="51207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SzPts val="1800"/>
              <a:buNone/>
            </a:pPr>
            <a:r>
              <a:rPr b="1" lang="tr-TR" sz="1800">
                <a:solidFill>
                  <a:srgbClr val="242424"/>
                </a:solidFill>
                <a:highlight>
                  <a:srgbClr val="FFFFFF"/>
                </a:highlight>
                <a:latin typeface="Arial"/>
                <a:ea typeface="Arial"/>
                <a:cs typeface="Arial"/>
                <a:sym typeface="Arial"/>
              </a:rPr>
              <a:t>REORGANIZE:</a:t>
            </a:r>
            <a:r>
              <a:rPr lang="tr-TR" sz="1800">
                <a:solidFill>
                  <a:srgbClr val="242424"/>
                </a:solidFill>
                <a:highlight>
                  <a:srgbClr val="FFFFFF"/>
                </a:highlight>
                <a:latin typeface="Arial"/>
                <a:ea typeface="Arial"/>
                <a:cs typeface="Arial"/>
                <a:sym typeface="Arial"/>
              </a:rPr>
              <a:t> </a:t>
            </a:r>
            <a:r>
              <a:rPr lang="tr-TR" sz="1800">
                <a:solidFill>
                  <a:schemeClr val="dk1"/>
                </a:solidFill>
                <a:latin typeface="Arial"/>
                <a:ea typeface="Arial"/>
                <a:cs typeface="Arial"/>
                <a:sym typeface="Arial"/>
              </a:rPr>
              <a:t>bir indeksi fiziksel olarak yeniden düzenler ancak indeksi </a:t>
            </a:r>
            <a:r>
              <a:rPr b="1" lang="tr-TR" sz="1800">
                <a:solidFill>
                  <a:schemeClr val="dk1"/>
                </a:solidFill>
                <a:latin typeface="Arial"/>
                <a:ea typeface="Arial"/>
                <a:cs typeface="Arial"/>
                <a:sym typeface="Arial"/>
              </a:rPr>
              <a:t>tamamen yeniden oluşturmaz</a:t>
            </a:r>
            <a:r>
              <a:rPr lang="tr-TR" sz="1800">
                <a:solidFill>
                  <a:schemeClr val="dk1"/>
                </a:solidFill>
                <a:latin typeface="Arial"/>
                <a:ea typeface="Arial"/>
                <a:cs typeface="Arial"/>
                <a:sym typeface="Arial"/>
              </a:rPr>
              <a:t>. Bu işlem, indeksin yapısını </a:t>
            </a:r>
            <a:r>
              <a:rPr b="1" lang="tr-TR" sz="1800">
                <a:solidFill>
                  <a:schemeClr val="dk1"/>
                </a:solidFill>
                <a:latin typeface="Arial"/>
                <a:ea typeface="Arial"/>
                <a:cs typeface="Arial"/>
                <a:sym typeface="Arial"/>
              </a:rPr>
              <a:t>parça parça</a:t>
            </a:r>
            <a:r>
              <a:rPr lang="tr-TR" sz="1800">
                <a:solidFill>
                  <a:schemeClr val="dk1"/>
                </a:solidFill>
                <a:latin typeface="Arial"/>
                <a:ea typeface="Arial"/>
                <a:cs typeface="Arial"/>
                <a:sym typeface="Arial"/>
              </a:rPr>
              <a:t> düzenler ve </a:t>
            </a:r>
            <a:r>
              <a:rPr b="1" lang="tr-TR" sz="1800">
                <a:solidFill>
                  <a:schemeClr val="dk1"/>
                </a:solidFill>
                <a:latin typeface="Arial"/>
                <a:ea typeface="Arial"/>
                <a:cs typeface="Arial"/>
                <a:sym typeface="Arial"/>
              </a:rPr>
              <a:t>kendi başına daha az kaynak kullanır</a:t>
            </a:r>
            <a:r>
              <a:rPr lang="tr-TR" sz="1800">
                <a:solidFill>
                  <a:schemeClr val="dk1"/>
                </a:solidFill>
                <a:latin typeface="Arial"/>
                <a:ea typeface="Arial"/>
                <a:cs typeface="Arial"/>
                <a:sym typeface="Arial"/>
              </a:rPr>
              <a:t>. Aynı zamanda Fragmantasyon değerlerini düzeltir.</a:t>
            </a:r>
            <a:endParaRPr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lang="tr-TR" sz="1800">
                <a:solidFill>
                  <a:schemeClr val="dk1"/>
                </a:solidFill>
                <a:latin typeface="Arial"/>
                <a:ea typeface="Arial"/>
                <a:cs typeface="Arial"/>
                <a:sym typeface="Arial"/>
              </a:rPr>
              <a:t>%5 ile %30 arası fragmantasyon oranında tercih edilebilir.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lang="tr-TR" sz="1800">
                <a:solidFill>
                  <a:schemeClr val="dk1"/>
                </a:solidFill>
                <a:latin typeface="Arial"/>
                <a:ea typeface="Arial"/>
                <a:cs typeface="Arial"/>
                <a:sym typeface="Arial"/>
              </a:rPr>
              <a:t>Reorganize işlemi sırasında online seçeneği kullanılabilir.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SzPts val="1800"/>
              <a:buNone/>
            </a:pPr>
            <a:r>
              <a:t/>
            </a:r>
            <a:endParaRPr sz="1800">
              <a:solidFill>
                <a:srgbClr val="242424"/>
              </a:solidFill>
              <a:highlight>
                <a:srgbClr val="FFFFFF"/>
              </a:highlight>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3600"/>
              <a:buNone/>
            </a:pPr>
            <a:r>
              <a:rPr lang="tr-TR">
                <a:solidFill>
                  <a:schemeClr val="lt1"/>
                </a:solidFill>
              </a:rPr>
              <a:t>MSSQL</a:t>
            </a:r>
            <a:endParaRPr>
              <a:solidFill>
                <a:schemeClr val="lt1"/>
              </a:solidFill>
            </a:endParaRPr>
          </a:p>
          <a:p>
            <a:pPr indent="0" lvl="0" marL="0" rtl="0" algn="l">
              <a:spcBef>
                <a:spcPts val="0"/>
              </a:spcBef>
              <a:spcAft>
                <a:spcPts val="0"/>
              </a:spcAft>
              <a:buSzPts val="3600"/>
              <a:buNone/>
            </a:pPr>
            <a:r>
              <a:rPr lang="tr-TR">
                <a:solidFill>
                  <a:schemeClr val="lt1"/>
                </a:solidFill>
              </a:rPr>
              <a:t>Indexes</a:t>
            </a:r>
            <a:endParaRPr>
              <a:solidFill>
                <a:schemeClr val="lt1"/>
              </a:solidFill>
            </a:endParaRPr>
          </a:p>
          <a:p>
            <a:pPr indent="0" lvl="0" marL="0" rtl="0" algn="l">
              <a:spcBef>
                <a:spcPts val="0"/>
              </a:spcBef>
              <a:spcAft>
                <a:spcPts val="0"/>
              </a:spcAft>
              <a:buSzPts val="3600"/>
              <a:buNone/>
            </a:pPr>
            <a:r>
              <a:rPr lang="tr-TR">
                <a:solidFill>
                  <a:schemeClr val="lt1"/>
                </a:solidFill>
              </a:rPr>
              <a:t>Options</a:t>
            </a:r>
            <a:endParaRPr>
              <a:solidFill>
                <a:schemeClr val="lt1"/>
              </a:solidFill>
            </a:endParaRPr>
          </a:p>
        </p:txBody>
      </p:sp>
      <p:pic>
        <p:nvPicPr>
          <p:cNvPr id="194" name="Google Shape;194;p30"/>
          <p:cNvPicPr preferRelativeResize="0"/>
          <p:nvPr/>
        </p:nvPicPr>
        <p:blipFill>
          <a:blip r:embed="rId3">
            <a:alphaModFix/>
          </a:blip>
          <a:stretch>
            <a:fillRect/>
          </a:stretch>
        </p:blipFill>
        <p:spPr>
          <a:xfrm>
            <a:off x="3559875" y="1687225"/>
            <a:ext cx="8097150" cy="3248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3600"/>
              <a:buNone/>
            </a:pPr>
            <a:r>
              <a:rPr lang="tr-TR">
                <a:solidFill>
                  <a:schemeClr val="lt1"/>
                </a:solidFill>
              </a:rPr>
              <a:t>MSSQL</a:t>
            </a:r>
            <a:endParaRPr>
              <a:solidFill>
                <a:schemeClr val="lt1"/>
              </a:solidFill>
            </a:endParaRPr>
          </a:p>
          <a:p>
            <a:pPr indent="0" lvl="0" marL="0" rtl="0" algn="l">
              <a:spcBef>
                <a:spcPts val="0"/>
              </a:spcBef>
              <a:spcAft>
                <a:spcPts val="0"/>
              </a:spcAft>
              <a:buSzPts val="3600"/>
              <a:buNone/>
            </a:pPr>
            <a:r>
              <a:rPr lang="tr-TR">
                <a:solidFill>
                  <a:schemeClr val="lt1"/>
                </a:solidFill>
              </a:rPr>
              <a:t>Indexes</a:t>
            </a:r>
            <a:endParaRPr>
              <a:solidFill>
                <a:schemeClr val="lt1"/>
              </a:solidFill>
            </a:endParaRPr>
          </a:p>
          <a:p>
            <a:pPr indent="0" lvl="0" marL="0" rtl="0" algn="l">
              <a:spcBef>
                <a:spcPts val="0"/>
              </a:spcBef>
              <a:spcAft>
                <a:spcPts val="0"/>
              </a:spcAft>
              <a:buSzPts val="3600"/>
              <a:buNone/>
            </a:pPr>
            <a:r>
              <a:rPr lang="tr-TR">
                <a:solidFill>
                  <a:schemeClr val="lt1"/>
                </a:solidFill>
              </a:rPr>
              <a:t>Options</a:t>
            </a:r>
            <a:endParaRPr>
              <a:solidFill>
                <a:schemeClr val="lt1"/>
              </a:solidFill>
            </a:endParaRPr>
          </a:p>
        </p:txBody>
      </p:sp>
      <p:sp>
        <p:nvSpPr>
          <p:cNvPr id="200" name="Google Shape;200;p31"/>
          <p:cNvSpPr txBox="1"/>
          <p:nvPr>
            <p:ph idx="1" type="body"/>
          </p:nvPr>
        </p:nvSpPr>
        <p:spPr>
          <a:xfrm>
            <a:off x="3869268" y="864108"/>
            <a:ext cx="7315200" cy="51207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None/>
            </a:pPr>
            <a:r>
              <a:rPr b="1" lang="tr-TR" sz="1800">
                <a:solidFill>
                  <a:schemeClr val="dk1"/>
                </a:solidFill>
                <a:latin typeface="Arial"/>
                <a:ea typeface="Arial"/>
                <a:cs typeface="Arial"/>
                <a:sym typeface="Arial"/>
              </a:rPr>
              <a:t>INDEX İSTATİSTİKLERİ</a:t>
            </a:r>
            <a:endParaRPr b="1"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b="1"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tr-TR" sz="1800">
                <a:solidFill>
                  <a:schemeClr val="dk1"/>
                </a:solidFill>
                <a:latin typeface="Arial"/>
                <a:ea typeface="Arial"/>
                <a:cs typeface="Arial"/>
                <a:sym typeface="Arial"/>
              </a:rPr>
              <a:t>SQL Server’da </a:t>
            </a:r>
            <a:r>
              <a:rPr b="1" lang="tr-TR" sz="1800">
                <a:solidFill>
                  <a:srgbClr val="38761D"/>
                </a:solidFill>
                <a:latin typeface="Arial"/>
                <a:ea typeface="Arial"/>
                <a:cs typeface="Arial"/>
                <a:sym typeface="Arial"/>
              </a:rPr>
              <a:t>sys.dm_db_index_physical_stats</a:t>
            </a:r>
            <a:r>
              <a:rPr lang="tr-TR" sz="1800">
                <a:solidFill>
                  <a:schemeClr val="dk1"/>
                </a:solidFill>
                <a:latin typeface="Arial"/>
                <a:ea typeface="Arial"/>
                <a:cs typeface="Arial"/>
                <a:sym typeface="Arial"/>
              </a:rPr>
              <a:t> ve </a:t>
            </a:r>
            <a:r>
              <a:rPr b="1" lang="tr-TR" sz="1800">
                <a:solidFill>
                  <a:srgbClr val="38761D"/>
                </a:solidFill>
                <a:latin typeface="Arial"/>
                <a:ea typeface="Arial"/>
                <a:cs typeface="Arial"/>
                <a:sym typeface="Arial"/>
              </a:rPr>
              <a:t>sys.dm_db_index_usage_stats</a:t>
            </a:r>
            <a:r>
              <a:rPr lang="tr-TR" sz="1800">
                <a:solidFill>
                  <a:schemeClr val="dk1"/>
                </a:solidFill>
                <a:latin typeface="Arial"/>
                <a:ea typeface="Arial"/>
                <a:cs typeface="Arial"/>
                <a:sym typeface="Arial"/>
              </a:rPr>
              <a:t> gibi DMV'ler (Dynamic Management Views) kullanılarak indekslerin durumu ve kullanım sıklığı izlenebilir</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SzPts val="1800"/>
              <a:buNone/>
            </a:pPr>
            <a:r>
              <a:t/>
            </a:r>
            <a:endParaRPr sz="1800">
              <a:solidFill>
                <a:srgbClr val="242424"/>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orbel"/>
              <a:buNone/>
            </a:pPr>
            <a:r>
              <a:rPr lang="tr-TR">
                <a:solidFill>
                  <a:schemeClr val="lt1"/>
                </a:solidFill>
              </a:rPr>
              <a:t>MSSQL</a:t>
            </a:r>
            <a:endParaRPr>
              <a:solidFill>
                <a:schemeClr val="lt1"/>
              </a:solidFill>
            </a:endParaRPr>
          </a:p>
          <a:p>
            <a:pPr indent="0" lvl="0" marL="0" rtl="0" algn="l">
              <a:spcBef>
                <a:spcPts val="0"/>
              </a:spcBef>
              <a:spcAft>
                <a:spcPts val="0"/>
              </a:spcAft>
              <a:buClr>
                <a:schemeClr val="lt1"/>
              </a:buClr>
              <a:buSzPts val="3600"/>
              <a:buFont typeface="Corbel"/>
              <a:buNone/>
            </a:pPr>
            <a:r>
              <a:rPr lang="tr-TR">
                <a:solidFill>
                  <a:schemeClr val="lt1"/>
                </a:solidFill>
              </a:rPr>
              <a:t>Indexes</a:t>
            </a:r>
            <a:endParaRPr>
              <a:solidFill>
                <a:schemeClr val="lt1"/>
              </a:solidFill>
            </a:endParaRPr>
          </a:p>
          <a:p>
            <a:pPr indent="0" lvl="0" marL="0" rtl="0" algn="l">
              <a:lnSpc>
                <a:spcPct val="90000"/>
              </a:lnSpc>
              <a:spcBef>
                <a:spcPts val="0"/>
              </a:spcBef>
              <a:spcAft>
                <a:spcPts val="0"/>
              </a:spcAft>
              <a:buClr>
                <a:schemeClr val="lt1"/>
              </a:buClr>
              <a:buSzPts val="3600"/>
              <a:buFont typeface="Corbel"/>
              <a:buNone/>
            </a:pPr>
            <a:r>
              <a:t/>
            </a:r>
            <a:endParaRPr/>
          </a:p>
        </p:txBody>
      </p:sp>
      <p:pic>
        <p:nvPicPr>
          <p:cNvPr id="95" name="Google Shape;95;p14"/>
          <p:cNvPicPr preferRelativeResize="0"/>
          <p:nvPr/>
        </p:nvPicPr>
        <p:blipFill>
          <a:blip r:embed="rId3">
            <a:alphaModFix/>
          </a:blip>
          <a:stretch>
            <a:fillRect/>
          </a:stretch>
        </p:blipFill>
        <p:spPr>
          <a:xfrm>
            <a:off x="5558144" y="703400"/>
            <a:ext cx="3629025" cy="2466975"/>
          </a:xfrm>
          <a:prstGeom prst="rect">
            <a:avLst/>
          </a:prstGeom>
          <a:noFill/>
          <a:ln>
            <a:noFill/>
          </a:ln>
        </p:spPr>
      </p:pic>
      <p:pic>
        <p:nvPicPr>
          <p:cNvPr id="96" name="Google Shape;96;p14"/>
          <p:cNvPicPr preferRelativeResize="0"/>
          <p:nvPr/>
        </p:nvPicPr>
        <p:blipFill>
          <a:blip r:embed="rId4">
            <a:alphaModFix/>
          </a:blip>
          <a:stretch>
            <a:fillRect/>
          </a:stretch>
        </p:blipFill>
        <p:spPr>
          <a:xfrm>
            <a:off x="4449124" y="3514825"/>
            <a:ext cx="5579669" cy="2466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orbel"/>
              <a:buNone/>
            </a:pPr>
            <a:r>
              <a:rPr lang="tr-TR">
                <a:solidFill>
                  <a:schemeClr val="lt1"/>
                </a:solidFill>
              </a:rPr>
              <a:t>MSSQL</a:t>
            </a:r>
            <a:endParaRPr>
              <a:solidFill>
                <a:schemeClr val="lt1"/>
              </a:solidFill>
            </a:endParaRPr>
          </a:p>
          <a:p>
            <a:pPr indent="0" lvl="0" marL="0" rtl="0" algn="l">
              <a:lnSpc>
                <a:spcPct val="90000"/>
              </a:lnSpc>
              <a:spcBef>
                <a:spcPts val="0"/>
              </a:spcBef>
              <a:spcAft>
                <a:spcPts val="0"/>
              </a:spcAft>
              <a:buSzPts val="1800"/>
              <a:buNone/>
            </a:pPr>
            <a:r>
              <a:rPr lang="tr-TR">
                <a:solidFill>
                  <a:schemeClr val="lt1"/>
                </a:solidFill>
              </a:rPr>
              <a:t>Indexes</a:t>
            </a:r>
            <a:endParaRPr/>
          </a:p>
        </p:txBody>
      </p:sp>
      <p:sp>
        <p:nvSpPr>
          <p:cNvPr id="102" name="Google Shape;102;p15"/>
          <p:cNvSpPr txBox="1"/>
          <p:nvPr>
            <p:ph idx="1" type="body"/>
          </p:nvPr>
        </p:nvSpPr>
        <p:spPr>
          <a:xfrm>
            <a:off x="3869268" y="864108"/>
            <a:ext cx="7315200" cy="51207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SzPts val="1800"/>
              <a:buNone/>
            </a:pPr>
            <a:r>
              <a:rPr b="1" lang="tr-TR" sz="1800">
                <a:solidFill>
                  <a:schemeClr val="dk1"/>
                </a:solidFill>
                <a:latin typeface="Arial"/>
                <a:ea typeface="Arial"/>
                <a:cs typeface="Arial"/>
                <a:sym typeface="Arial"/>
              </a:rPr>
              <a:t>Uniform Extend:</a:t>
            </a:r>
            <a:r>
              <a:rPr lang="tr-TR" sz="1800">
                <a:solidFill>
                  <a:schemeClr val="dk1"/>
                </a:solidFill>
                <a:latin typeface="Arial"/>
                <a:ea typeface="Arial"/>
                <a:cs typeface="Arial"/>
                <a:sym typeface="Arial"/>
              </a:rPr>
              <a:t> Bu modelde her extent, genellikle 8 veri sayfası (8 x 8KB = 64KB) içerir. Yani her extent sabit büyüklüktedir ve verilerin düzenli bir şekilde depolanmasını sağlar.</a:t>
            </a:r>
            <a:endParaRPr sz="1800">
              <a:solidFill>
                <a:srgbClr val="0D0D0D"/>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t/>
            </a:r>
            <a:endParaRPr sz="1800">
              <a:solidFill>
                <a:srgbClr val="0D0D0D"/>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rPr b="1" lang="tr-TR" sz="1800">
                <a:solidFill>
                  <a:srgbClr val="0D0D0D"/>
                </a:solidFill>
                <a:highlight>
                  <a:srgbClr val="FFFFFF"/>
                </a:highlight>
                <a:latin typeface="Arial"/>
                <a:ea typeface="Arial"/>
                <a:cs typeface="Arial"/>
                <a:sym typeface="Arial"/>
              </a:rPr>
              <a:t>Mixed Extend: </a:t>
            </a:r>
            <a:r>
              <a:rPr lang="tr-TR" sz="1800">
                <a:solidFill>
                  <a:srgbClr val="0D0D0D"/>
                </a:solidFill>
                <a:highlight>
                  <a:srgbClr val="FFFFFF"/>
                </a:highlight>
                <a:latin typeface="Arial"/>
                <a:ea typeface="Arial"/>
                <a:cs typeface="Arial"/>
                <a:sym typeface="Arial"/>
              </a:rPr>
              <a:t>Bu modelde, her extent başlangıçta 8 veri sayfası içerir, ancak ilk eklenen veri sayfaları, sistem tarafından mevcut olan en uygun extent’e (yani boş olan bir extent’e) yerleştirilir.</a:t>
            </a:r>
            <a:endParaRPr sz="1800">
              <a:solidFill>
                <a:srgbClr val="0D0D0D"/>
              </a:solidFill>
              <a:highlight>
                <a:srgbClr val="FFFFFF"/>
              </a:highlight>
              <a:latin typeface="Arial"/>
              <a:ea typeface="Arial"/>
              <a:cs typeface="Arial"/>
              <a:sym typeface="Arial"/>
            </a:endParaRPr>
          </a:p>
          <a:p>
            <a:pPr indent="0" lvl="0" marL="0" rtl="0" algn="l">
              <a:lnSpc>
                <a:spcPct val="90000"/>
              </a:lnSpc>
              <a:spcBef>
                <a:spcPts val="1200"/>
              </a:spcBef>
              <a:spcAft>
                <a:spcPts val="0"/>
              </a:spcAft>
              <a:buSzPts val="1800"/>
              <a:buNone/>
            </a:pPr>
            <a:r>
              <a:t/>
            </a:r>
            <a:endParaRPr sz="18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orbel"/>
              <a:buNone/>
            </a:pPr>
            <a:r>
              <a:rPr lang="tr-TR">
                <a:solidFill>
                  <a:schemeClr val="lt1"/>
                </a:solidFill>
              </a:rPr>
              <a:t>MSSQL</a:t>
            </a:r>
            <a:endParaRPr>
              <a:solidFill>
                <a:schemeClr val="lt1"/>
              </a:solidFill>
            </a:endParaRPr>
          </a:p>
          <a:p>
            <a:pPr indent="0" lvl="0" marL="0" rtl="0" algn="l">
              <a:spcBef>
                <a:spcPts val="0"/>
              </a:spcBef>
              <a:spcAft>
                <a:spcPts val="0"/>
              </a:spcAft>
              <a:buClr>
                <a:schemeClr val="lt1"/>
              </a:buClr>
              <a:buSzPts val="3600"/>
              <a:buFont typeface="Corbel"/>
              <a:buNone/>
            </a:pPr>
            <a:r>
              <a:rPr lang="tr-TR">
                <a:solidFill>
                  <a:schemeClr val="lt1"/>
                </a:solidFill>
              </a:rPr>
              <a:t>Indexes</a:t>
            </a:r>
            <a:endParaRPr>
              <a:solidFill>
                <a:schemeClr val="lt1"/>
              </a:solidFill>
            </a:endParaRPr>
          </a:p>
        </p:txBody>
      </p:sp>
      <p:sp>
        <p:nvSpPr>
          <p:cNvPr id="108" name="Google Shape;108;p16"/>
          <p:cNvSpPr txBox="1"/>
          <p:nvPr>
            <p:ph idx="1" type="body"/>
          </p:nvPr>
        </p:nvSpPr>
        <p:spPr>
          <a:xfrm>
            <a:off x="3869268" y="864108"/>
            <a:ext cx="7315200" cy="51207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SzPts val="1800"/>
              <a:buNone/>
            </a:pPr>
            <a:r>
              <a:t/>
            </a:r>
            <a:endParaRPr b="1" sz="1800">
              <a:solidFill>
                <a:schemeClr val="dk1"/>
              </a:solidFill>
              <a:latin typeface="Arial"/>
              <a:ea typeface="Arial"/>
              <a:cs typeface="Arial"/>
              <a:sym typeface="Arial"/>
            </a:endParaRPr>
          </a:p>
          <a:p>
            <a:pPr indent="0" lvl="0" marL="0" rtl="0" algn="l">
              <a:lnSpc>
                <a:spcPct val="115000"/>
              </a:lnSpc>
              <a:spcBef>
                <a:spcPts val="1200"/>
              </a:spcBef>
              <a:spcAft>
                <a:spcPts val="0"/>
              </a:spcAft>
              <a:buSzPts val="1800"/>
              <a:buNone/>
            </a:pPr>
            <a:r>
              <a:rPr b="1" lang="tr-TR" sz="1800">
                <a:solidFill>
                  <a:schemeClr val="dk1"/>
                </a:solidFill>
                <a:latin typeface="Arial"/>
                <a:ea typeface="Arial"/>
                <a:cs typeface="Arial"/>
                <a:sym typeface="Arial"/>
              </a:rPr>
              <a:t>Indeks Terimleri;</a:t>
            </a:r>
            <a:endParaRPr b="1" sz="1800">
              <a:solidFill>
                <a:schemeClr val="dk1"/>
              </a:solidFill>
              <a:latin typeface="Arial"/>
              <a:ea typeface="Arial"/>
              <a:cs typeface="Arial"/>
              <a:sym typeface="Arial"/>
            </a:endParaRPr>
          </a:p>
          <a:p>
            <a:pPr indent="0" lvl="0" marL="0" rtl="0" algn="l">
              <a:lnSpc>
                <a:spcPct val="115000"/>
              </a:lnSpc>
              <a:spcBef>
                <a:spcPts val="1200"/>
              </a:spcBef>
              <a:spcAft>
                <a:spcPts val="0"/>
              </a:spcAft>
              <a:buSzPts val="1800"/>
              <a:buNone/>
            </a:pPr>
            <a:r>
              <a:t/>
            </a:r>
            <a:endParaRPr b="1" sz="1800">
              <a:solidFill>
                <a:schemeClr val="dk1"/>
              </a:solidFill>
              <a:latin typeface="Arial"/>
              <a:ea typeface="Arial"/>
              <a:cs typeface="Arial"/>
              <a:sym typeface="Arial"/>
            </a:endParaRPr>
          </a:p>
          <a:p>
            <a:pPr indent="0" lvl="0" marL="0" rtl="0" algn="l">
              <a:lnSpc>
                <a:spcPct val="115000"/>
              </a:lnSpc>
              <a:spcBef>
                <a:spcPts val="1200"/>
              </a:spcBef>
              <a:spcAft>
                <a:spcPts val="0"/>
              </a:spcAft>
              <a:buSzPts val="1800"/>
              <a:buNone/>
            </a:pPr>
            <a:r>
              <a:rPr b="1" lang="tr-TR" sz="1800">
                <a:solidFill>
                  <a:schemeClr val="dk1"/>
                </a:solidFill>
                <a:latin typeface="Arial"/>
                <a:ea typeface="Arial"/>
                <a:cs typeface="Arial"/>
                <a:sym typeface="Arial"/>
              </a:rPr>
              <a:t>Heap Table: </a:t>
            </a:r>
            <a:r>
              <a:rPr lang="tr-TR" sz="1800">
                <a:solidFill>
                  <a:schemeClr val="dk1"/>
                </a:solidFill>
                <a:latin typeface="Arial"/>
                <a:ea typeface="Arial"/>
                <a:cs typeface="Arial"/>
                <a:sym typeface="Arial"/>
              </a:rPr>
              <a:t>Index olmayan tablodur. Veriler rastgele data page’lere yazılır. Clustered Index olmayan tablolar.</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SzPts val="1800"/>
              <a:buNone/>
            </a:pPr>
            <a:r>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SzPts val="1800"/>
              <a:buNone/>
            </a:pPr>
            <a:r>
              <a:rPr b="1" lang="tr-TR" sz="1800">
                <a:solidFill>
                  <a:schemeClr val="dk1"/>
                </a:solidFill>
                <a:latin typeface="Arial"/>
                <a:ea typeface="Arial"/>
                <a:cs typeface="Arial"/>
                <a:sym typeface="Arial"/>
              </a:rPr>
              <a:t>Table Scan:</a:t>
            </a:r>
            <a:r>
              <a:rPr lang="tr-TR" sz="1800">
                <a:solidFill>
                  <a:schemeClr val="dk1"/>
                </a:solidFill>
                <a:latin typeface="Arial"/>
                <a:ea typeface="Arial"/>
                <a:cs typeface="Arial"/>
                <a:sym typeface="Arial"/>
              </a:rPr>
              <a:t> Heap table durumunda tablodaki kayıtları tek tek sıra ile arama ve karşılaştırma işlemi.</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SzPts val="1800"/>
              <a:buNone/>
            </a:pPr>
            <a:r>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SzPts val="1800"/>
              <a:buNone/>
            </a:pPr>
            <a:r>
              <a:rPr b="1" lang="tr-TR" sz="1800">
                <a:solidFill>
                  <a:schemeClr val="dk1"/>
                </a:solidFill>
                <a:latin typeface="Arial"/>
                <a:ea typeface="Arial"/>
                <a:cs typeface="Arial"/>
                <a:sym typeface="Arial"/>
              </a:rPr>
              <a:t>Clustered Table: </a:t>
            </a:r>
            <a:r>
              <a:rPr lang="tr-TR" sz="1800">
                <a:solidFill>
                  <a:schemeClr val="dk1"/>
                </a:solidFill>
                <a:latin typeface="Arial"/>
                <a:ea typeface="Arial"/>
                <a:cs typeface="Arial"/>
                <a:sym typeface="Arial"/>
              </a:rPr>
              <a:t>Üzerinde Clustered Index tanımlı tablo. Heap Table göre INSERT, UPDATE, DELETE işlemlerinde ekstra bakım maliyeti vardır. Sorgu Index tanımlanmış kolonları kullanırsa veriye daha hızlı erişim sağlanır.</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SzPts val="1800"/>
              <a:buNone/>
            </a:pPr>
            <a:r>
              <a:t/>
            </a:r>
            <a:endParaRPr sz="1800">
              <a:solidFill>
                <a:schemeClr val="dk1"/>
              </a:solidFill>
              <a:latin typeface="Arial"/>
              <a:ea typeface="Arial"/>
              <a:cs typeface="Arial"/>
              <a:sym typeface="Arial"/>
            </a:endParaRPr>
          </a:p>
          <a:p>
            <a:pPr indent="0" lvl="0" marL="0" rtl="0" algn="l">
              <a:lnSpc>
                <a:spcPct val="90000"/>
              </a:lnSpc>
              <a:spcBef>
                <a:spcPts val="1200"/>
              </a:spcBef>
              <a:spcAft>
                <a:spcPts val="0"/>
              </a:spcAft>
              <a:buSzPts val="1800"/>
              <a:buNone/>
            </a:pPr>
            <a:r>
              <a:t/>
            </a:r>
            <a:endParaRPr sz="18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orbel"/>
              <a:buNone/>
            </a:pPr>
            <a:r>
              <a:rPr lang="tr-TR">
                <a:solidFill>
                  <a:schemeClr val="lt1"/>
                </a:solidFill>
              </a:rPr>
              <a:t>MSSQL</a:t>
            </a:r>
            <a:endParaRPr>
              <a:solidFill>
                <a:schemeClr val="lt1"/>
              </a:solidFill>
            </a:endParaRPr>
          </a:p>
          <a:p>
            <a:pPr indent="0" lvl="0" marL="0" rtl="0" algn="l">
              <a:spcBef>
                <a:spcPts val="0"/>
              </a:spcBef>
              <a:spcAft>
                <a:spcPts val="0"/>
              </a:spcAft>
              <a:buClr>
                <a:schemeClr val="lt1"/>
              </a:buClr>
              <a:buSzPts val="3600"/>
              <a:buFont typeface="Corbel"/>
              <a:buNone/>
            </a:pPr>
            <a:r>
              <a:rPr lang="tr-TR">
                <a:solidFill>
                  <a:schemeClr val="lt1"/>
                </a:solidFill>
              </a:rPr>
              <a:t>Indexes</a:t>
            </a:r>
            <a:endParaRPr>
              <a:solidFill>
                <a:schemeClr val="lt1"/>
              </a:solidFill>
            </a:endParaRPr>
          </a:p>
        </p:txBody>
      </p:sp>
      <p:sp>
        <p:nvSpPr>
          <p:cNvPr id="114" name="Google Shape;114;p17"/>
          <p:cNvSpPr txBox="1"/>
          <p:nvPr>
            <p:ph idx="1" type="body"/>
          </p:nvPr>
        </p:nvSpPr>
        <p:spPr>
          <a:xfrm>
            <a:off x="3869268" y="864108"/>
            <a:ext cx="7315200" cy="51207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SzPts val="1800"/>
              <a:buNone/>
            </a:pPr>
            <a:r>
              <a:t/>
            </a:r>
            <a:endParaRPr b="1" sz="1800">
              <a:solidFill>
                <a:schemeClr val="dk1"/>
              </a:solidFill>
              <a:latin typeface="Arial"/>
              <a:ea typeface="Arial"/>
              <a:cs typeface="Arial"/>
              <a:sym typeface="Arial"/>
            </a:endParaRPr>
          </a:p>
          <a:p>
            <a:pPr indent="0" lvl="0" marL="0" rtl="0" algn="l">
              <a:lnSpc>
                <a:spcPct val="115000"/>
              </a:lnSpc>
              <a:spcBef>
                <a:spcPts val="1200"/>
              </a:spcBef>
              <a:spcAft>
                <a:spcPts val="0"/>
              </a:spcAft>
              <a:buSzPts val="1800"/>
              <a:buNone/>
            </a:pPr>
            <a:r>
              <a:t/>
            </a:r>
            <a:endParaRPr b="1" sz="1800">
              <a:solidFill>
                <a:schemeClr val="dk1"/>
              </a:solidFill>
              <a:latin typeface="Arial"/>
              <a:ea typeface="Arial"/>
              <a:cs typeface="Arial"/>
              <a:sym typeface="Arial"/>
            </a:endParaRPr>
          </a:p>
          <a:p>
            <a:pPr indent="0" lvl="0" marL="0" rtl="0" algn="l">
              <a:lnSpc>
                <a:spcPct val="115000"/>
              </a:lnSpc>
              <a:spcBef>
                <a:spcPts val="1200"/>
              </a:spcBef>
              <a:spcAft>
                <a:spcPts val="0"/>
              </a:spcAft>
              <a:buSzPts val="1800"/>
              <a:buNone/>
            </a:pPr>
            <a:r>
              <a:t/>
            </a:r>
            <a:endParaRPr b="1" sz="1800">
              <a:solidFill>
                <a:schemeClr val="dk1"/>
              </a:solidFill>
              <a:latin typeface="Arial"/>
              <a:ea typeface="Arial"/>
              <a:cs typeface="Arial"/>
              <a:sym typeface="Arial"/>
            </a:endParaRPr>
          </a:p>
          <a:p>
            <a:pPr indent="0" lvl="0" marL="0" rtl="0" algn="l">
              <a:lnSpc>
                <a:spcPct val="115000"/>
              </a:lnSpc>
              <a:spcBef>
                <a:spcPts val="1200"/>
              </a:spcBef>
              <a:spcAft>
                <a:spcPts val="0"/>
              </a:spcAft>
              <a:buSzPts val="1800"/>
              <a:buNone/>
            </a:pPr>
            <a:r>
              <a:rPr b="1" lang="tr-TR" sz="1800">
                <a:solidFill>
                  <a:schemeClr val="dk1"/>
                </a:solidFill>
                <a:latin typeface="Arial"/>
                <a:ea typeface="Arial"/>
                <a:cs typeface="Arial"/>
                <a:sym typeface="Arial"/>
              </a:rPr>
              <a:t>Indeks Çeşitleri</a:t>
            </a:r>
            <a:endParaRPr b="1" sz="1800">
              <a:solidFill>
                <a:schemeClr val="dk1"/>
              </a:solidFill>
              <a:latin typeface="Arial"/>
              <a:ea typeface="Arial"/>
              <a:cs typeface="Arial"/>
              <a:sym typeface="Arial"/>
            </a:endParaRPr>
          </a:p>
          <a:p>
            <a:pPr indent="0" lvl="0" marL="0" rtl="0" algn="l">
              <a:lnSpc>
                <a:spcPct val="115000"/>
              </a:lnSpc>
              <a:spcBef>
                <a:spcPts val="1200"/>
              </a:spcBef>
              <a:spcAft>
                <a:spcPts val="0"/>
              </a:spcAft>
              <a:buSzPts val="1800"/>
              <a:buNone/>
            </a:pPr>
            <a:r>
              <a:t/>
            </a:r>
            <a:endParaRPr b="1" sz="1800">
              <a:solidFill>
                <a:schemeClr val="dk1"/>
              </a:solidFill>
              <a:latin typeface="Arial"/>
              <a:ea typeface="Arial"/>
              <a:cs typeface="Arial"/>
              <a:sym typeface="Arial"/>
            </a:endParaRPr>
          </a:p>
          <a:p>
            <a:pPr indent="0" lvl="0" marL="0" rtl="0" algn="l">
              <a:lnSpc>
                <a:spcPct val="115000"/>
              </a:lnSpc>
              <a:spcBef>
                <a:spcPts val="1200"/>
              </a:spcBef>
              <a:spcAft>
                <a:spcPts val="0"/>
              </a:spcAft>
              <a:buSzPts val="1800"/>
              <a:buNone/>
            </a:pPr>
            <a:r>
              <a:rPr b="1" lang="tr-TR" sz="1800">
                <a:solidFill>
                  <a:schemeClr val="dk1"/>
                </a:solidFill>
                <a:latin typeface="Arial"/>
                <a:ea typeface="Arial"/>
                <a:cs typeface="Arial"/>
                <a:sym typeface="Arial"/>
              </a:rPr>
              <a:t>Clustered Index:  </a:t>
            </a:r>
            <a:r>
              <a:rPr lang="tr-TR" sz="1800">
                <a:solidFill>
                  <a:srgbClr val="242424"/>
                </a:solidFill>
                <a:highlight>
                  <a:srgbClr val="FFFFFF"/>
                </a:highlight>
                <a:latin typeface="Arial"/>
                <a:ea typeface="Arial"/>
                <a:cs typeface="Arial"/>
                <a:sym typeface="Arial"/>
              </a:rPr>
              <a:t>clustered index’ler tablodaki veriyi fiziksel olarak sıralar. Bir tablo fiziksel olarak sıralandığından tablo üzerinde sadece bir tane clustered index tanımlanabilir.  Veriler Leaf Node’da tutulur.</a:t>
            </a:r>
            <a:endParaRPr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rPr b="1" lang="tr-TR" sz="1800">
                <a:solidFill>
                  <a:srgbClr val="242424"/>
                </a:solidFill>
                <a:highlight>
                  <a:srgbClr val="FFFFFF"/>
                </a:highlight>
                <a:latin typeface="Arial"/>
                <a:ea typeface="Arial"/>
                <a:cs typeface="Arial"/>
                <a:sym typeface="Arial"/>
              </a:rPr>
              <a:t>Non-Clustered Index:</a:t>
            </a:r>
            <a:endParaRPr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rPr lang="tr-TR" sz="1800">
                <a:solidFill>
                  <a:srgbClr val="242424"/>
                </a:solidFill>
                <a:highlight>
                  <a:srgbClr val="FFFFFF"/>
                </a:highlight>
                <a:latin typeface="Arial"/>
                <a:ea typeface="Arial"/>
                <a:cs typeface="Arial"/>
                <a:sym typeface="Arial"/>
              </a:rPr>
              <a:t>Non-Clustered Index veriyi fiziksel değil mantıksal olarak sıralar. Bu index’lerin leaf node’larında verinin kendisi değil nerede olduğu bilgisi tutulur. </a:t>
            </a:r>
            <a:endParaRPr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rPr lang="tr-TR" sz="1800">
                <a:solidFill>
                  <a:srgbClr val="242424"/>
                </a:solidFill>
                <a:highlight>
                  <a:srgbClr val="FFFFFF"/>
                </a:highlight>
                <a:latin typeface="Arial"/>
                <a:ea typeface="Arial"/>
                <a:cs typeface="Arial"/>
                <a:sym typeface="Arial"/>
              </a:rPr>
              <a:t>Bu index’i oluştururken sorgumuzun koşul kısmında sık kullandığımız kolonlardan oluşturulması gerekir.</a:t>
            </a:r>
            <a:endParaRPr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SzPts val="1800"/>
              <a:buNone/>
            </a:pPr>
            <a:r>
              <a:t/>
            </a:r>
            <a:endParaRPr sz="1800">
              <a:solidFill>
                <a:schemeClr val="dk1"/>
              </a:solidFill>
              <a:latin typeface="Arial"/>
              <a:ea typeface="Arial"/>
              <a:cs typeface="Arial"/>
              <a:sym typeface="Arial"/>
            </a:endParaRPr>
          </a:p>
          <a:p>
            <a:pPr indent="0" lvl="0" marL="0" rtl="0" algn="l">
              <a:lnSpc>
                <a:spcPct val="90000"/>
              </a:lnSpc>
              <a:spcBef>
                <a:spcPts val="1200"/>
              </a:spcBef>
              <a:spcAft>
                <a:spcPts val="0"/>
              </a:spcAft>
              <a:buSzPts val="1800"/>
              <a:buNone/>
            </a:pPr>
            <a:r>
              <a:t/>
            </a:r>
            <a:endParaRPr sz="18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orbel"/>
              <a:buNone/>
            </a:pPr>
            <a:r>
              <a:rPr lang="tr-TR">
                <a:solidFill>
                  <a:schemeClr val="lt1"/>
                </a:solidFill>
              </a:rPr>
              <a:t>MSSQL</a:t>
            </a:r>
            <a:endParaRPr>
              <a:solidFill>
                <a:schemeClr val="lt1"/>
              </a:solidFill>
            </a:endParaRPr>
          </a:p>
          <a:p>
            <a:pPr indent="0" lvl="0" marL="0" rtl="0" algn="l">
              <a:spcBef>
                <a:spcPts val="0"/>
              </a:spcBef>
              <a:spcAft>
                <a:spcPts val="0"/>
              </a:spcAft>
              <a:buClr>
                <a:schemeClr val="lt1"/>
              </a:buClr>
              <a:buSzPts val="3600"/>
              <a:buFont typeface="Corbel"/>
              <a:buNone/>
            </a:pPr>
            <a:r>
              <a:rPr lang="tr-TR">
                <a:solidFill>
                  <a:schemeClr val="lt1"/>
                </a:solidFill>
              </a:rPr>
              <a:t>Indexes</a:t>
            </a:r>
            <a:endParaRPr>
              <a:solidFill>
                <a:schemeClr val="lt1"/>
              </a:solidFill>
            </a:endParaRPr>
          </a:p>
        </p:txBody>
      </p:sp>
      <p:sp>
        <p:nvSpPr>
          <p:cNvPr id="120" name="Google Shape;120;p18"/>
          <p:cNvSpPr txBox="1"/>
          <p:nvPr>
            <p:ph idx="1" type="body"/>
          </p:nvPr>
        </p:nvSpPr>
        <p:spPr>
          <a:xfrm>
            <a:off x="3869268" y="864108"/>
            <a:ext cx="7315200" cy="51207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SzPts val="1800"/>
              <a:buNone/>
            </a:pPr>
            <a:r>
              <a:t/>
            </a:r>
            <a:endParaRPr b="1" sz="1800">
              <a:solidFill>
                <a:schemeClr val="dk1"/>
              </a:solidFill>
              <a:latin typeface="Arial"/>
              <a:ea typeface="Arial"/>
              <a:cs typeface="Arial"/>
              <a:sym typeface="Arial"/>
            </a:endParaRPr>
          </a:p>
          <a:p>
            <a:pPr indent="0" lvl="0" marL="0" rtl="0" algn="l">
              <a:lnSpc>
                <a:spcPct val="115000"/>
              </a:lnSpc>
              <a:spcBef>
                <a:spcPts val="1200"/>
              </a:spcBef>
              <a:spcAft>
                <a:spcPts val="0"/>
              </a:spcAft>
              <a:buSzPts val="1800"/>
              <a:buNone/>
            </a:pPr>
            <a:r>
              <a:t/>
            </a:r>
            <a:endParaRPr b="1" sz="1800">
              <a:solidFill>
                <a:schemeClr val="dk1"/>
              </a:solidFill>
              <a:latin typeface="Arial"/>
              <a:ea typeface="Arial"/>
              <a:cs typeface="Arial"/>
              <a:sym typeface="Arial"/>
            </a:endParaRPr>
          </a:p>
          <a:p>
            <a:pPr indent="0" lvl="0" marL="0" rtl="0" algn="l">
              <a:lnSpc>
                <a:spcPct val="115000"/>
              </a:lnSpc>
              <a:spcBef>
                <a:spcPts val="1200"/>
              </a:spcBef>
              <a:spcAft>
                <a:spcPts val="0"/>
              </a:spcAft>
              <a:buSzPts val="1800"/>
              <a:buNone/>
            </a:pPr>
            <a:r>
              <a:t/>
            </a:r>
            <a:endParaRPr b="1" sz="1800">
              <a:solidFill>
                <a:schemeClr val="dk1"/>
              </a:solidFill>
              <a:latin typeface="Arial"/>
              <a:ea typeface="Arial"/>
              <a:cs typeface="Arial"/>
              <a:sym typeface="Arial"/>
            </a:endParaRPr>
          </a:p>
          <a:p>
            <a:pPr indent="0" lvl="0" marL="0" rtl="0" algn="l">
              <a:lnSpc>
                <a:spcPct val="115000"/>
              </a:lnSpc>
              <a:spcBef>
                <a:spcPts val="1200"/>
              </a:spcBef>
              <a:spcAft>
                <a:spcPts val="0"/>
              </a:spcAft>
              <a:buSzPts val="1800"/>
              <a:buNone/>
            </a:pPr>
            <a:r>
              <a:t/>
            </a:r>
            <a:endParaRPr b="1" sz="1800">
              <a:solidFill>
                <a:schemeClr val="dk1"/>
              </a:solidFill>
              <a:latin typeface="Arial"/>
              <a:ea typeface="Arial"/>
              <a:cs typeface="Arial"/>
              <a:sym typeface="Arial"/>
            </a:endParaRPr>
          </a:p>
          <a:p>
            <a:pPr indent="0" lvl="0" marL="0" rtl="0" algn="l">
              <a:lnSpc>
                <a:spcPct val="115000"/>
              </a:lnSpc>
              <a:spcBef>
                <a:spcPts val="1200"/>
              </a:spcBef>
              <a:spcAft>
                <a:spcPts val="0"/>
              </a:spcAft>
              <a:buSzPts val="1800"/>
              <a:buNone/>
            </a:pPr>
            <a:r>
              <a:rPr b="1" lang="tr-TR" sz="1800">
                <a:solidFill>
                  <a:srgbClr val="242424"/>
                </a:solidFill>
                <a:highlight>
                  <a:srgbClr val="FFFFFF"/>
                </a:highlight>
                <a:latin typeface="Arial"/>
                <a:ea typeface="Arial"/>
                <a:cs typeface="Arial"/>
                <a:sym typeface="Arial"/>
              </a:rPr>
              <a:t>Unique Index</a:t>
            </a:r>
            <a:r>
              <a:rPr b="1" lang="tr-TR" sz="1800">
                <a:solidFill>
                  <a:schemeClr val="dk1"/>
                </a:solidFill>
                <a:latin typeface="Arial"/>
                <a:ea typeface="Arial"/>
                <a:cs typeface="Arial"/>
                <a:sym typeface="Arial"/>
              </a:rPr>
              <a:t>:  </a:t>
            </a:r>
            <a:r>
              <a:rPr lang="tr-TR" sz="1800">
                <a:solidFill>
                  <a:srgbClr val="242424"/>
                </a:solidFill>
                <a:highlight>
                  <a:srgbClr val="FFFFFF"/>
                </a:highlight>
                <a:latin typeface="Arial"/>
                <a:ea typeface="Arial"/>
                <a:cs typeface="Arial"/>
                <a:sym typeface="Arial"/>
              </a:rPr>
              <a:t>Verinin tekilliğini sağlamak için kullanılır. Veri tekrarını engeller ve tanımladığımız kolona göre veri çekmeyi hızlandırır. </a:t>
            </a:r>
            <a:endParaRPr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rPr lang="tr-TR" sz="1800">
                <a:solidFill>
                  <a:srgbClr val="242424"/>
                </a:solidFill>
                <a:highlight>
                  <a:srgbClr val="FFFFFF"/>
                </a:highlight>
                <a:latin typeface="Arial"/>
                <a:ea typeface="Arial"/>
                <a:cs typeface="Arial"/>
                <a:sym typeface="Arial"/>
              </a:rPr>
              <a:t>Hem clustered hem de non-clustered index’ler unique olarak tanımlanabilir.</a:t>
            </a:r>
            <a:endParaRPr sz="1800">
              <a:solidFill>
                <a:srgbClr val="242424"/>
              </a:solidFill>
              <a:highlight>
                <a:srgbClr val="FFFFFF"/>
              </a:highlight>
              <a:latin typeface="Arial"/>
              <a:ea typeface="Arial"/>
              <a:cs typeface="Arial"/>
              <a:sym typeface="Arial"/>
            </a:endParaRPr>
          </a:p>
          <a:p>
            <a:pPr indent="0" lvl="0" marL="0" rtl="0" algn="l">
              <a:lnSpc>
                <a:spcPct val="218181"/>
              </a:lnSpc>
              <a:spcBef>
                <a:spcPts val="3200"/>
              </a:spcBef>
              <a:spcAft>
                <a:spcPts val="0"/>
              </a:spcAft>
              <a:buClr>
                <a:schemeClr val="dk1"/>
              </a:buClr>
              <a:buSzPts val="1100"/>
              <a:buFont typeface="Arial"/>
              <a:buNone/>
            </a:pPr>
            <a:r>
              <a:rPr b="1" lang="tr-TR" sz="1800">
                <a:solidFill>
                  <a:srgbClr val="242424"/>
                </a:solidFill>
                <a:highlight>
                  <a:srgbClr val="FFFFFF"/>
                </a:highlight>
                <a:latin typeface="Arial"/>
                <a:ea typeface="Arial"/>
                <a:cs typeface="Arial"/>
                <a:sym typeface="Arial"/>
              </a:rPr>
              <a:t>Filtered Index: </a:t>
            </a:r>
            <a:r>
              <a:rPr lang="tr-TR" sz="1800">
                <a:solidFill>
                  <a:srgbClr val="242424"/>
                </a:solidFill>
                <a:highlight>
                  <a:srgbClr val="FFFFFF"/>
                </a:highlight>
                <a:latin typeface="Arial"/>
                <a:ea typeface="Arial"/>
                <a:cs typeface="Arial"/>
                <a:sym typeface="Arial"/>
              </a:rPr>
              <a:t>Bu index türünde ise tüm tabloya index tanımlamak yerine, belirlenen koşula uyan veriye index tanımlanır. Hem performansı arttırır hem de index bakım maliyeti düşük olur. Normal bir non-clustered index’e göre daha az yer kaplar.</a:t>
            </a:r>
            <a:endParaRPr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t/>
            </a:r>
            <a:endParaRPr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SzPts val="1800"/>
              <a:buNone/>
            </a:pPr>
            <a:r>
              <a:t/>
            </a:r>
            <a:endParaRPr sz="1800">
              <a:solidFill>
                <a:schemeClr val="dk1"/>
              </a:solidFill>
              <a:latin typeface="Arial"/>
              <a:ea typeface="Arial"/>
              <a:cs typeface="Arial"/>
              <a:sym typeface="Arial"/>
            </a:endParaRPr>
          </a:p>
          <a:p>
            <a:pPr indent="0" lvl="0" marL="0" rtl="0" algn="l">
              <a:lnSpc>
                <a:spcPct val="90000"/>
              </a:lnSpc>
              <a:spcBef>
                <a:spcPts val="1200"/>
              </a:spcBef>
              <a:spcAft>
                <a:spcPts val="0"/>
              </a:spcAft>
              <a:buSzPts val="1800"/>
              <a:buNone/>
            </a:pPr>
            <a:r>
              <a:t/>
            </a:r>
            <a:endParaRPr sz="18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orbel"/>
              <a:buNone/>
            </a:pPr>
            <a:r>
              <a:rPr lang="tr-TR">
                <a:solidFill>
                  <a:schemeClr val="lt1"/>
                </a:solidFill>
              </a:rPr>
              <a:t>MSSQL</a:t>
            </a:r>
            <a:endParaRPr>
              <a:solidFill>
                <a:schemeClr val="lt1"/>
              </a:solidFill>
            </a:endParaRPr>
          </a:p>
          <a:p>
            <a:pPr indent="0" lvl="0" marL="0" rtl="0" algn="l">
              <a:spcBef>
                <a:spcPts val="0"/>
              </a:spcBef>
              <a:spcAft>
                <a:spcPts val="0"/>
              </a:spcAft>
              <a:buClr>
                <a:schemeClr val="lt1"/>
              </a:buClr>
              <a:buSzPts val="3600"/>
              <a:buFont typeface="Corbel"/>
              <a:buNone/>
            </a:pPr>
            <a:r>
              <a:rPr lang="tr-TR">
                <a:solidFill>
                  <a:schemeClr val="lt1"/>
                </a:solidFill>
              </a:rPr>
              <a:t>Indexes</a:t>
            </a:r>
            <a:endParaRPr>
              <a:solidFill>
                <a:schemeClr val="lt1"/>
              </a:solidFill>
            </a:endParaRPr>
          </a:p>
        </p:txBody>
      </p:sp>
      <p:sp>
        <p:nvSpPr>
          <p:cNvPr id="126" name="Google Shape;126;p19"/>
          <p:cNvSpPr txBox="1"/>
          <p:nvPr>
            <p:ph idx="1" type="body"/>
          </p:nvPr>
        </p:nvSpPr>
        <p:spPr>
          <a:xfrm>
            <a:off x="3869268" y="864108"/>
            <a:ext cx="7315200" cy="51207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SzPts val="1800"/>
              <a:buNone/>
            </a:pPr>
            <a:r>
              <a:t/>
            </a:r>
            <a:endParaRPr b="1" sz="1800">
              <a:solidFill>
                <a:schemeClr val="dk1"/>
              </a:solidFill>
              <a:latin typeface="Arial"/>
              <a:ea typeface="Arial"/>
              <a:cs typeface="Arial"/>
              <a:sym typeface="Arial"/>
            </a:endParaRPr>
          </a:p>
          <a:p>
            <a:pPr indent="0" lvl="0" marL="0" rtl="0" algn="l">
              <a:lnSpc>
                <a:spcPct val="115000"/>
              </a:lnSpc>
              <a:spcBef>
                <a:spcPts val="1200"/>
              </a:spcBef>
              <a:spcAft>
                <a:spcPts val="0"/>
              </a:spcAft>
              <a:buSzPts val="1800"/>
              <a:buNone/>
            </a:pPr>
            <a:r>
              <a:t/>
            </a:r>
            <a:endParaRPr b="1" sz="1800">
              <a:solidFill>
                <a:schemeClr val="dk1"/>
              </a:solidFill>
              <a:latin typeface="Arial"/>
              <a:ea typeface="Arial"/>
              <a:cs typeface="Arial"/>
              <a:sym typeface="Arial"/>
            </a:endParaRPr>
          </a:p>
          <a:p>
            <a:pPr indent="0" lvl="0" marL="0" rtl="0" algn="l">
              <a:lnSpc>
                <a:spcPct val="115000"/>
              </a:lnSpc>
              <a:spcBef>
                <a:spcPts val="1200"/>
              </a:spcBef>
              <a:spcAft>
                <a:spcPts val="0"/>
              </a:spcAft>
              <a:buSzPts val="1800"/>
              <a:buNone/>
            </a:pPr>
            <a:r>
              <a:t/>
            </a:r>
            <a:endParaRPr b="1" sz="1800">
              <a:solidFill>
                <a:schemeClr val="dk1"/>
              </a:solidFill>
              <a:latin typeface="Arial"/>
              <a:ea typeface="Arial"/>
              <a:cs typeface="Arial"/>
              <a:sym typeface="Arial"/>
            </a:endParaRPr>
          </a:p>
          <a:p>
            <a:pPr indent="0" lvl="0" marL="0" rtl="0" algn="l">
              <a:lnSpc>
                <a:spcPct val="115000"/>
              </a:lnSpc>
              <a:spcBef>
                <a:spcPts val="1200"/>
              </a:spcBef>
              <a:spcAft>
                <a:spcPts val="0"/>
              </a:spcAft>
              <a:buSzPts val="1800"/>
              <a:buNone/>
            </a:pPr>
            <a:r>
              <a:rPr b="1" lang="tr-TR" sz="1800">
                <a:solidFill>
                  <a:srgbClr val="242424"/>
                </a:solidFill>
                <a:highlight>
                  <a:srgbClr val="FFFFFF"/>
                </a:highlight>
                <a:latin typeface="Arial"/>
                <a:ea typeface="Arial"/>
                <a:cs typeface="Arial"/>
                <a:sym typeface="Arial"/>
              </a:rPr>
              <a:t>Composite Index</a:t>
            </a:r>
            <a:r>
              <a:rPr b="1" lang="tr-TR" sz="1800">
                <a:solidFill>
                  <a:schemeClr val="dk1"/>
                </a:solidFill>
                <a:latin typeface="Arial"/>
                <a:ea typeface="Arial"/>
                <a:cs typeface="Arial"/>
                <a:sym typeface="Arial"/>
              </a:rPr>
              <a:t>:  </a:t>
            </a:r>
            <a:r>
              <a:rPr lang="tr-TR" sz="1800">
                <a:solidFill>
                  <a:srgbClr val="242424"/>
                </a:solidFill>
                <a:highlight>
                  <a:srgbClr val="FFFFFF"/>
                </a:highlight>
                <a:latin typeface="Arial"/>
                <a:ea typeface="Arial"/>
                <a:cs typeface="Arial"/>
                <a:sym typeface="Arial"/>
              </a:rPr>
              <a:t>Tablo üzerinde tanımlanan index tek kolon üzerinden değil de birden fazla kolon üzerinden tanımlandıysa bu index türüne composite index denir.</a:t>
            </a:r>
            <a:endParaRPr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rPr lang="tr-TR" sz="1800">
                <a:solidFill>
                  <a:srgbClr val="242424"/>
                </a:solidFill>
                <a:highlight>
                  <a:srgbClr val="FFFFFF"/>
                </a:highlight>
                <a:latin typeface="Arial"/>
                <a:ea typeface="Arial"/>
                <a:cs typeface="Arial"/>
                <a:sym typeface="Arial"/>
              </a:rPr>
              <a:t>Bir tabloda en fazla 16 kolona kadar composite index tanımlanır</a:t>
            </a:r>
            <a:endParaRPr sz="1800">
              <a:solidFill>
                <a:srgbClr val="242424"/>
              </a:solidFill>
              <a:highlight>
                <a:srgbClr val="FFFFFF"/>
              </a:highlight>
              <a:latin typeface="Arial"/>
              <a:ea typeface="Arial"/>
              <a:cs typeface="Arial"/>
              <a:sym typeface="Arial"/>
            </a:endParaRPr>
          </a:p>
          <a:p>
            <a:pPr indent="0" lvl="0" marL="0" rtl="0" algn="l">
              <a:lnSpc>
                <a:spcPct val="115000"/>
              </a:lnSpc>
              <a:spcBef>
                <a:spcPts val="3200"/>
              </a:spcBef>
              <a:spcAft>
                <a:spcPts val="0"/>
              </a:spcAft>
              <a:buSzPts val="1100"/>
              <a:buNone/>
            </a:pPr>
            <a:r>
              <a:rPr b="1" lang="tr-TR" sz="1800">
                <a:solidFill>
                  <a:srgbClr val="242424"/>
                </a:solidFill>
                <a:highlight>
                  <a:srgbClr val="FFFFFF"/>
                </a:highlight>
                <a:latin typeface="Arial"/>
                <a:ea typeface="Arial"/>
                <a:cs typeface="Arial"/>
                <a:sym typeface="Arial"/>
              </a:rPr>
              <a:t>Covered Index</a:t>
            </a:r>
            <a:r>
              <a:rPr b="1" lang="tr-TR" sz="1800">
                <a:solidFill>
                  <a:srgbClr val="242424"/>
                </a:solidFill>
                <a:highlight>
                  <a:srgbClr val="FFFFFF"/>
                </a:highlight>
                <a:latin typeface="Arial"/>
                <a:ea typeface="Arial"/>
                <a:cs typeface="Arial"/>
                <a:sym typeface="Arial"/>
              </a:rPr>
              <a:t>: </a:t>
            </a:r>
            <a:r>
              <a:rPr lang="tr-TR" sz="1800">
                <a:solidFill>
                  <a:srgbClr val="242424"/>
                </a:solidFill>
                <a:highlight>
                  <a:srgbClr val="FFFFFF"/>
                </a:highlight>
                <a:latin typeface="Arial"/>
                <a:ea typeface="Arial"/>
                <a:cs typeface="Arial"/>
                <a:sym typeface="Arial"/>
              </a:rPr>
              <a:t>Index tanımında belirtilen INCLUDE seçeneği ile index dışında kalan ve sorgumuzda bulunan kolonları ekleyebiliriz Sql Server bu veriye erişirken ekstradan bir key lookup işlemi yapmaz ve doğrudan erişir. </a:t>
            </a:r>
            <a:endParaRPr sz="1800">
              <a:solidFill>
                <a:srgbClr val="242424"/>
              </a:solidFill>
              <a:highlight>
                <a:srgbClr val="FFFFFF"/>
              </a:highlight>
              <a:latin typeface="Arial"/>
              <a:ea typeface="Arial"/>
              <a:cs typeface="Arial"/>
              <a:sym typeface="Arial"/>
            </a:endParaRPr>
          </a:p>
          <a:p>
            <a:pPr indent="0" lvl="0" marL="0" rtl="0" algn="l">
              <a:lnSpc>
                <a:spcPct val="115000"/>
              </a:lnSpc>
              <a:spcBef>
                <a:spcPts val="3200"/>
              </a:spcBef>
              <a:spcAft>
                <a:spcPts val="0"/>
              </a:spcAft>
              <a:buSzPts val="1100"/>
              <a:buNone/>
            </a:pPr>
            <a:r>
              <a:rPr lang="tr-TR" sz="1800">
                <a:solidFill>
                  <a:srgbClr val="242424"/>
                </a:solidFill>
                <a:highlight>
                  <a:srgbClr val="FFFFFF"/>
                </a:highlight>
                <a:latin typeface="Arial"/>
                <a:ea typeface="Arial"/>
                <a:cs typeface="Arial"/>
                <a:sym typeface="Arial"/>
              </a:rPr>
              <a:t>SQL’de büyük boyutlu veri tutan varchar(max), nvarchar(max), xml, text ve image gibi alanları index tanımına ekleyemiyorduk. </a:t>
            </a:r>
            <a:r>
              <a:rPr b="1" lang="tr-TR" sz="1800">
                <a:solidFill>
                  <a:srgbClr val="242424"/>
                </a:solidFill>
                <a:highlight>
                  <a:srgbClr val="FFFFFF"/>
                </a:highlight>
                <a:latin typeface="Arial"/>
                <a:ea typeface="Arial"/>
                <a:cs typeface="Arial"/>
                <a:sym typeface="Arial"/>
              </a:rPr>
              <a:t>INCLUDE </a:t>
            </a:r>
            <a:r>
              <a:rPr lang="tr-TR" sz="1800">
                <a:solidFill>
                  <a:srgbClr val="242424"/>
                </a:solidFill>
                <a:highlight>
                  <a:srgbClr val="FFFFFF"/>
                </a:highlight>
                <a:latin typeface="Arial"/>
                <a:ea typeface="Arial"/>
                <a:cs typeface="Arial"/>
                <a:sym typeface="Arial"/>
              </a:rPr>
              <a:t>seçeneği ile eklenebilir.</a:t>
            </a:r>
            <a:endParaRPr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t/>
            </a:r>
            <a:endParaRPr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SzPts val="1800"/>
              <a:buNone/>
            </a:pPr>
            <a:r>
              <a:t/>
            </a:r>
            <a:endParaRPr sz="1800">
              <a:solidFill>
                <a:schemeClr val="dk1"/>
              </a:solidFill>
              <a:latin typeface="Arial"/>
              <a:ea typeface="Arial"/>
              <a:cs typeface="Arial"/>
              <a:sym typeface="Arial"/>
            </a:endParaRPr>
          </a:p>
          <a:p>
            <a:pPr indent="0" lvl="0" marL="0" rtl="0" algn="l">
              <a:lnSpc>
                <a:spcPct val="90000"/>
              </a:lnSpc>
              <a:spcBef>
                <a:spcPts val="1200"/>
              </a:spcBef>
              <a:spcAft>
                <a:spcPts val="0"/>
              </a:spcAft>
              <a:buSzPts val="1800"/>
              <a:buNone/>
            </a:pPr>
            <a:r>
              <a:t/>
            </a:r>
            <a:endParaRPr sz="18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orbel"/>
              <a:buNone/>
            </a:pPr>
            <a:r>
              <a:rPr lang="tr-TR">
                <a:solidFill>
                  <a:schemeClr val="lt1"/>
                </a:solidFill>
              </a:rPr>
              <a:t>MSSQL</a:t>
            </a:r>
            <a:endParaRPr>
              <a:solidFill>
                <a:schemeClr val="lt1"/>
              </a:solidFill>
            </a:endParaRPr>
          </a:p>
          <a:p>
            <a:pPr indent="0" lvl="0" marL="0" rtl="0" algn="l">
              <a:spcBef>
                <a:spcPts val="0"/>
              </a:spcBef>
              <a:spcAft>
                <a:spcPts val="0"/>
              </a:spcAft>
              <a:buClr>
                <a:schemeClr val="lt1"/>
              </a:buClr>
              <a:buSzPts val="3600"/>
              <a:buFont typeface="Corbel"/>
              <a:buNone/>
            </a:pPr>
            <a:r>
              <a:rPr lang="tr-TR">
                <a:solidFill>
                  <a:schemeClr val="lt1"/>
                </a:solidFill>
              </a:rPr>
              <a:t>Indexes</a:t>
            </a:r>
            <a:endParaRPr>
              <a:solidFill>
                <a:schemeClr val="lt1"/>
              </a:solidFill>
            </a:endParaRPr>
          </a:p>
        </p:txBody>
      </p:sp>
      <p:sp>
        <p:nvSpPr>
          <p:cNvPr id="132" name="Google Shape;132;p20"/>
          <p:cNvSpPr txBox="1"/>
          <p:nvPr>
            <p:ph idx="1" type="body"/>
          </p:nvPr>
        </p:nvSpPr>
        <p:spPr>
          <a:xfrm>
            <a:off x="3869268" y="864108"/>
            <a:ext cx="7315200" cy="51207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3200"/>
              </a:spcBef>
              <a:spcAft>
                <a:spcPts val="0"/>
              </a:spcAft>
              <a:buSzPts val="1100"/>
              <a:buNone/>
            </a:pPr>
            <a:r>
              <a:t/>
            </a:r>
            <a:endParaRPr b="1" sz="1800">
              <a:solidFill>
                <a:srgbClr val="242424"/>
              </a:solidFill>
              <a:highlight>
                <a:srgbClr val="FFFFFF"/>
              </a:highlight>
              <a:latin typeface="Arial"/>
              <a:ea typeface="Arial"/>
              <a:cs typeface="Arial"/>
              <a:sym typeface="Arial"/>
            </a:endParaRPr>
          </a:p>
          <a:p>
            <a:pPr indent="0" lvl="0" marL="0" rtl="0" algn="l">
              <a:lnSpc>
                <a:spcPct val="115000"/>
              </a:lnSpc>
              <a:spcBef>
                <a:spcPts val="3200"/>
              </a:spcBef>
              <a:spcAft>
                <a:spcPts val="0"/>
              </a:spcAft>
              <a:buSzPts val="1100"/>
              <a:buNone/>
            </a:pPr>
            <a:r>
              <a:t/>
            </a:r>
            <a:endParaRPr b="1" sz="1800">
              <a:solidFill>
                <a:srgbClr val="242424"/>
              </a:solidFill>
              <a:highlight>
                <a:srgbClr val="FFFFFF"/>
              </a:highlight>
              <a:latin typeface="Arial"/>
              <a:ea typeface="Arial"/>
              <a:cs typeface="Arial"/>
              <a:sym typeface="Arial"/>
            </a:endParaRPr>
          </a:p>
          <a:p>
            <a:pPr indent="0" lvl="0" marL="0" rtl="0" algn="l">
              <a:lnSpc>
                <a:spcPct val="115000"/>
              </a:lnSpc>
              <a:spcBef>
                <a:spcPts val="3200"/>
              </a:spcBef>
              <a:spcAft>
                <a:spcPts val="0"/>
              </a:spcAft>
              <a:buSzPts val="1100"/>
              <a:buNone/>
            </a:pPr>
            <a:r>
              <a:t/>
            </a:r>
            <a:endParaRPr b="1" sz="1800">
              <a:solidFill>
                <a:srgbClr val="242424"/>
              </a:solidFill>
              <a:highlight>
                <a:srgbClr val="FFFFFF"/>
              </a:highlight>
              <a:latin typeface="Arial"/>
              <a:ea typeface="Arial"/>
              <a:cs typeface="Arial"/>
              <a:sym typeface="Arial"/>
            </a:endParaRPr>
          </a:p>
          <a:p>
            <a:pPr indent="0" lvl="0" marL="0" rtl="0" algn="l">
              <a:lnSpc>
                <a:spcPct val="115000"/>
              </a:lnSpc>
              <a:spcBef>
                <a:spcPts val="3200"/>
              </a:spcBef>
              <a:spcAft>
                <a:spcPts val="0"/>
              </a:spcAft>
              <a:buSzPts val="1100"/>
              <a:buNone/>
            </a:pPr>
            <a:r>
              <a:t/>
            </a:r>
            <a:endParaRPr b="1" sz="1800">
              <a:solidFill>
                <a:srgbClr val="242424"/>
              </a:solidFill>
              <a:highlight>
                <a:srgbClr val="FFFFFF"/>
              </a:highlight>
              <a:latin typeface="Arial"/>
              <a:ea typeface="Arial"/>
              <a:cs typeface="Arial"/>
              <a:sym typeface="Arial"/>
            </a:endParaRPr>
          </a:p>
          <a:p>
            <a:pPr indent="0" lvl="0" marL="0" rtl="0" algn="l">
              <a:lnSpc>
                <a:spcPct val="115000"/>
              </a:lnSpc>
              <a:spcBef>
                <a:spcPts val="3200"/>
              </a:spcBef>
              <a:spcAft>
                <a:spcPts val="0"/>
              </a:spcAft>
              <a:buSzPts val="1100"/>
              <a:buNone/>
            </a:pPr>
            <a:r>
              <a:t/>
            </a:r>
            <a:endParaRPr b="1" sz="1800">
              <a:solidFill>
                <a:srgbClr val="242424"/>
              </a:solidFill>
              <a:highlight>
                <a:srgbClr val="FFFFFF"/>
              </a:highlight>
              <a:latin typeface="Arial"/>
              <a:ea typeface="Arial"/>
              <a:cs typeface="Arial"/>
              <a:sym typeface="Arial"/>
            </a:endParaRPr>
          </a:p>
          <a:p>
            <a:pPr indent="0" lvl="0" marL="0" rtl="0" algn="l">
              <a:lnSpc>
                <a:spcPct val="115000"/>
              </a:lnSpc>
              <a:spcBef>
                <a:spcPts val="3200"/>
              </a:spcBef>
              <a:spcAft>
                <a:spcPts val="0"/>
              </a:spcAft>
              <a:buSzPts val="1100"/>
              <a:buNone/>
            </a:pPr>
            <a:r>
              <a:t/>
            </a:r>
            <a:endParaRPr b="1" sz="1800">
              <a:solidFill>
                <a:srgbClr val="242424"/>
              </a:solidFill>
              <a:highlight>
                <a:srgbClr val="FFFFFF"/>
              </a:highlight>
              <a:latin typeface="Arial"/>
              <a:ea typeface="Arial"/>
              <a:cs typeface="Arial"/>
              <a:sym typeface="Arial"/>
            </a:endParaRPr>
          </a:p>
          <a:p>
            <a:pPr indent="0" lvl="0" marL="0" rtl="0" algn="l">
              <a:lnSpc>
                <a:spcPct val="115000"/>
              </a:lnSpc>
              <a:spcBef>
                <a:spcPts val="3200"/>
              </a:spcBef>
              <a:spcAft>
                <a:spcPts val="0"/>
              </a:spcAft>
              <a:buSzPts val="1100"/>
              <a:buNone/>
            </a:pPr>
            <a:r>
              <a:t/>
            </a:r>
            <a:endParaRPr b="1" sz="1800">
              <a:solidFill>
                <a:srgbClr val="242424"/>
              </a:solidFill>
              <a:highlight>
                <a:srgbClr val="FFFFFF"/>
              </a:highlight>
              <a:latin typeface="Arial"/>
              <a:ea typeface="Arial"/>
              <a:cs typeface="Arial"/>
              <a:sym typeface="Arial"/>
            </a:endParaRPr>
          </a:p>
          <a:p>
            <a:pPr indent="0" lvl="0" marL="0" rtl="0" algn="l">
              <a:lnSpc>
                <a:spcPct val="115000"/>
              </a:lnSpc>
              <a:spcBef>
                <a:spcPts val="3200"/>
              </a:spcBef>
              <a:spcAft>
                <a:spcPts val="0"/>
              </a:spcAft>
              <a:buSzPts val="1100"/>
              <a:buNone/>
            </a:pPr>
            <a:r>
              <a:rPr b="1" lang="tr-TR" sz="1800">
                <a:solidFill>
                  <a:srgbClr val="242424"/>
                </a:solidFill>
                <a:highlight>
                  <a:srgbClr val="FFFFFF"/>
                </a:highlight>
                <a:latin typeface="Arial"/>
                <a:ea typeface="Arial"/>
                <a:cs typeface="Arial"/>
                <a:sym typeface="Arial"/>
              </a:rPr>
              <a:t>Key Lookup: </a:t>
            </a:r>
            <a:r>
              <a:rPr lang="tr-TR" sz="1800">
                <a:solidFill>
                  <a:srgbClr val="242424"/>
                </a:solidFill>
                <a:highlight>
                  <a:srgbClr val="FFFFFF"/>
                </a:highlight>
                <a:latin typeface="Arial"/>
                <a:ea typeface="Arial"/>
                <a:cs typeface="Arial"/>
                <a:sym typeface="Arial"/>
              </a:rPr>
              <a:t> Sorgu tarafından talep edilen tüm sütunlarda indeks tanımı bulunmayabilir. Bu durumda, SQL Server veriye erişmek için clustered index veya heap üzerinden ek bir işlem yapar buda ek bir  sorgu maliyeti oluşturur. </a:t>
            </a:r>
            <a:r>
              <a:rPr lang="tr-TR" sz="1800">
                <a:solidFill>
                  <a:schemeClr val="dk1"/>
                </a:solidFill>
                <a:latin typeface="Arial"/>
                <a:ea typeface="Arial"/>
                <a:cs typeface="Arial"/>
                <a:sym typeface="Arial"/>
              </a:rPr>
              <a:t> Bu ek erişim işlemi key lookup olarak adlandırılır.</a:t>
            </a:r>
            <a:endParaRPr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t/>
            </a:r>
            <a:endParaRPr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SzPts val="1800"/>
              <a:buNone/>
            </a:pPr>
            <a:r>
              <a:t/>
            </a:r>
            <a:endParaRPr sz="1800">
              <a:solidFill>
                <a:schemeClr val="dk1"/>
              </a:solidFill>
              <a:latin typeface="Arial"/>
              <a:ea typeface="Arial"/>
              <a:cs typeface="Arial"/>
              <a:sym typeface="Arial"/>
            </a:endParaRPr>
          </a:p>
          <a:p>
            <a:pPr indent="0" lvl="0" marL="0" rtl="0" algn="l">
              <a:lnSpc>
                <a:spcPct val="90000"/>
              </a:lnSpc>
              <a:spcBef>
                <a:spcPts val="1200"/>
              </a:spcBef>
              <a:spcAft>
                <a:spcPts val="0"/>
              </a:spcAft>
              <a:buSzPts val="1800"/>
              <a:buNone/>
            </a:pPr>
            <a:r>
              <a:t/>
            </a:r>
            <a:endParaRPr sz="1800">
              <a:latin typeface="Arial"/>
              <a:ea typeface="Arial"/>
              <a:cs typeface="Arial"/>
              <a:sym typeface="Arial"/>
            </a:endParaRPr>
          </a:p>
        </p:txBody>
      </p:sp>
      <p:pic>
        <p:nvPicPr>
          <p:cNvPr id="133" name="Google Shape;133;p20"/>
          <p:cNvPicPr preferRelativeResize="0"/>
          <p:nvPr/>
        </p:nvPicPr>
        <p:blipFill>
          <a:blip r:embed="rId3">
            <a:alphaModFix/>
          </a:blip>
          <a:stretch>
            <a:fillRect/>
          </a:stretch>
        </p:blipFill>
        <p:spPr>
          <a:xfrm>
            <a:off x="4239050" y="890825"/>
            <a:ext cx="5880525" cy="28627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3600"/>
              <a:buNone/>
            </a:pPr>
            <a:r>
              <a:rPr lang="tr-TR">
                <a:solidFill>
                  <a:schemeClr val="lt1"/>
                </a:solidFill>
              </a:rPr>
              <a:t>MSSQL</a:t>
            </a:r>
            <a:endParaRPr>
              <a:solidFill>
                <a:schemeClr val="lt1"/>
              </a:solidFill>
            </a:endParaRPr>
          </a:p>
          <a:p>
            <a:pPr indent="0" lvl="0" marL="0" rtl="0" algn="l">
              <a:spcBef>
                <a:spcPts val="0"/>
              </a:spcBef>
              <a:spcAft>
                <a:spcPts val="0"/>
              </a:spcAft>
              <a:buSzPts val="3600"/>
              <a:buNone/>
            </a:pPr>
            <a:r>
              <a:rPr lang="tr-TR">
                <a:solidFill>
                  <a:schemeClr val="lt1"/>
                </a:solidFill>
              </a:rPr>
              <a:t>Indexes</a:t>
            </a:r>
            <a:endParaRPr>
              <a:solidFill>
                <a:schemeClr val="lt1"/>
              </a:solidFill>
            </a:endParaRPr>
          </a:p>
        </p:txBody>
      </p:sp>
      <p:sp>
        <p:nvSpPr>
          <p:cNvPr id="139" name="Google Shape;139;p21"/>
          <p:cNvSpPr txBox="1"/>
          <p:nvPr>
            <p:ph idx="1" type="body"/>
          </p:nvPr>
        </p:nvSpPr>
        <p:spPr>
          <a:xfrm>
            <a:off x="3869268" y="864108"/>
            <a:ext cx="7315200" cy="51207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SzPts val="1800"/>
              <a:buNone/>
            </a:pPr>
            <a:r>
              <a:t/>
            </a:r>
            <a:endParaRPr b="1" sz="1800">
              <a:solidFill>
                <a:schemeClr val="dk1"/>
              </a:solidFill>
              <a:latin typeface="Arial"/>
              <a:ea typeface="Arial"/>
              <a:cs typeface="Arial"/>
              <a:sym typeface="Arial"/>
            </a:endParaRPr>
          </a:p>
          <a:p>
            <a:pPr indent="0" lvl="0" marL="0" rtl="0" algn="l">
              <a:lnSpc>
                <a:spcPct val="115000"/>
              </a:lnSpc>
              <a:spcBef>
                <a:spcPts val="1200"/>
              </a:spcBef>
              <a:spcAft>
                <a:spcPts val="0"/>
              </a:spcAft>
              <a:buSzPts val="1800"/>
              <a:buNone/>
            </a:pPr>
            <a:r>
              <a:t/>
            </a:r>
            <a:endParaRPr b="1" sz="1800">
              <a:solidFill>
                <a:schemeClr val="dk1"/>
              </a:solidFill>
              <a:latin typeface="Arial"/>
              <a:ea typeface="Arial"/>
              <a:cs typeface="Arial"/>
              <a:sym typeface="Arial"/>
            </a:endParaRPr>
          </a:p>
          <a:p>
            <a:pPr indent="0" lvl="0" marL="0" rtl="0" algn="l">
              <a:lnSpc>
                <a:spcPct val="115000"/>
              </a:lnSpc>
              <a:spcBef>
                <a:spcPts val="1200"/>
              </a:spcBef>
              <a:spcAft>
                <a:spcPts val="0"/>
              </a:spcAft>
              <a:buSzPts val="1800"/>
              <a:buNone/>
            </a:pPr>
            <a:r>
              <a:t/>
            </a:r>
            <a:endParaRPr b="1" sz="1800">
              <a:solidFill>
                <a:schemeClr val="dk1"/>
              </a:solidFill>
              <a:latin typeface="Arial"/>
              <a:ea typeface="Arial"/>
              <a:cs typeface="Arial"/>
              <a:sym typeface="Arial"/>
            </a:endParaRPr>
          </a:p>
          <a:p>
            <a:pPr indent="0" lvl="0" marL="0" rtl="0" algn="l">
              <a:lnSpc>
                <a:spcPct val="115000"/>
              </a:lnSpc>
              <a:spcBef>
                <a:spcPts val="1200"/>
              </a:spcBef>
              <a:spcAft>
                <a:spcPts val="0"/>
              </a:spcAft>
              <a:buSzPts val="1800"/>
              <a:buNone/>
            </a:pPr>
            <a:r>
              <a:rPr b="1" lang="tr-TR" sz="1800">
                <a:solidFill>
                  <a:srgbClr val="242424"/>
                </a:solidFill>
                <a:highlight>
                  <a:srgbClr val="FFFFFF"/>
                </a:highlight>
                <a:latin typeface="Arial"/>
                <a:ea typeface="Arial"/>
                <a:cs typeface="Arial"/>
                <a:sym typeface="Arial"/>
              </a:rPr>
              <a:t>Column Store Index</a:t>
            </a:r>
            <a:r>
              <a:rPr b="1" lang="tr-TR" sz="1800">
                <a:solidFill>
                  <a:schemeClr val="dk1"/>
                </a:solidFill>
                <a:latin typeface="Arial"/>
                <a:ea typeface="Arial"/>
                <a:cs typeface="Arial"/>
                <a:sym typeface="Arial"/>
              </a:rPr>
              <a:t>:  </a:t>
            </a:r>
            <a:r>
              <a:rPr lang="tr-TR" sz="1800">
                <a:solidFill>
                  <a:srgbClr val="242424"/>
                </a:solidFill>
                <a:highlight>
                  <a:srgbClr val="FFFFFF"/>
                </a:highlight>
                <a:latin typeface="Arial"/>
                <a:ea typeface="Arial"/>
                <a:cs typeface="Arial"/>
                <a:sym typeface="Arial"/>
              </a:rPr>
              <a:t>Bu index türünde ise kolon bazlı indexleme yapılır. Diğer index’lere göre depolama maliyeti düşüktür. Genelde verinin daha az yazılıp daha çok okunduğu sistemlerde ve karmaşık filtreleme ve gruplama işlemlerinin yapıldığı veri ambarı gibi büyük veri içeren uygulamalarda kullanılır.</a:t>
            </a:r>
            <a:endParaRPr sz="1800">
              <a:solidFill>
                <a:srgbClr val="242424"/>
              </a:solidFill>
              <a:highlight>
                <a:srgbClr val="FFFFFF"/>
              </a:highlight>
              <a:latin typeface="Arial"/>
              <a:ea typeface="Arial"/>
              <a:cs typeface="Arial"/>
              <a:sym typeface="Arial"/>
            </a:endParaRPr>
          </a:p>
          <a:p>
            <a:pPr indent="0" lvl="0" marL="0" rtl="0" algn="l">
              <a:lnSpc>
                <a:spcPct val="115000"/>
              </a:lnSpc>
              <a:spcBef>
                <a:spcPts val="3200"/>
              </a:spcBef>
              <a:spcAft>
                <a:spcPts val="0"/>
              </a:spcAft>
              <a:buSzPts val="1100"/>
              <a:buNone/>
            </a:pPr>
            <a:r>
              <a:rPr lang="tr-TR" sz="1800">
                <a:solidFill>
                  <a:srgbClr val="242424"/>
                </a:solidFill>
                <a:highlight>
                  <a:srgbClr val="FFFFFF"/>
                </a:highlight>
                <a:latin typeface="Arial"/>
                <a:ea typeface="Arial"/>
                <a:cs typeface="Arial"/>
                <a:sym typeface="Arial"/>
              </a:rPr>
              <a:t> Non-clustered index’e göre 15 kata varan daha fazla sıkıştırma yapar ve sorgularda 10 kata kadar performans artışı sağlar.</a:t>
            </a:r>
            <a:endParaRPr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t/>
            </a:r>
            <a:endParaRPr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SzPts val="1800"/>
              <a:buNone/>
            </a:pPr>
            <a:r>
              <a:t/>
            </a:r>
            <a:endParaRPr sz="1800">
              <a:solidFill>
                <a:schemeClr val="dk1"/>
              </a:solidFill>
              <a:latin typeface="Arial"/>
              <a:ea typeface="Arial"/>
              <a:cs typeface="Arial"/>
              <a:sym typeface="Arial"/>
            </a:endParaRPr>
          </a:p>
          <a:p>
            <a:pPr indent="0" lvl="0" marL="0" rtl="0" algn="l">
              <a:lnSpc>
                <a:spcPct val="90000"/>
              </a:lnSpc>
              <a:spcBef>
                <a:spcPts val="1200"/>
              </a:spcBef>
              <a:spcAft>
                <a:spcPts val="0"/>
              </a:spcAft>
              <a:buSzPts val="1800"/>
              <a:buNone/>
            </a:pPr>
            <a:r>
              <a:t/>
            </a:r>
            <a:endParaRPr sz="18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Çerçev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