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officedocument.obfuscatedFont" Extension="odttf"/>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6858000" cx="12192000"/>
  <p:notesSz cx="6858000" cy="9144000"/>
  <p:embeddedFontLst>
    <p:embeddedFont>
      <p:font typeface="Corbel"/>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font" Target="fonts/Corbel-regular.fntdata"/><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Corbel-italic.fntdata"/><Relationship Id="rId12" Type="http://schemas.openxmlformats.org/officeDocument/2006/relationships/slide" Target="slides/slide8.xml"/><Relationship Id="rId34" Type="http://schemas.openxmlformats.org/officeDocument/2006/relationships/font" Target="fonts/Corbel-bold.fntdata"/><Relationship Id="rId15" Type="http://schemas.openxmlformats.org/officeDocument/2006/relationships/slide" Target="slides/slide11.xml"/><Relationship Id="rId14" Type="http://schemas.openxmlformats.org/officeDocument/2006/relationships/slide" Target="slides/slide10.xml"/><Relationship Id="rId36" Type="http://schemas.openxmlformats.org/officeDocument/2006/relationships/font" Target="fonts/Corbel-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6" name="Google Shape;86;p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2ca94d45f2_0_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32ca94d45f2_0_8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2ca94d45f2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32ca94d45f2_0_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2ca94d45f2_0_1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32ca94d45f2_0_1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2ca94d45f2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32ca94d45f2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2ca94d45f2_0_1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32ca94d45f2_0_1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2ca94d45f2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32ca94d45f2_0_1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2ca94d45f2_0_1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g32ca94d45f2_0_1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2ca94d45f2_0_1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32ca94d45f2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2ca94d45f2_0_1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g32ca94d45f2_0_16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2ca94d45f2_0_1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32ca94d45f2_0_1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2ca94d45f2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g32ca94d45f2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TR"/>
              <a:t>https://learn.microsoft.com/en-us/sql/relational-databases/showplan-logical-and-physical-operators-reference?view=sql-server-ver15</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2cadb91352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g32cadb91352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TR"/>
              <a:t>https://learn.microsoft.com/en-us/sql/relational-databases/performance/monitoring-performance-by-using-the-query-store?view=sql-server-ver15</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2cadb91352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4" name="Google Shape;214;g32cadb91352_1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TR"/>
              <a:t>https://learn.microsoft.com/en-us/sql/relational-databases/showplan-logical-and-physical-operators-reference?view=sql-server-ver15</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2cadb91352_1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32cadb91352_1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TR"/>
              <a:t>https://learn.microsoft.com/en-us/sql/relational-databases/showplan-logical-and-physical-operators-reference?view=sql-server-ver15</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2cb2470392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6" name="Google Shape;226;g32cb2470392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TR"/>
              <a:t>https://learn.microsoft.com/en-us/sql/relational-databases/showplan-logical-and-physical-operators-reference?view=sql-server-ver15</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2cb2470392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32cb2470392_0_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TR"/>
              <a:t>https://learn.microsoft.com/en-us/sql/relational-databases/showplan-logical-and-physical-operators-reference?view=sql-server-ver15</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2cb2470392_0_3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32cb2470392_0_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TR"/>
              <a:t>https://learn.microsoft.com/en-us/sql/relational-databases/showplan-logical-and-physical-operators-reference?view=sql-server-ver15</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2cb247039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32cb247039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TR"/>
              <a:t>https://learn.microsoft.com/en-us/sql/relational-databases/showplan-logical-and-physical-operators-reference?view=sql-server-ver15</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2cb2470392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32cb2470392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tr-TR"/>
              <a:t>https://learn.microsoft.com/en-us/sql/relational-databases/showplan-logical-and-physical-operators-reference?view=sql-server-ver15</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2ca94d45f2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32ca94d45f2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2ca94d45f2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g32ca94d45f2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2ca94d45f2_0_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g32ca94d45f2_0_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2ca94d45f2_0_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g32ca94d45f2_0_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2ca94d45f2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g32ca94d45f2_0_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2ca94d45f2_0_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32ca94d45f2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İçerik" type="obj">
  <p:cSld name="OBJECT">
    <p:spTree>
      <p:nvGrpSpPr>
        <p:cNvPr id="13" name="Shape 13"/>
        <p:cNvGrpSpPr/>
        <p:nvPr/>
      </p:nvGrpSpPr>
      <p:grpSpPr>
        <a:xfrm>
          <a:off x="0" y="0"/>
          <a:ext cx="0" cy="0"/>
          <a:chOff x="0" y="0"/>
          <a:chExt cx="0" cy="0"/>
        </a:xfrm>
      </p:grpSpPr>
      <p:sp>
        <p:nvSpPr>
          <p:cNvPr id="14" name="Google Shape;14;p2"/>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16" name="Google Shape;16;p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ve Dikey Metin"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4966548" y="-233172"/>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75" name="Google Shape;75;p1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key Başlık ve Metin"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685800" y="2057400"/>
            <a:ext cx="4953000" cy="28194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4965192" y="-228600"/>
            <a:ext cx="5120640" cy="7315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200"/>
              </a:spcBef>
              <a:spcAft>
                <a:spcPts val="0"/>
              </a:spcAft>
              <a:buSzPts val="1800"/>
              <a:buChar char="●"/>
              <a:defRPr/>
            </a:lvl1pPr>
            <a:lvl2pPr indent="-342900" lvl="1" marL="914400" algn="l">
              <a:lnSpc>
                <a:spcPct val="90000"/>
              </a:lnSpc>
              <a:spcBef>
                <a:spcPts val="250"/>
              </a:spcBef>
              <a:spcAft>
                <a:spcPts val="0"/>
              </a:spcAft>
              <a:buSzPts val="1800"/>
              <a:buChar char="●"/>
              <a:defRPr/>
            </a:lvl2pPr>
            <a:lvl3pPr indent="-342900" lvl="2" marL="1371600" algn="l">
              <a:lnSpc>
                <a:spcPct val="90000"/>
              </a:lnSpc>
              <a:spcBef>
                <a:spcPts val="250"/>
              </a:spcBef>
              <a:spcAft>
                <a:spcPts val="0"/>
              </a:spcAft>
              <a:buSzPts val="1800"/>
              <a:buChar char="●"/>
              <a:defRPr/>
            </a:lvl3pPr>
            <a:lvl4pPr indent="-342900" lvl="3" marL="1828800" algn="l">
              <a:lnSpc>
                <a:spcPct val="90000"/>
              </a:lnSpc>
              <a:spcBef>
                <a:spcPts val="250"/>
              </a:spcBef>
              <a:spcAft>
                <a:spcPts val="0"/>
              </a:spcAft>
              <a:buSzPts val="1800"/>
              <a:buChar char="●"/>
              <a:defRPr/>
            </a:lvl4pPr>
            <a:lvl5pPr indent="-342900" lvl="4" marL="2286000" algn="l">
              <a:lnSpc>
                <a:spcPct val="90000"/>
              </a:lnSpc>
              <a:spcBef>
                <a:spcPts val="250"/>
              </a:spcBef>
              <a:spcAft>
                <a:spcPts val="0"/>
              </a:spcAft>
              <a:buSzPts val="1800"/>
              <a:buChar char="●"/>
              <a:defRPr/>
            </a:lvl5pPr>
            <a:lvl6pPr indent="-342900" lvl="5" marL="2743200" algn="l">
              <a:lnSpc>
                <a:spcPct val="90000"/>
              </a:lnSpc>
              <a:spcBef>
                <a:spcPts val="250"/>
              </a:spcBef>
              <a:spcAft>
                <a:spcPts val="0"/>
              </a:spcAft>
              <a:buSzPts val="1800"/>
              <a:buChar char="●"/>
              <a:defRPr/>
            </a:lvl6pPr>
            <a:lvl7pPr indent="-342900" lvl="6" marL="3200400" algn="l">
              <a:lnSpc>
                <a:spcPct val="90000"/>
              </a:lnSpc>
              <a:spcBef>
                <a:spcPts val="250"/>
              </a:spcBef>
              <a:spcAft>
                <a:spcPts val="0"/>
              </a:spcAft>
              <a:buSzPts val="1800"/>
              <a:buChar char="●"/>
              <a:defRPr/>
            </a:lvl7pPr>
            <a:lvl8pPr indent="-342900" lvl="7" marL="3657600" algn="l">
              <a:lnSpc>
                <a:spcPct val="90000"/>
              </a:lnSpc>
              <a:spcBef>
                <a:spcPts val="250"/>
              </a:spcBef>
              <a:spcAft>
                <a:spcPts val="0"/>
              </a:spcAft>
              <a:buSzPts val="1800"/>
              <a:buChar char="●"/>
              <a:defRPr/>
            </a:lvl8pPr>
            <a:lvl9pPr indent="-342900" lvl="8" marL="4114800" algn="l">
              <a:lnSpc>
                <a:spcPct val="90000"/>
              </a:lnSpc>
              <a:spcBef>
                <a:spcPts val="250"/>
              </a:spcBef>
              <a:spcAft>
                <a:spcPts val="250"/>
              </a:spcAft>
              <a:buSzPts val="1800"/>
              <a:buChar char="●"/>
              <a:defRPr/>
            </a:lvl9pPr>
          </a:lstStyle>
          <a:p/>
        </p:txBody>
      </p:sp>
      <p:sp>
        <p:nvSpPr>
          <p:cNvPr id="81" name="Google Shape;81;p12"/>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 Slaydı" showMasterSp="0" type="title">
  <p:cSld name="TITLE">
    <p:spTree>
      <p:nvGrpSpPr>
        <p:cNvPr id="19" name="Shape 19"/>
        <p:cNvGrpSpPr/>
        <p:nvPr/>
      </p:nvGrpSpPr>
      <p:grpSpPr>
        <a:xfrm>
          <a:off x="0" y="0"/>
          <a:ext cx="0" cy="0"/>
          <a:chOff x="0" y="0"/>
          <a:chExt cx="0" cy="0"/>
        </a:xfrm>
      </p:grpSpPr>
      <p:sp>
        <p:nvSpPr>
          <p:cNvPr id="20" name="Google Shape;20;p3"/>
          <p:cNvSpPr/>
          <p:nvPr/>
        </p:nvSpPr>
        <p:spPr>
          <a:xfrm>
            <a:off x="0" y="761999"/>
            <a:ext cx="9141619" cy="5334001"/>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a:off x="9270263" y="761999"/>
            <a:ext cx="2925318" cy="5334001"/>
          </a:xfrm>
          <a:prstGeom prst="rect">
            <a:avLst/>
          </a:prstGeom>
          <a:solidFill>
            <a:srgbClr val="C8C8C8">
              <a:alpha val="4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3"/>
          <p:cNvSpPr txBox="1"/>
          <p:nvPr>
            <p:ph type="ctrTitle"/>
          </p:nvPr>
        </p:nvSpPr>
        <p:spPr>
          <a:xfrm>
            <a:off x="1069848"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5900"/>
              <a:buFont typeface="Corbel"/>
              <a:buNone/>
              <a:defRPr sz="59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subTitle"/>
          </p:nvPr>
        </p:nvSpPr>
        <p:spPr>
          <a:xfrm>
            <a:off x="1100015" y="4670246"/>
            <a:ext cx="7315200" cy="9144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200"/>
              <a:buNone/>
              <a:defRPr sz="2200" cap="none">
                <a:solidFill>
                  <a:srgbClr val="D7F0F6"/>
                </a:solidFill>
              </a:defRPr>
            </a:lvl1pPr>
            <a:lvl2pPr lvl="1" algn="ctr">
              <a:lnSpc>
                <a:spcPct val="90000"/>
              </a:lnSpc>
              <a:spcBef>
                <a:spcPts val="250"/>
              </a:spcBef>
              <a:spcAft>
                <a:spcPts val="0"/>
              </a:spcAft>
              <a:buSzPts val="2200"/>
              <a:buNone/>
              <a:defRPr sz="2200"/>
            </a:lvl2pPr>
            <a:lvl3pPr lvl="2" algn="ctr">
              <a:lnSpc>
                <a:spcPct val="90000"/>
              </a:lnSpc>
              <a:spcBef>
                <a:spcPts val="250"/>
              </a:spcBef>
              <a:spcAft>
                <a:spcPts val="0"/>
              </a:spcAft>
              <a:buSzPts val="2200"/>
              <a:buNone/>
              <a:defRPr sz="2200"/>
            </a:lvl3pPr>
            <a:lvl4pPr lvl="3" algn="ctr">
              <a:lnSpc>
                <a:spcPct val="90000"/>
              </a:lnSpc>
              <a:spcBef>
                <a:spcPts val="250"/>
              </a:spcBef>
              <a:spcAft>
                <a:spcPts val="0"/>
              </a:spcAft>
              <a:buSzPts val="2000"/>
              <a:buNone/>
              <a:defRPr sz="2000"/>
            </a:lvl4pPr>
            <a:lvl5pPr lvl="4" algn="ctr">
              <a:lnSpc>
                <a:spcPct val="90000"/>
              </a:lnSpc>
              <a:spcBef>
                <a:spcPts val="250"/>
              </a:spcBef>
              <a:spcAft>
                <a:spcPts val="0"/>
              </a:spcAft>
              <a:buSzPts val="2000"/>
              <a:buNone/>
              <a:defRPr sz="2000"/>
            </a:lvl5pPr>
            <a:lvl6pPr lvl="5" algn="ctr">
              <a:lnSpc>
                <a:spcPct val="90000"/>
              </a:lnSpc>
              <a:spcBef>
                <a:spcPts val="250"/>
              </a:spcBef>
              <a:spcAft>
                <a:spcPts val="0"/>
              </a:spcAft>
              <a:buSzPts val="2000"/>
              <a:buNone/>
              <a:defRPr sz="2000"/>
            </a:lvl6pPr>
            <a:lvl7pPr lvl="6" algn="ctr">
              <a:lnSpc>
                <a:spcPct val="90000"/>
              </a:lnSpc>
              <a:spcBef>
                <a:spcPts val="250"/>
              </a:spcBef>
              <a:spcAft>
                <a:spcPts val="0"/>
              </a:spcAft>
              <a:buSzPts val="2000"/>
              <a:buNone/>
              <a:defRPr sz="2000"/>
            </a:lvl7pPr>
            <a:lvl8pPr lvl="7" algn="ctr">
              <a:lnSpc>
                <a:spcPct val="90000"/>
              </a:lnSpc>
              <a:spcBef>
                <a:spcPts val="250"/>
              </a:spcBef>
              <a:spcAft>
                <a:spcPts val="0"/>
              </a:spcAft>
              <a:buSzPts val="2000"/>
              <a:buNone/>
              <a:defRPr sz="2000"/>
            </a:lvl8pPr>
            <a:lvl9pPr lvl="8" algn="ctr">
              <a:lnSpc>
                <a:spcPct val="90000"/>
              </a:lnSpc>
              <a:spcBef>
                <a:spcPts val="250"/>
              </a:spcBef>
              <a:spcAft>
                <a:spcPts val="250"/>
              </a:spcAft>
              <a:buSzPts val="2000"/>
              <a:buNone/>
              <a:defRPr sz="2000"/>
            </a:lvl9pPr>
          </a:lstStyle>
          <a:p/>
        </p:txBody>
      </p:sp>
      <p:sp>
        <p:nvSpPr>
          <p:cNvPr id="24" name="Google Shape;24;p3"/>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ölüm Üst Bilgisi"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3867912" y="1298448"/>
            <a:ext cx="7315200" cy="325526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595959"/>
              </a:buClr>
              <a:buSzPts val="5900"/>
              <a:buFont typeface="Corbel"/>
              <a:buNone/>
              <a:defRPr b="0" sz="5900">
                <a:solidFill>
                  <a:srgbClr val="59595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3886200" y="4672584"/>
            <a:ext cx="7315200" cy="9144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200"/>
              <a:buNone/>
              <a:defRPr sz="2200" cap="none">
                <a:solidFill>
                  <a:srgbClr val="595959"/>
                </a:solidFill>
              </a:defRPr>
            </a:lvl1pPr>
            <a:lvl2pPr indent="-228600" lvl="1" marL="914400" algn="l">
              <a:lnSpc>
                <a:spcPct val="90000"/>
              </a:lnSpc>
              <a:spcBef>
                <a:spcPts val="250"/>
              </a:spcBef>
              <a:spcAft>
                <a:spcPts val="0"/>
              </a:spcAft>
              <a:buSzPts val="1800"/>
              <a:buNone/>
              <a:defRPr sz="1800">
                <a:solidFill>
                  <a:srgbClr val="888888"/>
                </a:solidFill>
              </a:defRPr>
            </a:lvl2pPr>
            <a:lvl3pPr indent="-228600" lvl="2" marL="1371600" algn="l">
              <a:lnSpc>
                <a:spcPct val="90000"/>
              </a:lnSpc>
              <a:spcBef>
                <a:spcPts val="250"/>
              </a:spcBef>
              <a:spcAft>
                <a:spcPts val="0"/>
              </a:spcAft>
              <a:buSzPts val="1600"/>
              <a:buNone/>
              <a:defRPr sz="1600">
                <a:solidFill>
                  <a:srgbClr val="888888"/>
                </a:solidFill>
              </a:defRPr>
            </a:lvl3pPr>
            <a:lvl4pPr indent="-228600" lvl="3" marL="1828800" algn="l">
              <a:lnSpc>
                <a:spcPct val="90000"/>
              </a:lnSpc>
              <a:spcBef>
                <a:spcPts val="250"/>
              </a:spcBef>
              <a:spcAft>
                <a:spcPts val="0"/>
              </a:spcAft>
              <a:buSzPts val="1400"/>
              <a:buNone/>
              <a:defRPr sz="1400">
                <a:solidFill>
                  <a:srgbClr val="888888"/>
                </a:solidFill>
              </a:defRPr>
            </a:lvl4pPr>
            <a:lvl5pPr indent="-228600" lvl="4" marL="2286000" algn="l">
              <a:lnSpc>
                <a:spcPct val="90000"/>
              </a:lnSpc>
              <a:spcBef>
                <a:spcPts val="250"/>
              </a:spcBef>
              <a:spcAft>
                <a:spcPts val="0"/>
              </a:spcAft>
              <a:buSzPts val="1400"/>
              <a:buNone/>
              <a:defRPr sz="1400">
                <a:solidFill>
                  <a:srgbClr val="888888"/>
                </a:solidFill>
              </a:defRPr>
            </a:lvl5pPr>
            <a:lvl6pPr indent="-228600" lvl="5" marL="2743200" algn="l">
              <a:lnSpc>
                <a:spcPct val="90000"/>
              </a:lnSpc>
              <a:spcBef>
                <a:spcPts val="250"/>
              </a:spcBef>
              <a:spcAft>
                <a:spcPts val="0"/>
              </a:spcAft>
              <a:buSzPts val="1400"/>
              <a:buNone/>
              <a:defRPr sz="1400">
                <a:solidFill>
                  <a:srgbClr val="888888"/>
                </a:solidFill>
              </a:defRPr>
            </a:lvl6pPr>
            <a:lvl7pPr indent="-228600" lvl="6" marL="3200400" algn="l">
              <a:lnSpc>
                <a:spcPct val="90000"/>
              </a:lnSpc>
              <a:spcBef>
                <a:spcPts val="250"/>
              </a:spcBef>
              <a:spcAft>
                <a:spcPts val="0"/>
              </a:spcAft>
              <a:buSzPts val="1400"/>
              <a:buNone/>
              <a:defRPr sz="1400">
                <a:solidFill>
                  <a:srgbClr val="888888"/>
                </a:solidFill>
              </a:defRPr>
            </a:lvl7pPr>
            <a:lvl8pPr indent="-228600" lvl="7" marL="3657600" algn="l">
              <a:lnSpc>
                <a:spcPct val="90000"/>
              </a:lnSpc>
              <a:spcBef>
                <a:spcPts val="250"/>
              </a:spcBef>
              <a:spcAft>
                <a:spcPts val="0"/>
              </a:spcAft>
              <a:buSzPts val="1400"/>
              <a:buNone/>
              <a:defRPr sz="1400">
                <a:solidFill>
                  <a:srgbClr val="888888"/>
                </a:solidFill>
              </a:defRPr>
            </a:lvl8pPr>
            <a:lvl9pPr indent="-228600" lvl="8" marL="4114800" algn="l">
              <a:lnSpc>
                <a:spcPct val="90000"/>
              </a:lnSpc>
              <a:spcBef>
                <a:spcPts val="250"/>
              </a:spcBef>
              <a:spcAft>
                <a:spcPts val="250"/>
              </a:spcAft>
              <a:buSzPts val="1400"/>
              <a:buNone/>
              <a:defRPr sz="1400">
                <a:solidFill>
                  <a:srgbClr val="888888"/>
                </a:solidFill>
              </a:defRPr>
            </a:lvl9pPr>
          </a:lstStyle>
          <a:p/>
        </p:txBody>
      </p:sp>
      <p:sp>
        <p:nvSpPr>
          <p:cNvPr id="30" name="Google Shape;30;p4"/>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ki İçerik"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3867912"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6" name="Google Shape;36;p5"/>
          <p:cNvSpPr txBox="1"/>
          <p:nvPr>
            <p:ph idx="2" type="body"/>
          </p:nvPr>
        </p:nvSpPr>
        <p:spPr>
          <a:xfrm>
            <a:off x="7818120" y="868680"/>
            <a:ext cx="347472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37" name="Google Shape;37;p5"/>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arşılaştırma"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3867912" y="1023586"/>
            <a:ext cx="3474720" cy="80772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3" name="Google Shape;43;p6"/>
          <p:cNvSpPr txBox="1"/>
          <p:nvPr>
            <p:ph idx="2" type="body"/>
          </p:nvPr>
        </p:nvSpPr>
        <p:spPr>
          <a:xfrm>
            <a:off x="3867912"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4" name="Google Shape;44;p6"/>
          <p:cNvSpPr txBox="1"/>
          <p:nvPr>
            <p:ph idx="3" type="body"/>
          </p:nvPr>
        </p:nvSpPr>
        <p:spPr>
          <a:xfrm>
            <a:off x="7818463" y="1023586"/>
            <a:ext cx="3474720" cy="813171"/>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SzPts val="2000"/>
              <a:buNone/>
              <a:defRPr b="1" sz="2000">
                <a:solidFill>
                  <a:srgbClr val="595959"/>
                </a:solidFill>
              </a:defRPr>
            </a:lvl1pPr>
            <a:lvl2pPr indent="-228600" lvl="1" marL="914400" algn="l">
              <a:lnSpc>
                <a:spcPct val="90000"/>
              </a:lnSpc>
              <a:spcBef>
                <a:spcPts val="250"/>
              </a:spcBef>
              <a:spcAft>
                <a:spcPts val="0"/>
              </a:spcAft>
              <a:buSzPts val="2000"/>
              <a:buNone/>
              <a:defRPr b="1" sz="2000"/>
            </a:lvl2pPr>
            <a:lvl3pPr indent="-228600" lvl="2" marL="1371600" algn="l">
              <a:lnSpc>
                <a:spcPct val="90000"/>
              </a:lnSpc>
              <a:spcBef>
                <a:spcPts val="250"/>
              </a:spcBef>
              <a:spcAft>
                <a:spcPts val="0"/>
              </a:spcAft>
              <a:buSzPts val="1800"/>
              <a:buNone/>
              <a:defRPr b="1" sz="1800"/>
            </a:lvl3pPr>
            <a:lvl4pPr indent="-228600" lvl="3" marL="1828800" algn="l">
              <a:lnSpc>
                <a:spcPct val="90000"/>
              </a:lnSpc>
              <a:spcBef>
                <a:spcPts val="250"/>
              </a:spcBef>
              <a:spcAft>
                <a:spcPts val="0"/>
              </a:spcAft>
              <a:buSzPts val="1600"/>
              <a:buNone/>
              <a:defRPr b="1" sz="1600"/>
            </a:lvl4pPr>
            <a:lvl5pPr indent="-228600" lvl="4" marL="2286000" algn="l">
              <a:lnSpc>
                <a:spcPct val="90000"/>
              </a:lnSpc>
              <a:spcBef>
                <a:spcPts val="250"/>
              </a:spcBef>
              <a:spcAft>
                <a:spcPts val="0"/>
              </a:spcAft>
              <a:buSzPts val="1600"/>
              <a:buNone/>
              <a:defRPr b="1" sz="1600"/>
            </a:lvl5pPr>
            <a:lvl6pPr indent="-228600" lvl="5" marL="2743200" algn="l">
              <a:lnSpc>
                <a:spcPct val="90000"/>
              </a:lnSpc>
              <a:spcBef>
                <a:spcPts val="250"/>
              </a:spcBef>
              <a:spcAft>
                <a:spcPts val="0"/>
              </a:spcAft>
              <a:buSzPts val="1600"/>
              <a:buNone/>
              <a:defRPr b="1" sz="1600"/>
            </a:lvl6pPr>
            <a:lvl7pPr indent="-228600" lvl="6" marL="3200400" algn="l">
              <a:lnSpc>
                <a:spcPct val="90000"/>
              </a:lnSpc>
              <a:spcBef>
                <a:spcPts val="250"/>
              </a:spcBef>
              <a:spcAft>
                <a:spcPts val="0"/>
              </a:spcAft>
              <a:buSzPts val="1600"/>
              <a:buNone/>
              <a:defRPr b="1" sz="1600"/>
            </a:lvl7pPr>
            <a:lvl8pPr indent="-228600" lvl="7" marL="3657600" algn="l">
              <a:lnSpc>
                <a:spcPct val="90000"/>
              </a:lnSpc>
              <a:spcBef>
                <a:spcPts val="250"/>
              </a:spcBef>
              <a:spcAft>
                <a:spcPts val="0"/>
              </a:spcAft>
              <a:buSzPts val="1600"/>
              <a:buNone/>
              <a:defRPr b="1" sz="1600"/>
            </a:lvl8pPr>
            <a:lvl9pPr indent="-228600" lvl="8" marL="4114800" algn="l">
              <a:lnSpc>
                <a:spcPct val="90000"/>
              </a:lnSpc>
              <a:spcBef>
                <a:spcPts val="250"/>
              </a:spcBef>
              <a:spcAft>
                <a:spcPts val="250"/>
              </a:spcAft>
              <a:buSzPts val="1600"/>
              <a:buNone/>
              <a:defRPr b="1" sz="1600"/>
            </a:lvl9pPr>
          </a:lstStyle>
          <a:p/>
        </p:txBody>
      </p:sp>
      <p:sp>
        <p:nvSpPr>
          <p:cNvPr id="45" name="Google Shape;45;p6"/>
          <p:cNvSpPr txBox="1"/>
          <p:nvPr>
            <p:ph idx="4" type="body"/>
          </p:nvPr>
        </p:nvSpPr>
        <p:spPr>
          <a:xfrm>
            <a:off x="7818463" y="1930936"/>
            <a:ext cx="3474720" cy="402336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46" name="Google Shape;46;p6"/>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Yalnızca Başlık"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FFFFF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oş" showMasterSp="0"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İçerik"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3867912" y="868680"/>
            <a:ext cx="7315200" cy="5120640"/>
          </a:xfrm>
          <a:prstGeom prst="rect">
            <a:avLst/>
          </a:prstGeom>
          <a:noFill/>
          <a:ln>
            <a:noFill/>
          </a:ln>
        </p:spPr>
        <p:txBody>
          <a:bodyPr anchorCtr="0" anchor="ctr" bIns="45700" lIns="91425" spcFirstLastPara="1" rIns="91425" wrap="square" tIns="45700">
            <a:normAutofit/>
          </a:bodyPr>
          <a:lstStyle>
            <a:lvl1pPr indent="-355600" lvl="0" marL="457200" algn="l">
              <a:lnSpc>
                <a:spcPct val="90000"/>
              </a:lnSpc>
              <a:spcBef>
                <a:spcPts val="1200"/>
              </a:spcBef>
              <a:spcAft>
                <a:spcPts val="0"/>
              </a:spcAft>
              <a:buSzPts val="2000"/>
              <a:buChar char="●"/>
              <a:defRPr sz="2000"/>
            </a:lvl1pPr>
            <a:lvl2pPr indent="-342900" lvl="1" marL="914400" algn="l">
              <a:lnSpc>
                <a:spcPct val="90000"/>
              </a:lnSpc>
              <a:spcBef>
                <a:spcPts val="250"/>
              </a:spcBef>
              <a:spcAft>
                <a:spcPts val="0"/>
              </a:spcAft>
              <a:buSzPts val="1800"/>
              <a:buChar char="●"/>
              <a:defRPr sz="1800"/>
            </a:lvl2pPr>
            <a:lvl3pPr indent="-330200" lvl="2" marL="1371600" algn="l">
              <a:lnSpc>
                <a:spcPct val="90000"/>
              </a:lnSpc>
              <a:spcBef>
                <a:spcPts val="250"/>
              </a:spcBef>
              <a:spcAft>
                <a:spcPts val="0"/>
              </a:spcAft>
              <a:buSzPts val="1600"/>
              <a:buChar char="●"/>
              <a:defRPr sz="1600"/>
            </a:lvl3pPr>
            <a:lvl4pPr indent="-317500" lvl="3" marL="1828800" algn="l">
              <a:lnSpc>
                <a:spcPct val="90000"/>
              </a:lnSpc>
              <a:spcBef>
                <a:spcPts val="250"/>
              </a:spcBef>
              <a:spcAft>
                <a:spcPts val="0"/>
              </a:spcAft>
              <a:buSzPts val="1400"/>
              <a:buChar char="●"/>
              <a:defRPr sz="1400"/>
            </a:lvl4pPr>
            <a:lvl5pPr indent="-317500" lvl="4" marL="2286000" algn="l">
              <a:lnSpc>
                <a:spcPct val="90000"/>
              </a:lnSpc>
              <a:spcBef>
                <a:spcPts val="250"/>
              </a:spcBef>
              <a:spcAft>
                <a:spcPts val="0"/>
              </a:spcAft>
              <a:buSzPts val="1400"/>
              <a:buChar char="●"/>
              <a:defRPr sz="1400"/>
            </a:lvl5pPr>
            <a:lvl6pPr indent="-317500" lvl="5" marL="2743200" algn="l">
              <a:lnSpc>
                <a:spcPct val="90000"/>
              </a:lnSpc>
              <a:spcBef>
                <a:spcPts val="250"/>
              </a:spcBef>
              <a:spcAft>
                <a:spcPts val="0"/>
              </a:spcAft>
              <a:buSzPts val="1400"/>
              <a:buChar char="●"/>
              <a:defRPr sz="1400"/>
            </a:lvl6pPr>
            <a:lvl7pPr indent="-317500" lvl="6" marL="3200400" algn="l">
              <a:lnSpc>
                <a:spcPct val="90000"/>
              </a:lnSpc>
              <a:spcBef>
                <a:spcPts val="250"/>
              </a:spcBef>
              <a:spcAft>
                <a:spcPts val="0"/>
              </a:spcAft>
              <a:buSzPts val="1400"/>
              <a:buChar char="●"/>
              <a:defRPr sz="1400"/>
            </a:lvl7pPr>
            <a:lvl8pPr indent="-317500" lvl="7" marL="3657600" algn="l">
              <a:lnSpc>
                <a:spcPct val="90000"/>
              </a:lnSpc>
              <a:spcBef>
                <a:spcPts val="250"/>
              </a:spcBef>
              <a:spcAft>
                <a:spcPts val="0"/>
              </a:spcAft>
              <a:buSzPts val="1400"/>
              <a:buChar char="●"/>
              <a:defRPr sz="1400"/>
            </a:lvl8pPr>
            <a:lvl9pPr indent="-317500" lvl="8" marL="4114800" algn="l">
              <a:lnSpc>
                <a:spcPct val="90000"/>
              </a:lnSpc>
              <a:spcBef>
                <a:spcPts val="250"/>
              </a:spcBef>
              <a:spcAft>
                <a:spcPts val="250"/>
              </a:spcAft>
              <a:buSzPts val="1400"/>
              <a:buChar char="●"/>
              <a:defRPr sz="1400"/>
            </a:lvl9pPr>
          </a:lstStyle>
          <a:p/>
        </p:txBody>
      </p:sp>
      <p:sp>
        <p:nvSpPr>
          <p:cNvPr id="61" name="Google Shape;61;p9"/>
          <p:cNvSpPr txBox="1"/>
          <p:nvPr>
            <p:ph idx="2" type="body"/>
          </p:nvPr>
        </p:nvSpPr>
        <p:spPr>
          <a:xfrm>
            <a:off x="256032" y="3494176"/>
            <a:ext cx="2834640" cy="232199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2" name="Google Shape;62;p9"/>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şlıklı Resim"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256032" y="1143000"/>
            <a:ext cx="2834640" cy="237744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FFFFFF"/>
              </a:buClr>
              <a:buSzPts val="3200"/>
              <a:buFont typeface="Corbel"/>
              <a:buNone/>
              <a:defRPr b="0"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3570644" y="767419"/>
            <a:ext cx="8115230" cy="5330952"/>
          </a:xfrm>
          <a:prstGeom prst="rect">
            <a:avLst/>
          </a:prstGeom>
          <a:solidFill>
            <a:srgbClr val="BFBFBF"/>
          </a:solidFill>
          <a:ln>
            <a:noFill/>
          </a:ln>
        </p:spPr>
      </p:sp>
      <p:sp>
        <p:nvSpPr>
          <p:cNvPr id="68" name="Google Shape;68;p10"/>
          <p:cNvSpPr txBox="1"/>
          <p:nvPr>
            <p:ph idx="1" type="body"/>
          </p:nvPr>
        </p:nvSpPr>
        <p:spPr>
          <a:xfrm>
            <a:off x="256032" y="3493008"/>
            <a:ext cx="2834640" cy="2322576"/>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200"/>
              </a:spcBef>
              <a:spcAft>
                <a:spcPts val="0"/>
              </a:spcAft>
              <a:buSzPts val="1400"/>
              <a:buNone/>
              <a:defRPr sz="1400">
                <a:solidFill>
                  <a:srgbClr val="FFFFFF"/>
                </a:solidFill>
              </a:defRPr>
            </a:lvl1pPr>
            <a:lvl2pPr indent="-228600" lvl="1" marL="914400" algn="l">
              <a:lnSpc>
                <a:spcPct val="90000"/>
              </a:lnSpc>
              <a:spcBef>
                <a:spcPts val="250"/>
              </a:spcBef>
              <a:spcAft>
                <a:spcPts val="0"/>
              </a:spcAft>
              <a:buSzPts val="1200"/>
              <a:buNone/>
              <a:defRPr sz="1200"/>
            </a:lvl2pPr>
            <a:lvl3pPr indent="-228600" lvl="2" marL="1371600" algn="l">
              <a:lnSpc>
                <a:spcPct val="90000"/>
              </a:lnSpc>
              <a:spcBef>
                <a:spcPts val="250"/>
              </a:spcBef>
              <a:spcAft>
                <a:spcPts val="0"/>
              </a:spcAft>
              <a:buSzPts val="1000"/>
              <a:buNone/>
              <a:defRPr sz="1000"/>
            </a:lvl3pPr>
            <a:lvl4pPr indent="-228600" lvl="3" marL="1828800" algn="l">
              <a:lnSpc>
                <a:spcPct val="90000"/>
              </a:lnSpc>
              <a:spcBef>
                <a:spcPts val="250"/>
              </a:spcBef>
              <a:spcAft>
                <a:spcPts val="0"/>
              </a:spcAft>
              <a:buSzPts val="900"/>
              <a:buNone/>
              <a:defRPr sz="900"/>
            </a:lvl4pPr>
            <a:lvl5pPr indent="-228600" lvl="4" marL="2286000" algn="l">
              <a:lnSpc>
                <a:spcPct val="90000"/>
              </a:lnSpc>
              <a:spcBef>
                <a:spcPts val="250"/>
              </a:spcBef>
              <a:spcAft>
                <a:spcPts val="0"/>
              </a:spcAft>
              <a:buSzPts val="900"/>
              <a:buNone/>
              <a:defRPr sz="900"/>
            </a:lvl5pPr>
            <a:lvl6pPr indent="-228600" lvl="5" marL="2743200" algn="l">
              <a:lnSpc>
                <a:spcPct val="90000"/>
              </a:lnSpc>
              <a:spcBef>
                <a:spcPts val="250"/>
              </a:spcBef>
              <a:spcAft>
                <a:spcPts val="0"/>
              </a:spcAft>
              <a:buSzPts val="900"/>
              <a:buNone/>
              <a:defRPr sz="900"/>
            </a:lvl6pPr>
            <a:lvl7pPr indent="-228600" lvl="6" marL="3200400" algn="l">
              <a:lnSpc>
                <a:spcPct val="90000"/>
              </a:lnSpc>
              <a:spcBef>
                <a:spcPts val="250"/>
              </a:spcBef>
              <a:spcAft>
                <a:spcPts val="0"/>
              </a:spcAft>
              <a:buSzPts val="900"/>
              <a:buNone/>
              <a:defRPr sz="900"/>
            </a:lvl7pPr>
            <a:lvl8pPr indent="-228600" lvl="7" marL="3657600" algn="l">
              <a:lnSpc>
                <a:spcPct val="90000"/>
              </a:lnSpc>
              <a:spcBef>
                <a:spcPts val="250"/>
              </a:spcBef>
              <a:spcAft>
                <a:spcPts val="0"/>
              </a:spcAft>
              <a:buSzPts val="900"/>
              <a:buNone/>
              <a:defRPr sz="900"/>
            </a:lvl8pPr>
            <a:lvl9pPr indent="-228600" lvl="8" marL="4114800" algn="l">
              <a:lnSpc>
                <a:spcPct val="90000"/>
              </a:lnSpc>
              <a:spcBef>
                <a:spcPts val="250"/>
              </a:spcBef>
              <a:spcAft>
                <a:spcPts val="250"/>
              </a:spcAft>
              <a:buSzPts val="900"/>
              <a:buNone/>
              <a:defRPr sz="900"/>
            </a:lvl9pPr>
          </a:lstStyle>
          <a:p/>
        </p:txBody>
      </p:sp>
      <p:sp>
        <p:nvSpPr>
          <p:cNvPr id="69" name="Google Shape;69;p10"/>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3499101" y="6356350"/>
            <a:ext cx="5911517"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1" y="758952"/>
            <a:ext cx="3443590" cy="5330952"/>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 name="Google Shape;7;p1"/>
          <p:cNvSpPr txBox="1"/>
          <p:nvPr>
            <p:ph type="title"/>
          </p:nvPr>
        </p:nvSpPr>
        <p:spPr>
          <a:xfrm>
            <a:off x="252919" y="1123837"/>
            <a:ext cx="2947482" cy="460118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FFFFFF"/>
              </a:buClr>
              <a:buSzPts val="3600"/>
              <a:buFont typeface="Corbel"/>
              <a:buNone/>
              <a:defRPr b="0" i="0" sz="3600" u="none" cap="none" strike="noStrike">
                <a:solidFill>
                  <a:srgbClr val="FFFFF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p1"/>
          <p:cNvSpPr/>
          <p:nvPr/>
        </p:nvSpPr>
        <p:spPr>
          <a:xfrm>
            <a:off x="11815864" y="758952"/>
            <a:ext cx="384048" cy="5330952"/>
          </a:xfrm>
          <a:prstGeom prst="rect">
            <a:avLst/>
          </a:prstGeom>
          <a:solidFill>
            <a:srgbClr val="C8C8C8">
              <a:alpha val="49411"/>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 name="Google Shape;9;p1"/>
          <p:cNvSpPr txBox="1"/>
          <p:nvPr>
            <p:ph idx="1" type="body"/>
          </p:nvPr>
        </p:nvSpPr>
        <p:spPr>
          <a:xfrm>
            <a:off x="3869268" y="864108"/>
            <a:ext cx="7315200" cy="5120640"/>
          </a:xfrm>
          <a:prstGeom prst="rect">
            <a:avLst/>
          </a:prstGeom>
          <a:noFill/>
          <a:ln>
            <a:noFill/>
          </a:ln>
        </p:spPr>
        <p:txBody>
          <a:bodyPr anchorCtr="0" anchor="ctr" bIns="45700" lIns="91425" spcFirstLastPara="1" rIns="91425" wrap="square" tIns="45700">
            <a:normAutofit/>
          </a:bodyPr>
          <a:lstStyle>
            <a:lvl1pPr indent="-355600" lvl="0" marL="457200" marR="0" rtl="0" algn="l">
              <a:lnSpc>
                <a:spcPct val="90000"/>
              </a:lnSpc>
              <a:spcBef>
                <a:spcPts val="1200"/>
              </a:spcBef>
              <a:spcAft>
                <a:spcPts val="0"/>
              </a:spcAft>
              <a:buClr>
                <a:schemeClr val="accent1"/>
              </a:buClr>
              <a:buSzPts val="2000"/>
              <a:buFont typeface="Noto Sans Symbols"/>
              <a:buChar char="●"/>
              <a:defRPr b="0" i="0" sz="2000" u="none" cap="none" strike="noStrike">
                <a:solidFill>
                  <a:srgbClr val="595959"/>
                </a:solidFill>
                <a:latin typeface="Corbel"/>
                <a:ea typeface="Corbel"/>
                <a:cs typeface="Corbel"/>
                <a:sym typeface="Corbel"/>
              </a:defRPr>
            </a:lvl1pPr>
            <a:lvl2pPr indent="-342900" lvl="1" marL="914400" marR="0" rtl="0" algn="l">
              <a:lnSpc>
                <a:spcPct val="90000"/>
              </a:lnSpc>
              <a:spcBef>
                <a:spcPts val="250"/>
              </a:spcBef>
              <a:spcAft>
                <a:spcPts val="0"/>
              </a:spcAft>
              <a:buClr>
                <a:schemeClr val="accent1"/>
              </a:buClr>
              <a:buSzPts val="1800"/>
              <a:buFont typeface="Noto Sans Symbols"/>
              <a:buChar char="●"/>
              <a:defRPr b="0" i="0" sz="1800" u="none" cap="none" strike="noStrike">
                <a:solidFill>
                  <a:srgbClr val="595959"/>
                </a:solidFill>
                <a:latin typeface="Corbel"/>
                <a:ea typeface="Corbel"/>
                <a:cs typeface="Corbel"/>
                <a:sym typeface="Corbel"/>
              </a:defRPr>
            </a:lvl2pPr>
            <a:lvl3pPr indent="-330200" lvl="2" marL="1371600" marR="0" rtl="0" algn="l">
              <a:lnSpc>
                <a:spcPct val="90000"/>
              </a:lnSpc>
              <a:spcBef>
                <a:spcPts val="250"/>
              </a:spcBef>
              <a:spcAft>
                <a:spcPts val="0"/>
              </a:spcAft>
              <a:buClr>
                <a:schemeClr val="accent1"/>
              </a:buClr>
              <a:buSzPts val="1600"/>
              <a:buFont typeface="Noto Sans Symbols"/>
              <a:buChar char="●"/>
              <a:defRPr b="0" i="0" sz="1600" u="none" cap="none" strike="noStrike">
                <a:solidFill>
                  <a:srgbClr val="595959"/>
                </a:solidFill>
                <a:latin typeface="Corbel"/>
                <a:ea typeface="Corbel"/>
                <a:cs typeface="Corbel"/>
                <a:sym typeface="Corbel"/>
              </a:defRPr>
            </a:lvl3pPr>
            <a:lvl4pPr indent="-317500" lvl="3" marL="18288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4pPr>
            <a:lvl5pPr indent="-317500" lvl="4" marL="22860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5pPr>
            <a:lvl6pPr indent="-317500" lvl="5" marL="27432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6pPr>
            <a:lvl7pPr indent="-317500" lvl="6" marL="32004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7pPr>
            <a:lvl8pPr indent="-317500" lvl="7" marL="3657600" marR="0" rtl="0" algn="l">
              <a:lnSpc>
                <a:spcPct val="90000"/>
              </a:lnSpc>
              <a:spcBef>
                <a:spcPts val="250"/>
              </a:spcBef>
              <a:spcAft>
                <a:spcPts val="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8pPr>
            <a:lvl9pPr indent="-317500" lvl="8" marL="4114800" marR="0" rtl="0" algn="l">
              <a:lnSpc>
                <a:spcPct val="90000"/>
              </a:lnSpc>
              <a:spcBef>
                <a:spcPts val="250"/>
              </a:spcBef>
              <a:spcAft>
                <a:spcPts val="250"/>
              </a:spcAft>
              <a:buClr>
                <a:schemeClr val="accent1"/>
              </a:buClr>
              <a:buSzPts val="1400"/>
              <a:buFont typeface="Noto Sans Symbols"/>
              <a:buChar char="●"/>
              <a:defRPr b="0" i="0" sz="1400" u="none" cap="none" strike="noStrike">
                <a:solidFill>
                  <a:srgbClr val="595959"/>
                </a:solidFill>
                <a:latin typeface="Corbel"/>
                <a:ea typeface="Corbel"/>
                <a:cs typeface="Corbel"/>
                <a:sym typeface="Corbel"/>
              </a:defRPr>
            </a:lvl9pPr>
          </a:lstStyle>
          <a:p/>
        </p:txBody>
      </p:sp>
      <p:sp>
        <p:nvSpPr>
          <p:cNvPr id="10" name="Google Shape;10;p1"/>
          <p:cNvSpPr txBox="1"/>
          <p:nvPr>
            <p:ph idx="10" type="dt"/>
          </p:nvPr>
        </p:nvSpPr>
        <p:spPr>
          <a:xfrm>
            <a:off x="262465"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7F7F7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1" name="Google Shape;11;p1"/>
          <p:cNvSpPr txBox="1"/>
          <p:nvPr>
            <p:ph idx="11" type="ftr"/>
          </p:nvPr>
        </p:nvSpPr>
        <p:spPr>
          <a:xfrm>
            <a:off x="3869268" y="6356350"/>
            <a:ext cx="5911517"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7F7F7F"/>
                </a:solidFill>
                <a:latin typeface="Corbel"/>
                <a:ea typeface="Corbel"/>
                <a:cs typeface="Corbel"/>
                <a:sym typeface="Corbe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orbel"/>
                <a:ea typeface="Corbel"/>
                <a:cs typeface="Corbel"/>
                <a:sym typeface="Corbel"/>
              </a:defRPr>
            </a:lvl9pPr>
          </a:lstStyle>
          <a:p/>
        </p:txBody>
      </p:sp>
      <p:sp>
        <p:nvSpPr>
          <p:cNvPr id="12" name="Google Shape;12;p1"/>
          <p:cNvSpPr txBox="1"/>
          <p:nvPr>
            <p:ph idx="12" type="sldNum"/>
          </p:nvPr>
        </p:nvSpPr>
        <p:spPr>
          <a:xfrm>
            <a:off x="10634135" y="6356350"/>
            <a:ext cx="1530927"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chemeClr val="accent1"/>
                </a:solidFill>
                <a:latin typeface="Corbel"/>
                <a:ea typeface="Corbel"/>
                <a:cs typeface="Corbel"/>
                <a:sym typeface="Corbel"/>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3600"/>
              <a:buFont typeface="Corbel"/>
              <a:buNone/>
            </a:pPr>
            <a:r>
              <a:rPr lang="tr-TR"/>
              <a:t>MSSQL</a:t>
            </a:r>
            <a:endParaRPr/>
          </a:p>
          <a:p>
            <a:pPr indent="0" lvl="0" marL="0" rtl="0" algn="l">
              <a:lnSpc>
                <a:spcPct val="90000"/>
              </a:lnSpc>
              <a:spcBef>
                <a:spcPts val="0"/>
              </a:spcBef>
              <a:spcAft>
                <a:spcPts val="0"/>
              </a:spcAft>
              <a:buClr>
                <a:srgbClr val="FFFFFF"/>
              </a:buClr>
              <a:buSzPts val="3600"/>
              <a:buFont typeface="Corbel"/>
              <a:buNone/>
            </a:pPr>
            <a:r>
              <a:rPr lang="tr-TR"/>
              <a:t>Execution Plan</a:t>
            </a:r>
            <a:endParaRPr/>
          </a:p>
        </p:txBody>
      </p:sp>
      <p:pic>
        <p:nvPicPr>
          <p:cNvPr id="89" name="Google Shape;89;p13"/>
          <p:cNvPicPr preferRelativeResize="0"/>
          <p:nvPr/>
        </p:nvPicPr>
        <p:blipFill>
          <a:blip r:embed="rId3">
            <a:alphaModFix/>
          </a:blip>
          <a:stretch>
            <a:fillRect/>
          </a:stretch>
        </p:blipFill>
        <p:spPr>
          <a:xfrm>
            <a:off x="4083669" y="1967400"/>
            <a:ext cx="7210425" cy="3286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Execution Plan</a:t>
            </a:r>
            <a:endParaRPr>
              <a:solidFill>
                <a:schemeClr val="lt1"/>
              </a:solidFill>
            </a:endParaRPr>
          </a:p>
        </p:txBody>
      </p:sp>
      <p:sp>
        <p:nvSpPr>
          <p:cNvPr id="143" name="Google Shape;143;p22"/>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05882"/>
              </a:lnSpc>
              <a:spcBef>
                <a:spcPts val="2900"/>
              </a:spcBef>
              <a:spcAft>
                <a:spcPts val="0"/>
              </a:spcAft>
              <a:buClr>
                <a:schemeClr val="dk1"/>
              </a:buClr>
              <a:buSzPts val="1100"/>
              <a:buFont typeface="Arial"/>
              <a:buNone/>
            </a:pPr>
            <a:r>
              <a:rPr b="1" lang="tr-TR" sz="1800">
                <a:solidFill>
                  <a:srgbClr val="242424"/>
                </a:solidFill>
                <a:highlight>
                  <a:srgbClr val="FFFFFF"/>
                </a:highlight>
                <a:latin typeface="Arial"/>
                <a:ea typeface="Arial"/>
                <a:cs typeface="Arial"/>
                <a:sym typeface="Arial"/>
              </a:rPr>
              <a:t>Clustered Index Scan : </a:t>
            </a:r>
            <a:r>
              <a:rPr lang="tr-TR" sz="1800">
                <a:solidFill>
                  <a:srgbClr val="242424"/>
                </a:solidFill>
                <a:highlight>
                  <a:srgbClr val="FFFFFF"/>
                </a:highlight>
                <a:latin typeface="Arial"/>
                <a:ea typeface="Arial"/>
                <a:cs typeface="Arial"/>
                <a:sym typeface="Arial"/>
              </a:rPr>
              <a:t>Tablomuzda bir clustered index tanımlı fakat sorgu koşulu indeks içermediği durumda SQL Server veriye </a:t>
            </a:r>
            <a:r>
              <a:rPr b="1" lang="tr-TR" sz="1800">
                <a:solidFill>
                  <a:srgbClr val="242424"/>
                </a:solidFill>
                <a:highlight>
                  <a:srgbClr val="FFFFFF"/>
                </a:highlight>
                <a:latin typeface="Arial"/>
                <a:ea typeface="Arial"/>
                <a:cs typeface="Arial"/>
                <a:sym typeface="Arial"/>
              </a:rPr>
              <a:t>Table Scan</a:t>
            </a:r>
            <a:r>
              <a:rPr lang="tr-TR" sz="1800">
                <a:solidFill>
                  <a:srgbClr val="242424"/>
                </a:solidFill>
                <a:highlight>
                  <a:srgbClr val="FFFFFF"/>
                </a:highlight>
                <a:latin typeface="Arial"/>
                <a:ea typeface="Arial"/>
                <a:cs typeface="Arial"/>
                <a:sym typeface="Arial"/>
              </a:rPr>
              <a:t> olduğu gibi satır satır arama yapar.</a:t>
            </a:r>
            <a:endParaRPr b="1"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lang="tr-TR" sz="1800">
                <a:solidFill>
                  <a:srgbClr val="242424"/>
                </a:solidFill>
                <a:highlight>
                  <a:srgbClr val="FFFFFF"/>
                </a:highlight>
                <a:latin typeface="Arial"/>
                <a:ea typeface="Arial"/>
                <a:cs typeface="Arial"/>
                <a:sym typeface="Arial"/>
              </a:rPr>
              <a:t>Burada dikkat edilmesi gereken nokta operatör adında clustered index olmasına rağmen veriye erişmek için bir index </a:t>
            </a:r>
            <a:r>
              <a:rPr lang="tr-TR" sz="1800">
                <a:solidFill>
                  <a:srgbClr val="242424"/>
                </a:solidFill>
                <a:highlight>
                  <a:srgbClr val="FFFFFF"/>
                </a:highlight>
                <a:latin typeface="Arial"/>
                <a:ea typeface="Arial"/>
                <a:cs typeface="Arial"/>
                <a:sym typeface="Arial"/>
              </a:rPr>
              <a:t>kullanılmasıdır</a:t>
            </a:r>
            <a:r>
              <a:rPr lang="tr-TR" sz="1800">
                <a:solidFill>
                  <a:srgbClr val="242424"/>
                </a:solidFill>
                <a:highlight>
                  <a:srgbClr val="FFFFFF"/>
                </a:highlight>
                <a:latin typeface="Arial"/>
                <a:ea typeface="Arial"/>
                <a:cs typeface="Arial"/>
                <a:sym typeface="Arial"/>
              </a:rPr>
              <a:t>.</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rPr lang="tr-TR" sz="1800">
                <a:solidFill>
                  <a:schemeClr val="dk1"/>
                </a:solidFill>
                <a:latin typeface="Arial"/>
                <a:ea typeface="Arial"/>
                <a:cs typeface="Arial"/>
                <a:sym typeface="Arial"/>
              </a:rPr>
              <a:t>Bu işlem, SQL Server’ın </a:t>
            </a:r>
            <a:r>
              <a:rPr b="1" lang="tr-TR" sz="1800">
                <a:solidFill>
                  <a:schemeClr val="dk1"/>
                </a:solidFill>
                <a:latin typeface="Arial"/>
                <a:ea typeface="Arial"/>
                <a:cs typeface="Arial"/>
                <a:sym typeface="Arial"/>
              </a:rPr>
              <a:t>index key</a:t>
            </a:r>
            <a:r>
              <a:rPr lang="tr-TR" sz="1800">
                <a:solidFill>
                  <a:schemeClr val="dk1"/>
                </a:solidFill>
                <a:latin typeface="Arial"/>
                <a:ea typeface="Arial"/>
                <a:cs typeface="Arial"/>
                <a:sym typeface="Arial"/>
              </a:rPr>
              <a:t> baştan sona kadar okumasını içerir.</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rPr lang="tr-TR" sz="1800">
                <a:solidFill>
                  <a:schemeClr val="dk1"/>
                </a:solidFill>
                <a:latin typeface="Arial"/>
                <a:ea typeface="Arial"/>
                <a:cs typeface="Arial"/>
                <a:sym typeface="Arial"/>
              </a:rPr>
              <a:t> Veri aralığı çok geniş olduğunda veya herhangi bir filtreleme yapılmadığında varsayılan davranış </a:t>
            </a:r>
            <a:r>
              <a:rPr b="1" lang="tr-TR" sz="1800">
                <a:solidFill>
                  <a:schemeClr val="dk1"/>
                </a:solidFill>
                <a:latin typeface="Arial"/>
                <a:ea typeface="Arial"/>
                <a:cs typeface="Arial"/>
                <a:sym typeface="Arial"/>
              </a:rPr>
              <a:t>Clustered Index Scan</a:t>
            </a:r>
            <a:r>
              <a:rPr lang="tr-TR" sz="1800">
                <a:solidFill>
                  <a:schemeClr val="dk1"/>
                </a:solidFill>
                <a:latin typeface="Arial"/>
                <a:ea typeface="Arial"/>
                <a:cs typeface="Arial"/>
                <a:sym typeface="Arial"/>
              </a:rPr>
              <a:t>’dir. </a:t>
            </a:r>
            <a:endParaRPr sz="1800">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Execution Plan</a:t>
            </a:r>
            <a:endParaRPr>
              <a:solidFill>
                <a:schemeClr val="lt1"/>
              </a:solidFill>
            </a:endParaRPr>
          </a:p>
        </p:txBody>
      </p:sp>
      <p:sp>
        <p:nvSpPr>
          <p:cNvPr id="149" name="Google Shape;149;p23"/>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05882"/>
              </a:lnSpc>
              <a:spcBef>
                <a:spcPts val="2900"/>
              </a:spcBef>
              <a:spcAft>
                <a:spcPts val="0"/>
              </a:spcAft>
              <a:buSzPts val="1100"/>
              <a:buNone/>
            </a:pPr>
            <a:r>
              <a:rPr b="1" lang="tr-TR" sz="1800">
                <a:solidFill>
                  <a:srgbClr val="242424"/>
                </a:solidFill>
                <a:highlight>
                  <a:srgbClr val="FFFFFF"/>
                </a:highlight>
                <a:latin typeface="Arial"/>
                <a:ea typeface="Arial"/>
                <a:cs typeface="Arial"/>
                <a:sym typeface="Arial"/>
              </a:rPr>
              <a:t>Clustered Index Seek</a:t>
            </a:r>
            <a:r>
              <a:rPr b="1" lang="tr-TR" sz="1800">
                <a:solidFill>
                  <a:srgbClr val="242424"/>
                </a:solidFill>
                <a:highlight>
                  <a:srgbClr val="FFFFFF"/>
                </a:highlight>
                <a:latin typeface="Arial"/>
                <a:ea typeface="Arial"/>
                <a:cs typeface="Arial"/>
                <a:sym typeface="Arial"/>
              </a:rPr>
              <a:t> : </a:t>
            </a:r>
            <a:r>
              <a:rPr lang="tr-TR" sz="1800">
                <a:solidFill>
                  <a:srgbClr val="242424"/>
                </a:solidFill>
                <a:highlight>
                  <a:srgbClr val="FFFFFF"/>
                </a:highlight>
                <a:latin typeface="Arial"/>
                <a:ea typeface="Arial"/>
                <a:cs typeface="Arial"/>
                <a:sym typeface="Arial"/>
              </a:rPr>
              <a:t>Bu operatör Clustered Index Scan’den farklı olarak veriye bir clustered index üzerinden eriştiğini gösterir.   Index scan işlemine göre daha performanslı çalışır.</a:t>
            </a:r>
            <a:r>
              <a:rPr lang="tr-TR" sz="1800">
                <a:solidFill>
                  <a:schemeClr val="dk1"/>
                </a:solidFill>
                <a:latin typeface="Arial"/>
                <a:ea typeface="Arial"/>
                <a:cs typeface="Arial"/>
                <a:sym typeface="Arial"/>
              </a:rPr>
              <a:t> </a:t>
            </a:r>
            <a:endParaRPr sz="1800">
              <a:solidFill>
                <a:schemeClr val="dk1"/>
              </a:solidFill>
              <a:latin typeface="Arial"/>
              <a:ea typeface="Arial"/>
              <a:cs typeface="Arial"/>
              <a:sym typeface="Arial"/>
            </a:endParaRPr>
          </a:p>
          <a:p>
            <a:pPr indent="0" lvl="0" marL="0" rtl="0" algn="l">
              <a:lnSpc>
                <a:spcPct val="105882"/>
              </a:lnSpc>
              <a:spcBef>
                <a:spcPts val="2900"/>
              </a:spcBef>
              <a:spcAft>
                <a:spcPts val="0"/>
              </a:spcAft>
              <a:buSzPts val="1100"/>
              <a:buNone/>
            </a:pPr>
            <a:r>
              <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SzPts val="1100"/>
              <a:buNone/>
            </a:pPr>
            <a:r>
              <a:t/>
            </a:r>
            <a:endParaRPr sz="1800">
              <a:solidFill>
                <a:srgbClr val="242424"/>
              </a:solidFill>
              <a:highlight>
                <a:srgbClr val="FFFFFF"/>
              </a:highlight>
              <a:latin typeface="Arial"/>
              <a:ea typeface="Arial"/>
              <a:cs typeface="Arial"/>
              <a:sym typeface="Arial"/>
            </a:endParaRPr>
          </a:p>
        </p:txBody>
      </p:sp>
      <p:pic>
        <p:nvPicPr>
          <p:cNvPr id="150" name="Google Shape;150;p23"/>
          <p:cNvPicPr preferRelativeResize="0"/>
          <p:nvPr/>
        </p:nvPicPr>
        <p:blipFill>
          <a:blip r:embed="rId3">
            <a:alphaModFix/>
          </a:blip>
          <a:stretch>
            <a:fillRect/>
          </a:stretch>
        </p:blipFill>
        <p:spPr>
          <a:xfrm>
            <a:off x="3962700" y="3502463"/>
            <a:ext cx="6191250" cy="2143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Execution Plan</a:t>
            </a:r>
            <a:endParaRPr>
              <a:solidFill>
                <a:schemeClr val="lt1"/>
              </a:solidFill>
            </a:endParaRPr>
          </a:p>
        </p:txBody>
      </p:sp>
      <p:sp>
        <p:nvSpPr>
          <p:cNvPr id="156" name="Google Shape;156;p24"/>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05882"/>
              </a:lnSpc>
              <a:spcBef>
                <a:spcPts val="2900"/>
              </a:spcBef>
              <a:spcAft>
                <a:spcPts val="0"/>
              </a:spcAft>
              <a:buSzPts val="1100"/>
              <a:buNone/>
            </a:pPr>
            <a:r>
              <a:rPr b="1" lang="tr-TR" sz="1800">
                <a:solidFill>
                  <a:srgbClr val="242424"/>
                </a:solidFill>
                <a:highlight>
                  <a:srgbClr val="FFFFFF"/>
                </a:highlight>
                <a:latin typeface="Arial"/>
                <a:ea typeface="Arial"/>
                <a:cs typeface="Arial"/>
                <a:sym typeface="Arial"/>
              </a:rPr>
              <a:t>Nonclustered Index Seek: </a:t>
            </a:r>
            <a:r>
              <a:rPr lang="tr-TR" sz="1800">
                <a:solidFill>
                  <a:srgbClr val="242424"/>
                </a:solidFill>
                <a:highlight>
                  <a:srgbClr val="FFFFFF"/>
                </a:highlight>
                <a:latin typeface="Arial"/>
                <a:ea typeface="Arial"/>
                <a:cs typeface="Arial"/>
                <a:sym typeface="Arial"/>
              </a:rPr>
              <a:t>Bu operatör ise veriye tüm tabloyu okumak yerine nonclustered index üzerinden eriştiğini gösterir. Sorgu koşulumuzun tanımlanan bir nonclustered index ile eşleştiğinde bu operatör kullanılır. </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SzPts val="1100"/>
              <a:buNone/>
            </a:pPr>
            <a:r>
              <a:rPr b="1" lang="tr-TR" sz="1800">
                <a:solidFill>
                  <a:srgbClr val="242424"/>
                </a:solidFill>
                <a:highlight>
                  <a:srgbClr val="FFFFFF"/>
                </a:highlight>
                <a:latin typeface="Arial"/>
                <a:ea typeface="Arial"/>
                <a:cs typeface="Arial"/>
                <a:sym typeface="Arial"/>
              </a:rPr>
              <a:t>Key Lookup: </a:t>
            </a:r>
            <a:r>
              <a:rPr lang="tr-TR" sz="1800">
                <a:solidFill>
                  <a:srgbClr val="242424"/>
                </a:solidFill>
                <a:highlight>
                  <a:srgbClr val="FFFFFF"/>
                </a:highlight>
                <a:latin typeface="Arial"/>
                <a:ea typeface="Arial"/>
                <a:cs typeface="Arial"/>
                <a:sym typeface="Arial"/>
              </a:rPr>
              <a:t>sorguya uyan index kullanıldığında ve bu index çekmek istediğimiz kolonları içermiyorsa key lookup işlemi gerçekleşir.</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SzPts val="1100"/>
              <a:buNone/>
            </a:pPr>
            <a:r>
              <a:rPr b="1" lang="tr-TR" sz="1800">
                <a:solidFill>
                  <a:srgbClr val="242424"/>
                </a:solidFill>
                <a:highlight>
                  <a:srgbClr val="FFFFFF"/>
                </a:highlight>
                <a:latin typeface="Arial"/>
                <a:ea typeface="Arial"/>
                <a:cs typeface="Arial"/>
                <a:sym typeface="Arial"/>
              </a:rPr>
              <a:t>RID Lookup:  </a:t>
            </a:r>
            <a:r>
              <a:rPr lang="tr-TR" sz="1800">
                <a:solidFill>
                  <a:srgbClr val="242424"/>
                </a:solidFill>
                <a:highlight>
                  <a:srgbClr val="FFFFFF"/>
                </a:highlight>
                <a:latin typeface="Arial"/>
                <a:ea typeface="Arial"/>
                <a:cs typeface="Arial"/>
                <a:sym typeface="Arial"/>
              </a:rPr>
              <a:t>Bu operatör primary key olan ama clustered index tanımlanmamış tablolardaki (heap table) verilere ulaşmak istediğimizde ortaya çıkar.</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SzPts val="1100"/>
              <a:buNone/>
            </a:pPr>
            <a:r>
              <a:rPr lang="tr-TR" sz="1800">
                <a:solidFill>
                  <a:srgbClr val="242424"/>
                </a:solidFill>
                <a:highlight>
                  <a:srgbClr val="FFFFFF"/>
                </a:highlight>
                <a:latin typeface="Arial"/>
                <a:ea typeface="Arial"/>
                <a:cs typeface="Arial"/>
                <a:sym typeface="Arial"/>
              </a:rPr>
              <a:t>*** Özellikle çok fazla kaydın olduğu tablolarda bu işlemden olabildiğince uzak durmalıyız. Karşılaşırsak eğer ya </a:t>
            </a:r>
            <a:r>
              <a:rPr b="1" lang="tr-TR" sz="1800">
                <a:solidFill>
                  <a:srgbClr val="242424"/>
                </a:solidFill>
                <a:highlight>
                  <a:srgbClr val="FFFFFF"/>
                </a:highlight>
                <a:latin typeface="Arial"/>
                <a:ea typeface="Arial"/>
                <a:cs typeface="Arial"/>
                <a:sym typeface="Arial"/>
              </a:rPr>
              <a:t>clustered index</a:t>
            </a:r>
            <a:r>
              <a:rPr lang="tr-TR" sz="1800">
                <a:solidFill>
                  <a:srgbClr val="242424"/>
                </a:solidFill>
                <a:highlight>
                  <a:srgbClr val="FFFFFF"/>
                </a:highlight>
                <a:latin typeface="Arial"/>
                <a:ea typeface="Arial"/>
                <a:cs typeface="Arial"/>
                <a:sym typeface="Arial"/>
              </a:rPr>
              <a:t> ya da </a:t>
            </a:r>
            <a:r>
              <a:rPr b="1" lang="tr-TR" sz="1800">
                <a:solidFill>
                  <a:srgbClr val="242424"/>
                </a:solidFill>
                <a:highlight>
                  <a:srgbClr val="FFFFFF"/>
                </a:highlight>
                <a:latin typeface="Arial"/>
                <a:ea typeface="Arial"/>
                <a:cs typeface="Arial"/>
                <a:sym typeface="Arial"/>
              </a:rPr>
              <a:t>cover index</a:t>
            </a:r>
            <a:r>
              <a:rPr lang="tr-TR" sz="1800">
                <a:solidFill>
                  <a:srgbClr val="242424"/>
                </a:solidFill>
                <a:highlight>
                  <a:srgbClr val="FFFFFF"/>
                </a:highlight>
                <a:latin typeface="Arial"/>
                <a:ea typeface="Arial"/>
                <a:cs typeface="Arial"/>
                <a:sym typeface="Arial"/>
              </a:rPr>
              <a:t> kullanabiliriz.</a:t>
            </a:r>
            <a:endParaRPr sz="1800">
              <a:solidFill>
                <a:srgbClr val="242424"/>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Execution Plan</a:t>
            </a:r>
            <a:endParaRPr>
              <a:solidFill>
                <a:schemeClr val="lt1"/>
              </a:solidFill>
            </a:endParaRPr>
          </a:p>
        </p:txBody>
      </p:sp>
      <p:sp>
        <p:nvSpPr>
          <p:cNvPr id="162" name="Google Shape;162;p25"/>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05882"/>
              </a:lnSpc>
              <a:spcBef>
                <a:spcPts val="2900"/>
              </a:spcBef>
              <a:spcAft>
                <a:spcPts val="0"/>
              </a:spcAft>
              <a:buSzPts val="1100"/>
              <a:buNone/>
            </a:pPr>
            <a:r>
              <a:rPr b="1" lang="tr-TR" sz="1800">
                <a:solidFill>
                  <a:srgbClr val="242424"/>
                </a:solidFill>
                <a:highlight>
                  <a:srgbClr val="FFFFFF"/>
                </a:highlight>
                <a:latin typeface="Arial"/>
                <a:ea typeface="Arial"/>
                <a:cs typeface="Arial"/>
                <a:sym typeface="Arial"/>
              </a:rPr>
              <a:t>Sort</a:t>
            </a:r>
            <a:r>
              <a:rPr b="1" lang="tr-TR" sz="1800">
                <a:solidFill>
                  <a:srgbClr val="242424"/>
                </a:solidFill>
                <a:highlight>
                  <a:srgbClr val="FFFFFF"/>
                </a:highlight>
                <a:latin typeface="Arial"/>
                <a:ea typeface="Arial"/>
                <a:cs typeface="Arial"/>
                <a:sym typeface="Arial"/>
              </a:rPr>
              <a:t>: </a:t>
            </a:r>
            <a:r>
              <a:rPr lang="tr-TR" sz="1800">
                <a:solidFill>
                  <a:srgbClr val="242424"/>
                </a:solidFill>
                <a:highlight>
                  <a:srgbClr val="FFFFFF"/>
                </a:highlight>
                <a:latin typeface="Arial"/>
                <a:ea typeface="Arial"/>
                <a:cs typeface="Arial"/>
                <a:sym typeface="Arial"/>
              </a:rPr>
              <a:t>sorguya uyan index kullanıldığında ve bu index çekmek istediğimiz kolonları içermiyorsa key lookup işlemi gerçekleşir.</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SzPts val="1100"/>
              <a:buNone/>
            </a:pPr>
            <a:r>
              <a:rPr lang="tr-TR" sz="1800">
                <a:solidFill>
                  <a:srgbClr val="242424"/>
                </a:solidFill>
                <a:highlight>
                  <a:srgbClr val="FFFFFF"/>
                </a:highlight>
                <a:latin typeface="Arial"/>
                <a:ea typeface="Arial"/>
                <a:cs typeface="Arial"/>
                <a:sym typeface="Arial"/>
              </a:rPr>
              <a:t>Bu operatörü, sorgularımızda </a:t>
            </a:r>
            <a:r>
              <a:rPr b="1" lang="tr-TR" sz="1800">
                <a:solidFill>
                  <a:srgbClr val="242424"/>
                </a:solidFill>
                <a:highlight>
                  <a:srgbClr val="FFFFFF"/>
                </a:highlight>
                <a:latin typeface="Arial"/>
                <a:ea typeface="Arial"/>
                <a:cs typeface="Arial"/>
                <a:sym typeface="Arial"/>
              </a:rPr>
              <a:t>Order By</a:t>
            </a:r>
            <a:r>
              <a:rPr lang="tr-TR" sz="1800">
                <a:solidFill>
                  <a:srgbClr val="242424"/>
                </a:solidFill>
                <a:highlight>
                  <a:srgbClr val="FFFFFF"/>
                </a:highlight>
                <a:latin typeface="Arial"/>
                <a:ea typeface="Arial"/>
                <a:cs typeface="Arial"/>
                <a:sym typeface="Arial"/>
              </a:rPr>
              <a:t> yer alıyorsa görebiliriz. Sıralamada kullandığımız kolon veya kolonlar clustered index’imizde tanımlı ise bu operatör ile karşılaşmayız çünkü clustered index verilerimizi fiziksel olarak sıralı tutar.</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SzPts val="1100"/>
              <a:buNone/>
            </a:pPr>
            <a:r>
              <a:rPr lang="tr-TR" sz="1800">
                <a:solidFill>
                  <a:srgbClr val="242424"/>
                </a:solidFill>
                <a:highlight>
                  <a:srgbClr val="FFFFFF"/>
                </a:highlight>
                <a:latin typeface="Arial"/>
                <a:ea typeface="Arial"/>
                <a:cs typeface="Arial"/>
                <a:sym typeface="Arial"/>
              </a:rPr>
              <a:t>Bu operatör ile karşılaştığımızda sıralama için </a:t>
            </a:r>
            <a:r>
              <a:rPr b="1" lang="tr-TR" sz="1800">
                <a:solidFill>
                  <a:srgbClr val="242424"/>
                </a:solidFill>
                <a:highlight>
                  <a:srgbClr val="FFFFFF"/>
                </a:highlight>
                <a:latin typeface="Arial"/>
                <a:ea typeface="Arial"/>
                <a:cs typeface="Arial"/>
                <a:sym typeface="Arial"/>
              </a:rPr>
              <a:t>%50</a:t>
            </a:r>
            <a:r>
              <a:rPr lang="tr-TR" sz="1800">
                <a:solidFill>
                  <a:srgbClr val="242424"/>
                </a:solidFill>
                <a:highlight>
                  <a:srgbClr val="FFFFFF"/>
                </a:highlight>
                <a:latin typeface="Arial"/>
                <a:ea typeface="Arial"/>
                <a:cs typeface="Arial"/>
                <a:sym typeface="Arial"/>
              </a:rPr>
              <a:t> üzerinde bir maliyet var ise sıralama incelenmelidir.</a:t>
            </a:r>
            <a:endParaRPr sz="1800">
              <a:solidFill>
                <a:srgbClr val="242424"/>
              </a:solidFill>
              <a:highlight>
                <a:srgbClr val="FFFFFF"/>
              </a:highlight>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6"/>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Execution Plan</a:t>
            </a:r>
            <a:endParaRPr>
              <a:solidFill>
                <a:schemeClr val="lt1"/>
              </a:solidFill>
            </a:endParaRPr>
          </a:p>
        </p:txBody>
      </p:sp>
      <p:sp>
        <p:nvSpPr>
          <p:cNvPr id="168" name="Google Shape;168;p26"/>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05882"/>
              </a:lnSpc>
              <a:spcBef>
                <a:spcPts val="2900"/>
              </a:spcBef>
              <a:spcAft>
                <a:spcPts val="0"/>
              </a:spcAft>
              <a:buSzPts val="1100"/>
              <a:buNone/>
            </a:pPr>
            <a:r>
              <a:rPr b="1" lang="tr-TR" sz="1800">
                <a:solidFill>
                  <a:srgbClr val="242424"/>
                </a:solidFill>
                <a:highlight>
                  <a:srgbClr val="FFFFFF"/>
                </a:highlight>
                <a:latin typeface="Arial"/>
                <a:ea typeface="Arial"/>
                <a:cs typeface="Arial"/>
                <a:sym typeface="Arial"/>
              </a:rPr>
              <a:t>JOIN Sorgularında EXECUTION PLAN</a:t>
            </a:r>
            <a:endParaRPr sz="1800">
              <a:solidFill>
                <a:srgbClr val="242424"/>
              </a:solidFill>
              <a:highlight>
                <a:srgbClr val="FFFFFF"/>
              </a:highlight>
              <a:latin typeface="Arial"/>
              <a:ea typeface="Arial"/>
              <a:cs typeface="Arial"/>
              <a:sym typeface="Arial"/>
            </a:endParaRPr>
          </a:p>
          <a:p>
            <a:pPr indent="-342900" lvl="0" marL="457200" rtl="0" algn="l">
              <a:lnSpc>
                <a:spcPct val="105882"/>
              </a:lnSpc>
              <a:spcBef>
                <a:spcPts val="2900"/>
              </a:spcBef>
              <a:spcAft>
                <a:spcPts val="0"/>
              </a:spcAft>
              <a:buClr>
                <a:srgbClr val="242424"/>
              </a:buClr>
              <a:buSzPts val="1800"/>
              <a:buFont typeface="Arial"/>
              <a:buChar char="●"/>
            </a:pPr>
            <a:r>
              <a:rPr lang="tr-TR" sz="1800">
                <a:solidFill>
                  <a:srgbClr val="242424"/>
                </a:solidFill>
                <a:highlight>
                  <a:srgbClr val="FFFFFF"/>
                </a:highlight>
                <a:latin typeface="Arial"/>
                <a:ea typeface="Arial"/>
                <a:cs typeface="Arial"/>
                <a:sym typeface="Arial"/>
              </a:rPr>
              <a:t>Hash Match</a:t>
            </a:r>
            <a:endParaRPr sz="1800">
              <a:solidFill>
                <a:srgbClr val="242424"/>
              </a:solidFill>
              <a:highlight>
                <a:srgbClr val="FFFFFF"/>
              </a:highlight>
              <a:latin typeface="Arial"/>
              <a:ea typeface="Arial"/>
              <a:cs typeface="Arial"/>
              <a:sym typeface="Arial"/>
            </a:endParaRPr>
          </a:p>
          <a:p>
            <a:pPr indent="-342900" lvl="0" marL="457200" rtl="0" algn="l">
              <a:lnSpc>
                <a:spcPct val="105882"/>
              </a:lnSpc>
              <a:spcBef>
                <a:spcPts val="0"/>
              </a:spcBef>
              <a:spcAft>
                <a:spcPts val="0"/>
              </a:spcAft>
              <a:buClr>
                <a:srgbClr val="242424"/>
              </a:buClr>
              <a:buSzPts val="1800"/>
              <a:buFont typeface="Arial"/>
              <a:buChar char="●"/>
            </a:pPr>
            <a:r>
              <a:rPr lang="tr-TR" sz="1800">
                <a:solidFill>
                  <a:srgbClr val="242424"/>
                </a:solidFill>
                <a:highlight>
                  <a:srgbClr val="FFFFFF"/>
                </a:highlight>
                <a:latin typeface="Arial"/>
                <a:ea typeface="Arial"/>
                <a:cs typeface="Arial"/>
                <a:sym typeface="Arial"/>
              </a:rPr>
              <a:t>Nested Loops Join</a:t>
            </a:r>
            <a:endParaRPr sz="1800">
              <a:solidFill>
                <a:srgbClr val="242424"/>
              </a:solidFill>
              <a:highlight>
                <a:srgbClr val="FFFFFF"/>
              </a:highlight>
              <a:latin typeface="Arial"/>
              <a:ea typeface="Arial"/>
              <a:cs typeface="Arial"/>
              <a:sym typeface="Arial"/>
            </a:endParaRPr>
          </a:p>
          <a:p>
            <a:pPr indent="-342900" lvl="0" marL="457200" rtl="0" algn="l">
              <a:lnSpc>
                <a:spcPct val="105882"/>
              </a:lnSpc>
              <a:spcBef>
                <a:spcPts val="0"/>
              </a:spcBef>
              <a:spcAft>
                <a:spcPts val="0"/>
              </a:spcAft>
              <a:buClr>
                <a:srgbClr val="242424"/>
              </a:buClr>
              <a:buSzPts val="1800"/>
              <a:buFont typeface="Arial"/>
              <a:buChar char="●"/>
            </a:pPr>
            <a:r>
              <a:rPr lang="tr-TR" sz="1800">
                <a:solidFill>
                  <a:srgbClr val="242424"/>
                </a:solidFill>
                <a:highlight>
                  <a:srgbClr val="FFFFFF"/>
                </a:highlight>
                <a:latin typeface="Arial"/>
                <a:ea typeface="Arial"/>
                <a:cs typeface="Arial"/>
                <a:sym typeface="Arial"/>
              </a:rPr>
              <a:t>Merge Join</a:t>
            </a:r>
            <a:endParaRPr sz="1800">
              <a:solidFill>
                <a:srgbClr val="242424"/>
              </a:solidFill>
              <a:highlight>
                <a:srgbClr val="FFFFFF"/>
              </a:highlight>
              <a:latin typeface="Arial"/>
              <a:ea typeface="Arial"/>
              <a:cs typeface="Arial"/>
              <a:sym typeface="Arial"/>
            </a:endParaRPr>
          </a:p>
          <a:p>
            <a:pPr indent="-342900" lvl="0" marL="457200" rtl="0" algn="l">
              <a:lnSpc>
                <a:spcPct val="105882"/>
              </a:lnSpc>
              <a:spcBef>
                <a:spcPts val="0"/>
              </a:spcBef>
              <a:spcAft>
                <a:spcPts val="0"/>
              </a:spcAft>
              <a:buClr>
                <a:srgbClr val="242424"/>
              </a:buClr>
              <a:buSzPts val="1800"/>
              <a:buFont typeface="Arial"/>
              <a:buChar char="●"/>
            </a:pPr>
            <a:r>
              <a:rPr lang="tr-TR" sz="1800">
                <a:solidFill>
                  <a:srgbClr val="242424"/>
                </a:solidFill>
                <a:highlight>
                  <a:srgbClr val="FFFFFF"/>
                </a:highlight>
                <a:latin typeface="Arial"/>
                <a:ea typeface="Arial"/>
                <a:cs typeface="Arial"/>
                <a:sym typeface="Arial"/>
              </a:rPr>
              <a:t>Hash Match (Aggregate)</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SzPts val="1100"/>
              <a:buNone/>
            </a:pPr>
            <a:r>
              <a:t/>
            </a:r>
            <a:endParaRPr sz="1800">
              <a:solidFill>
                <a:srgbClr val="242424"/>
              </a:solidFill>
              <a:highlight>
                <a:srgbClr val="FFFFFF"/>
              </a:highlight>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7"/>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Execution Plan</a:t>
            </a:r>
            <a:endParaRPr>
              <a:solidFill>
                <a:schemeClr val="lt1"/>
              </a:solidFill>
            </a:endParaRPr>
          </a:p>
        </p:txBody>
      </p:sp>
      <p:sp>
        <p:nvSpPr>
          <p:cNvPr id="174" name="Google Shape;174;p27"/>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05882"/>
              </a:lnSpc>
              <a:spcBef>
                <a:spcPts val="2900"/>
              </a:spcBef>
              <a:spcAft>
                <a:spcPts val="0"/>
              </a:spcAft>
              <a:buNone/>
            </a:pPr>
            <a:r>
              <a:rPr b="1" lang="tr-TR" sz="1800">
                <a:solidFill>
                  <a:srgbClr val="242424"/>
                </a:solidFill>
                <a:highlight>
                  <a:srgbClr val="FFFFFF"/>
                </a:highlight>
                <a:latin typeface="Arial"/>
                <a:ea typeface="Arial"/>
                <a:cs typeface="Arial"/>
                <a:sym typeface="Arial"/>
              </a:rPr>
              <a:t>Hash Match : </a:t>
            </a:r>
            <a:r>
              <a:rPr lang="tr-TR" sz="1800">
                <a:solidFill>
                  <a:srgbClr val="242424"/>
                </a:solidFill>
                <a:highlight>
                  <a:srgbClr val="FFFFFF"/>
                </a:highlight>
                <a:latin typeface="Arial"/>
                <a:ea typeface="Arial"/>
                <a:cs typeface="Arial"/>
                <a:sym typeface="Arial"/>
              </a:rPr>
              <a:t>Bu join türünü execution planda görmek istemeyiz. Diğer join türlerine göre hem disk I/O hem de bellek kullanımı daha yüksektir.</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None/>
            </a:pPr>
            <a:r>
              <a:rPr lang="tr-TR" sz="1800">
                <a:solidFill>
                  <a:srgbClr val="242424"/>
                </a:solidFill>
                <a:highlight>
                  <a:srgbClr val="FFFFFF"/>
                </a:highlight>
                <a:latin typeface="Arial"/>
                <a:ea typeface="Arial"/>
                <a:cs typeface="Arial"/>
                <a:sym typeface="Arial"/>
              </a:rPr>
              <a:t>Index tanımlanmamış, büyük hash tablelar join işlemine girdiğinde SQL Server bu tabloları birleştirmek için hash join operatörünü kullanır.</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None/>
            </a:pPr>
            <a:r>
              <a:rPr lang="tr-TR" sz="1800">
                <a:solidFill>
                  <a:srgbClr val="242424"/>
                </a:solidFill>
                <a:highlight>
                  <a:srgbClr val="FFFFFF"/>
                </a:highlight>
                <a:latin typeface="Arial"/>
                <a:ea typeface="Arial"/>
                <a:cs typeface="Arial"/>
                <a:sym typeface="Arial"/>
              </a:rPr>
              <a:t>*** Bu operatör birleştirilen tablolarda birinde az diğerinde çok fazla kaydın olduğu durumlarda daha performanslı çalışır.</a:t>
            </a:r>
            <a:endParaRPr b="1"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None/>
            </a:pPr>
            <a:r>
              <a:rPr b="1" lang="tr-TR" sz="1800">
                <a:solidFill>
                  <a:srgbClr val="242424"/>
                </a:solidFill>
                <a:highlight>
                  <a:srgbClr val="FFFFFF"/>
                </a:highlight>
                <a:latin typeface="Arial"/>
                <a:ea typeface="Arial"/>
                <a:cs typeface="Arial"/>
                <a:sym typeface="Arial"/>
              </a:rPr>
              <a:t>*** </a:t>
            </a:r>
            <a:r>
              <a:rPr lang="tr-TR" sz="1800">
                <a:solidFill>
                  <a:srgbClr val="242424"/>
                </a:solidFill>
                <a:highlight>
                  <a:srgbClr val="FFFFFF"/>
                </a:highlight>
                <a:latin typeface="Arial"/>
                <a:ea typeface="Arial"/>
                <a:cs typeface="Arial"/>
                <a:sym typeface="Arial"/>
              </a:rPr>
              <a:t>İki büyük tablonun birleşmesi için hash match operatörü kullanılıyorsa sorgu performansımız olumsuz etkilenir.</a:t>
            </a:r>
            <a:endParaRPr b="1"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SzPts val="1100"/>
              <a:buNone/>
            </a:pPr>
            <a:r>
              <a:t/>
            </a:r>
            <a:endParaRPr sz="1800">
              <a:solidFill>
                <a:srgbClr val="242424"/>
              </a:solidFill>
              <a:highlight>
                <a:srgbClr val="FFFFFF"/>
              </a:highlight>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Execution Plan</a:t>
            </a:r>
            <a:endParaRPr>
              <a:solidFill>
                <a:schemeClr val="lt1"/>
              </a:solidFill>
            </a:endParaRPr>
          </a:p>
        </p:txBody>
      </p:sp>
      <p:sp>
        <p:nvSpPr>
          <p:cNvPr id="180" name="Google Shape;180;p28"/>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05882"/>
              </a:lnSpc>
              <a:spcBef>
                <a:spcPts val="2900"/>
              </a:spcBef>
              <a:spcAft>
                <a:spcPts val="0"/>
              </a:spcAft>
              <a:buNone/>
            </a:pPr>
            <a:r>
              <a:rPr b="1" lang="tr-TR" sz="1800">
                <a:solidFill>
                  <a:srgbClr val="242424"/>
                </a:solidFill>
                <a:highlight>
                  <a:srgbClr val="FFFFFF"/>
                </a:highlight>
                <a:latin typeface="Arial"/>
                <a:ea typeface="Arial"/>
                <a:cs typeface="Arial"/>
                <a:sym typeface="Arial"/>
              </a:rPr>
              <a:t>Nested Loops Join</a:t>
            </a:r>
            <a:r>
              <a:rPr b="1" lang="tr-TR" sz="1800">
                <a:solidFill>
                  <a:srgbClr val="242424"/>
                </a:solidFill>
                <a:highlight>
                  <a:srgbClr val="FFFFFF"/>
                </a:highlight>
                <a:latin typeface="Arial"/>
                <a:ea typeface="Arial"/>
                <a:cs typeface="Arial"/>
                <a:sym typeface="Arial"/>
              </a:rPr>
              <a:t> :</a:t>
            </a:r>
            <a:r>
              <a:rPr lang="tr-TR" sz="1800">
                <a:solidFill>
                  <a:srgbClr val="242424"/>
                </a:solidFill>
                <a:highlight>
                  <a:srgbClr val="FFFFFF"/>
                </a:highlight>
                <a:latin typeface="Arial"/>
                <a:ea typeface="Arial"/>
                <a:cs typeface="Arial"/>
                <a:sym typeface="Arial"/>
              </a:rPr>
              <a:t>Hash Match işlemine göre daha performanslı bir çözümdür fakat </a:t>
            </a:r>
            <a:r>
              <a:rPr lang="tr-TR" sz="1800" u="sng">
                <a:solidFill>
                  <a:srgbClr val="242424"/>
                </a:solidFill>
                <a:highlight>
                  <a:srgbClr val="FFFFFF"/>
                </a:highlight>
                <a:latin typeface="Arial"/>
                <a:ea typeface="Arial"/>
                <a:cs typeface="Arial"/>
                <a:sym typeface="Arial"/>
              </a:rPr>
              <a:t>cpu </a:t>
            </a:r>
            <a:r>
              <a:rPr lang="tr-TR" sz="1800">
                <a:solidFill>
                  <a:srgbClr val="242424"/>
                </a:solidFill>
                <a:highlight>
                  <a:srgbClr val="FFFFFF"/>
                </a:highlight>
                <a:latin typeface="Arial"/>
                <a:ea typeface="Arial"/>
                <a:cs typeface="Arial"/>
                <a:sym typeface="Arial"/>
              </a:rPr>
              <a:t>kullanımı yüksektir.</a:t>
            </a:r>
            <a:endParaRPr sz="1800">
              <a:solidFill>
                <a:srgbClr val="242424"/>
              </a:solidFill>
              <a:highlight>
                <a:srgbClr val="FFFFFF"/>
              </a:highlight>
              <a:latin typeface="Arial"/>
              <a:ea typeface="Arial"/>
              <a:cs typeface="Arial"/>
              <a:sym typeface="Arial"/>
            </a:endParaRPr>
          </a:p>
          <a:p>
            <a:pPr indent="-342900" lvl="0" marL="457200" rtl="0" algn="l">
              <a:lnSpc>
                <a:spcPct val="105882"/>
              </a:lnSpc>
              <a:spcBef>
                <a:spcPts val="2900"/>
              </a:spcBef>
              <a:spcAft>
                <a:spcPts val="0"/>
              </a:spcAft>
              <a:buClr>
                <a:srgbClr val="242424"/>
              </a:buClr>
              <a:buSzPts val="1800"/>
              <a:buFont typeface="Arial"/>
              <a:buChar char="●"/>
            </a:pPr>
            <a:r>
              <a:rPr lang="tr-TR" sz="1800">
                <a:solidFill>
                  <a:srgbClr val="242424"/>
                </a:solidFill>
                <a:highlight>
                  <a:srgbClr val="FFFFFF"/>
                </a:highlight>
                <a:latin typeface="Arial"/>
                <a:ea typeface="Arial"/>
                <a:cs typeface="Arial"/>
                <a:sym typeface="Arial"/>
              </a:rPr>
              <a:t>Tablolardan birine inner diğerine ise outer olarak belirler ve outer olan tablodaki her satırı tek tek alıp inner tablosundaki her satır ile karşılaştırır.</a:t>
            </a:r>
            <a:endParaRPr sz="1800">
              <a:solidFill>
                <a:srgbClr val="242424"/>
              </a:solidFill>
              <a:highlight>
                <a:srgbClr val="FFFFFF"/>
              </a:highlight>
              <a:latin typeface="Arial"/>
              <a:ea typeface="Arial"/>
              <a:cs typeface="Arial"/>
              <a:sym typeface="Arial"/>
            </a:endParaRPr>
          </a:p>
          <a:p>
            <a:pPr indent="-342900" lvl="0" marL="457200" rtl="0" algn="l">
              <a:lnSpc>
                <a:spcPct val="105882"/>
              </a:lnSpc>
              <a:spcBef>
                <a:spcPts val="0"/>
              </a:spcBef>
              <a:spcAft>
                <a:spcPts val="0"/>
              </a:spcAft>
              <a:buClr>
                <a:srgbClr val="242424"/>
              </a:buClr>
              <a:buSzPts val="1800"/>
              <a:buFont typeface="Arial"/>
              <a:buChar char="●"/>
            </a:pPr>
            <a:r>
              <a:rPr lang="tr-TR" sz="1800">
                <a:solidFill>
                  <a:srgbClr val="242424"/>
                </a:solidFill>
                <a:highlight>
                  <a:srgbClr val="FFFFFF"/>
                </a:highlight>
                <a:latin typeface="Arial"/>
                <a:ea typeface="Arial"/>
                <a:cs typeface="Arial"/>
                <a:sym typeface="Arial"/>
              </a:rPr>
              <a:t>Eşleşen kayıtları birleştirir ve sonucu döndürür.</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None/>
            </a:pPr>
            <a:r>
              <a:rPr lang="tr-TR" sz="1800">
                <a:solidFill>
                  <a:srgbClr val="242424"/>
                </a:solidFill>
                <a:highlight>
                  <a:srgbClr val="FFFFFF"/>
                </a:highlight>
                <a:latin typeface="Arial"/>
                <a:ea typeface="Arial"/>
                <a:cs typeface="Arial"/>
                <a:sym typeface="Arial"/>
              </a:rPr>
              <a:t>*** Küçük veri kümeleri için ve özellikle dış tablo küçükse tercih edilir</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None/>
            </a:pPr>
            <a:r>
              <a:rPr lang="tr-TR" sz="1500">
                <a:solidFill>
                  <a:srgbClr val="242424"/>
                </a:solidFill>
                <a:highlight>
                  <a:srgbClr val="FFFFFF"/>
                </a:highlight>
                <a:latin typeface="Georgia"/>
                <a:ea typeface="Georgia"/>
                <a:cs typeface="Georgia"/>
                <a:sym typeface="Georgia"/>
              </a:rPr>
              <a:t>  </a:t>
            </a:r>
            <a:endParaRPr b="1"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SzPts val="1100"/>
              <a:buNone/>
            </a:pPr>
            <a:r>
              <a:t/>
            </a:r>
            <a:endParaRPr sz="1800">
              <a:solidFill>
                <a:srgbClr val="242424"/>
              </a:solidFill>
              <a:highlight>
                <a:srgbClr val="FFFFFF"/>
              </a:highlight>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Execution Plan</a:t>
            </a:r>
            <a:endParaRPr>
              <a:solidFill>
                <a:schemeClr val="lt1"/>
              </a:solidFill>
            </a:endParaRPr>
          </a:p>
        </p:txBody>
      </p:sp>
      <p:sp>
        <p:nvSpPr>
          <p:cNvPr id="186" name="Google Shape;186;p29"/>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05882"/>
              </a:lnSpc>
              <a:spcBef>
                <a:spcPts val="2900"/>
              </a:spcBef>
              <a:spcAft>
                <a:spcPts val="0"/>
              </a:spcAft>
              <a:buNone/>
            </a:pPr>
            <a:r>
              <a:rPr b="1" lang="tr-TR" sz="1800">
                <a:solidFill>
                  <a:srgbClr val="242424"/>
                </a:solidFill>
                <a:highlight>
                  <a:srgbClr val="FFFFFF"/>
                </a:highlight>
                <a:latin typeface="Arial"/>
                <a:ea typeface="Arial"/>
                <a:cs typeface="Arial"/>
                <a:sym typeface="Arial"/>
              </a:rPr>
              <a:t>Merge Join</a:t>
            </a:r>
            <a:r>
              <a:rPr b="1" lang="tr-TR" sz="1800">
                <a:solidFill>
                  <a:srgbClr val="242424"/>
                </a:solidFill>
                <a:highlight>
                  <a:srgbClr val="FFFFFF"/>
                </a:highlight>
                <a:latin typeface="Arial"/>
                <a:ea typeface="Arial"/>
                <a:cs typeface="Arial"/>
                <a:sym typeface="Arial"/>
              </a:rPr>
              <a:t> :</a:t>
            </a:r>
            <a:r>
              <a:rPr lang="tr-TR" sz="1800">
                <a:solidFill>
                  <a:srgbClr val="242424"/>
                </a:solidFill>
                <a:highlight>
                  <a:srgbClr val="FFFFFF"/>
                </a:highlight>
                <a:latin typeface="Arial"/>
                <a:ea typeface="Arial"/>
                <a:cs typeface="Arial"/>
                <a:sym typeface="Arial"/>
              </a:rPr>
              <a:t>Merge join birleştirilen iki tablonun birleştirme için kullanılan kolonlarının sıralı olması durumunda yani bu kolonlarda index varsa SQL Server tarafından tercih edilen bir operatördür.</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None/>
            </a:pPr>
            <a:r>
              <a:rPr lang="tr-TR" sz="1800">
                <a:solidFill>
                  <a:srgbClr val="242424"/>
                </a:solidFill>
                <a:highlight>
                  <a:srgbClr val="FFFFFF"/>
                </a:highlight>
                <a:latin typeface="Arial"/>
                <a:ea typeface="Arial"/>
                <a:cs typeface="Arial"/>
                <a:sym typeface="Arial"/>
              </a:rPr>
              <a:t>En performanslı çalışan JOIN türüdür. </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None/>
            </a:pPr>
            <a:r>
              <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None/>
            </a:pPr>
            <a:r>
              <a:rPr lang="tr-TR" sz="1800">
                <a:solidFill>
                  <a:srgbClr val="242424"/>
                </a:solidFill>
                <a:highlight>
                  <a:srgbClr val="FFFFFF"/>
                </a:highlight>
                <a:latin typeface="Arial"/>
                <a:ea typeface="Arial"/>
                <a:cs typeface="Arial"/>
                <a:sym typeface="Arial"/>
              </a:rPr>
              <a:t>*** </a:t>
            </a:r>
            <a:r>
              <a:rPr lang="tr-TR" sz="1800">
                <a:solidFill>
                  <a:srgbClr val="242424"/>
                </a:solidFill>
                <a:highlight>
                  <a:srgbClr val="FFFFFF"/>
                </a:highlight>
                <a:latin typeface="Arial"/>
                <a:ea typeface="Arial"/>
                <a:cs typeface="Arial"/>
                <a:sym typeface="Arial"/>
              </a:rPr>
              <a:t>SQL Server join işlemi ile karşılaştığında öncelikle birleştirilecek kolonlarda index tanımlı olup olmadığına bakar. Tanımlıysa yani sıralıysa join işlemlerinde en performanslı çalışan merge join operatörünü tercih eder.</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None/>
            </a:pPr>
            <a:r>
              <a:rPr lang="tr-TR" sz="1800">
                <a:solidFill>
                  <a:srgbClr val="242424"/>
                </a:solidFill>
                <a:highlight>
                  <a:srgbClr val="FFFFFF"/>
                </a:highlight>
                <a:latin typeface="Arial"/>
                <a:ea typeface="Arial"/>
                <a:cs typeface="Arial"/>
                <a:sym typeface="Arial"/>
              </a:rPr>
              <a:t>  </a:t>
            </a:r>
            <a:endParaRPr b="1"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SzPts val="1100"/>
              <a:buNone/>
            </a:pPr>
            <a:r>
              <a:t/>
            </a:r>
            <a:endParaRPr sz="1800">
              <a:solidFill>
                <a:srgbClr val="242424"/>
              </a:solidFill>
              <a:highlight>
                <a:srgbClr val="FFFFFF"/>
              </a:highlight>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Execution Plan</a:t>
            </a:r>
            <a:endParaRPr>
              <a:solidFill>
                <a:schemeClr val="lt1"/>
              </a:solidFill>
            </a:endParaRPr>
          </a:p>
        </p:txBody>
      </p:sp>
      <p:sp>
        <p:nvSpPr>
          <p:cNvPr id="192" name="Google Shape;192;p30"/>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05882"/>
              </a:lnSpc>
              <a:spcBef>
                <a:spcPts val="2900"/>
              </a:spcBef>
              <a:spcAft>
                <a:spcPts val="0"/>
              </a:spcAft>
              <a:buNone/>
            </a:pPr>
            <a:r>
              <a:rPr b="1" lang="tr-TR" sz="1800">
                <a:solidFill>
                  <a:srgbClr val="242424"/>
                </a:solidFill>
                <a:highlight>
                  <a:srgbClr val="FFFFFF"/>
                </a:highlight>
                <a:latin typeface="Arial"/>
                <a:ea typeface="Arial"/>
                <a:cs typeface="Arial"/>
                <a:sym typeface="Arial"/>
              </a:rPr>
              <a:t>Hash Match (Aggregate) : </a:t>
            </a:r>
            <a:r>
              <a:rPr lang="tr-TR" sz="1800">
                <a:solidFill>
                  <a:srgbClr val="242424"/>
                </a:solidFill>
                <a:highlight>
                  <a:srgbClr val="FFFFFF"/>
                </a:highlight>
                <a:latin typeface="Arial"/>
                <a:ea typeface="Arial"/>
                <a:cs typeface="Arial"/>
                <a:sym typeface="Arial"/>
              </a:rPr>
              <a:t>Sorgularımız gruplama işlemi var ise SQL Server’ın tercih ettiği operatördür.</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None/>
            </a:pPr>
            <a:r>
              <a:rPr lang="tr-TR" sz="1800">
                <a:solidFill>
                  <a:srgbClr val="242424"/>
                </a:solidFill>
                <a:highlight>
                  <a:srgbClr val="FFFFFF"/>
                </a:highlight>
                <a:latin typeface="Arial"/>
                <a:ea typeface="Arial"/>
                <a:cs typeface="Arial"/>
                <a:sym typeface="Arial"/>
              </a:rPr>
              <a:t>SQL Server gruplanacak verileri tutmak için bellekte bir hash table oluşturur ve verileri geçici olarak burada tutar.</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None/>
            </a:pPr>
            <a:r>
              <a:rPr lang="tr-TR" sz="1800">
                <a:solidFill>
                  <a:srgbClr val="242424"/>
                </a:solidFill>
                <a:highlight>
                  <a:srgbClr val="FFFFFF"/>
                </a:highlight>
                <a:latin typeface="Arial"/>
                <a:ea typeface="Arial"/>
                <a:cs typeface="Arial"/>
                <a:sym typeface="Arial"/>
              </a:rPr>
              <a:t>*** </a:t>
            </a:r>
            <a:r>
              <a:rPr lang="tr-TR" sz="1800">
                <a:solidFill>
                  <a:srgbClr val="242424"/>
                </a:solidFill>
                <a:highlight>
                  <a:srgbClr val="FFFFFF"/>
                </a:highlight>
                <a:latin typeface="Arial"/>
                <a:ea typeface="Arial"/>
                <a:cs typeface="Arial"/>
                <a:sym typeface="Arial"/>
              </a:rPr>
              <a:t>Gruplama işleminin maliyeti diğer işlemlere göre daha yüksektir. Dolayısıyla gruplama yaparken gerekli index’lerin kullanılmasına dikkat edilmeli ve koşul ifadeleri ile gruplanacak veriyi küçültmeliyiz.</a:t>
            </a:r>
            <a:endParaRPr b="1"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SzPts val="1100"/>
              <a:buNone/>
            </a:pPr>
            <a:r>
              <a:t/>
            </a:r>
            <a:endParaRPr sz="1800">
              <a:solidFill>
                <a:srgbClr val="242424"/>
              </a:solidFill>
              <a:highlight>
                <a:srgbClr val="FFFFFF"/>
              </a:highlight>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Execution Plan</a:t>
            </a:r>
            <a:endParaRPr>
              <a:solidFill>
                <a:schemeClr val="lt1"/>
              </a:solidFill>
            </a:endParaRPr>
          </a:p>
        </p:txBody>
      </p:sp>
      <p:sp>
        <p:nvSpPr>
          <p:cNvPr id="198" name="Google Shape;198;p31"/>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05882"/>
              </a:lnSpc>
              <a:spcBef>
                <a:spcPts val="2900"/>
              </a:spcBef>
              <a:spcAft>
                <a:spcPts val="0"/>
              </a:spcAft>
              <a:buNone/>
            </a:pPr>
            <a:r>
              <a:rPr b="1" lang="tr-TR" sz="1800">
                <a:solidFill>
                  <a:srgbClr val="242424"/>
                </a:solidFill>
                <a:highlight>
                  <a:srgbClr val="FFFFFF"/>
                </a:highlight>
                <a:latin typeface="Arial"/>
                <a:ea typeface="Arial"/>
                <a:cs typeface="Arial"/>
                <a:sym typeface="Arial"/>
              </a:rPr>
              <a:t>Filter</a:t>
            </a:r>
            <a:r>
              <a:rPr b="1" lang="tr-TR" sz="1800">
                <a:solidFill>
                  <a:srgbClr val="242424"/>
                </a:solidFill>
                <a:highlight>
                  <a:srgbClr val="FFFFFF"/>
                </a:highlight>
                <a:latin typeface="Arial"/>
                <a:ea typeface="Arial"/>
                <a:cs typeface="Arial"/>
                <a:sym typeface="Arial"/>
              </a:rPr>
              <a:t> : </a:t>
            </a:r>
            <a:r>
              <a:rPr lang="tr-TR" sz="1800">
                <a:solidFill>
                  <a:srgbClr val="242424"/>
                </a:solidFill>
                <a:highlight>
                  <a:srgbClr val="FFFFFF"/>
                </a:highlight>
                <a:latin typeface="Georgia"/>
                <a:ea typeface="Georgia"/>
                <a:cs typeface="Georgia"/>
                <a:sym typeface="Georgia"/>
              </a:rPr>
              <a:t>Bu operatör tablomuz üzerinde yapılan filtreleme işlemini temsil eder</a:t>
            </a:r>
            <a:r>
              <a:rPr lang="tr-TR" sz="1800">
                <a:solidFill>
                  <a:srgbClr val="242424"/>
                </a:solidFill>
                <a:highlight>
                  <a:srgbClr val="FFFFFF"/>
                </a:highlight>
                <a:latin typeface="Arial"/>
                <a:ea typeface="Arial"/>
                <a:cs typeface="Arial"/>
                <a:sym typeface="Arial"/>
              </a:rPr>
              <a:t>. </a:t>
            </a:r>
            <a:r>
              <a:rPr lang="tr-TR" sz="1800">
                <a:solidFill>
                  <a:srgbClr val="242424"/>
                </a:solidFill>
                <a:highlight>
                  <a:srgbClr val="FFFFFF"/>
                </a:highlight>
                <a:latin typeface="Arial"/>
                <a:ea typeface="Arial"/>
                <a:cs typeface="Arial"/>
                <a:sym typeface="Arial"/>
              </a:rPr>
              <a:t>Having ve Where ifadeleri bulunan sorgularda oluşan bir maliyettir.</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None/>
            </a:pPr>
            <a:r>
              <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None/>
            </a:pPr>
            <a:r>
              <a:rPr lang="tr-TR" sz="1800">
                <a:solidFill>
                  <a:srgbClr val="242424"/>
                </a:solidFill>
                <a:highlight>
                  <a:srgbClr val="FFFFFF"/>
                </a:highlight>
                <a:latin typeface="Arial"/>
                <a:ea typeface="Arial"/>
                <a:cs typeface="Arial"/>
                <a:sym typeface="Arial"/>
              </a:rPr>
              <a:t>*** Having </a:t>
            </a:r>
            <a:r>
              <a:rPr lang="tr-TR" sz="1800">
                <a:solidFill>
                  <a:srgbClr val="242424"/>
                </a:solidFill>
                <a:highlight>
                  <a:srgbClr val="FFFFFF"/>
                </a:highlight>
                <a:latin typeface="Arial"/>
                <a:ea typeface="Arial"/>
                <a:cs typeface="Arial"/>
                <a:sym typeface="Arial"/>
              </a:rPr>
              <a:t>ifadesi</a:t>
            </a:r>
            <a:r>
              <a:rPr lang="tr-TR" sz="1800">
                <a:solidFill>
                  <a:srgbClr val="242424"/>
                </a:solidFill>
                <a:highlight>
                  <a:srgbClr val="FFFFFF"/>
                </a:highlight>
                <a:latin typeface="Arial"/>
                <a:ea typeface="Arial"/>
                <a:cs typeface="Arial"/>
                <a:sym typeface="Arial"/>
              </a:rPr>
              <a:t> Where ifadelerine göre daha fazla sorgu maliyet oluşturur.</a:t>
            </a:r>
            <a:endParaRPr b="1"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SzPts val="1100"/>
              <a:buNone/>
            </a:pPr>
            <a:r>
              <a:t/>
            </a:r>
            <a:endParaRPr sz="1800">
              <a:solidFill>
                <a:srgbClr val="242424"/>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orbel"/>
              <a:buNone/>
            </a:pPr>
            <a:r>
              <a:rPr lang="tr-TR">
                <a:solidFill>
                  <a:schemeClr val="lt1"/>
                </a:solidFill>
              </a:rPr>
              <a:t>MSSQL</a:t>
            </a:r>
            <a:endParaRPr>
              <a:solidFill>
                <a:schemeClr val="lt1"/>
              </a:solidFill>
            </a:endParaRPr>
          </a:p>
          <a:p>
            <a:pPr indent="0" lvl="0" marL="0" rtl="0" algn="l">
              <a:spcBef>
                <a:spcPts val="0"/>
              </a:spcBef>
              <a:spcAft>
                <a:spcPts val="0"/>
              </a:spcAft>
              <a:buClr>
                <a:schemeClr val="lt1"/>
              </a:buClr>
              <a:buSzPts val="3600"/>
              <a:buFont typeface="Corbel"/>
              <a:buNone/>
            </a:pPr>
            <a:r>
              <a:rPr lang="tr-TR">
                <a:solidFill>
                  <a:schemeClr val="lt1"/>
                </a:solidFill>
              </a:rPr>
              <a:t>Execution Plan</a:t>
            </a:r>
            <a:endParaRPr>
              <a:solidFill>
                <a:schemeClr val="lt1"/>
              </a:solidFill>
            </a:endParaRPr>
          </a:p>
          <a:p>
            <a:pPr indent="0" lvl="0" marL="0" rtl="0" algn="l">
              <a:lnSpc>
                <a:spcPct val="90000"/>
              </a:lnSpc>
              <a:spcBef>
                <a:spcPts val="0"/>
              </a:spcBef>
              <a:spcAft>
                <a:spcPts val="0"/>
              </a:spcAft>
              <a:buClr>
                <a:schemeClr val="lt1"/>
              </a:buClr>
              <a:buSzPts val="3600"/>
              <a:buFont typeface="Corbel"/>
              <a:buNone/>
            </a:pPr>
            <a:r>
              <a:t/>
            </a:r>
            <a:endParaRPr/>
          </a:p>
        </p:txBody>
      </p:sp>
      <p:sp>
        <p:nvSpPr>
          <p:cNvPr id="95" name="Google Shape;95;p14"/>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SzPts val="1800"/>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rPr lang="tr-TR" sz="1800">
                <a:solidFill>
                  <a:schemeClr val="dk1"/>
                </a:solidFill>
                <a:latin typeface="Arial"/>
                <a:ea typeface="Arial"/>
                <a:cs typeface="Arial"/>
                <a:sym typeface="Arial"/>
              </a:rPr>
              <a:t>SQL’de execution plan </a:t>
            </a:r>
            <a:r>
              <a:rPr lang="tr-TR" sz="1800">
                <a:solidFill>
                  <a:srgbClr val="242424"/>
                </a:solidFill>
                <a:highlight>
                  <a:srgbClr val="FFFFFF"/>
                </a:highlight>
                <a:latin typeface="Arial"/>
                <a:ea typeface="Arial"/>
                <a:cs typeface="Arial"/>
                <a:sym typeface="Arial"/>
              </a:rPr>
              <a:t>minimum kaynak tüketimine göre hesaplanır.</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lang="tr-TR" sz="1800">
                <a:solidFill>
                  <a:srgbClr val="242424"/>
                </a:solidFill>
                <a:highlight>
                  <a:srgbClr val="FFFFFF"/>
                </a:highlight>
                <a:latin typeface="Arial"/>
                <a:ea typeface="Arial"/>
                <a:cs typeface="Arial"/>
                <a:sym typeface="Arial"/>
              </a:rPr>
              <a:t>Sorgu her çalıştırıldığında plan oluşturmak yerine bir kere oluşur ve daha sonra bu execution plan tekrar kullanılmak üzere plan cache’e koyulur.</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0"/>
              </a:spcBef>
              <a:spcAft>
                <a:spcPts val="0"/>
              </a:spcAft>
              <a:buNone/>
            </a:pPr>
            <a:r>
              <a:rPr lang="tr-TR" sz="1800">
                <a:solidFill>
                  <a:srgbClr val="242424"/>
                </a:solidFill>
                <a:highlight>
                  <a:srgbClr val="FFFFFF"/>
                </a:highlight>
                <a:latin typeface="Arial"/>
                <a:ea typeface="Arial"/>
                <a:cs typeface="Arial"/>
                <a:sym typeface="Arial"/>
              </a:rPr>
              <a:t>Execution planlarla; hangi index kullanacağımızı, join operasyonlarının nasıl davranacağını, verinin nasıl </a:t>
            </a:r>
            <a:r>
              <a:rPr lang="tr-TR" sz="1800">
                <a:solidFill>
                  <a:srgbClr val="242424"/>
                </a:solidFill>
                <a:highlight>
                  <a:srgbClr val="FFFFFF"/>
                </a:highlight>
                <a:latin typeface="Arial"/>
                <a:ea typeface="Arial"/>
                <a:cs typeface="Arial"/>
                <a:sym typeface="Arial"/>
              </a:rPr>
              <a:t>sıralandığı</a:t>
            </a:r>
            <a:r>
              <a:rPr lang="tr-TR" sz="1800">
                <a:solidFill>
                  <a:srgbClr val="242424"/>
                </a:solidFill>
                <a:highlight>
                  <a:srgbClr val="FFFFFF"/>
                </a:highlight>
                <a:latin typeface="Arial"/>
                <a:ea typeface="Arial"/>
                <a:cs typeface="Arial"/>
                <a:sym typeface="Arial"/>
              </a:rPr>
              <a:t> ve gruplanacağını, sorgudaki tabloların hangi sırada işleneceği vb. gibi sorular ile ilgilenir</a:t>
            </a:r>
            <a:endParaRPr sz="1800">
              <a:solidFill>
                <a:schemeClr val="dk1"/>
              </a:solidFill>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b="1"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rgbClr val="0D0D0D"/>
              </a:solidFill>
              <a:highlight>
                <a:srgbClr val="FFFFFF"/>
              </a:highlight>
              <a:latin typeface="Arial"/>
              <a:ea typeface="Arial"/>
              <a:cs typeface="Arial"/>
              <a:sym typeface="Arial"/>
            </a:endParaRPr>
          </a:p>
          <a:p>
            <a:pPr indent="0" lvl="0" marL="457200" rtl="0" algn="l">
              <a:lnSpc>
                <a:spcPct val="115000"/>
              </a:lnSpc>
              <a:spcBef>
                <a:spcPts val="1200"/>
              </a:spcBef>
              <a:spcAft>
                <a:spcPts val="0"/>
              </a:spcAft>
              <a:buSzPts val="1800"/>
              <a:buNone/>
            </a:pPr>
            <a:r>
              <a:t/>
            </a:r>
            <a:endParaRPr sz="1800">
              <a:solidFill>
                <a:srgbClr val="0D0D0D"/>
              </a:solidFill>
              <a:highlight>
                <a:srgbClr val="FFFFFF"/>
              </a:highlight>
              <a:latin typeface="Arial"/>
              <a:ea typeface="Arial"/>
              <a:cs typeface="Arial"/>
              <a:sym typeface="Arial"/>
            </a:endParaRPr>
          </a:p>
          <a:p>
            <a:pPr indent="0" lvl="0" marL="0" rtl="0" algn="l">
              <a:lnSpc>
                <a:spcPct val="90000"/>
              </a:lnSpc>
              <a:spcBef>
                <a:spcPts val="1200"/>
              </a:spcBef>
              <a:spcAft>
                <a:spcPts val="0"/>
              </a:spcAft>
              <a:buSzPts val="1800"/>
              <a:buNone/>
            </a:pPr>
            <a:r>
              <a:t/>
            </a:r>
            <a:endParaRPr sz="1800">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2" name="Shape 202"/>
        <p:cNvGrpSpPr/>
        <p:nvPr/>
      </p:nvGrpSpPr>
      <p:grpSpPr>
        <a:xfrm>
          <a:off x="0" y="0"/>
          <a:ext cx="0" cy="0"/>
          <a:chOff x="0" y="0"/>
          <a:chExt cx="0" cy="0"/>
        </a:xfrm>
      </p:grpSpPr>
      <p:sp>
        <p:nvSpPr>
          <p:cNvPr id="203" name="Google Shape;203;p32"/>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Execution Plan</a:t>
            </a:r>
            <a:endParaRPr>
              <a:solidFill>
                <a:schemeClr val="lt1"/>
              </a:solidFill>
            </a:endParaRPr>
          </a:p>
        </p:txBody>
      </p:sp>
      <p:sp>
        <p:nvSpPr>
          <p:cNvPr id="204" name="Google Shape;204;p32"/>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05882"/>
              </a:lnSpc>
              <a:spcBef>
                <a:spcPts val="2900"/>
              </a:spcBef>
              <a:spcAft>
                <a:spcPts val="0"/>
              </a:spcAft>
              <a:buNone/>
            </a:pPr>
            <a:r>
              <a:t/>
            </a:r>
            <a:endParaRPr b="1" sz="1500">
              <a:solidFill>
                <a:srgbClr val="242424"/>
              </a:solidFill>
              <a:highlight>
                <a:srgbClr val="FFFFFF"/>
              </a:highlight>
              <a:latin typeface="Arial"/>
              <a:ea typeface="Arial"/>
              <a:cs typeface="Arial"/>
              <a:sym typeface="Arial"/>
            </a:endParaRPr>
          </a:p>
          <a:p>
            <a:pPr indent="0" lvl="0" marL="0" rtl="0" algn="l">
              <a:lnSpc>
                <a:spcPct val="150000"/>
              </a:lnSpc>
              <a:spcBef>
                <a:spcPts val="3200"/>
              </a:spcBef>
              <a:spcAft>
                <a:spcPts val="0"/>
              </a:spcAft>
              <a:buNone/>
            </a:pPr>
            <a:r>
              <a:rPr b="1" lang="tr-TR" sz="1800">
                <a:solidFill>
                  <a:srgbClr val="242424"/>
                </a:solidFill>
                <a:highlight>
                  <a:srgbClr val="FFFFFF"/>
                </a:highlight>
                <a:latin typeface="Arial"/>
                <a:ea typeface="Arial"/>
                <a:cs typeface="Arial"/>
                <a:sym typeface="Arial"/>
              </a:rPr>
              <a:t>Nested loop </a:t>
            </a:r>
            <a:r>
              <a:rPr lang="tr-TR" sz="1800">
                <a:solidFill>
                  <a:srgbClr val="242424"/>
                </a:solidFill>
                <a:highlight>
                  <a:srgbClr val="FFFFFF"/>
                </a:highlight>
                <a:latin typeface="Arial"/>
                <a:ea typeface="Arial"/>
                <a:cs typeface="Arial"/>
                <a:sym typeface="Arial"/>
              </a:rPr>
              <a:t>genellikle bir tablonun çok küçük diğer tablonun büyük olduğu durumlarda seçilir. Karmaşıklığı O(NlogM) dir.</a:t>
            </a:r>
            <a:endParaRPr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rPr b="1" lang="tr-TR" sz="1800">
                <a:solidFill>
                  <a:srgbClr val="242424"/>
                </a:solidFill>
                <a:highlight>
                  <a:srgbClr val="FFFFFF"/>
                </a:highlight>
                <a:latin typeface="Arial"/>
                <a:ea typeface="Arial"/>
                <a:cs typeface="Arial"/>
                <a:sym typeface="Arial"/>
              </a:rPr>
              <a:t>Merge Join </a:t>
            </a:r>
            <a:r>
              <a:rPr lang="tr-TR" sz="1800">
                <a:solidFill>
                  <a:srgbClr val="242424"/>
                </a:solidFill>
                <a:highlight>
                  <a:srgbClr val="FFFFFF"/>
                </a:highlight>
                <a:latin typeface="Arial"/>
                <a:ea typeface="Arial"/>
                <a:cs typeface="Arial"/>
                <a:sym typeface="Arial"/>
              </a:rPr>
              <a:t>büyük tablolarda birleştirilecek alanlarda sıralama yani index tanımlı ise tercih edilir. Performansı en iyi join operatörüdür. Karmaşıklığı O(N+M) dir.</a:t>
            </a:r>
            <a:endParaRPr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rPr b="1" lang="tr-TR" sz="1800">
                <a:solidFill>
                  <a:srgbClr val="242424"/>
                </a:solidFill>
                <a:highlight>
                  <a:srgbClr val="FFFFFF"/>
                </a:highlight>
                <a:latin typeface="Arial"/>
                <a:ea typeface="Arial"/>
                <a:cs typeface="Arial"/>
                <a:sym typeface="Arial"/>
              </a:rPr>
              <a:t>Hash Match</a:t>
            </a:r>
            <a:r>
              <a:rPr lang="tr-TR" sz="1800">
                <a:solidFill>
                  <a:srgbClr val="242424"/>
                </a:solidFill>
                <a:highlight>
                  <a:srgbClr val="FFFFFF"/>
                </a:highlight>
                <a:latin typeface="Arial"/>
                <a:ea typeface="Arial"/>
                <a:cs typeface="Arial"/>
                <a:sym typeface="Arial"/>
              </a:rPr>
              <a:t> ise hash işlemi ve hash table kullandığından daha fazla I/O ve bellek tükettiğinden mümkün oldukça index vs tanımlayıp bu operatörden uzak durmalıyız. Performansı en kötü operatördür.</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SzPts val="1100"/>
              <a:buNone/>
            </a:pPr>
            <a:r>
              <a:t/>
            </a:r>
            <a:endParaRPr sz="1500">
              <a:solidFill>
                <a:srgbClr val="242424"/>
              </a:solidFill>
              <a:highlight>
                <a:srgbClr val="FFFFFF"/>
              </a:highlight>
              <a:latin typeface="Georgia"/>
              <a:ea typeface="Georgia"/>
              <a:cs typeface="Georgia"/>
              <a:sym typeface="Georgi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Query Store</a:t>
            </a:r>
            <a:endParaRPr>
              <a:solidFill>
                <a:schemeClr val="lt1"/>
              </a:solidFill>
            </a:endParaRPr>
          </a:p>
        </p:txBody>
      </p:sp>
      <p:sp>
        <p:nvSpPr>
          <p:cNvPr id="210" name="Google Shape;210;p33"/>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1700"/>
              </a:spcBef>
              <a:spcAft>
                <a:spcPts val="0"/>
              </a:spcAft>
              <a:buNone/>
            </a:pPr>
            <a:r>
              <a:t/>
            </a:r>
            <a:endParaRPr b="1"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b="1"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b="1"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b="1"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b="1"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rPr lang="tr-TR" sz="1800">
                <a:solidFill>
                  <a:srgbClr val="242424"/>
                </a:solidFill>
                <a:highlight>
                  <a:srgbClr val="FFFFFF"/>
                </a:highlight>
                <a:latin typeface="Arial"/>
                <a:ea typeface="Arial"/>
                <a:cs typeface="Arial"/>
                <a:sym typeface="Arial"/>
              </a:rPr>
              <a:t>SQL Server 2016 ve sonrasında bulunan bir özellik olup, sorgu performansını izlemek, analiz etmek ve iyileştirmek amacıyla kullanılır.</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SzPts val="1100"/>
              <a:buNone/>
            </a:pPr>
            <a:r>
              <a:t/>
            </a:r>
            <a:endParaRPr sz="1500">
              <a:solidFill>
                <a:srgbClr val="242424"/>
              </a:solidFill>
              <a:highlight>
                <a:srgbClr val="FFFFFF"/>
              </a:highlight>
              <a:latin typeface="Georgia"/>
              <a:ea typeface="Georgia"/>
              <a:cs typeface="Georgia"/>
              <a:sym typeface="Georgia"/>
            </a:endParaRPr>
          </a:p>
        </p:txBody>
      </p:sp>
      <p:pic>
        <p:nvPicPr>
          <p:cNvPr id="211" name="Google Shape;211;p33"/>
          <p:cNvPicPr preferRelativeResize="0"/>
          <p:nvPr/>
        </p:nvPicPr>
        <p:blipFill>
          <a:blip r:embed="rId3">
            <a:alphaModFix/>
          </a:blip>
          <a:stretch>
            <a:fillRect/>
          </a:stretch>
        </p:blipFill>
        <p:spPr>
          <a:xfrm>
            <a:off x="4137274" y="958374"/>
            <a:ext cx="6287774" cy="29669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Query Store</a:t>
            </a:r>
            <a:endParaRPr>
              <a:solidFill>
                <a:schemeClr val="lt1"/>
              </a:solidFill>
            </a:endParaRPr>
          </a:p>
        </p:txBody>
      </p:sp>
      <p:sp>
        <p:nvSpPr>
          <p:cNvPr id="217" name="Google Shape;217;p34"/>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1700"/>
              </a:spcBef>
              <a:spcAft>
                <a:spcPts val="0"/>
              </a:spcAft>
              <a:buNone/>
            </a:pPr>
            <a:r>
              <a:t/>
            </a:r>
            <a:endParaRPr b="1"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rPr b="1" lang="tr-TR" sz="1800">
                <a:solidFill>
                  <a:srgbClr val="242424"/>
                </a:solidFill>
                <a:highlight>
                  <a:srgbClr val="FFFFFF"/>
                </a:highlight>
                <a:latin typeface="Arial"/>
                <a:ea typeface="Arial"/>
                <a:cs typeface="Arial"/>
                <a:sym typeface="Arial"/>
              </a:rPr>
              <a:t>Temel Özellikleri;</a:t>
            </a:r>
            <a:endParaRPr b="1" sz="1800">
              <a:solidFill>
                <a:srgbClr val="242424"/>
              </a:solidFill>
              <a:highlight>
                <a:srgbClr val="FFFFFF"/>
              </a:highlight>
              <a:latin typeface="Arial"/>
              <a:ea typeface="Arial"/>
              <a:cs typeface="Arial"/>
              <a:sym typeface="Arial"/>
            </a:endParaRPr>
          </a:p>
          <a:p>
            <a:pPr indent="-342900" lvl="0" marL="457200" rtl="0" algn="l">
              <a:lnSpc>
                <a:spcPct val="150000"/>
              </a:lnSpc>
              <a:spcBef>
                <a:spcPts val="1700"/>
              </a:spcBef>
              <a:spcAft>
                <a:spcPts val="0"/>
              </a:spcAft>
              <a:buClr>
                <a:srgbClr val="242424"/>
              </a:buClr>
              <a:buSzPts val="1800"/>
              <a:buFont typeface="Arial"/>
              <a:buChar char="●"/>
            </a:pPr>
            <a:r>
              <a:rPr lang="tr-TR" sz="1800">
                <a:solidFill>
                  <a:srgbClr val="242424"/>
                </a:solidFill>
                <a:highlight>
                  <a:srgbClr val="FFFFFF"/>
                </a:highlight>
                <a:latin typeface="Arial"/>
                <a:ea typeface="Arial"/>
                <a:cs typeface="Arial"/>
                <a:sym typeface="Arial"/>
              </a:rPr>
              <a:t>Sorgu Planı Depolama:</a:t>
            </a:r>
            <a:endParaRPr sz="1800">
              <a:solidFill>
                <a:srgbClr val="242424"/>
              </a:solidFill>
              <a:highlight>
                <a:srgbClr val="FFFFFF"/>
              </a:highlight>
              <a:latin typeface="Arial"/>
              <a:ea typeface="Arial"/>
              <a:cs typeface="Arial"/>
              <a:sym typeface="Arial"/>
            </a:endParaRPr>
          </a:p>
          <a:p>
            <a:pPr indent="-342900" lvl="0" marL="457200" rtl="0" algn="l">
              <a:lnSpc>
                <a:spcPct val="150000"/>
              </a:lnSpc>
              <a:spcBef>
                <a:spcPts val="0"/>
              </a:spcBef>
              <a:spcAft>
                <a:spcPts val="0"/>
              </a:spcAft>
              <a:buClr>
                <a:srgbClr val="242424"/>
              </a:buClr>
              <a:buSzPts val="1800"/>
              <a:buFont typeface="Arial"/>
              <a:buChar char="●"/>
            </a:pPr>
            <a:r>
              <a:rPr lang="tr-TR" sz="1800">
                <a:solidFill>
                  <a:srgbClr val="242424"/>
                </a:solidFill>
                <a:highlight>
                  <a:srgbClr val="FFFFFF"/>
                </a:highlight>
                <a:latin typeface="Arial"/>
                <a:ea typeface="Arial"/>
                <a:cs typeface="Arial"/>
                <a:sym typeface="Arial"/>
              </a:rPr>
              <a:t>Performans İzleme ve Karşılaştırma:</a:t>
            </a:r>
            <a:endParaRPr sz="1800">
              <a:solidFill>
                <a:srgbClr val="242424"/>
              </a:solidFill>
              <a:highlight>
                <a:srgbClr val="FFFFFF"/>
              </a:highlight>
              <a:latin typeface="Arial"/>
              <a:ea typeface="Arial"/>
              <a:cs typeface="Arial"/>
              <a:sym typeface="Arial"/>
            </a:endParaRPr>
          </a:p>
          <a:p>
            <a:pPr indent="-342900" lvl="0" marL="457200" rtl="0" algn="l">
              <a:lnSpc>
                <a:spcPct val="150000"/>
              </a:lnSpc>
              <a:spcBef>
                <a:spcPts val="0"/>
              </a:spcBef>
              <a:spcAft>
                <a:spcPts val="0"/>
              </a:spcAft>
              <a:buClr>
                <a:srgbClr val="242424"/>
              </a:buClr>
              <a:buSzPts val="1800"/>
              <a:buFont typeface="Arial"/>
              <a:buChar char="●"/>
            </a:pPr>
            <a:r>
              <a:rPr lang="tr-TR" sz="1800">
                <a:solidFill>
                  <a:srgbClr val="242424"/>
                </a:solidFill>
                <a:highlight>
                  <a:srgbClr val="FFFFFF"/>
                </a:highlight>
                <a:latin typeface="Arial"/>
                <a:ea typeface="Arial"/>
                <a:cs typeface="Arial"/>
                <a:sym typeface="Arial"/>
              </a:rPr>
              <a:t>Plan Kararlılığı:</a:t>
            </a:r>
            <a:endParaRPr sz="1800">
              <a:solidFill>
                <a:srgbClr val="242424"/>
              </a:solidFill>
              <a:highlight>
                <a:srgbClr val="FFFFFF"/>
              </a:highlight>
              <a:latin typeface="Arial"/>
              <a:ea typeface="Arial"/>
              <a:cs typeface="Arial"/>
              <a:sym typeface="Arial"/>
            </a:endParaRPr>
          </a:p>
          <a:p>
            <a:pPr indent="-342900" lvl="0" marL="457200" rtl="0" algn="l">
              <a:lnSpc>
                <a:spcPct val="150000"/>
              </a:lnSpc>
              <a:spcBef>
                <a:spcPts val="0"/>
              </a:spcBef>
              <a:spcAft>
                <a:spcPts val="0"/>
              </a:spcAft>
              <a:buClr>
                <a:srgbClr val="242424"/>
              </a:buClr>
              <a:buSzPts val="1800"/>
              <a:buFont typeface="Arial"/>
              <a:buChar char="●"/>
            </a:pPr>
            <a:r>
              <a:rPr lang="tr-TR" sz="1800">
                <a:solidFill>
                  <a:srgbClr val="242424"/>
                </a:solidFill>
                <a:highlight>
                  <a:srgbClr val="FFFFFF"/>
                </a:highlight>
                <a:latin typeface="Arial"/>
                <a:ea typeface="Arial"/>
                <a:cs typeface="Arial"/>
                <a:sym typeface="Arial"/>
              </a:rPr>
              <a:t>Veritabanı Düzeyinde Yönetim:</a:t>
            </a:r>
            <a:endParaRPr sz="1800">
              <a:solidFill>
                <a:srgbClr val="242424"/>
              </a:solidFill>
              <a:highlight>
                <a:srgbClr val="FFFFFF"/>
              </a:highlight>
              <a:latin typeface="Arial"/>
              <a:ea typeface="Arial"/>
              <a:cs typeface="Arial"/>
              <a:sym typeface="Arial"/>
            </a:endParaRPr>
          </a:p>
          <a:p>
            <a:pPr indent="-342900" lvl="0" marL="457200" rtl="0" algn="l">
              <a:lnSpc>
                <a:spcPct val="150000"/>
              </a:lnSpc>
              <a:spcBef>
                <a:spcPts val="0"/>
              </a:spcBef>
              <a:spcAft>
                <a:spcPts val="0"/>
              </a:spcAft>
              <a:buClr>
                <a:srgbClr val="242424"/>
              </a:buClr>
              <a:buSzPts val="1800"/>
              <a:buFont typeface="Arial"/>
              <a:buChar char="●"/>
            </a:pPr>
            <a:r>
              <a:rPr lang="tr-TR" sz="1800">
                <a:solidFill>
                  <a:srgbClr val="242424"/>
                </a:solidFill>
                <a:highlight>
                  <a:srgbClr val="FFFFFF"/>
                </a:highlight>
                <a:latin typeface="Arial"/>
                <a:ea typeface="Arial"/>
                <a:cs typeface="Arial"/>
                <a:sym typeface="Arial"/>
              </a:rPr>
              <a:t>Performans İyileştirmeleri:</a:t>
            </a:r>
            <a:endParaRPr sz="1800">
              <a:solidFill>
                <a:srgbClr val="242424"/>
              </a:solidFill>
              <a:highlight>
                <a:srgbClr val="FFFFFF"/>
              </a:highlight>
              <a:latin typeface="Arial"/>
              <a:ea typeface="Arial"/>
              <a:cs typeface="Arial"/>
              <a:sym typeface="Arial"/>
            </a:endParaRPr>
          </a:p>
          <a:p>
            <a:pPr indent="-342900" lvl="0" marL="457200" rtl="0" algn="l">
              <a:lnSpc>
                <a:spcPct val="150000"/>
              </a:lnSpc>
              <a:spcBef>
                <a:spcPts val="0"/>
              </a:spcBef>
              <a:spcAft>
                <a:spcPts val="0"/>
              </a:spcAft>
              <a:buClr>
                <a:srgbClr val="242424"/>
              </a:buClr>
              <a:buSzPts val="1800"/>
              <a:buFont typeface="Arial"/>
              <a:buChar char="●"/>
            </a:pPr>
            <a:r>
              <a:rPr lang="tr-TR" sz="1800">
                <a:solidFill>
                  <a:srgbClr val="242424"/>
                </a:solidFill>
                <a:highlight>
                  <a:srgbClr val="FFFFFF"/>
                </a:highlight>
                <a:latin typeface="Arial"/>
                <a:ea typeface="Arial"/>
                <a:cs typeface="Arial"/>
                <a:sym typeface="Arial"/>
              </a:rPr>
              <a:t>Kötüleşen Performansların Tespiti</a:t>
            </a:r>
            <a:endParaRPr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SzPts val="1100"/>
              <a:buNone/>
            </a:pPr>
            <a:r>
              <a:t/>
            </a:r>
            <a:endParaRPr sz="1800">
              <a:solidFill>
                <a:srgbClr val="242424"/>
              </a:solidFill>
              <a:highlight>
                <a:srgbClr val="FFFFFF"/>
              </a:highlight>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Query Store</a:t>
            </a:r>
            <a:endParaRPr>
              <a:solidFill>
                <a:schemeClr val="lt1"/>
              </a:solidFill>
            </a:endParaRPr>
          </a:p>
        </p:txBody>
      </p:sp>
      <p:sp>
        <p:nvSpPr>
          <p:cNvPr id="223" name="Google Shape;223;p35"/>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1700"/>
              </a:spcBef>
              <a:spcAft>
                <a:spcPts val="0"/>
              </a:spcAft>
              <a:buNone/>
            </a:pPr>
            <a:r>
              <a:t/>
            </a:r>
            <a:endParaRPr b="1"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b="1"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b="1"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rPr b="1" lang="tr-TR" sz="1800">
                <a:solidFill>
                  <a:srgbClr val="242424"/>
                </a:solidFill>
                <a:highlight>
                  <a:srgbClr val="FFFFFF"/>
                </a:highlight>
                <a:latin typeface="Arial"/>
                <a:ea typeface="Arial"/>
                <a:cs typeface="Arial"/>
                <a:sym typeface="Arial"/>
              </a:rPr>
              <a:t>OPERATION_MODE: </a:t>
            </a:r>
            <a:r>
              <a:rPr lang="tr-TR" sz="1800">
                <a:solidFill>
                  <a:schemeClr val="dk1"/>
                </a:solidFill>
                <a:latin typeface="Arial"/>
                <a:ea typeface="Arial"/>
                <a:cs typeface="Arial"/>
                <a:sym typeface="Arial"/>
              </a:rPr>
              <a:t>Bu ayar, Query Store'un çalışma modunu belirler. </a:t>
            </a:r>
            <a:r>
              <a:rPr lang="tr-TR" sz="1800">
                <a:solidFill>
                  <a:srgbClr val="188038"/>
                </a:solidFill>
                <a:latin typeface="Arial"/>
                <a:ea typeface="Arial"/>
                <a:cs typeface="Arial"/>
                <a:sym typeface="Arial"/>
              </a:rPr>
              <a:t>READ_ONLY</a:t>
            </a:r>
            <a:r>
              <a:rPr lang="tr-TR" sz="1800">
                <a:solidFill>
                  <a:schemeClr val="dk1"/>
                </a:solidFill>
                <a:latin typeface="Arial"/>
                <a:ea typeface="Arial"/>
                <a:cs typeface="Arial"/>
                <a:sym typeface="Arial"/>
              </a:rPr>
              <a:t>, sadece verilerin okunmasına izin verirken, </a:t>
            </a:r>
            <a:r>
              <a:rPr lang="tr-TR" sz="1800">
                <a:solidFill>
                  <a:srgbClr val="188038"/>
                </a:solidFill>
                <a:latin typeface="Arial"/>
                <a:ea typeface="Arial"/>
                <a:cs typeface="Arial"/>
                <a:sym typeface="Arial"/>
              </a:rPr>
              <a:t>READ_WRITE</a:t>
            </a:r>
            <a:r>
              <a:rPr lang="tr-TR" sz="1800">
                <a:solidFill>
                  <a:schemeClr val="dk1"/>
                </a:solidFill>
                <a:latin typeface="Arial"/>
                <a:ea typeface="Arial"/>
                <a:cs typeface="Arial"/>
                <a:sym typeface="Arial"/>
              </a:rPr>
              <a:t> yazma ve okuma işlemlerine izin verir.</a:t>
            </a:r>
            <a:endParaRPr b="1"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Clr>
                <a:schemeClr val="dk1"/>
              </a:buClr>
              <a:buSzPts val="1100"/>
              <a:buFont typeface="Arial"/>
              <a:buNone/>
            </a:pPr>
            <a:r>
              <a:rPr b="1" lang="tr-TR" sz="1800">
                <a:solidFill>
                  <a:schemeClr val="dk1"/>
                </a:solidFill>
                <a:latin typeface="Arial"/>
                <a:ea typeface="Arial"/>
                <a:cs typeface="Arial"/>
                <a:sym typeface="Arial"/>
              </a:rPr>
              <a:t>STORAGE_SIZE_MB</a:t>
            </a:r>
            <a:r>
              <a:rPr lang="tr-TR" sz="1800">
                <a:solidFill>
                  <a:schemeClr val="dk1"/>
                </a:solidFill>
                <a:latin typeface="Arial"/>
                <a:ea typeface="Arial"/>
                <a:cs typeface="Arial"/>
                <a:sym typeface="Arial"/>
              </a:rPr>
              <a:t>: Query Store'da saklanacak veri miktarını sınırlandırır.</a:t>
            </a:r>
            <a:endParaRPr sz="1800">
              <a:solidFill>
                <a:schemeClr val="dk1"/>
              </a:solidFill>
              <a:latin typeface="Arial"/>
              <a:ea typeface="Arial"/>
              <a:cs typeface="Arial"/>
              <a:sym typeface="Arial"/>
            </a:endParaRPr>
          </a:p>
          <a:p>
            <a:pPr indent="0" lvl="0" marL="0" rtl="0" algn="l">
              <a:lnSpc>
                <a:spcPct val="150000"/>
              </a:lnSpc>
              <a:spcBef>
                <a:spcPts val="1700"/>
              </a:spcBef>
              <a:spcAft>
                <a:spcPts val="0"/>
              </a:spcAft>
              <a:buClr>
                <a:schemeClr val="dk1"/>
              </a:buClr>
              <a:buSzPts val="1100"/>
              <a:buFont typeface="Arial"/>
              <a:buNone/>
            </a:pPr>
            <a:r>
              <a:rPr b="1" lang="tr-TR" sz="1800">
                <a:solidFill>
                  <a:schemeClr val="dk1"/>
                </a:solidFill>
                <a:latin typeface="Arial"/>
                <a:ea typeface="Arial"/>
                <a:cs typeface="Arial"/>
                <a:sym typeface="Arial"/>
              </a:rPr>
              <a:t>CLEANUP_POLICY</a:t>
            </a:r>
            <a:r>
              <a:rPr lang="tr-TR" sz="1800">
                <a:solidFill>
                  <a:schemeClr val="dk1"/>
                </a:solidFill>
                <a:latin typeface="Arial"/>
                <a:ea typeface="Arial"/>
                <a:cs typeface="Arial"/>
                <a:sym typeface="Arial"/>
              </a:rPr>
              <a:t>: Eski verilerin temizlenmesi için bir politika belirler.</a:t>
            </a:r>
            <a:endParaRPr sz="1800">
              <a:solidFill>
                <a:schemeClr val="dk1"/>
              </a:solidFill>
              <a:latin typeface="Arial"/>
              <a:ea typeface="Arial"/>
              <a:cs typeface="Arial"/>
              <a:sym typeface="Arial"/>
            </a:endParaRPr>
          </a:p>
          <a:p>
            <a:pPr indent="0" lvl="0" marL="0" rtl="0" algn="l">
              <a:lnSpc>
                <a:spcPct val="150000"/>
              </a:lnSpc>
              <a:spcBef>
                <a:spcPts val="1700"/>
              </a:spcBef>
              <a:spcAft>
                <a:spcPts val="0"/>
              </a:spcAft>
              <a:buNone/>
            </a:pPr>
            <a:r>
              <a:t/>
            </a:r>
            <a:endParaRPr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SzPts val="1100"/>
              <a:buNone/>
            </a:pPr>
            <a:r>
              <a:t/>
            </a:r>
            <a:endParaRPr sz="1800">
              <a:solidFill>
                <a:srgbClr val="242424"/>
              </a:solidFill>
              <a:highlight>
                <a:srgbClr val="FFFFFF"/>
              </a:highlight>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Query Store</a:t>
            </a:r>
            <a:endParaRPr>
              <a:solidFill>
                <a:schemeClr val="lt1"/>
              </a:solidFill>
            </a:endParaRPr>
          </a:p>
        </p:txBody>
      </p:sp>
      <p:sp>
        <p:nvSpPr>
          <p:cNvPr id="229" name="Google Shape;229;p36"/>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1700"/>
              </a:spcBef>
              <a:spcAft>
                <a:spcPts val="0"/>
              </a:spcAft>
              <a:buNone/>
            </a:pPr>
            <a:r>
              <a:t/>
            </a:r>
            <a:endParaRPr b="1"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b="1"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b="1"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Clr>
                <a:schemeClr val="dk1"/>
              </a:buClr>
              <a:buSzPts val="1100"/>
              <a:buFont typeface="Arial"/>
              <a:buNone/>
            </a:pPr>
            <a:r>
              <a:rPr b="1" lang="tr-TR" sz="1800">
                <a:solidFill>
                  <a:srgbClr val="242424"/>
                </a:solidFill>
                <a:highlight>
                  <a:srgbClr val="FFFFFF"/>
                </a:highlight>
                <a:latin typeface="Arial"/>
                <a:ea typeface="Arial"/>
                <a:cs typeface="Arial"/>
                <a:sym typeface="Arial"/>
              </a:rPr>
              <a:t>Regressed Queries (Gerileyen Sorgular): </a:t>
            </a:r>
            <a:r>
              <a:rPr lang="tr-TR" sz="1800">
                <a:solidFill>
                  <a:srgbClr val="242424"/>
                </a:solidFill>
                <a:highlight>
                  <a:srgbClr val="FFFFFF"/>
                </a:highlight>
                <a:latin typeface="Arial"/>
                <a:ea typeface="Arial"/>
                <a:cs typeface="Arial"/>
                <a:sym typeface="Arial"/>
              </a:rPr>
              <a:t>Geçmişte daha iyi performans gösteren ancak zamanla daha kötüleşmiş olan sorgulardır. </a:t>
            </a:r>
            <a:endParaRPr sz="1800">
              <a:solidFill>
                <a:schemeClr val="dk1"/>
              </a:solidFill>
              <a:latin typeface="Arial"/>
              <a:ea typeface="Arial"/>
              <a:cs typeface="Arial"/>
              <a:sym typeface="Arial"/>
            </a:endParaRPr>
          </a:p>
          <a:p>
            <a:pPr indent="0" lvl="0" marL="0" rtl="0" algn="l">
              <a:lnSpc>
                <a:spcPct val="150000"/>
              </a:lnSpc>
              <a:spcBef>
                <a:spcPts val="1700"/>
              </a:spcBef>
              <a:spcAft>
                <a:spcPts val="0"/>
              </a:spcAft>
              <a:buNone/>
            </a:pPr>
            <a:r>
              <a:rPr b="1" lang="tr-TR" sz="1800">
                <a:solidFill>
                  <a:srgbClr val="242424"/>
                </a:solidFill>
                <a:highlight>
                  <a:srgbClr val="FFFFFF"/>
                </a:highlight>
                <a:latin typeface="Arial"/>
                <a:ea typeface="Arial"/>
                <a:cs typeface="Arial"/>
                <a:sym typeface="Arial"/>
              </a:rPr>
              <a:t>Query Wait Statistics</a:t>
            </a:r>
            <a:r>
              <a:rPr lang="tr-TR" sz="1800">
                <a:solidFill>
                  <a:srgbClr val="242424"/>
                </a:solidFill>
                <a:highlight>
                  <a:srgbClr val="FFFFFF"/>
                </a:highlight>
                <a:latin typeface="Arial"/>
                <a:ea typeface="Arial"/>
                <a:cs typeface="Arial"/>
                <a:sym typeface="Arial"/>
              </a:rPr>
              <a:t> (Sorgu Bekleme İstatistikleri) :  I/O beklemeleri, CPU beklemeleri veya kilitlenme beklemeleri olan sorgular</a:t>
            </a:r>
            <a:endParaRPr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rPr b="1" lang="tr-TR" sz="1800">
                <a:solidFill>
                  <a:srgbClr val="242424"/>
                </a:solidFill>
                <a:highlight>
                  <a:srgbClr val="FFFFFF"/>
                </a:highlight>
                <a:latin typeface="Arial"/>
                <a:ea typeface="Arial"/>
                <a:cs typeface="Arial"/>
                <a:sym typeface="Arial"/>
              </a:rPr>
              <a:t>Forced Plan</a:t>
            </a:r>
            <a:r>
              <a:rPr lang="tr-TR" sz="1800">
                <a:solidFill>
                  <a:srgbClr val="242424"/>
                </a:solidFill>
                <a:highlight>
                  <a:srgbClr val="FFFFFF"/>
                </a:highlight>
                <a:latin typeface="Arial"/>
                <a:ea typeface="Arial"/>
                <a:cs typeface="Arial"/>
                <a:sym typeface="Arial"/>
              </a:rPr>
              <a:t> (Zorlanmış Planlar) : </a:t>
            </a:r>
            <a:r>
              <a:rPr lang="tr-TR" sz="1800">
                <a:solidFill>
                  <a:schemeClr val="dk1"/>
                </a:solidFill>
                <a:latin typeface="Arial"/>
                <a:ea typeface="Arial"/>
                <a:cs typeface="Arial"/>
                <a:sym typeface="Arial"/>
              </a:rPr>
              <a:t>SQL Server, bir sorgunun belirli bir planını zorla kullanmak için </a:t>
            </a:r>
            <a:r>
              <a:rPr b="1" lang="tr-TR" sz="1800">
                <a:solidFill>
                  <a:schemeClr val="dk1"/>
                </a:solidFill>
                <a:latin typeface="Arial"/>
                <a:ea typeface="Arial"/>
                <a:cs typeface="Arial"/>
                <a:sym typeface="Arial"/>
              </a:rPr>
              <a:t>Force Plan</a:t>
            </a:r>
            <a:r>
              <a:rPr lang="tr-TR" sz="1800">
                <a:solidFill>
                  <a:schemeClr val="dk1"/>
                </a:solidFill>
                <a:latin typeface="Arial"/>
                <a:ea typeface="Arial"/>
                <a:cs typeface="Arial"/>
                <a:sym typeface="Arial"/>
              </a:rPr>
              <a:t> özelliğini kullanabilir. Bu, Query Store'daki bir sorgu planını sabitleyerek her zaman aynı planın kullanılmasını sağlar.</a:t>
            </a:r>
            <a:endParaRPr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SzPts val="1100"/>
              <a:buNone/>
            </a:pPr>
            <a:r>
              <a:t/>
            </a:r>
            <a:endParaRPr sz="1800">
              <a:solidFill>
                <a:srgbClr val="242424"/>
              </a:solidFill>
              <a:highlight>
                <a:srgbClr val="FFFFFF"/>
              </a:highlight>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Query Store</a:t>
            </a:r>
            <a:endParaRPr>
              <a:solidFill>
                <a:schemeClr val="lt1"/>
              </a:solidFill>
            </a:endParaRPr>
          </a:p>
        </p:txBody>
      </p:sp>
      <p:sp>
        <p:nvSpPr>
          <p:cNvPr id="235" name="Google Shape;235;p37"/>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1700"/>
              </a:spcBef>
              <a:spcAft>
                <a:spcPts val="0"/>
              </a:spcAft>
              <a:buNone/>
            </a:pPr>
            <a:r>
              <a:t/>
            </a:r>
            <a:endParaRPr b="1"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b="1"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b="1"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Clr>
                <a:schemeClr val="dk1"/>
              </a:buClr>
              <a:buSzPts val="1100"/>
              <a:buFont typeface="Arial"/>
              <a:buNone/>
            </a:pPr>
            <a:r>
              <a:rPr b="1" lang="tr-TR" sz="1800">
                <a:solidFill>
                  <a:srgbClr val="242424"/>
                </a:solidFill>
                <a:highlight>
                  <a:srgbClr val="FFFFFF"/>
                </a:highlight>
                <a:latin typeface="Arial"/>
                <a:ea typeface="Arial"/>
                <a:cs typeface="Arial"/>
                <a:sym typeface="Arial"/>
              </a:rPr>
              <a:t>High Variation Queries </a:t>
            </a:r>
            <a:r>
              <a:rPr b="1" lang="tr-TR" sz="1800">
                <a:solidFill>
                  <a:srgbClr val="242424"/>
                </a:solidFill>
                <a:highlight>
                  <a:srgbClr val="FFFFFF"/>
                </a:highlight>
                <a:latin typeface="Arial"/>
                <a:ea typeface="Arial"/>
                <a:cs typeface="Arial"/>
                <a:sym typeface="Arial"/>
              </a:rPr>
              <a:t>(Yüksek Varyasyon): </a:t>
            </a:r>
            <a:r>
              <a:rPr lang="tr-TR" sz="1800">
                <a:solidFill>
                  <a:schemeClr val="dk1"/>
                </a:solidFill>
                <a:latin typeface="Arial"/>
                <a:ea typeface="Arial"/>
                <a:cs typeface="Arial"/>
                <a:sym typeface="Arial"/>
              </a:rPr>
              <a:t>belirli bir sorgunun </a:t>
            </a:r>
            <a:r>
              <a:rPr b="1" lang="tr-TR" sz="1800">
                <a:solidFill>
                  <a:schemeClr val="dk1"/>
                </a:solidFill>
                <a:latin typeface="Arial"/>
                <a:ea typeface="Arial"/>
                <a:cs typeface="Arial"/>
                <a:sym typeface="Arial"/>
              </a:rPr>
              <a:t>çalışma süresi</a:t>
            </a:r>
            <a:r>
              <a:rPr lang="tr-TR" sz="1800">
                <a:solidFill>
                  <a:schemeClr val="dk1"/>
                </a:solidFill>
                <a:latin typeface="Arial"/>
                <a:ea typeface="Arial"/>
                <a:cs typeface="Arial"/>
                <a:sym typeface="Arial"/>
              </a:rPr>
              <a:t>, </a:t>
            </a:r>
            <a:r>
              <a:rPr b="1" lang="tr-TR" sz="1800">
                <a:solidFill>
                  <a:schemeClr val="dk1"/>
                </a:solidFill>
                <a:latin typeface="Arial"/>
                <a:ea typeface="Arial"/>
                <a:cs typeface="Arial"/>
                <a:sym typeface="Arial"/>
              </a:rPr>
              <a:t>kaynak kullanımı</a:t>
            </a:r>
            <a:r>
              <a:rPr lang="tr-TR" sz="1800">
                <a:solidFill>
                  <a:schemeClr val="dk1"/>
                </a:solidFill>
                <a:latin typeface="Arial"/>
                <a:ea typeface="Arial"/>
                <a:cs typeface="Arial"/>
                <a:sym typeface="Arial"/>
              </a:rPr>
              <a:t>, </a:t>
            </a:r>
            <a:r>
              <a:rPr b="1" lang="tr-TR" sz="1800">
                <a:solidFill>
                  <a:schemeClr val="dk1"/>
                </a:solidFill>
                <a:latin typeface="Arial"/>
                <a:ea typeface="Arial"/>
                <a:cs typeface="Arial"/>
                <a:sym typeface="Arial"/>
              </a:rPr>
              <a:t>IO işlemleri</a:t>
            </a:r>
            <a:r>
              <a:rPr lang="tr-TR" sz="1800">
                <a:solidFill>
                  <a:schemeClr val="dk1"/>
                </a:solidFill>
                <a:latin typeface="Arial"/>
                <a:ea typeface="Arial"/>
                <a:cs typeface="Arial"/>
                <a:sym typeface="Arial"/>
              </a:rPr>
              <a:t> gibi metriklerdeki değişkenlik yüksekse, bu sorgu "high variation" gösteriyor demektir.</a:t>
            </a:r>
            <a:r>
              <a:rPr lang="tr-TR" sz="1800">
                <a:solidFill>
                  <a:srgbClr val="242424"/>
                </a:solidFill>
                <a:highlight>
                  <a:srgbClr val="FFFFFF"/>
                </a:highlight>
                <a:latin typeface="Arial"/>
                <a:ea typeface="Arial"/>
                <a:cs typeface="Arial"/>
                <a:sym typeface="Arial"/>
              </a:rPr>
              <a:t> </a:t>
            </a:r>
            <a:endParaRPr sz="1800">
              <a:solidFill>
                <a:schemeClr val="dk1"/>
              </a:solidFill>
              <a:latin typeface="Arial"/>
              <a:ea typeface="Arial"/>
              <a:cs typeface="Arial"/>
              <a:sym typeface="Arial"/>
            </a:endParaRPr>
          </a:p>
          <a:p>
            <a:pPr indent="0" lvl="0" marL="0" rtl="0" algn="l">
              <a:lnSpc>
                <a:spcPct val="150000"/>
              </a:lnSpc>
              <a:spcBef>
                <a:spcPts val="1700"/>
              </a:spcBef>
              <a:spcAft>
                <a:spcPts val="0"/>
              </a:spcAft>
              <a:buNone/>
            </a:pPr>
            <a:r>
              <a:rPr b="1" lang="tr-TR" sz="1800">
                <a:solidFill>
                  <a:schemeClr val="dk1"/>
                </a:solidFill>
                <a:latin typeface="Arial"/>
                <a:ea typeface="Arial"/>
                <a:cs typeface="Arial"/>
                <a:sym typeface="Arial"/>
              </a:rPr>
              <a:t>Tracked Queries</a:t>
            </a:r>
            <a:r>
              <a:rPr lang="tr-TR" sz="1800">
                <a:solidFill>
                  <a:schemeClr val="dk1"/>
                </a:solidFill>
                <a:latin typeface="Arial"/>
                <a:ea typeface="Arial"/>
                <a:cs typeface="Arial"/>
                <a:sym typeface="Arial"/>
              </a:rPr>
              <a:t>, Query Store'un aktif olarak izlediği ve kaydettiği sorgulardır. </a:t>
            </a:r>
            <a:endParaRPr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rPr b="1" lang="tr-TR" sz="1800">
                <a:solidFill>
                  <a:schemeClr val="dk1"/>
                </a:solidFill>
                <a:latin typeface="Arial"/>
                <a:ea typeface="Arial"/>
                <a:cs typeface="Arial"/>
                <a:sym typeface="Arial"/>
              </a:rPr>
              <a:t>Top Resource Consuming Queries</a:t>
            </a:r>
            <a:r>
              <a:rPr lang="tr-TR" sz="1800">
                <a:solidFill>
                  <a:schemeClr val="dk1"/>
                </a:solidFill>
                <a:latin typeface="Arial"/>
                <a:ea typeface="Arial"/>
                <a:cs typeface="Arial"/>
                <a:sym typeface="Arial"/>
              </a:rPr>
              <a:t> (En Yüksek Kaynak Tüketen Sorgular), SQL Server Query Store'da yer alan ve </a:t>
            </a:r>
            <a:r>
              <a:rPr b="1" lang="tr-TR" sz="1800">
                <a:solidFill>
                  <a:schemeClr val="dk1"/>
                </a:solidFill>
                <a:latin typeface="Arial"/>
                <a:ea typeface="Arial"/>
                <a:cs typeface="Arial"/>
                <a:sym typeface="Arial"/>
              </a:rPr>
              <a:t>sistemin kaynaklarını en fazla tüketen</a:t>
            </a:r>
            <a:r>
              <a:rPr lang="tr-TR" sz="1800">
                <a:solidFill>
                  <a:schemeClr val="dk1"/>
                </a:solidFill>
                <a:latin typeface="Arial"/>
                <a:ea typeface="Arial"/>
                <a:cs typeface="Arial"/>
                <a:sym typeface="Arial"/>
              </a:rPr>
              <a:t> sorguları ifade eder. CPU, DISK, IO</a:t>
            </a:r>
            <a:endParaRPr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SzPts val="1100"/>
              <a:buNone/>
            </a:pPr>
            <a:r>
              <a:t/>
            </a:r>
            <a:endParaRPr sz="1800">
              <a:solidFill>
                <a:srgbClr val="242424"/>
              </a:solidFill>
              <a:highlight>
                <a:srgbClr val="FFFFFF"/>
              </a:highlight>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Query Store</a:t>
            </a:r>
            <a:endParaRPr>
              <a:solidFill>
                <a:schemeClr val="lt1"/>
              </a:solidFill>
            </a:endParaRPr>
          </a:p>
        </p:txBody>
      </p:sp>
      <p:sp>
        <p:nvSpPr>
          <p:cNvPr id="241" name="Google Shape;241;p38"/>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1700"/>
              </a:spcBef>
              <a:spcAft>
                <a:spcPts val="0"/>
              </a:spcAft>
              <a:buNone/>
            </a:pPr>
            <a:r>
              <a:rPr b="1" lang="tr-TR" sz="1800">
                <a:solidFill>
                  <a:schemeClr val="dk1"/>
                </a:solidFill>
                <a:latin typeface="Arial"/>
                <a:ea typeface="Arial"/>
                <a:cs typeface="Arial"/>
                <a:sym typeface="Arial"/>
              </a:rPr>
              <a:t>Overall Resource Consumption</a:t>
            </a:r>
            <a:r>
              <a:rPr lang="tr-TR" sz="1800">
                <a:solidFill>
                  <a:schemeClr val="dk1"/>
                </a:solidFill>
                <a:latin typeface="Arial"/>
                <a:ea typeface="Arial"/>
                <a:cs typeface="Arial"/>
                <a:sym typeface="Arial"/>
              </a:rPr>
              <a:t>, SQL Server'da, veritabanının tüm çalışma süresi boyunca </a:t>
            </a:r>
            <a:r>
              <a:rPr b="1" lang="tr-TR" sz="1800">
                <a:solidFill>
                  <a:schemeClr val="dk1"/>
                </a:solidFill>
                <a:latin typeface="Arial"/>
                <a:ea typeface="Arial"/>
                <a:cs typeface="Arial"/>
                <a:sym typeface="Arial"/>
              </a:rPr>
              <a:t>toplam kaynak tüketimi</a:t>
            </a:r>
            <a:r>
              <a:rPr lang="tr-TR" sz="1800">
                <a:solidFill>
                  <a:schemeClr val="dk1"/>
                </a:solidFill>
                <a:latin typeface="Arial"/>
                <a:ea typeface="Arial"/>
                <a:cs typeface="Arial"/>
                <a:sym typeface="Arial"/>
              </a:rPr>
              <a:t> anlamına gelir. Bu, veritabanının </a:t>
            </a:r>
            <a:r>
              <a:rPr b="1" lang="tr-TR" sz="1800">
                <a:solidFill>
                  <a:schemeClr val="dk1"/>
                </a:solidFill>
                <a:latin typeface="Arial"/>
                <a:ea typeface="Arial"/>
                <a:cs typeface="Arial"/>
                <a:sym typeface="Arial"/>
              </a:rPr>
              <a:t>CPU</a:t>
            </a:r>
            <a:r>
              <a:rPr lang="tr-TR" sz="1800">
                <a:solidFill>
                  <a:schemeClr val="dk1"/>
                </a:solidFill>
                <a:latin typeface="Arial"/>
                <a:ea typeface="Arial"/>
                <a:cs typeface="Arial"/>
                <a:sym typeface="Arial"/>
              </a:rPr>
              <a:t>, </a:t>
            </a:r>
            <a:r>
              <a:rPr b="1" lang="tr-TR" sz="1800">
                <a:solidFill>
                  <a:schemeClr val="dk1"/>
                </a:solidFill>
                <a:latin typeface="Arial"/>
                <a:ea typeface="Arial"/>
                <a:cs typeface="Arial"/>
                <a:sym typeface="Arial"/>
              </a:rPr>
              <a:t>bellek</a:t>
            </a:r>
            <a:r>
              <a:rPr lang="tr-TR" sz="1800">
                <a:solidFill>
                  <a:schemeClr val="dk1"/>
                </a:solidFill>
                <a:latin typeface="Arial"/>
                <a:ea typeface="Arial"/>
                <a:cs typeface="Arial"/>
                <a:sym typeface="Arial"/>
              </a:rPr>
              <a:t>, </a:t>
            </a:r>
            <a:r>
              <a:rPr b="1" lang="tr-TR" sz="1800">
                <a:solidFill>
                  <a:schemeClr val="dk1"/>
                </a:solidFill>
                <a:latin typeface="Arial"/>
                <a:ea typeface="Arial"/>
                <a:cs typeface="Arial"/>
                <a:sym typeface="Arial"/>
              </a:rPr>
              <a:t>disk I/O</a:t>
            </a:r>
            <a:r>
              <a:rPr lang="tr-TR" sz="1800">
                <a:solidFill>
                  <a:schemeClr val="dk1"/>
                </a:solidFill>
                <a:latin typeface="Arial"/>
                <a:ea typeface="Arial"/>
                <a:cs typeface="Arial"/>
                <a:sym typeface="Arial"/>
              </a:rPr>
              <a:t> ve </a:t>
            </a:r>
            <a:r>
              <a:rPr b="1" lang="tr-TR" sz="1800">
                <a:solidFill>
                  <a:schemeClr val="dk1"/>
                </a:solidFill>
                <a:latin typeface="Arial"/>
                <a:ea typeface="Arial"/>
                <a:cs typeface="Arial"/>
                <a:sym typeface="Arial"/>
              </a:rPr>
              <a:t>sistem kaynaklarının</a:t>
            </a:r>
            <a:r>
              <a:rPr lang="tr-TR" sz="1800">
                <a:solidFill>
                  <a:schemeClr val="dk1"/>
                </a:solidFill>
                <a:latin typeface="Arial"/>
                <a:ea typeface="Arial"/>
                <a:cs typeface="Arial"/>
                <a:sym typeface="Arial"/>
              </a:rPr>
              <a:t> genel kullanımını içerir. </a:t>
            </a:r>
            <a:endParaRPr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SzPts val="1100"/>
              <a:buNone/>
            </a:pPr>
            <a:r>
              <a:t/>
            </a:r>
            <a:endParaRPr sz="1800">
              <a:solidFill>
                <a:srgbClr val="242424"/>
              </a:solidFill>
              <a:highlight>
                <a:srgbClr val="FFFFFF"/>
              </a:highlight>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DTA</a:t>
            </a:r>
            <a:endParaRPr>
              <a:solidFill>
                <a:schemeClr val="lt1"/>
              </a:solidFill>
            </a:endParaRPr>
          </a:p>
        </p:txBody>
      </p:sp>
      <p:sp>
        <p:nvSpPr>
          <p:cNvPr id="247" name="Google Shape;247;p39"/>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1700"/>
              </a:spcBef>
              <a:spcAft>
                <a:spcPts val="0"/>
              </a:spcAft>
              <a:buNone/>
            </a:pPr>
            <a:r>
              <a:t/>
            </a:r>
            <a:endParaRPr b="1"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b="1"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b="1"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rPr b="1" lang="tr-TR" sz="1800">
                <a:solidFill>
                  <a:srgbClr val="242424"/>
                </a:solidFill>
                <a:highlight>
                  <a:srgbClr val="FFFFFF"/>
                </a:highlight>
                <a:latin typeface="Arial"/>
                <a:ea typeface="Arial"/>
                <a:cs typeface="Arial"/>
                <a:sym typeface="Arial"/>
              </a:rPr>
              <a:t>DATABASE </a:t>
            </a:r>
            <a:r>
              <a:rPr b="1" lang="tr-TR" sz="1800">
                <a:solidFill>
                  <a:srgbClr val="242424"/>
                </a:solidFill>
                <a:highlight>
                  <a:srgbClr val="FFFFFF"/>
                </a:highlight>
                <a:latin typeface="Arial"/>
                <a:ea typeface="Arial"/>
                <a:cs typeface="Arial"/>
                <a:sym typeface="Arial"/>
              </a:rPr>
              <a:t>TUNING</a:t>
            </a:r>
            <a:r>
              <a:rPr b="1" lang="tr-TR" sz="1800">
                <a:solidFill>
                  <a:srgbClr val="242424"/>
                </a:solidFill>
                <a:highlight>
                  <a:srgbClr val="FFFFFF"/>
                </a:highlight>
                <a:latin typeface="Arial"/>
                <a:ea typeface="Arial"/>
                <a:cs typeface="Arial"/>
                <a:sym typeface="Arial"/>
              </a:rPr>
              <a:t> ADVISOR (DTA):</a:t>
            </a:r>
            <a:r>
              <a:rPr lang="tr-TR" sz="1800">
                <a:solidFill>
                  <a:srgbClr val="242424"/>
                </a:solidFill>
                <a:highlight>
                  <a:srgbClr val="FFFFFF"/>
                </a:highlight>
                <a:latin typeface="Arial"/>
                <a:ea typeface="Arial"/>
                <a:cs typeface="Arial"/>
                <a:sym typeface="Arial"/>
              </a:rPr>
              <a:t> </a:t>
            </a:r>
            <a:r>
              <a:rPr lang="tr-TR" sz="1800">
                <a:solidFill>
                  <a:srgbClr val="242424"/>
                </a:solidFill>
                <a:highlight>
                  <a:srgbClr val="FFFFFF"/>
                </a:highlight>
                <a:latin typeface="Arial"/>
                <a:ea typeface="Arial"/>
                <a:cs typeface="Arial"/>
                <a:sym typeface="Arial"/>
              </a:rPr>
              <a:t>SQL Server'da sorgu performansını iyileştirmek amacıyla kullanılan bir araçtır. DTA, SQL Server'da veritabanı sorgularının daha hızlı çalışması için önerilerde bulunur. Bu araç, özellikle karmaşık sorgular için veritabanı yapılandırmasını optimize etmekte çok etkilidir.</a:t>
            </a:r>
            <a:endParaRPr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b="1"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SzPts val="1100"/>
              <a:buNone/>
            </a:pPr>
            <a:r>
              <a:t/>
            </a:r>
            <a:endParaRPr sz="1800">
              <a:solidFill>
                <a:srgbClr val="242424"/>
              </a:solidFill>
              <a:highlight>
                <a:srgbClr val="FFFFFF"/>
              </a:highlight>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DTA</a:t>
            </a:r>
            <a:endParaRPr>
              <a:solidFill>
                <a:schemeClr val="lt1"/>
              </a:solidFill>
            </a:endParaRPr>
          </a:p>
        </p:txBody>
      </p:sp>
      <p:sp>
        <p:nvSpPr>
          <p:cNvPr id="253" name="Google Shape;253;p40"/>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50000"/>
              </a:lnSpc>
              <a:spcBef>
                <a:spcPts val="1700"/>
              </a:spcBef>
              <a:spcAft>
                <a:spcPts val="0"/>
              </a:spcAft>
              <a:buNone/>
            </a:pPr>
            <a:r>
              <a:t/>
            </a:r>
            <a:endParaRPr b="1"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b="1"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b="1"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None/>
            </a:pPr>
            <a:r>
              <a:t/>
            </a:r>
            <a:endParaRPr b="1" sz="1800">
              <a:solidFill>
                <a:schemeClr val="dk1"/>
              </a:solidFill>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tr-TR" sz="1800">
                <a:solidFill>
                  <a:schemeClr val="dk1"/>
                </a:solidFill>
                <a:latin typeface="Arial"/>
                <a:ea typeface="Arial"/>
                <a:cs typeface="Arial"/>
                <a:sym typeface="Arial"/>
              </a:rPr>
              <a:t>DTA’nın Temel Özellikleri:</a:t>
            </a:r>
            <a:endParaRPr b="1" sz="1800">
              <a:solidFill>
                <a:schemeClr val="dk1"/>
              </a:solidFill>
              <a:latin typeface="Arial"/>
              <a:ea typeface="Arial"/>
              <a:cs typeface="Arial"/>
              <a:sym typeface="Arial"/>
            </a:endParaRPr>
          </a:p>
          <a:p>
            <a:pPr indent="-342900" lvl="0" marL="457200" rtl="0" algn="l">
              <a:lnSpc>
                <a:spcPct val="115000"/>
              </a:lnSpc>
              <a:spcBef>
                <a:spcPts val="1200"/>
              </a:spcBef>
              <a:spcAft>
                <a:spcPts val="0"/>
              </a:spcAft>
              <a:buClr>
                <a:schemeClr val="dk1"/>
              </a:buClr>
              <a:buSzPts val="1800"/>
              <a:buFont typeface="Arial"/>
              <a:buChar char="●"/>
            </a:pPr>
            <a:r>
              <a:rPr b="1" lang="tr-TR" sz="1800">
                <a:solidFill>
                  <a:schemeClr val="dk1"/>
                </a:solidFill>
                <a:latin typeface="Arial"/>
                <a:ea typeface="Arial"/>
                <a:cs typeface="Arial"/>
                <a:sym typeface="Arial"/>
              </a:rPr>
              <a:t>Sorgu Optimizasyonu:</a:t>
            </a:r>
            <a:r>
              <a:rPr lang="tr-TR" sz="1800">
                <a:solidFill>
                  <a:schemeClr val="dk1"/>
                </a:solidFill>
                <a:latin typeface="Arial"/>
                <a:ea typeface="Arial"/>
                <a:cs typeface="Arial"/>
                <a:sym typeface="Arial"/>
              </a:rPr>
              <a:t> DTA, veritabanını analiz ederek performans sorunlarını tespit eder ve veritabanı yapısının iyileştirilmesi için önerilerde bulunur.</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1" lang="tr-TR" sz="1800">
                <a:solidFill>
                  <a:schemeClr val="dk1"/>
                </a:solidFill>
                <a:latin typeface="Arial"/>
                <a:ea typeface="Arial"/>
                <a:cs typeface="Arial"/>
                <a:sym typeface="Arial"/>
              </a:rPr>
              <a:t>İndeksleme:</a:t>
            </a:r>
            <a:r>
              <a:rPr lang="tr-TR" sz="1800">
                <a:solidFill>
                  <a:schemeClr val="dk1"/>
                </a:solidFill>
                <a:latin typeface="Arial"/>
                <a:ea typeface="Arial"/>
                <a:cs typeface="Arial"/>
                <a:sym typeface="Arial"/>
              </a:rPr>
              <a:t> </a:t>
            </a:r>
            <a:r>
              <a:rPr lang="tr-TR" sz="1800">
                <a:solidFill>
                  <a:schemeClr val="dk1"/>
                </a:solidFill>
                <a:latin typeface="Arial"/>
                <a:ea typeface="Arial"/>
                <a:cs typeface="Arial"/>
                <a:sym typeface="Arial"/>
              </a:rPr>
              <a:t>Veri Tabanında</a:t>
            </a:r>
            <a:r>
              <a:rPr lang="tr-TR" sz="1800">
                <a:solidFill>
                  <a:schemeClr val="dk1"/>
                </a:solidFill>
                <a:latin typeface="Arial"/>
                <a:ea typeface="Arial"/>
                <a:cs typeface="Arial"/>
                <a:sym typeface="Arial"/>
              </a:rPr>
              <a:t> bulunan sorgulara uygun yeni indeksler önerir.</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1" lang="tr-TR" sz="1800">
                <a:solidFill>
                  <a:schemeClr val="dk1"/>
                </a:solidFill>
                <a:latin typeface="Arial"/>
                <a:ea typeface="Arial"/>
                <a:cs typeface="Arial"/>
                <a:sym typeface="Arial"/>
              </a:rPr>
              <a:t>Sorgu Planları:</a:t>
            </a:r>
            <a:r>
              <a:rPr lang="tr-TR" sz="1800">
                <a:solidFill>
                  <a:schemeClr val="dk1"/>
                </a:solidFill>
                <a:latin typeface="Arial"/>
                <a:ea typeface="Arial"/>
                <a:cs typeface="Arial"/>
                <a:sym typeface="Arial"/>
              </a:rPr>
              <a:t> DTA, sorgu planlarını analiz ederek hangi planların daha verimli </a:t>
            </a:r>
            <a:r>
              <a:rPr lang="tr-TR" sz="1800">
                <a:solidFill>
                  <a:schemeClr val="dk1"/>
                </a:solidFill>
                <a:latin typeface="Arial"/>
                <a:ea typeface="Arial"/>
                <a:cs typeface="Arial"/>
                <a:sym typeface="Arial"/>
              </a:rPr>
              <a:t>çalıştığını</a:t>
            </a:r>
            <a:r>
              <a:rPr lang="tr-TR" sz="1800">
                <a:solidFill>
                  <a:schemeClr val="dk1"/>
                </a:solidFill>
                <a:latin typeface="Arial"/>
                <a:ea typeface="Arial"/>
                <a:cs typeface="Arial"/>
                <a:sym typeface="Arial"/>
              </a:rPr>
              <a:t> tespit eder ve bunlara göre önerilerde bulunur.</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1" lang="tr-TR" sz="1800">
                <a:solidFill>
                  <a:schemeClr val="dk1"/>
                </a:solidFill>
                <a:latin typeface="Arial"/>
                <a:ea typeface="Arial"/>
                <a:cs typeface="Arial"/>
                <a:sym typeface="Arial"/>
              </a:rPr>
              <a:t>İstatistikler:</a:t>
            </a:r>
            <a:r>
              <a:rPr lang="tr-TR" sz="1800">
                <a:solidFill>
                  <a:schemeClr val="dk1"/>
                </a:solidFill>
                <a:latin typeface="Arial"/>
                <a:ea typeface="Arial"/>
                <a:cs typeface="Arial"/>
                <a:sym typeface="Arial"/>
              </a:rPr>
              <a:t> DTA, doğru ve güncel istatistiklerin kullanılmasını sağlamak için önerilerde bulunur.</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1" lang="tr-TR" sz="1800">
                <a:solidFill>
                  <a:schemeClr val="dk1"/>
                </a:solidFill>
                <a:latin typeface="Arial"/>
                <a:ea typeface="Arial"/>
                <a:cs typeface="Arial"/>
                <a:sym typeface="Arial"/>
              </a:rPr>
              <a:t>Parametre Ayarları:</a:t>
            </a:r>
            <a:r>
              <a:rPr lang="tr-TR" sz="1800">
                <a:solidFill>
                  <a:schemeClr val="dk1"/>
                </a:solidFill>
                <a:latin typeface="Arial"/>
                <a:ea typeface="Arial"/>
                <a:cs typeface="Arial"/>
                <a:sym typeface="Arial"/>
              </a:rPr>
              <a:t> Performansı iyileştirmek amacıyla SQL Server konfigürasyonunda değişiklik önerileri sunar.</a:t>
            </a:r>
            <a:endParaRPr sz="1800">
              <a:solidFill>
                <a:schemeClr val="dk1"/>
              </a:solidFill>
              <a:latin typeface="Arial"/>
              <a:ea typeface="Arial"/>
              <a:cs typeface="Arial"/>
              <a:sym typeface="Arial"/>
            </a:endParaRPr>
          </a:p>
          <a:p>
            <a:pPr indent="0" lvl="0" marL="0" rtl="0" algn="l">
              <a:lnSpc>
                <a:spcPct val="150000"/>
              </a:lnSpc>
              <a:spcBef>
                <a:spcPts val="1700"/>
              </a:spcBef>
              <a:spcAft>
                <a:spcPts val="0"/>
              </a:spcAft>
              <a:buNone/>
            </a:pPr>
            <a:r>
              <a:t/>
            </a:r>
            <a:endParaRPr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b="1"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sz="1800">
              <a:solidFill>
                <a:srgbClr val="242424"/>
              </a:solidFill>
              <a:highlight>
                <a:srgbClr val="FFFFFF"/>
              </a:highlight>
              <a:latin typeface="Arial"/>
              <a:ea typeface="Arial"/>
              <a:cs typeface="Arial"/>
              <a:sym typeface="Arial"/>
            </a:endParaRPr>
          </a:p>
          <a:p>
            <a:pPr indent="0" lvl="0" marL="0" rtl="0" algn="l">
              <a:lnSpc>
                <a:spcPct val="150000"/>
              </a:lnSpc>
              <a:spcBef>
                <a:spcPts val="1700"/>
              </a:spcBef>
              <a:spcAft>
                <a:spcPts val="0"/>
              </a:spcAft>
              <a:buNone/>
            </a:pPr>
            <a:r>
              <a:t/>
            </a:r>
            <a:endParaRPr sz="1800">
              <a:solidFill>
                <a:srgbClr val="242424"/>
              </a:solidFill>
              <a:highlight>
                <a:srgbClr val="FFFFFF"/>
              </a:highlight>
              <a:latin typeface="Arial"/>
              <a:ea typeface="Arial"/>
              <a:cs typeface="Arial"/>
              <a:sym typeface="Arial"/>
            </a:endParaRPr>
          </a:p>
          <a:p>
            <a:pPr indent="0" lvl="0" marL="0" rtl="0" algn="l">
              <a:lnSpc>
                <a:spcPct val="105882"/>
              </a:lnSpc>
              <a:spcBef>
                <a:spcPts val="2900"/>
              </a:spcBef>
              <a:spcAft>
                <a:spcPts val="0"/>
              </a:spcAft>
              <a:buSzPts val="1100"/>
              <a:buNone/>
            </a:pPr>
            <a:r>
              <a:t/>
            </a:r>
            <a:endParaRPr sz="1800">
              <a:solidFill>
                <a:srgbClr val="242424"/>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orbel"/>
              <a:buNone/>
            </a:pPr>
            <a:r>
              <a:rPr lang="tr-TR">
                <a:solidFill>
                  <a:schemeClr val="lt1"/>
                </a:solidFill>
              </a:rPr>
              <a:t>MSSQL</a:t>
            </a:r>
            <a:endParaRPr>
              <a:solidFill>
                <a:schemeClr val="lt1"/>
              </a:solidFill>
            </a:endParaRPr>
          </a:p>
          <a:p>
            <a:pPr indent="0" lvl="0" marL="0" rtl="0" algn="l">
              <a:spcBef>
                <a:spcPts val="0"/>
              </a:spcBef>
              <a:spcAft>
                <a:spcPts val="0"/>
              </a:spcAft>
              <a:buClr>
                <a:schemeClr val="lt1"/>
              </a:buClr>
              <a:buSzPts val="3600"/>
              <a:buFont typeface="Corbel"/>
              <a:buNone/>
            </a:pPr>
            <a:r>
              <a:rPr lang="tr-TR">
                <a:solidFill>
                  <a:schemeClr val="lt1"/>
                </a:solidFill>
              </a:rPr>
              <a:t>Execution Plan</a:t>
            </a:r>
            <a:endParaRPr>
              <a:solidFill>
                <a:schemeClr val="lt1"/>
              </a:solidFill>
            </a:endParaRPr>
          </a:p>
        </p:txBody>
      </p:sp>
      <p:sp>
        <p:nvSpPr>
          <p:cNvPr id="101" name="Google Shape;101;p15"/>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SzPts val="1800"/>
              <a:buNone/>
            </a:pPr>
            <a:r>
              <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lang="tr-TR" sz="1800">
                <a:solidFill>
                  <a:srgbClr val="242424"/>
                </a:solidFill>
                <a:highlight>
                  <a:srgbClr val="FFFFFF"/>
                </a:highlight>
                <a:latin typeface="Arial"/>
                <a:ea typeface="Arial"/>
                <a:cs typeface="Arial"/>
                <a:sym typeface="Arial"/>
              </a:rPr>
              <a:t>Execution planlar </a:t>
            </a:r>
            <a:r>
              <a:rPr b="1" lang="tr-TR" sz="1800">
                <a:solidFill>
                  <a:srgbClr val="242424"/>
                </a:solidFill>
                <a:highlight>
                  <a:srgbClr val="FFFFFF"/>
                </a:highlight>
                <a:latin typeface="Arial"/>
                <a:ea typeface="Arial"/>
                <a:cs typeface="Arial"/>
                <a:sym typeface="Arial"/>
              </a:rPr>
              <a:t>Estimated </a:t>
            </a:r>
            <a:r>
              <a:rPr lang="tr-TR" sz="1800">
                <a:solidFill>
                  <a:srgbClr val="242424"/>
                </a:solidFill>
                <a:highlight>
                  <a:srgbClr val="FFFFFF"/>
                </a:highlight>
                <a:latin typeface="Arial"/>
                <a:ea typeface="Arial"/>
                <a:cs typeface="Arial"/>
                <a:sym typeface="Arial"/>
              </a:rPr>
              <a:t>ve </a:t>
            </a:r>
            <a:r>
              <a:rPr b="1" lang="tr-TR" sz="1800">
                <a:solidFill>
                  <a:srgbClr val="242424"/>
                </a:solidFill>
                <a:highlight>
                  <a:srgbClr val="FFFFFF"/>
                </a:highlight>
                <a:latin typeface="Arial"/>
                <a:ea typeface="Arial"/>
                <a:cs typeface="Arial"/>
                <a:sym typeface="Arial"/>
              </a:rPr>
              <a:t>Actual </a:t>
            </a:r>
            <a:r>
              <a:rPr lang="tr-TR" sz="1800">
                <a:solidFill>
                  <a:srgbClr val="242424"/>
                </a:solidFill>
                <a:highlight>
                  <a:srgbClr val="FFFFFF"/>
                </a:highlight>
                <a:latin typeface="Arial"/>
                <a:ea typeface="Arial"/>
                <a:cs typeface="Arial"/>
                <a:sym typeface="Arial"/>
              </a:rPr>
              <a:t>olmak üzere ikiye ayrılır.</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lang="tr-TR" sz="1800">
                <a:solidFill>
                  <a:srgbClr val="242424"/>
                </a:solidFill>
                <a:highlight>
                  <a:srgbClr val="FFFFFF"/>
                </a:highlight>
                <a:latin typeface="Arial"/>
                <a:ea typeface="Arial"/>
                <a:cs typeface="Arial"/>
                <a:sym typeface="Arial"/>
              </a:rPr>
              <a:t>Estimated execution plan tahmini planı temsil ederken, Actual execution plan ise sorgu sonucunda oluşacak olan gerçek plandır.</a:t>
            </a:r>
            <a:endParaRPr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b="1"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rgbClr val="0D0D0D"/>
                </a:solidFill>
                <a:highlight>
                  <a:srgbClr val="FFFFFF"/>
                </a:highlight>
                <a:latin typeface="Arial"/>
                <a:ea typeface="Arial"/>
                <a:cs typeface="Arial"/>
                <a:sym typeface="Arial"/>
              </a:rPr>
              <a:t>Execution Planların Yeniden Hesaplandığı Durumlar;</a:t>
            </a:r>
            <a:endParaRPr b="1" sz="1800">
              <a:solidFill>
                <a:srgbClr val="0D0D0D"/>
              </a:solidFill>
              <a:highlight>
                <a:srgbClr val="FFFFFF"/>
              </a:highlight>
              <a:latin typeface="Arial"/>
              <a:ea typeface="Arial"/>
              <a:cs typeface="Arial"/>
              <a:sym typeface="Arial"/>
            </a:endParaRPr>
          </a:p>
          <a:p>
            <a:pPr indent="-342900" lvl="0" marL="749300" rtl="0" algn="l">
              <a:lnSpc>
                <a:spcPct val="100000"/>
              </a:lnSpc>
              <a:spcBef>
                <a:spcPts val="3200"/>
              </a:spcBef>
              <a:spcAft>
                <a:spcPts val="0"/>
              </a:spcAft>
              <a:buClr>
                <a:srgbClr val="242424"/>
              </a:buClr>
              <a:buSzPts val="1800"/>
              <a:buFont typeface="Arial"/>
              <a:buChar char="●"/>
            </a:pPr>
            <a:r>
              <a:rPr lang="tr-TR" sz="1800">
                <a:solidFill>
                  <a:srgbClr val="242424"/>
                </a:solidFill>
                <a:highlight>
                  <a:srgbClr val="FFFFFF"/>
                </a:highlight>
                <a:latin typeface="Arial"/>
                <a:ea typeface="Arial"/>
                <a:cs typeface="Arial"/>
                <a:sym typeface="Arial"/>
              </a:rPr>
              <a:t>Sorgudaki indexlerin değişmesi.</a:t>
            </a:r>
            <a:endParaRPr sz="1800">
              <a:solidFill>
                <a:srgbClr val="242424"/>
              </a:solidFill>
              <a:highlight>
                <a:srgbClr val="FFFFFF"/>
              </a:highlight>
              <a:latin typeface="Arial"/>
              <a:ea typeface="Arial"/>
              <a:cs typeface="Arial"/>
              <a:sym typeface="Arial"/>
            </a:endParaRPr>
          </a:p>
          <a:p>
            <a:pPr indent="-342900" lvl="0" marL="749300" rtl="0" algn="l">
              <a:lnSpc>
                <a:spcPct val="100000"/>
              </a:lnSpc>
              <a:spcBef>
                <a:spcPts val="0"/>
              </a:spcBef>
              <a:spcAft>
                <a:spcPts val="0"/>
              </a:spcAft>
              <a:buClr>
                <a:srgbClr val="242424"/>
              </a:buClr>
              <a:buSzPts val="1800"/>
              <a:buFont typeface="Arial"/>
              <a:buChar char="●"/>
            </a:pPr>
            <a:r>
              <a:rPr lang="tr-TR" sz="1800">
                <a:solidFill>
                  <a:srgbClr val="242424"/>
                </a:solidFill>
                <a:highlight>
                  <a:srgbClr val="FFFFFF"/>
                </a:highlight>
                <a:latin typeface="Arial"/>
                <a:ea typeface="Arial"/>
                <a:cs typeface="Arial"/>
                <a:sym typeface="Arial"/>
              </a:rPr>
              <a:t>Sorgu istatistiklerinin değişmesi.</a:t>
            </a:r>
            <a:endParaRPr sz="1800">
              <a:solidFill>
                <a:srgbClr val="242424"/>
              </a:solidFill>
              <a:highlight>
                <a:srgbClr val="FFFFFF"/>
              </a:highlight>
              <a:latin typeface="Arial"/>
              <a:ea typeface="Arial"/>
              <a:cs typeface="Arial"/>
              <a:sym typeface="Arial"/>
            </a:endParaRPr>
          </a:p>
          <a:p>
            <a:pPr indent="-342900" lvl="0" marL="749300" rtl="0" algn="l">
              <a:lnSpc>
                <a:spcPct val="100000"/>
              </a:lnSpc>
              <a:spcBef>
                <a:spcPts val="0"/>
              </a:spcBef>
              <a:spcAft>
                <a:spcPts val="0"/>
              </a:spcAft>
              <a:buClr>
                <a:srgbClr val="242424"/>
              </a:buClr>
              <a:buSzPts val="1800"/>
              <a:buFont typeface="Arial"/>
              <a:buChar char="●"/>
            </a:pPr>
            <a:r>
              <a:rPr lang="tr-TR" sz="1800">
                <a:solidFill>
                  <a:srgbClr val="242424"/>
                </a:solidFill>
                <a:highlight>
                  <a:srgbClr val="FFFFFF"/>
                </a:highlight>
                <a:latin typeface="Arial"/>
                <a:ea typeface="Arial"/>
                <a:cs typeface="Arial"/>
                <a:sym typeface="Arial"/>
              </a:rPr>
              <a:t>Sorguda kullanılan tablo veya view’ın değiştirilmesi.</a:t>
            </a:r>
            <a:endParaRPr sz="1800">
              <a:solidFill>
                <a:srgbClr val="242424"/>
              </a:solidFill>
              <a:highlight>
                <a:srgbClr val="FFFFFF"/>
              </a:highlight>
              <a:latin typeface="Arial"/>
              <a:ea typeface="Arial"/>
              <a:cs typeface="Arial"/>
              <a:sym typeface="Arial"/>
            </a:endParaRPr>
          </a:p>
          <a:p>
            <a:pPr indent="-342900" lvl="0" marL="749300" rtl="0" algn="l">
              <a:lnSpc>
                <a:spcPct val="100000"/>
              </a:lnSpc>
              <a:spcBef>
                <a:spcPts val="0"/>
              </a:spcBef>
              <a:spcAft>
                <a:spcPts val="0"/>
              </a:spcAft>
              <a:buClr>
                <a:srgbClr val="242424"/>
              </a:buClr>
              <a:buSzPts val="1800"/>
              <a:buFont typeface="Arial"/>
              <a:buChar char="●"/>
            </a:pPr>
            <a:r>
              <a:rPr lang="tr-TR" sz="1800">
                <a:solidFill>
                  <a:srgbClr val="242424"/>
                </a:solidFill>
                <a:highlight>
                  <a:srgbClr val="FFFFFF"/>
                </a:highlight>
                <a:latin typeface="Arial"/>
                <a:ea typeface="Arial"/>
                <a:cs typeface="Arial"/>
                <a:sym typeface="Arial"/>
              </a:rPr>
              <a:t>sp_recompile fonksiyonun manuel olarak çağırılması.</a:t>
            </a:r>
            <a:endParaRPr sz="1800">
              <a:solidFill>
                <a:srgbClr val="242424"/>
              </a:solidFill>
              <a:highlight>
                <a:srgbClr val="FFFFFF"/>
              </a:highlight>
              <a:latin typeface="Arial"/>
              <a:ea typeface="Arial"/>
              <a:cs typeface="Arial"/>
              <a:sym typeface="Arial"/>
            </a:endParaRPr>
          </a:p>
          <a:p>
            <a:pPr indent="-342900" lvl="0" marL="749300" rtl="0" algn="l">
              <a:lnSpc>
                <a:spcPct val="100000"/>
              </a:lnSpc>
              <a:spcBef>
                <a:spcPts val="0"/>
              </a:spcBef>
              <a:spcAft>
                <a:spcPts val="0"/>
              </a:spcAft>
              <a:buClr>
                <a:srgbClr val="242424"/>
              </a:buClr>
              <a:buSzPts val="1800"/>
              <a:buFont typeface="Arial"/>
              <a:buChar char="●"/>
            </a:pPr>
            <a:r>
              <a:rPr lang="tr-TR" sz="1800">
                <a:solidFill>
                  <a:srgbClr val="242424"/>
                </a:solidFill>
                <a:highlight>
                  <a:srgbClr val="FFFFFF"/>
                </a:highlight>
                <a:latin typeface="Arial"/>
                <a:ea typeface="Arial"/>
                <a:cs typeface="Arial"/>
                <a:sym typeface="Arial"/>
              </a:rPr>
              <a:t>Trigger tanımlı tablolarda inserted veya deleted tablolarının satır sayısının önemli ölçüde artması.</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b="1"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rgbClr val="0D0D0D"/>
              </a:solidFill>
              <a:highlight>
                <a:srgbClr val="FFFFFF"/>
              </a:highlight>
              <a:latin typeface="Arial"/>
              <a:ea typeface="Arial"/>
              <a:cs typeface="Arial"/>
              <a:sym typeface="Arial"/>
            </a:endParaRPr>
          </a:p>
          <a:p>
            <a:pPr indent="0" lvl="0" marL="457200" rtl="0" algn="l">
              <a:lnSpc>
                <a:spcPct val="115000"/>
              </a:lnSpc>
              <a:spcBef>
                <a:spcPts val="1200"/>
              </a:spcBef>
              <a:spcAft>
                <a:spcPts val="0"/>
              </a:spcAft>
              <a:buSzPts val="1800"/>
              <a:buNone/>
            </a:pPr>
            <a:r>
              <a:t/>
            </a:r>
            <a:endParaRPr sz="1800">
              <a:solidFill>
                <a:srgbClr val="0D0D0D"/>
              </a:solidFill>
              <a:highlight>
                <a:srgbClr val="FFFFFF"/>
              </a:highlight>
              <a:latin typeface="Arial"/>
              <a:ea typeface="Arial"/>
              <a:cs typeface="Arial"/>
              <a:sym typeface="Arial"/>
            </a:endParaRPr>
          </a:p>
          <a:p>
            <a:pPr indent="0" lvl="0" marL="0" rtl="0" algn="l">
              <a:lnSpc>
                <a:spcPct val="90000"/>
              </a:lnSpc>
              <a:spcBef>
                <a:spcPts val="1200"/>
              </a:spcBef>
              <a:spcAft>
                <a:spcPts val="0"/>
              </a:spcAft>
              <a:buSzPts val="1800"/>
              <a:buNone/>
            </a:pPr>
            <a:r>
              <a:t/>
            </a:r>
            <a:endParaRPr sz="18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lt1"/>
              </a:buClr>
              <a:buSzPts val="3600"/>
              <a:buFont typeface="Corbel"/>
              <a:buNone/>
            </a:pPr>
            <a:r>
              <a:rPr lang="tr-TR">
                <a:solidFill>
                  <a:schemeClr val="lt1"/>
                </a:solidFill>
              </a:rPr>
              <a:t>MSSQL</a:t>
            </a:r>
            <a:endParaRPr>
              <a:solidFill>
                <a:schemeClr val="lt1"/>
              </a:solidFill>
            </a:endParaRPr>
          </a:p>
          <a:p>
            <a:pPr indent="0" lvl="0" marL="0" rtl="0" algn="l">
              <a:spcBef>
                <a:spcPts val="0"/>
              </a:spcBef>
              <a:spcAft>
                <a:spcPts val="0"/>
              </a:spcAft>
              <a:buClr>
                <a:schemeClr val="lt1"/>
              </a:buClr>
              <a:buSzPts val="3600"/>
              <a:buFont typeface="Corbel"/>
              <a:buNone/>
            </a:pPr>
            <a:r>
              <a:rPr lang="tr-TR">
                <a:solidFill>
                  <a:schemeClr val="lt1"/>
                </a:solidFill>
              </a:rPr>
              <a:t>Execution Plan</a:t>
            </a:r>
            <a:endParaRPr>
              <a:solidFill>
                <a:schemeClr val="lt1"/>
              </a:solidFill>
            </a:endParaRPr>
          </a:p>
        </p:txBody>
      </p:sp>
      <p:pic>
        <p:nvPicPr>
          <p:cNvPr id="107" name="Google Shape;107;p16"/>
          <p:cNvPicPr preferRelativeResize="0"/>
          <p:nvPr/>
        </p:nvPicPr>
        <p:blipFill>
          <a:blip r:embed="rId3">
            <a:alphaModFix/>
          </a:blip>
          <a:stretch>
            <a:fillRect/>
          </a:stretch>
        </p:blipFill>
        <p:spPr>
          <a:xfrm>
            <a:off x="3900969" y="1419225"/>
            <a:ext cx="6943725" cy="4191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Execution Plan</a:t>
            </a:r>
            <a:endParaRPr>
              <a:solidFill>
                <a:schemeClr val="lt1"/>
              </a:solidFill>
            </a:endParaRPr>
          </a:p>
        </p:txBody>
      </p:sp>
      <p:sp>
        <p:nvSpPr>
          <p:cNvPr id="113" name="Google Shape;113;p17"/>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SzPts val="1800"/>
              <a:buNone/>
            </a:pPr>
            <a:r>
              <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Select: </a:t>
            </a:r>
            <a:endParaRPr b="1"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lang="tr-TR" sz="1800">
                <a:solidFill>
                  <a:srgbClr val="242424"/>
                </a:solidFill>
                <a:highlight>
                  <a:srgbClr val="FFFFFF"/>
                </a:highlight>
                <a:latin typeface="Arial"/>
                <a:ea typeface="Arial"/>
                <a:cs typeface="Arial"/>
                <a:sym typeface="Arial"/>
              </a:rPr>
              <a:t>Sorgu sonucunun gösterilmesi için kullanılan operatör.</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b="1" sz="1800">
              <a:solidFill>
                <a:srgbClr val="0D0D0D"/>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Cached plan size : </a:t>
            </a:r>
            <a:r>
              <a:rPr lang="tr-TR" sz="1800">
                <a:solidFill>
                  <a:srgbClr val="242424"/>
                </a:solidFill>
                <a:highlight>
                  <a:srgbClr val="FFFFFF"/>
                </a:highlight>
                <a:latin typeface="Arial"/>
                <a:ea typeface="Arial"/>
                <a:cs typeface="Arial"/>
                <a:sym typeface="Arial"/>
              </a:rPr>
              <a:t>Execution Plan Cache de ne kadar yer kaplar.</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Estimated Operator Cost: </a:t>
            </a:r>
            <a:r>
              <a:rPr lang="tr-TR" sz="1800">
                <a:solidFill>
                  <a:srgbClr val="242424"/>
                </a:solidFill>
                <a:highlight>
                  <a:srgbClr val="FFFFFF"/>
                </a:highlight>
                <a:latin typeface="Arial"/>
                <a:ea typeface="Arial"/>
                <a:cs typeface="Arial"/>
                <a:sym typeface="Arial"/>
              </a:rPr>
              <a:t>select işleminin tüm sorgu çalıştığında geçen zamana oranıdır.</a:t>
            </a:r>
            <a:endParaRPr b="1"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Estimated Subtree Cost: </a:t>
            </a:r>
            <a:r>
              <a:rPr lang="tr-TR" sz="1800">
                <a:solidFill>
                  <a:srgbClr val="242424"/>
                </a:solidFill>
                <a:highlight>
                  <a:srgbClr val="FFFFFF"/>
                </a:highlight>
                <a:latin typeface="Arial"/>
                <a:ea typeface="Arial"/>
                <a:cs typeface="Arial"/>
                <a:sym typeface="Arial"/>
              </a:rPr>
              <a:t>Bu işlem ve önceki adımlarda harcanan zaman</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Extimated Number of Rows</a:t>
            </a:r>
            <a:r>
              <a:rPr lang="tr-TR" sz="1800">
                <a:solidFill>
                  <a:srgbClr val="242424"/>
                </a:solidFill>
                <a:highlight>
                  <a:srgbClr val="FFFFFF"/>
                </a:highlight>
                <a:latin typeface="Arial"/>
                <a:ea typeface="Arial"/>
                <a:cs typeface="Arial"/>
                <a:sym typeface="Arial"/>
              </a:rPr>
              <a:t>: Select işlemi kaç kayıt üzerinde işlem yaptı.</a:t>
            </a:r>
            <a:endParaRPr b="1" sz="1800">
              <a:solidFill>
                <a:srgbClr val="242424"/>
              </a:solidFill>
              <a:highlight>
                <a:srgbClr val="FFFFFF"/>
              </a:highlight>
              <a:latin typeface="Arial"/>
              <a:ea typeface="Arial"/>
              <a:cs typeface="Arial"/>
              <a:sym typeface="Arial"/>
            </a:endParaRPr>
          </a:p>
          <a:p>
            <a:pPr indent="0" lvl="0" marL="0" rtl="0" algn="l">
              <a:lnSpc>
                <a:spcPct val="90000"/>
              </a:lnSpc>
              <a:spcBef>
                <a:spcPts val="1200"/>
              </a:spcBef>
              <a:spcAft>
                <a:spcPts val="0"/>
              </a:spcAft>
              <a:buSzPts val="1800"/>
              <a:buNone/>
            </a:pPr>
            <a:r>
              <a:t/>
            </a:r>
            <a:endParaRPr sz="18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Execution Plan</a:t>
            </a:r>
            <a:endParaRPr>
              <a:solidFill>
                <a:schemeClr val="lt1"/>
              </a:solidFill>
            </a:endParaRPr>
          </a:p>
        </p:txBody>
      </p:sp>
      <p:pic>
        <p:nvPicPr>
          <p:cNvPr id="119" name="Google Shape;119;p18"/>
          <p:cNvPicPr preferRelativeResize="0"/>
          <p:nvPr/>
        </p:nvPicPr>
        <p:blipFill>
          <a:blip r:embed="rId3">
            <a:alphaModFix/>
          </a:blip>
          <a:stretch>
            <a:fillRect/>
          </a:stretch>
        </p:blipFill>
        <p:spPr>
          <a:xfrm>
            <a:off x="4157025" y="1728775"/>
            <a:ext cx="4876800" cy="3400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Execution Plan</a:t>
            </a:r>
            <a:endParaRPr>
              <a:solidFill>
                <a:schemeClr val="lt1"/>
              </a:solidFill>
            </a:endParaRPr>
          </a:p>
        </p:txBody>
      </p:sp>
      <p:sp>
        <p:nvSpPr>
          <p:cNvPr id="125" name="Google Shape;125;p19"/>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TABLE SCAN: </a:t>
            </a:r>
            <a:r>
              <a:rPr lang="tr-TR" sz="1800">
                <a:solidFill>
                  <a:srgbClr val="242424"/>
                </a:solidFill>
                <a:highlight>
                  <a:srgbClr val="FFFFFF"/>
                </a:highlight>
                <a:latin typeface="Arial"/>
                <a:ea typeface="Arial"/>
                <a:cs typeface="Arial"/>
                <a:sym typeface="Arial"/>
              </a:rPr>
              <a:t>Heap Table, tablonun kaydı bulmak için satır satır gezmesi durumu</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Physical Operation: </a:t>
            </a:r>
            <a:r>
              <a:rPr lang="tr-TR" sz="1800">
                <a:solidFill>
                  <a:srgbClr val="242424"/>
                </a:solidFill>
                <a:highlight>
                  <a:srgbClr val="FFFFFF"/>
                </a:highlight>
                <a:latin typeface="Arial"/>
                <a:ea typeface="Arial"/>
                <a:cs typeface="Arial"/>
                <a:sym typeface="Arial"/>
              </a:rPr>
              <a:t>Tablo çalıştığında yapılacak işlem</a:t>
            </a:r>
            <a:endParaRPr sz="1800">
              <a:solidFill>
                <a:srgbClr val="242424"/>
              </a:solidFill>
              <a:highlight>
                <a:srgbClr val="FFFFFF"/>
              </a:highlight>
              <a:latin typeface="Arial"/>
              <a:ea typeface="Arial"/>
              <a:cs typeface="Arial"/>
              <a:sym typeface="Arial"/>
            </a:endParaRPr>
          </a:p>
          <a:p>
            <a:pPr indent="0" lvl="0" marL="0" rtl="0" algn="l">
              <a:lnSpc>
                <a:spcPct val="90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Logical Operation: </a:t>
            </a:r>
            <a:r>
              <a:rPr lang="tr-TR" sz="1800">
                <a:solidFill>
                  <a:srgbClr val="242424"/>
                </a:solidFill>
                <a:highlight>
                  <a:srgbClr val="FFFFFF"/>
                </a:highlight>
                <a:latin typeface="Arial"/>
                <a:ea typeface="Arial"/>
                <a:cs typeface="Arial"/>
                <a:sym typeface="Arial"/>
              </a:rPr>
              <a:t>SQL Server tarafından tahmin edilen işlem</a:t>
            </a:r>
            <a:endParaRPr sz="1800">
              <a:solidFill>
                <a:srgbClr val="242424"/>
              </a:solidFill>
              <a:highlight>
                <a:srgbClr val="FFFFFF"/>
              </a:highlight>
              <a:latin typeface="Arial"/>
              <a:ea typeface="Arial"/>
              <a:cs typeface="Arial"/>
              <a:sym typeface="Arial"/>
            </a:endParaRPr>
          </a:p>
          <a:p>
            <a:pPr indent="0" lvl="0" marL="0" rtl="0" algn="l">
              <a:lnSpc>
                <a:spcPct val="90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Actual Execution Mode</a:t>
            </a:r>
            <a:r>
              <a:rPr lang="tr-TR" sz="1800">
                <a:solidFill>
                  <a:srgbClr val="242424"/>
                </a:solidFill>
                <a:highlight>
                  <a:srgbClr val="FFFFFF"/>
                </a:highlight>
                <a:latin typeface="Arial"/>
                <a:ea typeface="Arial"/>
                <a:cs typeface="Arial"/>
                <a:sym typeface="Arial"/>
              </a:rPr>
              <a:t> ve </a:t>
            </a:r>
            <a:r>
              <a:rPr b="1" lang="tr-TR" sz="1800">
                <a:solidFill>
                  <a:srgbClr val="242424"/>
                </a:solidFill>
                <a:highlight>
                  <a:srgbClr val="FFFFFF"/>
                </a:highlight>
                <a:latin typeface="Arial"/>
                <a:ea typeface="Arial"/>
                <a:cs typeface="Arial"/>
                <a:sym typeface="Arial"/>
              </a:rPr>
              <a:t>Estimated Execution Mode : </a:t>
            </a:r>
            <a:r>
              <a:rPr lang="tr-TR" sz="1800">
                <a:solidFill>
                  <a:srgbClr val="242424"/>
                </a:solidFill>
                <a:highlight>
                  <a:srgbClr val="FFFFFF"/>
                </a:highlight>
                <a:latin typeface="Arial"/>
                <a:ea typeface="Arial"/>
                <a:cs typeface="Arial"/>
                <a:sym typeface="Arial"/>
              </a:rPr>
              <a:t>Veriye nasıl ulaşacağını gösteren kısım.</a:t>
            </a:r>
            <a:endParaRPr sz="1800">
              <a:solidFill>
                <a:srgbClr val="242424"/>
              </a:solidFill>
              <a:highlight>
                <a:srgbClr val="FFFFFF"/>
              </a:highlight>
              <a:latin typeface="Arial"/>
              <a:ea typeface="Arial"/>
              <a:cs typeface="Arial"/>
              <a:sym typeface="Arial"/>
            </a:endParaRPr>
          </a:p>
          <a:p>
            <a:pPr indent="0" lvl="0" marL="0" rtl="0" algn="l">
              <a:lnSpc>
                <a:spcPct val="90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Storage : </a:t>
            </a:r>
            <a:r>
              <a:rPr lang="tr-TR" sz="1800">
                <a:solidFill>
                  <a:srgbClr val="242424"/>
                </a:solidFill>
                <a:highlight>
                  <a:srgbClr val="FFFFFF"/>
                </a:highlight>
                <a:latin typeface="Arial"/>
                <a:ea typeface="Arial"/>
                <a:cs typeface="Arial"/>
                <a:sym typeface="Arial"/>
              </a:rPr>
              <a:t>İşlemin gerçekleşeceği storage</a:t>
            </a:r>
            <a:endParaRPr sz="1800">
              <a:solidFill>
                <a:srgbClr val="242424"/>
              </a:solidFill>
              <a:highlight>
                <a:srgbClr val="FFFFFF"/>
              </a:highlight>
              <a:latin typeface="Arial"/>
              <a:ea typeface="Arial"/>
              <a:cs typeface="Arial"/>
              <a:sym typeface="Arial"/>
            </a:endParaRPr>
          </a:p>
          <a:p>
            <a:pPr indent="0" lvl="0" marL="0" rtl="0" algn="l">
              <a:lnSpc>
                <a:spcPct val="90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Number Of Rows Read:</a:t>
            </a:r>
            <a:r>
              <a:rPr lang="tr-TR" sz="1800">
                <a:solidFill>
                  <a:srgbClr val="242424"/>
                </a:solidFill>
                <a:highlight>
                  <a:srgbClr val="FFFFFF"/>
                </a:highlight>
                <a:latin typeface="Arial"/>
                <a:ea typeface="Arial"/>
                <a:cs typeface="Arial"/>
                <a:sym typeface="Arial"/>
              </a:rPr>
              <a:t> İşlemden etkilenen kayıt sayısı</a:t>
            </a:r>
            <a:endParaRPr sz="1800">
              <a:solidFill>
                <a:srgbClr val="242424"/>
              </a:solidFill>
              <a:highlight>
                <a:srgbClr val="FFFFFF"/>
              </a:highlight>
              <a:latin typeface="Arial"/>
              <a:ea typeface="Arial"/>
              <a:cs typeface="Arial"/>
              <a:sym typeface="Arial"/>
            </a:endParaRPr>
          </a:p>
          <a:p>
            <a:pPr indent="0" lvl="0" marL="0" rtl="0" algn="l">
              <a:lnSpc>
                <a:spcPct val="90000"/>
              </a:lnSpc>
              <a:spcBef>
                <a:spcPts val="1200"/>
              </a:spcBef>
              <a:spcAft>
                <a:spcPts val="0"/>
              </a:spcAft>
              <a:buSzPts val="1800"/>
              <a:buNone/>
            </a:pPr>
            <a:r>
              <a:t/>
            </a:r>
            <a:endParaRPr b="1" sz="1800">
              <a:solidFill>
                <a:srgbClr val="242424"/>
              </a:solidFill>
              <a:highlight>
                <a:srgbClr val="FFFFFF"/>
              </a:highlight>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Execution Plan</a:t>
            </a:r>
            <a:endParaRPr>
              <a:solidFill>
                <a:schemeClr val="lt1"/>
              </a:solidFill>
            </a:endParaRPr>
          </a:p>
        </p:txBody>
      </p:sp>
      <p:sp>
        <p:nvSpPr>
          <p:cNvPr id="131" name="Google Shape;131;p20"/>
          <p:cNvSpPr txBox="1"/>
          <p:nvPr>
            <p:ph idx="1" type="body"/>
          </p:nvPr>
        </p:nvSpPr>
        <p:spPr>
          <a:xfrm>
            <a:off x="3869268" y="864108"/>
            <a:ext cx="7315200" cy="5120700"/>
          </a:xfrm>
          <a:prstGeom prst="rect">
            <a:avLst/>
          </a:prstGeom>
          <a:noFill/>
          <a:ln>
            <a:noFill/>
          </a:ln>
        </p:spPr>
        <p:txBody>
          <a:bodyPr anchorCtr="0" anchor="ctr" bIns="45700" lIns="91425" spcFirstLastPara="1" rIns="91425" wrap="square" tIns="45700">
            <a:noAutofit/>
          </a:bodyPr>
          <a:lstStyle/>
          <a:p>
            <a:pPr indent="0" lvl="0" marL="0" rtl="0" algn="l">
              <a:spcBef>
                <a:spcPts val="1200"/>
              </a:spcBef>
              <a:spcAft>
                <a:spcPts val="0"/>
              </a:spcAft>
              <a:buClr>
                <a:schemeClr val="dk1"/>
              </a:buClr>
              <a:buSzPts val="1800"/>
              <a:buFont typeface="Arial"/>
              <a:buNone/>
            </a:pPr>
            <a:r>
              <a:rPr b="1" lang="tr-TR" sz="1800">
                <a:solidFill>
                  <a:srgbClr val="242424"/>
                </a:solidFill>
                <a:highlight>
                  <a:srgbClr val="FFFFFF"/>
                </a:highlight>
                <a:latin typeface="Arial"/>
                <a:ea typeface="Arial"/>
                <a:cs typeface="Arial"/>
                <a:sym typeface="Arial"/>
              </a:rPr>
              <a:t>Actual Number of Rows: </a:t>
            </a:r>
            <a:r>
              <a:rPr lang="tr-TR" sz="1800">
                <a:solidFill>
                  <a:srgbClr val="242424"/>
                </a:solidFill>
                <a:highlight>
                  <a:srgbClr val="FFFFFF"/>
                </a:highlight>
                <a:latin typeface="Arial"/>
                <a:ea typeface="Arial"/>
                <a:cs typeface="Arial"/>
                <a:sym typeface="Arial"/>
              </a:rPr>
              <a:t>ilgili işlemin gerçekleşmesi için okunan satır sayısını gösterir</a:t>
            </a:r>
            <a:endParaRPr b="1"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Estimated Operator Cost</a:t>
            </a:r>
            <a:r>
              <a:rPr b="1" lang="tr-TR" sz="1800">
                <a:solidFill>
                  <a:srgbClr val="242424"/>
                </a:solidFill>
                <a:highlight>
                  <a:srgbClr val="FFFFFF"/>
                </a:highlight>
                <a:latin typeface="Arial"/>
                <a:ea typeface="Arial"/>
                <a:cs typeface="Arial"/>
                <a:sym typeface="Arial"/>
              </a:rPr>
              <a:t>: </a:t>
            </a:r>
            <a:r>
              <a:rPr lang="tr-TR" sz="1800">
                <a:solidFill>
                  <a:srgbClr val="242424"/>
                </a:solidFill>
                <a:highlight>
                  <a:srgbClr val="FFFFFF"/>
                </a:highlight>
                <a:latin typeface="Arial"/>
                <a:ea typeface="Arial"/>
                <a:cs typeface="Arial"/>
                <a:sym typeface="Arial"/>
              </a:rPr>
              <a:t>işlem için tahmini harcanan tüm süreyi ve bu işlemin tüm işlemler içindeki yüzdesini gösterir.</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Estimated I/O ve Estimated CPU: </a:t>
            </a:r>
            <a:r>
              <a:rPr lang="tr-TR" sz="1800">
                <a:solidFill>
                  <a:srgbClr val="242424"/>
                </a:solidFill>
                <a:highlight>
                  <a:srgbClr val="FFFFFF"/>
                </a:highlight>
                <a:latin typeface="Arial"/>
                <a:ea typeface="Arial"/>
                <a:cs typeface="Arial"/>
                <a:sym typeface="Arial"/>
              </a:rPr>
              <a:t>İşlem için gerekli I/O ve CPU maliyeti</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Estimated Row Size: </a:t>
            </a:r>
            <a:r>
              <a:rPr lang="tr-TR" sz="1800">
                <a:solidFill>
                  <a:srgbClr val="242424"/>
                </a:solidFill>
                <a:highlight>
                  <a:srgbClr val="FFFFFF"/>
                </a:highlight>
                <a:latin typeface="Arial"/>
                <a:ea typeface="Arial"/>
                <a:cs typeface="Arial"/>
                <a:sym typeface="Arial"/>
              </a:rPr>
              <a:t>Her bir</a:t>
            </a:r>
            <a:r>
              <a:rPr lang="tr-TR" sz="1800">
                <a:solidFill>
                  <a:srgbClr val="242424"/>
                </a:solidFill>
                <a:highlight>
                  <a:srgbClr val="FFFFFF"/>
                </a:highlight>
                <a:latin typeface="Arial"/>
                <a:ea typeface="Arial"/>
                <a:cs typeface="Arial"/>
                <a:sym typeface="Arial"/>
              </a:rPr>
              <a:t> satırın kapladığı alan</a:t>
            </a:r>
            <a:endParaRPr sz="1800">
              <a:solidFill>
                <a:srgbClr val="242424"/>
              </a:solidFill>
              <a:highlight>
                <a:srgbClr val="FFFFFF"/>
              </a:highlight>
              <a:latin typeface="Arial"/>
              <a:ea typeface="Arial"/>
              <a:cs typeface="Arial"/>
              <a:sym typeface="Arial"/>
            </a:endParaRPr>
          </a:p>
          <a:p>
            <a:pPr indent="0" lvl="0" marL="0" rtl="0" algn="l">
              <a:lnSpc>
                <a:spcPct val="115000"/>
              </a:lnSpc>
              <a:spcBef>
                <a:spcPts val="1200"/>
              </a:spcBef>
              <a:spcAft>
                <a:spcPts val="0"/>
              </a:spcAft>
              <a:buSzPts val="1800"/>
              <a:buNone/>
            </a:pPr>
            <a:r>
              <a:rPr b="1" lang="tr-TR" sz="1800">
                <a:solidFill>
                  <a:srgbClr val="242424"/>
                </a:solidFill>
                <a:highlight>
                  <a:srgbClr val="FFFFFF"/>
                </a:highlight>
                <a:latin typeface="Arial"/>
                <a:ea typeface="Arial"/>
                <a:cs typeface="Arial"/>
                <a:sym typeface="Arial"/>
              </a:rPr>
              <a:t>Ordered : </a:t>
            </a:r>
            <a:r>
              <a:rPr lang="tr-TR" sz="1800">
                <a:solidFill>
                  <a:srgbClr val="242424"/>
                </a:solidFill>
                <a:highlight>
                  <a:srgbClr val="FFFFFF"/>
                </a:highlight>
                <a:latin typeface="Arial"/>
                <a:ea typeface="Arial"/>
                <a:cs typeface="Arial"/>
                <a:sym typeface="Arial"/>
              </a:rPr>
              <a:t>Üzerinde işlem yapılan tablonun sıralı olup olmadığı</a:t>
            </a:r>
            <a:endParaRPr sz="1800">
              <a:solidFill>
                <a:srgbClr val="242424"/>
              </a:solidFill>
              <a:highlight>
                <a:srgbClr val="FFFFFF"/>
              </a:highlight>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252919" y="1123837"/>
            <a:ext cx="2947500" cy="460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SzPts val="3600"/>
              <a:buNone/>
            </a:pPr>
            <a:r>
              <a:rPr lang="tr-TR">
                <a:solidFill>
                  <a:schemeClr val="lt1"/>
                </a:solidFill>
              </a:rPr>
              <a:t>MSSQL</a:t>
            </a:r>
            <a:endParaRPr>
              <a:solidFill>
                <a:schemeClr val="lt1"/>
              </a:solidFill>
            </a:endParaRPr>
          </a:p>
          <a:p>
            <a:pPr indent="0" lvl="0" marL="0" rtl="0" algn="l">
              <a:spcBef>
                <a:spcPts val="0"/>
              </a:spcBef>
              <a:spcAft>
                <a:spcPts val="0"/>
              </a:spcAft>
              <a:buSzPts val="3600"/>
              <a:buNone/>
            </a:pPr>
            <a:r>
              <a:rPr lang="tr-TR">
                <a:solidFill>
                  <a:schemeClr val="lt1"/>
                </a:solidFill>
              </a:rPr>
              <a:t>Execution Plan</a:t>
            </a:r>
            <a:endParaRPr>
              <a:solidFill>
                <a:schemeClr val="lt1"/>
              </a:solidFill>
            </a:endParaRPr>
          </a:p>
        </p:txBody>
      </p:sp>
      <p:pic>
        <p:nvPicPr>
          <p:cNvPr id="137" name="Google Shape;137;p21"/>
          <p:cNvPicPr preferRelativeResize="0"/>
          <p:nvPr/>
        </p:nvPicPr>
        <p:blipFill>
          <a:blip r:embed="rId3">
            <a:alphaModFix/>
          </a:blip>
          <a:stretch>
            <a:fillRect/>
          </a:stretch>
        </p:blipFill>
        <p:spPr>
          <a:xfrm>
            <a:off x="4108044" y="709750"/>
            <a:ext cx="5591175" cy="5429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Çerçev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