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Corbel"/>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Corbel-bold.fntdata"/><Relationship Id="rId27" Type="http://schemas.openxmlformats.org/officeDocument/2006/relationships/font" Target="fonts/Corbel-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Corbel-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bc93481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32bc9348105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bc934810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bc93481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bc9348105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bc93481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bc9348105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bc934810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bc9348105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bc934810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bc9348105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bc934810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bc9348105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bc934810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bc9348105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bc93481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bc9348105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bc934810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bc9348105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bc934810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f3dbf585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f3dbf585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bc934810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bc93481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bc9348105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bc93481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bc934810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bc93481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bc934810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bc93481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bc9348105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bc93481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bc934810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bc93481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bc9348105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bc934810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16" name="Google Shape;16;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9" name="Shape 19"/>
        <p:cNvGrpSpPr/>
        <p:nvPr/>
      </p:nvGrpSpPr>
      <p:grpSpPr>
        <a:xfrm>
          <a:off x="0" y="0"/>
          <a:ext cx="0" cy="0"/>
          <a:chOff x="0" y="0"/>
          <a:chExt cx="0" cy="0"/>
        </a:xfrm>
      </p:grpSpPr>
      <p:sp>
        <p:nvSpPr>
          <p:cNvPr id="20" name="Google Shape;20;p3"/>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tr-TR"/>
              <a:t>MSSQL</a:t>
            </a:r>
            <a:endParaRPr/>
          </a:p>
          <a:p>
            <a:pPr indent="0" lvl="0" marL="0" rtl="0" algn="l">
              <a:lnSpc>
                <a:spcPct val="90000"/>
              </a:lnSpc>
              <a:spcBef>
                <a:spcPts val="0"/>
              </a:spcBef>
              <a:spcAft>
                <a:spcPts val="0"/>
              </a:spcAft>
              <a:buClr>
                <a:srgbClr val="FFFFFF"/>
              </a:buClr>
              <a:buSzPts val="3600"/>
              <a:buFont typeface="Corbel"/>
              <a:buNone/>
            </a:pPr>
            <a:r>
              <a:rPr lang="tr-TR"/>
              <a:t>Concurrency</a:t>
            </a:r>
            <a:endParaRPr/>
          </a:p>
          <a:p>
            <a:pPr indent="0" lvl="0" marL="0" rtl="0" algn="l">
              <a:lnSpc>
                <a:spcPct val="90000"/>
              </a:lnSpc>
              <a:spcBef>
                <a:spcPts val="0"/>
              </a:spcBef>
              <a:spcAft>
                <a:spcPts val="0"/>
              </a:spcAft>
              <a:buClr>
                <a:srgbClr val="FFFFFF"/>
              </a:buClr>
              <a:buSzPts val="3600"/>
              <a:buFont typeface="Corbel"/>
              <a:buNone/>
            </a:pPr>
            <a:r>
              <a:rPr lang="tr-TR"/>
              <a:t>Problem</a:t>
            </a:r>
            <a:endParaRPr/>
          </a:p>
        </p:txBody>
      </p:sp>
      <p:pic>
        <p:nvPicPr>
          <p:cNvPr id="89" name="Google Shape;89;p13"/>
          <p:cNvPicPr preferRelativeResize="0"/>
          <p:nvPr/>
        </p:nvPicPr>
        <p:blipFill>
          <a:blip r:embed="rId3">
            <a:alphaModFix/>
          </a:blip>
          <a:stretch>
            <a:fillRect/>
          </a:stretch>
        </p:blipFill>
        <p:spPr>
          <a:xfrm>
            <a:off x="4405063" y="1819450"/>
            <a:ext cx="6524625" cy="320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tr-TR" sz="3200">
                <a:solidFill>
                  <a:schemeClr val="lt1"/>
                </a:solidFill>
              </a:rPr>
              <a:t>TRANSACTION ISOLATION</a:t>
            </a:r>
            <a:endParaRPr sz="3200">
              <a:solidFill>
                <a:schemeClr val="lt1"/>
              </a:solidFill>
            </a:endParaRPr>
          </a:p>
          <a:p>
            <a:pPr indent="0" lvl="0" marL="0" rtl="0" algn="l">
              <a:spcBef>
                <a:spcPts val="0"/>
              </a:spcBef>
              <a:spcAft>
                <a:spcPts val="0"/>
              </a:spcAft>
              <a:buClr>
                <a:schemeClr val="dk1"/>
              </a:buClr>
              <a:buSzPts val="1100"/>
              <a:buFont typeface="Arial"/>
              <a:buNone/>
            </a:pPr>
            <a:r>
              <a:rPr lang="tr-TR" sz="3200">
                <a:solidFill>
                  <a:schemeClr val="lt1"/>
                </a:solidFill>
              </a:rPr>
              <a:t>LEVELS</a:t>
            </a:r>
            <a:endParaRPr>
              <a:solidFill>
                <a:schemeClr val="lt1"/>
              </a:solidFill>
            </a:endParaRPr>
          </a:p>
        </p:txBody>
      </p:sp>
      <p:sp>
        <p:nvSpPr>
          <p:cNvPr id="146" name="Google Shape;146;p22"/>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Read Uncommitted (Okuma Onaylanmamış)</a:t>
            </a:r>
            <a:r>
              <a:rPr lang="tr-TR" sz="1800">
                <a:solidFill>
                  <a:schemeClr val="dk1"/>
                </a:solidFill>
                <a:latin typeface="Arial"/>
                <a:ea typeface="Arial"/>
                <a:cs typeface="Arial"/>
                <a:sym typeface="Arial"/>
              </a:rPr>
              <a:t>: Bu en düşük yalıtım seviyesidir. Bir işlem, başka bir işlem tarafından henüz commit edilmemiş veriyi okuyabilir. Bu seviyede </a:t>
            </a:r>
            <a:r>
              <a:rPr b="1" lang="tr-TR" sz="1800">
                <a:solidFill>
                  <a:schemeClr val="dk1"/>
                </a:solidFill>
                <a:latin typeface="Arial"/>
                <a:ea typeface="Arial"/>
                <a:cs typeface="Arial"/>
                <a:sym typeface="Arial"/>
              </a:rPr>
              <a:t>dirty read</a:t>
            </a:r>
            <a:r>
              <a:rPr lang="tr-TR" sz="1800">
                <a:solidFill>
                  <a:schemeClr val="dk1"/>
                </a:solidFill>
                <a:latin typeface="Arial"/>
                <a:ea typeface="Arial"/>
                <a:cs typeface="Arial"/>
                <a:sym typeface="Arial"/>
              </a:rPr>
              <a:t> mümkün olur.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Read Committed (Okuma Onaylı)</a:t>
            </a:r>
            <a:r>
              <a:rPr lang="tr-TR" sz="1800">
                <a:solidFill>
                  <a:schemeClr val="dk1"/>
                </a:solidFill>
                <a:latin typeface="Arial"/>
                <a:ea typeface="Arial"/>
                <a:cs typeface="Arial"/>
                <a:sym typeface="Arial"/>
              </a:rPr>
              <a:t>: Bir işlem, sadece commit edilmiş veriyi okuyabilir. Ancak yine de </a:t>
            </a:r>
            <a:r>
              <a:rPr b="1" lang="tr-TR" sz="1800">
                <a:solidFill>
                  <a:schemeClr val="dk1"/>
                </a:solidFill>
                <a:latin typeface="Arial"/>
                <a:ea typeface="Arial"/>
                <a:cs typeface="Arial"/>
                <a:sym typeface="Arial"/>
              </a:rPr>
              <a:t>non-repeatable read</a:t>
            </a:r>
            <a:r>
              <a:rPr lang="tr-TR" sz="1800">
                <a:solidFill>
                  <a:schemeClr val="dk1"/>
                </a:solidFill>
                <a:latin typeface="Arial"/>
                <a:ea typeface="Arial"/>
                <a:cs typeface="Arial"/>
                <a:sym typeface="Arial"/>
              </a:rPr>
              <a:t> sorunu olabilir.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tr-TR" sz="3200">
                <a:solidFill>
                  <a:schemeClr val="lt1"/>
                </a:solidFill>
              </a:rPr>
              <a:t>TRANSACTION ISOLATION</a:t>
            </a:r>
            <a:endParaRPr sz="3200">
              <a:solidFill>
                <a:schemeClr val="lt1"/>
              </a:solidFill>
            </a:endParaRPr>
          </a:p>
          <a:p>
            <a:pPr indent="0" lvl="0" marL="0" rtl="0" algn="l">
              <a:spcBef>
                <a:spcPts val="0"/>
              </a:spcBef>
              <a:spcAft>
                <a:spcPts val="0"/>
              </a:spcAft>
              <a:buClr>
                <a:schemeClr val="dk1"/>
              </a:buClr>
              <a:buSzPts val="1100"/>
              <a:buFont typeface="Arial"/>
              <a:buNone/>
            </a:pPr>
            <a:r>
              <a:rPr lang="tr-TR" sz="3200">
                <a:solidFill>
                  <a:schemeClr val="lt1"/>
                </a:solidFill>
              </a:rPr>
              <a:t>LEVELS</a:t>
            </a:r>
            <a:endParaRPr>
              <a:solidFill>
                <a:schemeClr val="lt1"/>
              </a:solidFill>
            </a:endParaRPr>
          </a:p>
        </p:txBody>
      </p:sp>
      <p:sp>
        <p:nvSpPr>
          <p:cNvPr id="152" name="Google Shape;152;p23"/>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Repeatable Read (Tekrar Edilebilir Okuma)</a:t>
            </a:r>
            <a:r>
              <a:rPr lang="tr-TR" sz="1800">
                <a:solidFill>
                  <a:schemeClr val="dk1"/>
                </a:solidFill>
                <a:latin typeface="Arial"/>
                <a:ea typeface="Arial"/>
                <a:cs typeface="Arial"/>
                <a:sym typeface="Arial"/>
              </a:rPr>
              <a:t>: Bir işlem, okuduğu verileri başka bir işlem tarafından değiştirilmesine engel olur. Ancak, bu seviye </a:t>
            </a:r>
            <a:r>
              <a:rPr b="1" lang="tr-TR" sz="1800">
                <a:solidFill>
                  <a:schemeClr val="dk1"/>
                </a:solidFill>
                <a:latin typeface="Arial"/>
                <a:ea typeface="Arial"/>
                <a:cs typeface="Arial"/>
                <a:sym typeface="Arial"/>
              </a:rPr>
              <a:t>phantom read</a:t>
            </a:r>
            <a:r>
              <a:rPr lang="tr-TR" sz="1800">
                <a:solidFill>
                  <a:schemeClr val="dk1"/>
                </a:solidFill>
                <a:latin typeface="Arial"/>
                <a:ea typeface="Arial"/>
                <a:cs typeface="Arial"/>
                <a:sym typeface="Arial"/>
              </a:rPr>
              <a:t> sorununa açık olabilir.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Serializable (Sıralı)</a:t>
            </a:r>
            <a:r>
              <a:rPr lang="tr-TR" sz="1800">
                <a:solidFill>
                  <a:schemeClr val="dk1"/>
                </a:solidFill>
                <a:latin typeface="Arial"/>
                <a:ea typeface="Arial"/>
                <a:cs typeface="Arial"/>
                <a:sym typeface="Arial"/>
              </a:rPr>
              <a:t>: En yüksek yalıtım seviyesidir. Diğer işlemler, bu işlem tarafından okunan veri üzerinde değişiklik yapamaz. Bu, phantom read sorununu da engeller ancak performans üzerinde önemli bir etkisi olabilir çünkü birçok kilitlenme meydana gelebilir.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Pessimistic Locking</a:t>
            </a:r>
            <a:endParaRPr>
              <a:solidFill>
                <a:schemeClr val="lt1"/>
              </a:solidFill>
            </a:endParaRPr>
          </a:p>
        </p:txBody>
      </p:sp>
      <p:sp>
        <p:nvSpPr>
          <p:cNvPr id="158" name="Google Shape;158;p24"/>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Veri üzerinde işlem yapılmadan önce veriye kilit koyma yöntemidir. Diğer işlemlerin veriye erişmesini veya değiştirmesini engeller.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tr-TR" sz="1800">
                <a:solidFill>
                  <a:schemeClr val="dk1"/>
                </a:solidFill>
                <a:latin typeface="Arial"/>
                <a:ea typeface="Arial"/>
                <a:cs typeface="Arial"/>
                <a:sym typeface="Arial"/>
              </a:rPr>
              <a:t>UPDLOCK</a:t>
            </a:r>
            <a:r>
              <a:rPr lang="tr-TR" sz="1800">
                <a:solidFill>
                  <a:schemeClr val="dk1"/>
                </a:solidFill>
                <a:latin typeface="Arial"/>
                <a:ea typeface="Arial"/>
                <a:cs typeface="Arial"/>
                <a:sym typeface="Arial"/>
              </a:rPr>
              <a:t>: Satırlara güncelleme kilidi koyar, böylece başka bir işlem bu satırlarda güncelleme yapamaz.</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tr-TR" sz="1800">
                <a:solidFill>
                  <a:schemeClr val="dk1"/>
                </a:solidFill>
                <a:latin typeface="Arial"/>
                <a:ea typeface="Arial"/>
                <a:cs typeface="Arial"/>
                <a:sym typeface="Arial"/>
              </a:rPr>
              <a:t>ROWLOCK</a:t>
            </a:r>
            <a:r>
              <a:rPr lang="tr-TR" sz="1800">
                <a:solidFill>
                  <a:schemeClr val="dk1"/>
                </a:solidFill>
                <a:latin typeface="Arial"/>
                <a:ea typeface="Arial"/>
                <a:cs typeface="Arial"/>
                <a:sym typeface="Arial"/>
              </a:rPr>
              <a:t>: Satır seviyesinde kilitler uygular.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tr-TR" sz="1800">
                <a:solidFill>
                  <a:schemeClr val="dk1"/>
                </a:solidFill>
                <a:latin typeface="Arial"/>
                <a:ea typeface="Arial"/>
                <a:cs typeface="Arial"/>
                <a:sym typeface="Arial"/>
              </a:rPr>
              <a:t>XLOCK</a:t>
            </a:r>
            <a:r>
              <a:rPr lang="tr-TR" sz="1800">
                <a:solidFill>
                  <a:schemeClr val="dk1"/>
                </a:solidFill>
                <a:latin typeface="Arial"/>
                <a:ea typeface="Arial"/>
                <a:cs typeface="Arial"/>
                <a:sym typeface="Arial"/>
              </a:rPr>
              <a:t>: Exclusive lock, tam kilitleme sağlar ve diğer işlemlerin veriye erişmesini engeller.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Pessimistic Locking</a:t>
            </a:r>
            <a:endParaRPr>
              <a:solidFill>
                <a:schemeClr val="lt1"/>
              </a:solidFill>
            </a:endParaRPr>
          </a:p>
        </p:txBody>
      </p:sp>
      <p:sp>
        <p:nvSpPr>
          <p:cNvPr id="164" name="Google Shape;164;p25"/>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65" name="Google Shape;165;p25"/>
          <p:cNvPicPr preferRelativeResize="0"/>
          <p:nvPr/>
        </p:nvPicPr>
        <p:blipFill>
          <a:blip r:embed="rId3">
            <a:alphaModFix/>
          </a:blip>
          <a:stretch>
            <a:fillRect/>
          </a:stretch>
        </p:blipFill>
        <p:spPr>
          <a:xfrm>
            <a:off x="4045755" y="761455"/>
            <a:ext cx="6806918" cy="3519875"/>
          </a:xfrm>
          <a:prstGeom prst="rect">
            <a:avLst/>
          </a:prstGeom>
          <a:noFill/>
          <a:ln>
            <a:noFill/>
          </a:ln>
        </p:spPr>
      </p:pic>
      <p:pic>
        <p:nvPicPr>
          <p:cNvPr id="166" name="Google Shape;166;p25"/>
          <p:cNvPicPr preferRelativeResize="0"/>
          <p:nvPr/>
        </p:nvPicPr>
        <p:blipFill>
          <a:blip r:embed="rId4">
            <a:alphaModFix/>
          </a:blip>
          <a:stretch>
            <a:fillRect/>
          </a:stretch>
        </p:blipFill>
        <p:spPr>
          <a:xfrm>
            <a:off x="4045750" y="4467625"/>
            <a:ext cx="6806925" cy="14356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Optimistic</a:t>
            </a:r>
            <a:endParaRPr sz="3200">
              <a:solidFill>
                <a:schemeClr val="lt1"/>
              </a:solidFill>
            </a:endParaRPr>
          </a:p>
          <a:p>
            <a:pPr indent="0" lvl="0" marL="0" rtl="0" algn="l">
              <a:spcBef>
                <a:spcPts val="0"/>
              </a:spcBef>
              <a:spcAft>
                <a:spcPts val="0"/>
              </a:spcAft>
              <a:buNone/>
            </a:pPr>
            <a:r>
              <a:rPr lang="tr-TR" sz="3200">
                <a:solidFill>
                  <a:schemeClr val="lt1"/>
                </a:solidFill>
              </a:rPr>
              <a:t>Concurency</a:t>
            </a:r>
            <a:endParaRPr sz="3200">
              <a:solidFill>
                <a:schemeClr val="lt1"/>
              </a:solidFill>
            </a:endParaRPr>
          </a:p>
        </p:txBody>
      </p:sp>
      <p:sp>
        <p:nvSpPr>
          <p:cNvPr id="172" name="Google Shape;172;p26"/>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tr-TR" sz="1800">
                <a:solidFill>
                  <a:schemeClr val="dk1"/>
                </a:solidFill>
                <a:latin typeface="Arial"/>
                <a:ea typeface="Arial"/>
                <a:cs typeface="Arial"/>
                <a:sym typeface="Arial"/>
              </a:rPr>
              <a:t>Bu yaklaşımda, işlemler veri üzerinde değişiklik yapmadan önce çakışmaları kontrol eder. Genellikle veritabanı satırlarında sürüm numarası veya zaman damgası tutulur.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Timestamp/Rowversion</a:t>
            </a:r>
            <a:r>
              <a:rPr lang="tr-TR" sz="1800">
                <a:solidFill>
                  <a:schemeClr val="dk1"/>
                </a:solidFill>
                <a:latin typeface="Arial"/>
                <a:ea typeface="Arial"/>
                <a:cs typeface="Arial"/>
                <a:sym typeface="Arial"/>
              </a:rPr>
              <a:t>: Satırların değişip değişmediğini kontrol etmek için sürüm numarası kullanılır. Eğer veri başka bir işlem tarafından değiştirilmişse, işlem tekrar yapılmaz.</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73" name="Google Shape;173;p26"/>
          <p:cNvPicPr preferRelativeResize="0"/>
          <p:nvPr/>
        </p:nvPicPr>
        <p:blipFill>
          <a:blip r:embed="rId3">
            <a:alphaModFix/>
          </a:blip>
          <a:stretch>
            <a:fillRect/>
          </a:stretch>
        </p:blipFill>
        <p:spPr>
          <a:xfrm>
            <a:off x="3945480" y="3475930"/>
            <a:ext cx="7223249" cy="2727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Snapshot Isolation </a:t>
            </a:r>
            <a:endParaRPr>
              <a:solidFill>
                <a:schemeClr val="lt1"/>
              </a:solidFill>
            </a:endParaRPr>
          </a:p>
        </p:txBody>
      </p:sp>
      <p:sp>
        <p:nvSpPr>
          <p:cNvPr id="179" name="Google Shape;179;p27"/>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80" name="Google Shape;180;p27"/>
          <p:cNvPicPr preferRelativeResize="0"/>
          <p:nvPr/>
        </p:nvPicPr>
        <p:blipFill>
          <a:blip r:embed="rId3">
            <a:alphaModFix/>
          </a:blip>
          <a:stretch>
            <a:fillRect/>
          </a:stretch>
        </p:blipFill>
        <p:spPr>
          <a:xfrm>
            <a:off x="3677325" y="3190875"/>
            <a:ext cx="7922625" cy="2220275"/>
          </a:xfrm>
          <a:prstGeom prst="rect">
            <a:avLst/>
          </a:prstGeom>
          <a:noFill/>
          <a:ln>
            <a:noFill/>
          </a:ln>
        </p:spPr>
      </p:pic>
      <p:pic>
        <p:nvPicPr>
          <p:cNvPr id="181" name="Google Shape;181;p27"/>
          <p:cNvPicPr preferRelativeResize="0"/>
          <p:nvPr/>
        </p:nvPicPr>
        <p:blipFill>
          <a:blip r:embed="rId4">
            <a:alphaModFix/>
          </a:blip>
          <a:stretch>
            <a:fillRect/>
          </a:stretch>
        </p:blipFill>
        <p:spPr>
          <a:xfrm>
            <a:off x="3677330" y="1168900"/>
            <a:ext cx="6007226" cy="180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tr-TR" sz="3200">
                <a:solidFill>
                  <a:schemeClr val="lt1"/>
                </a:solidFill>
              </a:rPr>
              <a:t>Snapshot Isolation </a:t>
            </a:r>
            <a:endParaRPr>
              <a:solidFill>
                <a:schemeClr val="lt1"/>
              </a:solidFill>
            </a:endParaRPr>
          </a:p>
        </p:txBody>
      </p:sp>
      <p:sp>
        <p:nvSpPr>
          <p:cNvPr id="187" name="Google Shape;187;p28"/>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Snapshot Isolation</a:t>
            </a:r>
            <a:r>
              <a:rPr lang="tr-TR" sz="1800">
                <a:solidFill>
                  <a:schemeClr val="dk1"/>
                </a:solidFill>
                <a:latin typeface="Arial"/>
                <a:ea typeface="Arial"/>
                <a:cs typeface="Arial"/>
                <a:sym typeface="Arial"/>
              </a:rPr>
              <a:t>, veritabanı işlemleri için özel bir izolasyon seviyesidir. Bu seviyede her işlem, başladığı anda veritabanının bir "görüntüsünü" (snapshot) alır. İşlem boyunca, yalnızca bu görüntüye dayalı verilerle etkileşimde bulunur. Bu, işlemler arasında veri okuma konusunda daha az engel olmasını sağlar ve özellikle </a:t>
            </a:r>
            <a:r>
              <a:rPr b="1" lang="tr-TR" sz="1800">
                <a:solidFill>
                  <a:schemeClr val="dk1"/>
                </a:solidFill>
                <a:latin typeface="Arial"/>
                <a:ea typeface="Arial"/>
                <a:cs typeface="Arial"/>
                <a:sym typeface="Arial"/>
              </a:rPr>
              <a:t>phantom reads</a:t>
            </a:r>
            <a:r>
              <a:rPr lang="tr-TR" sz="1800">
                <a:solidFill>
                  <a:schemeClr val="dk1"/>
                </a:solidFill>
                <a:latin typeface="Arial"/>
                <a:ea typeface="Arial"/>
                <a:cs typeface="Arial"/>
                <a:sym typeface="Arial"/>
              </a:rPr>
              <a:t> ve </a:t>
            </a:r>
            <a:r>
              <a:rPr b="1" lang="tr-TR" sz="1800">
                <a:solidFill>
                  <a:schemeClr val="dk1"/>
                </a:solidFill>
                <a:latin typeface="Arial"/>
                <a:ea typeface="Arial"/>
                <a:cs typeface="Arial"/>
                <a:sym typeface="Arial"/>
              </a:rPr>
              <a:t>non-repeatable reads</a:t>
            </a:r>
            <a:r>
              <a:rPr lang="tr-TR" sz="1800">
                <a:solidFill>
                  <a:schemeClr val="dk1"/>
                </a:solidFill>
                <a:latin typeface="Arial"/>
                <a:ea typeface="Arial"/>
                <a:cs typeface="Arial"/>
                <a:sym typeface="Arial"/>
              </a:rPr>
              <a:t> gibi sorunları engellemeye yardımcı olur.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Snapshot Isolation, veritabanında </a:t>
            </a:r>
            <a:r>
              <a:rPr b="1" lang="tr-TR" sz="1800">
                <a:solidFill>
                  <a:schemeClr val="dk1"/>
                </a:solidFill>
                <a:latin typeface="Arial"/>
                <a:ea typeface="Arial"/>
                <a:cs typeface="Arial"/>
                <a:sym typeface="Arial"/>
              </a:rPr>
              <a:t>RowVersion</a:t>
            </a:r>
            <a:r>
              <a:rPr lang="tr-TR" sz="1800">
                <a:solidFill>
                  <a:schemeClr val="dk1"/>
                </a:solidFill>
                <a:latin typeface="Arial"/>
                <a:ea typeface="Arial"/>
                <a:cs typeface="Arial"/>
                <a:sym typeface="Arial"/>
              </a:rPr>
              <a:t> kullanarak her veri satırının bir sürümünü tutar. Bu, her işlem için veritabanının tutarlı bir "görüntüsünü" sağlar</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lang="tr-TR" sz="1800">
                <a:solidFill>
                  <a:srgbClr val="0D0D0D"/>
                </a:solidFill>
                <a:highlight>
                  <a:srgbClr val="FFFFFF"/>
                </a:highlight>
                <a:latin typeface="Arial"/>
                <a:ea typeface="Arial"/>
                <a:cs typeface="Arial"/>
                <a:sym typeface="Arial"/>
              </a:rPr>
              <a:t>*** Rowversion sütün manuel olarak eklenmelidir.</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Snapshot Isolation </a:t>
            </a:r>
            <a:endParaRPr>
              <a:solidFill>
                <a:schemeClr val="lt1"/>
              </a:solidFill>
            </a:endParaRPr>
          </a:p>
        </p:txBody>
      </p:sp>
      <p:sp>
        <p:nvSpPr>
          <p:cNvPr id="193" name="Google Shape;193;p29"/>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94" name="Google Shape;194;p29"/>
          <p:cNvPicPr preferRelativeResize="0"/>
          <p:nvPr/>
        </p:nvPicPr>
        <p:blipFill>
          <a:blip r:embed="rId3">
            <a:alphaModFix/>
          </a:blip>
          <a:stretch>
            <a:fillRect/>
          </a:stretch>
        </p:blipFill>
        <p:spPr>
          <a:xfrm>
            <a:off x="3755700" y="3489250"/>
            <a:ext cx="5143500" cy="2495550"/>
          </a:xfrm>
          <a:prstGeom prst="rect">
            <a:avLst/>
          </a:prstGeom>
          <a:noFill/>
          <a:ln>
            <a:noFill/>
          </a:ln>
        </p:spPr>
      </p:pic>
      <p:pic>
        <p:nvPicPr>
          <p:cNvPr id="195" name="Google Shape;195;p29"/>
          <p:cNvPicPr preferRelativeResize="0"/>
          <p:nvPr/>
        </p:nvPicPr>
        <p:blipFill>
          <a:blip r:embed="rId4">
            <a:alphaModFix/>
          </a:blip>
          <a:stretch>
            <a:fillRect/>
          </a:stretch>
        </p:blipFill>
        <p:spPr>
          <a:xfrm>
            <a:off x="3755699" y="1703224"/>
            <a:ext cx="7196525" cy="1127325"/>
          </a:xfrm>
          <a:prstGeom prst="rect">
            <a:avLst/>
          </a:prstGeom>
          <a:noFill/>
          <a:ln>
            <a:noFill/>
          </a:ln>
        </p:spPr>
      </p:pic>
      <p:sp>
        <p:nvSpPr>
          <p:cNvPr id="196" name="Google Shape;196;p29"/>
          <p:cNvSpPr txBox="1"/>
          <p:nvPr/>
        </p:nvSpPr>
        <p:spPr>
          <a:xfrm>
            <a:off x="3667875" y="1123825"/>
            <a:ext cx="70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595959"/>
                </a:solidFill>
              </a:rPr>
              <a:t>1- Veritabanı seviyesinde Snapshot etkinleştirme</a:t>
            </a:r>
            <a:endParaRPr b="1" sz="1800">
              <a:solidFill>
                <a:srgbClr val="595959"/>
              </a:solidFill>
            </a:endParaRPr>
          </a:p>
        </p:txBody>
      </p:sp>
      <p:sp>
        <p:nvSpPr>
          <p:cNvPr id="197" name="Google Shape;197;p29"/>
          <p:cNvSpPr txBox="1"/>
          <p:nvPr/>
        </p:nvSpPr>
        <p:spPr>
          <a:xfrm>
            <a:off x="3755700" y="2929050"/>
            <a:ext cx="701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TR" sz="1800">
                <a:solidFill>
                  <a:srgbClr val="595959"/>
                </a:solidFill>
              </a:rPr>
              <a:t>2- Snapshot Isolation Seviyesinde İşlem Yapmak:</a:t>
            </a:r>
            <a:endParaRPr b="1" sz="1800">
              <a:solidFill>
                <a:srgbClr val="595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Snapshot Isolation </a:t>
            </a:r>
            <a:endParaRPr>
              <a:solidFill>
                <a:schemeClr val="lt1"/>
              </a:solidFill>
            </a:endParaRPr>
          </a:p>
        </p:txBody>
      </p:sp>
      <p:sp>
        <p:nvSpPr>
          <p:cNvPr id="203" name="Google Shape;203;p30"/>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Avantajları</a:t>
            </a:r>
            <a:endParaRPr b="1" sz="1800">
              <a:solidFill>
                <a:srgbClr val="0D0D0D"/>
              </a:solidFill>
              <a:highlight>
                <a:srgbClr val="FFFFFF"/>
              </a:highlight>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Phantom reads ve non-repeatable reads</a:t>
            </a:r>
            <a:r>
              <a:rPr lang="tr-TR" sz="1800">
                <a:solidFill>
                  <a:schemeClr val="dk1"/>
                </a:solidFill>
                <a:latin typeface="Arial"/>
                <a:ea typeface="Arial"/>
                <a:cs typeface="Arial"/>
                <a:sym typeface="Arial"/>
              </a:rPr>
              <a:t> gibi sorunları engeller.</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Performans açısından daha esnektir, çünkü okuma işlemleri başka işlemlerden etkilenmez.</a:t>
            </a:r>
            <a:endParaRPr sz="1800">
              <a:solidFill>
                <a:schemeClr val="dk1"/>
              </a:solidFill>
              <a:latin typeface="Arial"/>
              <a:ea typeface="Arial"/>
              <a:cs typeface="Arial"/>
              <a:sym typeface="Arial"/>
            </a:endParaRPr>
          </a:p>
          <a:p>
            <a:pPr indent="-342900" lvl="1" marL="9144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Yüksek eşzamanlılık sağlar, çünkü kilitlerin fazla kullanılmasına gerek yoktur.</a:t>
            </a:r>
            <a:endParaRPr sz="1800">
              <a:solidFill>
                <a:schemeClr val="dk1"/>
              </a:solidFill>
              <a:latin typeface="Arial"/>
              <a:ea typeface="Arial"/>
              <a:cs typeface="Arial"/>
              <a:sym typeface="Arial"/>
            </a:endParaRPr>
          </a:p>
          <a:p>
            <a:pPr indent="0" lvl="0" marL="914400" rtl="0" algn="l">
              <a:lnSpc>
                <a:spcPct val="115000"/>
              </a:lnSpc>
              <a:spcBef>
                <a:spcPts val="1200"/>
              </a:spcBef>
              <a:spcAft>
                <a:spcPts val="0"/>
              </a:spcAft>
              <a:buNone/>
            </a:pPr>
            <a:r>
              <a:t/>
            </a:r>
            <a:endParaRPr>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tr-TR" sz="1800">
                <a:solidFill>
                  <a:schemeClr val="dk1"/>
                </a:solidFill>
                <a:latin typeface="Arial"/>
                <a:ea typeface="Arial"/>
                <a:cs typeface="Arial"/>
                <a:sym typeface="Arial"/>
              </a:rPr>
              <a:t>Dezavantajları</a:t>
            </a:r>
            <a:endParaRPr b="1" sz="1800">
              <a:solidFill>
                <a:schemeClr val="dk1"/>
              </a:solidFill>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Write Skew</a:t>
            </a:r>
            <a:r>
              <a:rPr lang="tr-TR" sz="1800">
                <a:solidFill>
                  <a:schemeClr val="dk1"/>
                </a:solidFill>
                <a:latin typeface="Arial"/>
                <a:ea typeface="Arial"/>
                <a:cs typeface="Arial"/>
                <a:sym typeface="Arial"/>
              </a:rPr>
              <a:t> gibi bazı problemler oluşabilir. Bu, iki işlemin aynı veriyi güncellemeye çalıştığı ancak sonuçların tutarsız olduğu bir durumu ifade eder.</a:t>
            </a:r>
            <a:endParaRPr sz="1800">
              <a:solidFill>
                <a:schemeClr val="dk1"/>
              </a:solidFill>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Disk alanı kullanımını artırabilir, çünkü her işlem bir "görüntü" alır ve bu görüntüler veritabanında saklanır.</a:t>
            </a:r>
            <a:endParaRPr sz="1800">
              <a:solidFill>
                <a:schemeClr val="dk1"/>
              </a:solidFill>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Concurrency</a:t>
            </a:r>
            <a:endParaRPr>
              <a:solidFill>
                <a:schemeClr val="lt1"/>
              </a:solidFill>
            </a:endParaRPr>
          </a:p>
          <a:p>
            <a:pPr indent="0" lvl="0" marL="0" rtl="0" algn="l">
              <a:spcBef>
                <a:spcPts val="0"/>
              </a:spcBef>
              <a:spcAft>
                <a:spcPts val="0"/>
              </a:spcAft>
              <a:buClr>
                <a:schemeClr val="lt1"/>
              </a:buClr>
              <a:buSzPts val="3600"/>
              <a:buFont typeface="Corbel"/>
              <a:buNone/>
            </a:pPr>
            <a:r>
              <a:t/>
            </a:r>
            <a:endParaRPr/>
          </a:p>
        </p:txBody>
      </p:sp>
      <p:sp>
        <p:nvSpPr>
          <p:cNvPr id="95" name="Google Shape;95;p14"/>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Microsoft SQL Server'da </a:t>
            </a:r>
            <a:r>
              <a:rPr b="1" lang="tr-TR" sz="1800">
                <a:solidFill>
                  <a:schemeClr val="dk1"/>
                </a:solidFill>
                <a:latin typeface="Arial"/>
                <a:ea typeface="Arial"/>
                <a:cs typeface="Arial"/>
                <a:sym typeface="Arial"/>
              </a:rPr>
              <a:t>concurrency</a:t>
            </a:r>
            <a:r>
              <a:rPr lang="tr-TR" sz="1800">
                <a:solidFill>
                  <a:schemeClr val="dk1"/>
                </a:solidFill>
                <a:latin typeface="Arial"/>
                <a:ea typeface="Arial"/>
                <a:cs typeface="Arial"/>
                <a:sym typeface="Arial"/>
              </a:rPr>
              <a:t> (eşzamanlılık) veritabanı üzerinde birden fazla işlemin aynı anda çalışmasını ifade eder. Bu işlemler genellikle aynı veriyi okuma veya yazma işlemleri yapar. SQL Server, bu tür işlemleri yönetmek için çeşitli yöntemler ve mekanizmalar kullanır.</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tr-TR" sz="1800">
                <a:solidFill>
                  <a:srgbClr val="0D0D0D"/>
                </a:solidFill>
                <a:highlight>
                  <a:srgbClr val="FFFFFF"/>
                </a:highlight>
                <a:latin typeface="Roboto"/>
                <a:ea typeface="Roboto"/>
                <a:cs typeface="Roboto"/>
                <a:sym typeface="Roboto"/>
              </a:rPr>
              <a:t>Eşzamanlık Sorunları</a:t>
            </a:r>
            <a:endParaRPr b="1" sz="1800">
              <a:solidFill>
                <a:srgbClr val="0D0D0D"/>
              </a:solidFill>
              <a:highlight>
                <a:srgbClr val="FFFFFF"/>
              </a:highlight>
              <a:latin typeface="Roboto"/>
              <a:ea typeface="Roboto"/>
              <a:cs typeface="Roboto"/>
              <a:sym typeface="Roboto"/>
            </a:endParaRPr>
          </a:p>
          <a:p>
            <a:pPr indent="-342900" lvl="0" marL="457200" rtl="0" algn="l">
              <a:lnSpc>
                <a:spcPct val="115000"/>
              </a:lnSpc>
              <a:spcBef>
                <a:spcPts val="1200"/>
              </a:spcBef>
              <a:spcAft>
                <a:spcPts val="0"/>
              </a:spcAft>
              <a:buClr>
                <a:schemeClr val="dk1"/>
              </a:buClr>
              <a:buSzPts val="1800"/>
              <a:buFont typeface="Arial"/>
              <a:buChar char="●"/>
            </a:pPr>
            <a:r>
              <a:rPr lang="tr-TR" sz="1800">
                <a:solidFill>
                  <a:schemeClr val="dk1"/>
                </a:solidFill>
                <a:latin typeface="Arial"/>
                <a:ea typeface="Arial"/>
                <a:cs typeface="Arial"/>
                <a:sym typeface="Arial"/>
              </a:rPr>
              <a:t>Dirty Reads (Kirli Okumalar):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Non-repeatable Reads (Tekrar Edilemeyen Okumalar)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Phantom Reads (Hayalet Okumalar)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Lost Updates (Kaybolan Güncellemeler)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solidFill>
                  <a:schemeClr val="lt1"/>
                </a:solidFill>
              </a:rPr>
              <a:t>MSSQL</a:t>
            </a:r>
            <a:endParaRPr>
              <a:solidFill>
                <a:schemeClr val="lt1"/>
              </a:solidFill>
            </a:endParaRPr>
          </a:p>
          <a:p>
            <a:pPr indent="0" lvl="0" marL="0" rtl="0" algn="l">
              <a:spcBef>
                <a:spcPts val="0"/>
              </a:spcBef>
              <a:spcAft>
                <a:spcPts val="0"/>
              </a:spcAft>
              <a:buNone/>
            </a:pPr>
            <a:r>
              <a:rPr lang="tr-TR">
                <a:solidFill>
                  <a:schemeClr val="lt1"/>
                </a:solidFill>
              </a:rPr>
              <a:t>Concurrency</a:t>
            </a:r>
            <a:endParaRPr/>
          </a:p>
        </p:txBody>
      </p:sp>
      <p:sp>
        <p:nvSpPr>
          <p:cNvPr id="101" name="Google Shape;101;p15"/>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Dirty Reads (Kirli Okumalar):</a:t>
            </a:r>
            <a:r>
              <a:rPr lang="tr-TR" sz="1800">
                <a:solidFill>
                  <a:schemeClr val="dk1"/>
                </a:solidFill>
                <a:latin typeface="Arial"/>
                <a:ea typeface="Arial"/>
                <a:cs typeface="Arial"/>
                <a:sym typeface="Arial"/>
              </a:rPr>
              <a:t> Bir işlem, henüz diğer işlemler tarafından tamamen tamamlanmamış (commit edilmemiş) veriyi okuyorsa, bu durum kirli okuma olarak adlandırılır.</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Non-repeatable Reads (Tekrar Edilemeyen Okumalar)</a:t>
            </a:r>
            <a:r>
              <a:rPr lang="tr-TR" sz="1800">
                <a:solidFill>
                  <a:schemeClr val="dk1"/>
                </a:solidFill>
                <a:latin typeface="Arial"/>
                <a:ea typeface="Arial"/>
                <a:cs typeface="Arial"/>
                <a:sym typeface="Arial"/>
              </a:rPr>
              <a:t>: Bir işlem, bir veri parçasını okur ve aynı veriyi tekrar okumaya çalıştığında, başka bir işlem tarafından bu veri değiştirilmişse, non-repeatable read oluşur.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solidFill>
                  <a:schemeClr val="lt1"/>
                </a:solidFill>
              </a:rPr>
              <a:t>MSSQL</a:t>
            </a:r>
            <a:endParaRPr>
              <a:solidFill>
                <a:schemeClr val="lt1"/>
              </a:solidFill>
            </a:endParaRPr>
          </a:p>
          <a:p>
            <a:pPr indent="0" lvl="0" marL="0" rtl="0" algn="l">
              <a:spcBef>
                <a:spcPts val="0"/>
              </a:spcBef>
              <a:spcAft>
                <a:spcPts val="0"/>
              </a:spcAft>
              <a:buNone/>
            </a:pPr>
            <a:r>
              <a:rPr lang="tr-TR">
                <a:solidFill>
                  <a:schemeClr val="lt1"/>
                </a:solidFill>
              </a:rPr>
              <a:t>Concurrency</a:t>
            </a:r>
            <a:endParaRPr>
              <a:solidFill>
                <a:schemeClr val="lt1"/>
              </a:solidFill>
            </a:endParaRPr>
          </a:p>
          <a:p>
            <a:pPr indent="0" lvl="0" marL="0" rtl="0" algn="l">
              <a:spcBef>
                <a:spcPts val="0"/>
              </a:spcBef>
              <a:spcAft>
                <a:spcPts val="0"/>
              </a:spcAft>
              <a:buNone/>
            </a:pPr>
            <a:r>
              <a:t/>
            </a:r>
            <a:endParaRPr/>
          </a:p>
        </p:txBody>
      </p:sp>
      <p:sp>
        <p:nvSpPr>
          <p:cNvPr id="107" name="Google Shape;107;p16"/>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tr-TR" sz="1800">
                <a:solidFill>
                  <a:schemeClr val="dk1"/>
                </a:solidFill>
                <a:latin typeface="Arial"/>
                <a:ea typeface="Arial"/>
                <a:cs typeface="Arial"/>
                <a:sym typeface="Arial"/>
              </a:rPr>
              <a:t>Non-repeatable Reads (Tekrar Edilemeyen Okumalar)</a:t>
            </a:r>
            <a:r>
              <a:rPr lang="tr-TR" sz="1800">
                <a:solidFill>
                  <a:schemeClr val="dk1"/>
                </a:solidFill>
                <a:latin typeface="Arial"/>
                <a:ea typeface="Arial"/>
                <a:cs typeface="Arial"/>
                <a:sym typeface="Arial"/>
              </a:rPr>
              <a:t>: Bir işlem, bir veri parçasını okur ve aynı veriyi tekrar okumaya çalıştığında, başka bir işlem tarafından bu veri değiştirilmişse, non-repeatable read oluşur.</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4931572" y="2559125"/>
            <a:ext cx="5190600" cy="348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solidFill>
                  <a:schemeClr val="lt1"/>
                </a:solidFill>
              </a:rPr>
              <a:t>MSSQL</a:t>
            </a:r>
            <a:endParaRPr>
              <a:solidFill>
                <a:schemeClr val="lt1"/>
              </a:solidFill>
            </a:endParaRPr>
          </a:p>
          <a:p>
            <a:pPr indent="0" lvl="0" marL="0" rtl="0" algn="l">
              <a:spcBef>
                <a:spcPts val="0"/>
              </a:spcBef>
              <a:spcAft>
                <a:spcPts val="0"/>
              </a:spcAft>
              <a:buNone/>
            </a:pPr>
            <a:r>
              <a:rPr lang="tr-TR">
                <a:solidFill>
                  <a:schemeClr val="lt1"/>
                </a:solidFill>
              </a:rPr>
              <a:t>Concurrency</a:t>
            </a:r>
            <a:endParaRPr>
              <a:solidFill>
                <a:schemeClr val="lt1"/>
              </a:solidFill>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tr-TR" sz="1800">
                <a:solidFill>
                  <a:schemeClr val="dk1"/>
                </a:solidFill>
                <a:latin typeface="Arial"/>
                <a:ea typeface="Arial"/>
                <a:cs typeface="Arial"/>
                <a:sym typeface="Arial"/>
              </a:rPr>
              <a:t>Phantom Reads (Hayalet Okumalar)</a:t>
            </a:r>
            <a:r>
              <a:rPr lang="tr-TR" sz="1800">
                <a:solidFill>
                  <a:schemeClr val="dk1"/>
                </a:solidFill>
                <a:latin typeface="Arial"/>
                <a:ea typeface="Arial"/>
                <a:cs typeface="Arial"/>
                <a:sym typeface="Arial"/>
              </a:rPr>
              <a:t>: Bir işlem, belirli bir sorgu sonucu üzerinde işlem yaparken, başka bir işlem tarafından yeni satırlar eklenmiş veya </a:t>
            </a:r>
            <a:r>
              <a:rPr lang="tr-TR" sz="1800">
                <a:solidFill>
                  <a:schemeClr val="dk1"/>
                </a:solidFill>
                <a:latin typeface="Arial"/>
                <a:ea typeface="Arial"/>
                <a:cs typeface="Arial"/>
                <a:sym typeface="Arial"/>
              </a:rPr>
              <a:t>silinmiş ise</a:t>
            </a:r>
            <a:r>
              <a:rPr lang="tr-TR" sz="1800">
                <a:solidFill>
                  <a:schemeClr val="dk1"/>
                </a:solidFill>
                <a:latin typeface="Arial"/>
                <a:ea typeface="Arial"/>
                <a:cs typeface="Arial"/>
                <a:sym typeface="Arial"/>
              </a:rPr>
              <a:t>, bu duruma phantom read oluşur.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15" name="Google Shape;115;p17"/>
          <p:cNvPicPr preferRelativeResize="0"/>
          <p:nvPr/>
        </p:nvPicPr>
        <p:blipFill>
          <a:blip r:embed="rId3">
            <a:alphaModFix/>
          </a:blip>
          <a:stretch>
            <a:fillRect/>
          </a:stretch>
        </p:blipFill>
        <p:spPr>
          <a:xfrm>
            <a:off x="4829022" y="2546975"/>
            <a:ext cx="4687251" cy="343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solidFill>
                  <a:schemeClr val="lt1"/>
                </a:solidFill>
              </a:rPr>
              <a:t>MSSQL</a:t>
            </a:r>
            <a:endParaRPr>
              <a:solidFill>
                <a:schemeClr val="lt1"/>
              </a:solidFill>
            </a:endParaRPr>
          </a:p>
          <a:p>
            <a:pPr indent="0" lvl="0" marL="0" rtl="0" algn="l">
              <a:spcBef>
                <a:spcPts val="0"/>
              </a:spcBef>
              <a:spcAft>
                <a:spcPts val="0"/>
              </a:spcAft>
              <a:buNone/>
            </a:pPr>
            <a:r>
              <a:rPr lang="tr-TR">
                <a:solidFill>
                  <a:schemeClr val="lt1"/>
                </a:solidFill>
              </a:rPr>
              <a:t>Concurrency</a:t>
            </a:r>
            <a:endParaRPr>
              <a:solidFill>
                <a:schemeClr val="lt1"/>
              </a:solidFill>
            </a:endParaRPr>
          </a:p>
          <a:p>
            <a:pPr indent="0" lvl="0" marL="0" rtl="0" algn="l">
              <a:spcBef>
                <a:spcPts val="0"/>
              </a:spcBef>
              <a:spcAft>
                <a:spcPts val="0"/>
              </a:spcAft>
              <a:buNone/>
            </a:pPr>
            <a:r>
              <a:t/>
            </a:r>
            <a:endParaRPr/>
          </a:p>
        </p:txBody>
      </p:sp>
      <p:sp>
        <p:nvSpPr>
          <p:cNvPr id="121" name="Google Shape;121;p18"/>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b="1" lang="tr-TR" sz="1800">
                <a:solidFill>
                  <a:schemeClr val="dk1"/>
                </a:solidFill>
                <a:latin typeface="Arial"/>
                <a:ea typeface="Arial"/>
                <a:cs typeface="Arial"/>
                <a:sym typeface="Arial"/>
              </a:rPr>
              <a:t>Lost Updates (Kaybolan Güncellemeler)</a:t>
            </a:r>
            <a:r>
              <a:rPr lang="tr-TR" sz="1800">
                <a:solidFill>
                  <a:schemeClr val="dk1"/>
                </a:solidFill>
                <a:latin typeface="Arial"/>
                <a:ea typeface="Arial"/>
                <a:cs typeface="Arial"/>
                <a:sym typeface="Arial"/>
              </a:rPr>
              <a:t>: Bir işlem, bir veriyi güncellerken, aynı veriyi başka bir işlem de güncelliyor olabilir. Bu, ilk işlemin değişikliğinin kaybolmasına neden olabilir.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pic>
        <p:nvPicPr>
          <p:cNvPr id="122" name="Google Shape;122;p18"/>
          <p:cNvPicPr preferRelativeResize="0"/>
          <p:nvPr/>
        </p:nvPicPr>
        <p:blipFill>
          <a:blip r:embed="rId3">
            <a:alphaModFix/>
          </a:blip>
          <a:stretch>
            <a:fillRect/>
          </a:stretch>
        </p:blipFill>
        <p:spPr>
          <a:xfrm>
            <a:off x="5396574" y="2329975"/>
            <a:ext cx="3935550" cy="333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a:solidFill>
                  <a:schemeClr val="lt1"/>
                </a:solidFill>
              </a:rPr>
              <a:t>MSSQL</a:t>
            </a:r>
            <a:endParaRPr>
              <a:solidFill>
                <a:schemeClr val="lt1"/>
              </a:solidFill>
            </a:endParaRPr>
          </a:p>
          <a:p>
            <a:pPr indent="0" lvl="0" marL="0" rtl="0" algn="l">
              <a:spcBef>
                <a:spcPts val="0"/>
              </a:spcBef>
              <a:spcAft>
                <a:spcPts val="0"/>
              </a:spcAft>
              <a:buNone/>
            </a:pPr>
            <a:r>
              <a:rPr lang="tr-TR">
                <a:solidFill>
                  <a:schemeClr val="lt1"/>
                </a:solidFill>
              </a:rPr>
              <a:t>Concurrency</a:t>
            </a:r>
            <a:endParaRPr>
              <a:solidFill>
                <a:schemeClr val="lt1"/>
              </a:solidFill>
            </a:endParaRPr>
          </a:p>
          <a:p>
            <a:pPr indent="0" lvl="0" marL="0" rtl="0" algn="l">
              <a:spcBef>
                <a:spcPts val="0"/>
              </a:spcBef>
              <a:spcAft>
                <a:spcPts val="0"/>
              </a:spcAft>
              <a:buNone/>
            </a:pPr>
            <a:r>
              <a:t/>
            </a:r>
            <a:endParaRPr/>
          </a:p>
        </p:txBody>
      </p:sp>
      <p:sp>
        <p:nvSpPr>
          <p:cNvPr id="128" name="Google Shape;128;p19"/>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tr-TR" sz="1800">
                <a:solidFill>
                  <a:schemeClr val="dk1"/>
                </a:solidFill>
                <a:latin typeface="Arial"/>
                <a:ea typeface="Arial"/>
                <a:cs typeface="Arial"/>
                <a:sym typeface="Arial"/>
              </a:rPr>
              <a:t>MS SQL’de </a:t>
            </a:r>
            <a:r>
              <a:rPr lang="tr-TR" sz="1800">
                <a:solidFill>
                  <a:schemeClr val="dk1"/>
                </a:solidFill>
                <a:latin typeface="Arial"/>
                <a:ea typeface="Arial"/>
                <a:cs typeface="Arial"/>
                <a:sym typeface="Arial"/>
              </a:rPr>
              <a:t>Concurrency</a:t>
            </a:r>
            <a:r>
              <a:rPr lang="tr-TR" sz="1800">
                <a:solidFill>
                  <a:schemeClr val="dk1"/>
                </a:solidFill>
                <a:latin typeface="Arial"/>
                <a:ea typeface="Arial"/>
                <a:cs typeface="Arial"/>
                <a:sym typeface="Arial"/>
              </a:rPr>
              <a:t> sorunlarının yönetimi için aşağıdaki teknikler kullanılır</a:t>
            </a:r>
            <a:endParaRPr sz="1800">
              <a:solidFill>
                <a:schemeClr val="dk1"/>
              </a:solidFill>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tr-TR" sz="1800">
                <a:solidFill>
                  <a:schemeClr val="dk1"/>
                </a:solidFill>
                <a:latin typeface="Arial"/>
                <a:ea typeface="Arial"/>
                <a:cs typeface="Arial"/>
                <a:sym typeface="Arial"/>
              </a:rPr>
              <a:t>Transaction Isolation Levels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Pessimistic Locking</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Optimistic </a:t>
            </a:r>
            <a:r>
              <a:rPr lang="tr-TR" sz="1800">
                <a:solidFill>
                  <a:schemeClr val="dk1"/>
                </a:solidFill>
                <a:latin typeface="Arial"/>
                <a:ea typeface="Arial"/>
                <a:cs typeface="Arial"/>
                <a:sym typeface="Arial"/>
              </a:rPr>
              <a:t>Concurrency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Snapshot </a:t>
            </a:r>
            <a:r>
              <a:rPr lang="tr-TR" sz="1800">
                <a:solidFill>
                  <a:schemeClr val="dk1"/>
                </a:solidFill>
                <a:latin typeface="Arial"/>
                <a:ea typeface="Arial"/>
                <a:cs typeface="Arial"/>
                <a:sym typeface="Arial"/>
              </a:rPr>
              <a:t>İsolation</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tr-TR" sz="3200">
                <a:solidFill>
                  <a:schemeClr val="lt1"/>
                </a:solidFill>
              </a:rPr>
              <a:t>TRANSACTION ISOLATION</a:t>
            </a:r>
            <a:endParaRPr sz="3200">
              <a:solidFill>
                <a:schemeClr val="lt1"/>
              </a:solidFill>
            </a:endParaRPr>
          </a:p>
          <a:p>
            <a:pPr indent="0" lvl="0" marL="0" rtl="0" algn="l">
              <a:spcBef>
                <a:spcPts val="0"/>
              </a:spcBef>
              <a:spcAft>
                <a:spcPts val="0"/>
              </a:spcAft>
              <a:buClr>
                <a:schemeClr val="dk1"/>
              </a:buClr>
              <a:buSzPts val="1100"/>
              <a:buFont typeface="Arial"/>
              <a:buNone/>
            </a:pPr>
            <a:r>
              <a:rPr lang="tr-TR" sz="3200">
                <a:solidFill>
                  <a:schemeClr val="lt1"/>
                </a:solidFill>
              </a:rPr>
              <a:t>LEVELS</a:t>
            </a:r>
            <a:endParaRPr>
              <a:solidFill>
                <a:schemeClr val="lt1"/>
              </a:solidFill>
            </a:endParaRPr>
          </a:p>
          <a:p>
            <a:pPr indent="0" lvl="0" marL="0" rtl="0" algn="l">
              <a:spcBef>
                <a:spcPts val="0"/>
              </a:spcBef>
              <a:spcAft>
                <a:spcPts val="0"/>
              </a:spcAft>
              <a:buNone/>
            </a:pPr>
            <a:r>
              <a:t/>
            </a:r>
            <a:endParaRPr/>
          </a:p>
        </p:txBody>
      </p:sp>
      <p:sp>
        <p:nvSpPr>
          <p:cNvPr id="134" name="Google Shape;134;p20"/>
          <p:cNvSpPr txBox="1"/>
          <p:nvPr>
            <p:ph idx="1" type="body"/>
          </p:nvPr>
        </p:nvSpPr>
        <p:spPr>
          <a:xfrm>
            <a:off x="3869268" y="864108"/>
            <a:ext cx="7315200" cy="5120700"/>
          </a:xfrm>
          <a:prstGeom prst="rect">
            <a:avLst/>
          </a:prstGeom>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chemeClr val="dk1"/>
                </a:solidFill>
                <a:latin typeface="Arial"/>
                <a:ea typeface="Arial"/>
                <a:cs typeface="Arial"/>
                <a:sym typeface="Arial"/>
              </a:rPr>
              <a:t>Transaction Isolation Level: </a:t>
            </a:r>
            <a:r>
              <a:rPr lang="tr-TR" sz="1800">
                <a:solidFill>
                  <a:schemeClr val="dk1"/>
                </a:solidFill>
                <a:latin typeface="Arial"/>
                <a:ea typeface="Arial"/>
                <a:cs typeface="Arial"/>
                <a:sym typeface="Arial"/>
              </a:rPr>
              <a:t>MSSQL Server'da, yukarıda belirtilen sorunlar, işlem izolasyon seviyeleri kullanılarak yönetilir ve bunlar şunları içerir: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tr-TR" sz="1800">
                <a:solidFill>
                  <a:srgbClr val="0D0D0D"/>
                </a:solidFill>
                <a:highlight>
                  <a:schemeClr val="lt1"/>
                </a:highlight>
                <a:latin typeface="Roboto"/>
                <a:ea typeface="Roboto"/>
                <a:cs typeface="Roboto"/>
                <a:sym typeface="Roboto"/>
              </a:rPr>
              <a:t>Eşzamanlık Sorunları</a:t>
            </a:r>
            <a:endParaRPr b="1" sz="1800">
              <a:solidFill>
                <a:srgbClr val="0D0D0D"/>
              </a:solidFill>
              <a:highlight>
                <a:schemeClr val="lt1"/>
              </a:highlight>
              <a:latin typeface="Roboto"/>
              <a:ea typeface="Roboto"/>
              <a:cs typeface="Roboto"/>
              <a:sym typeface="Roboto"/>
            </a:endParaRPr>
          </a:p>
          <a:p>
            <a:pPr indent="-342900" lvl="0" marL="457200" rtl="0" algn="l">
              <a:lnSpc>
                <a:spcPct val="115000"/>
              </a:lnSpc>
              <a:spcBef>
                <a:spcPts val="1200"/>
              </a:spcBef>
              <a:spcAft>
                <a:spcPts val="0"/>
              </a:spcAft>
              <a:buClr>
                <a:schemeClr val="dk1"/>
              </a:buClr>
              <a:buSzPts val="1800"/>
              <a:buFont typeface="Arial"/>
              <a:buChar char="●"/>
            </a:pPr>
            <a:r>
              <a:rPr lang="tr-TR" sz="1800">
                <a:solidFill>
                  <a:schemeClr val="dk1"/>
                </a:solidFill>
                <a:latin typeface="Arial"/>
                <a:ea typeface="Arial"/>
                <a:cs typeface="Arial"/>
                <a:sym typeface="Arial"/>
              </a:rPr>
              <a:t>Read Uncommitted</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Read Committed</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Repeatable Read</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Snapshot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tr-TR" sz="1800">
                <a:solidFill>
                  <a:schemeClr val="dk1"/>
                </a:solidFill>
                <a:latin typeface="Arial"/>
                <a:ea typeface="Arial"/>
                <a:cs typeface="Arial"/>
                <a:sym typeface="Arial"/>
              </a:rPr>
              <a:t>Serializable (Sıralı)</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18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52919" y="1123837"/>
            <a:ext cx="2947500" cy="4601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tr-TR" sz="3200">
                <a:solidFill>
                  <a:schemeClr val="lt1"/>
                </a:solidFill>
              </a:rPr>
              <a:t>TRANSACTION ISOLATION</a:t>
            </a:r>
            <a:endParaRPr sz="3200">
              <a:solidFill>
                <a:schemeClr val="lt1"/>
              </a:solidFill>
            </a:endParaRPr>
          </a:p>
          <a:p>
            <a:pPr indent="0" lvl="0" marL="0" rtl="0" algn="l">
              <a:spcBef>
                <a:spcPts val="0"/>
              </a:spcBef>
              <a:spcAft>
                <a:spcPts val="0"/>
              </a:spcAft>
              <a:buNone/>
            </a:pPr>
            <a:r>
              <a:rPr lang="tr-TR" sz="3200">
                <a:solidFill>
                  <a:schemeClr val="lt1"/>
                </a:solidFill>
              </a:rPr>
              <a:t>LEVELS</a:t>
            </a:r>
            <a:endParaRPr sz="3200">
              <a:solidFill>
                <a:schemeClr val="lt1"/>
              </a:solidFill>
            </a:endParaRPr>
          </a:p>
        </p:txBody>
      </p:sp>
      <p:pic>
        <p:nvPicPr>
          <p:cNvPr id="140" name="Google Shape;140;p21"/>
          <p:cNvPicPr preferRelativeResize="0"/>
          <p:nvPr/>
        </p:nvPicPr>
        <p:blipFill>
          <a:blip r:embed="rId3">
            <a:alphaModFix/>
          </a:blip>
          <a:stretch>
            <a:fillRect/>
          </a:stretch>
        </p:blipFill>
        <p:spPr>
          <a:xfrm>
            <a:off x="4024875" y="1511625"/>
            <a:ext cx="6724650" cy="337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Çerçev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