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69"/>
  </p:notesMasterIdLst>
  <p:sldIdLst>
    <p:sldId id="256" r:id="rId2"/>
    <p:sldId id="365" r:id="rId3"/>
    <p:sldId id="460" r:id="rId4"/>
    <p:sldId id="364" r:id="rId5"/>
    <p:sldId id="270" r:id="rId6"/>
    <p:sldId id="286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7" r:id="rId23"/>
    <p:sldId id="257" r:id="rId24"/>
    <p:sldId id="438" r:id="rId25"/>
    <p:sldId id="444" r:id="rId26"/>
    <p:sldId id="445" r:id="rId27"/>
    <p:sldId id="258" r:id="rId28"/>
    <p:sldId id="456" r:id="rId29"/>
    <p:sldId id="441" r:id="rId30"/>
    <p:sldId id="439" r:id="rId31"/>
    <p:sldId id="440" r:id="rId32"/>
    <p:sldId id="442" r:id="rId33"/>
    <p:sldId id="443" r:id="rId34"/>
    <p:sldId id="259" r:id="rId35"/>
    <p:sldId id="260" r:id="rId36"/>
    <p:sldId id="261" r:id="rId37"/>
    <p:sldId id="457" r:id="rId38"/>
    <p:sldId id="461" r:id="rId39"/>
    <p:sldId id="462" r:id="rId40"/>
    <p:sldId id="463" r:id="rId41"/>
    <p:sldId id="466" r:id="rId42"/>
    <p:sldId id="472" r:id="rId43"/>
    <p:sldId id="464" r:id="rId44"/>
    <p:sldId id="465" r:id="rId45"/>
    <p:sldId id="467" r:id="rId46"/>
    <p:sldId id="468" r:id="rId47"/>
    <p:sldId id="469" r:id="rId48"/>
    <p:sldId id="470" r:id="rId49"/>
    <p:sldId id="471" r:id="rId50"/>
    <p:sldId id="459" r:id="rId51"/>
    <p:sldId id="448" r:id="rId52"/>
    <p:sldId id="449" r:id="rId53"/>
    <p:sldId id="450" r:id="rId54"/>
    <p:sldId id="452" r:id="rId55"/>
    <p:sldId id="263" r:id="rId56"/>
    <p:sldId id="268" r:id="rId57"/>
    <p:sldId id="451" r:id="rId58"/>
    <p:sldId id="446" r:id="rId59"/>
    <p:sldId id="447" r:id="rId60"/>
    <p:sldId id="453" r:id="rId61"/>
    <p:sldId id="264" r:id="rId62"/>
    <p:sldId id="454" r:id="rId63"/>
    <p:sldId id="455" r:id="rId64"/>
    <p:sldId id="265" r:id="rId65"/>
    <p:sldId id="266" r:id="rId66"/>
    <p:sldId id="267" r:id="rId67"/>
    <p:sldId id="269" r:id="rId6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8B6D11-3D63-4856-B1B5-385E85871BE9}">
          <p14:sldIdLst>
            <p14:sldId id="256"/>
            <p14:sldId id="365"/>
            <p14:sldId id="460"/>
            <p14:sldId id="364"/>
            <p14:sldId id="270"/>
            <p14:sldId id="286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7"/>
            <p14:sldId id="257"/>
            <p14:sldId id="438"/>
            <p14:sldId id="444"/>
            <p14:sldId id="445"/>
            <p14:sldId id="258"/>
            <p14:sldId id="456"/>
            <p14:sldId id="441"/>
            <p14:sldId id="439"/>
            <p14:sldId id="440"/>
            <p14:sldId id="442"/>
            <p14:sldId id="443"/>
            <p14:sldId id="259"/>
            <p14:sldId id="260"/>
            <p14:sldId id="261"/>
            <p14:sldId id="457"/>
            <p14:sldId id="461"/>
            <p14:sldId id="462"/>
            <p14:sldId id="463"/>
            <p14:sldId id="466"/>
            <p14:sldId id="472"/>
            <p14:sldId id="464"/>
            <p14:sldId id="465"/>
            <p14:sldId id="467"/>
            <p14:sldId id="468"/>
            <p14:sldId id="469"/>
            <p14:sldId id="470"/>
            <p14:sldId id="471"/>
            <p14:sldId id="459"/>
            <p14:sldId id="448"/>
            <p14:sldId id="449"/>
            <p14:sldId id="450"/>
            <p14:sldId id="452"/>
            <p14:sldId id="263"/>
            <p14:sldId id="268"/>
            <p14:sldId id="451"/>
            <p14:sldId id="446"/>
            <p14:sldId id="447"/>
            <p14:sldId id="453"/>
            <p14:sldId id="264"/>
            <p14:sldId id="454"/>
            <p14:sldId id="455"/>
            <p14:sldId id="265"/>
            <p14:sldId id="266"/>
            <p14:sldId id="267"/>
            <p14:sldId id="269"/>
          </p14:sldIdLst>
        </p14:section>
        <p14:section name="Untitled Section" id="{398E1DCA-C887-43F8-8D6A-C576FC3457B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387494-CB78-E67B-366F-E5E481AC4CB6}" v="4491" dt="2021-09-28T15:48:52.023"/>
    <p1510:client id="{0F9AE3CF-5A6F-4F8B-BB8E-E50371883B24}" v="55" dt="2021-09-29T11:51:39.190"/>
    <p1510:client id="{23374689-3937-474B-8D88-D96FB10C0647}" v="259" dt="2021-09-28T09:10:29.788"/>
    <p1510:client id="{2CD05EB5-B083-4D87-B08B-C8406298E9E7}" v="687" dt="2021-09-29T11:14:48.424"/>
    <p1510:client id="{3B618ED6-C4DF-4069-992D-310BB28629C2}" v="286" dt="2021-09-27T21:22:13.965"/>
    <p1510:client id="{5241E196-CDB7-43DD-89CC-A84BF72265EA}" v="996" dt="2021-09-28T06:56:43.244"/>
    <p1510:client id="{736BF84D-3B7A-48C0-86E8-704571FC7A49}" v="1649" dt="2021-09-27T21:11:20.662"/>
    <p1510:client id="{7A2B25E3-95EB-48EB-8BAF-321CE8BEB670}" v="1881" dt="2021-09-28T08:16:49.105"/>
    <p1510:client id="{819C12FD-F66E-48E3-BF36-AE243AFD359E}" v="206" dt="2021-09-28T08:47:47.319"/>
    <p1510:client id="{9F362612-4E41-4992-9486-C34CC0F8F4F8}" v="567" dt="2021-09-29T13:05:46.451"/>
    <p1510:client id="{BC2BF404-D300-4CFE-AC42-5745B0451BE7}" v="2" dt="2021-10-06T10:09:54.050"/>
    <p1510:client id="{C6151530-A1EE-4CEF-B76F-2419706AE029}" v="198" dt="2021-09-28T08:24:19.375"/>
    <p1510:client id="{F5E8A846-61DC-4042-AF97-A85688BAC066}" v="26" dt="2021-09-28T09:12:29.4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61307" autoAdjust="0"/>
  </p:normalViewPr>
  <p:slideViewPr>
    <p:cSldViewPr snapToGrid="0">
      <p:cViewPr varScale="1">
        <p:scale>
          <a:sx n="52" d="100"/>
          <a:sy n="52" d="100"/>
        </p:scale>
        <p:origin x="18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7474B-85CF-490A-A9E5-25C7F5833628}" type="datetimeFigureOut">
              <a:rPr lang="tr"/>
              <a:t>10.05.2023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6F7CC-D458-443D-B283-07E9842616FE}" type="slidenum">
              <a:rPr lang="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30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25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Uygulama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üsten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aşağı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doğru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evrimleşerek</a:t>
            </a:r>
            <a:r>
              <a:rPr lang="en-US" dirty="0">
                <a:cs typeface="Calibri"/>
              </a:rPr>
              <a:t> son </a:t>
            </a:r>
            <a:r>
              <a:rPr lang="en-US" dirty="0" err="1">
                <a:cs typeface="Calibri"/>
              </a:rPr>
              <a:t>halini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alır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7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En </a:t>
            </a:r>
            <a:r>
              <a:rPr lang="en-US" dirty="0" err="1">
                <a:cs typeface="Calibri"/>
              </a:rPr>
              <a:t>içte</a:t>
            </a:r>
            <a:r>
              <a:rPr lang="en-US" dirty="0">
                <a:cs typeface="Calibri"/>
              </a:rPr>
              <a:t> Domain </a:t>
            </a:r>
            <a:r>
              <a:rPr lang="en-US" dirty="0" err="1">
                <a:cs typeface="Calibri"/>
              </a:rPr>
              <a:t>barındırırız</a:t>
            </a:r>
            <a:r>
              <a:rPr lang="en-US" dirty="0">
                <a:cs typeface="Calibri"/>
              </a:rPr>
              <a:t>.</a:t>
            </a:r>
            <a:endParaRPr lang="en-US" dirty="0"/>
          </a:p>
          <a:p>
            <a:r>
              <a:rPr lang="en-US" dirty="0" err="1">
                <a:cs typeface="Calibri"/>
              </a:rPr>
              <a:t>Katmanlar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içten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dışa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doğru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haberleşir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En </a:t>
            </a:r>
            <a:r>
              <a:rPr lang="en-US" dirty="0" err="1">
                <a:cs typeface="Calibri"/>
              </a:rPr>
              <a:t>değerli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katman</a:t>
            </a:r>
            <a:r>
              <a:rPr lang="en-US" dirty="0">
                <a:cs typeface="Calibri"/>
              </a:rPr>
              <a:t> Domain </a:t>
            </a:r>
            <a:r>
              <a:rPr lang="en-US" dirty="0" err="1">
                <a:cs typeface="Calibri"/>
              </a:rPr>
              <a:t>katmanıdır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Içten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dışa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doğru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çıktıkça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değişim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artar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Teknoloji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Değişimleri</a:t>
            </a:r>
            <a:r>
              <a:rPr lang="en-US" dirty="0">
                <a:cs typeface="Calibri"/>
              </a:rPr>
              <a:t>)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80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83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3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Artık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sınıf</a:t>
            </a:r>
            <a:r>
              <a:rPr lang="en-US" dirty="0">
                <a:cs typeface="Calibri"/>
              </a:rPr>
              <a:t> Aggregate Root </a:t>
            </a:r>
            <a:r>
              <a:rPr lang="en-US" dirty="0" err="1">
                <a:cs typeface="Calibri"/>
              </a:rPr>
              <a:t>olarak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düşünülürse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bu</a:t>
            </a:r>
            <a:r>
              <a:rPr lang="en-US" dirty="0">
                <a:cs typeface="Calibri"/>
              </a:rPr>
              <a:t> entity </a:t>
            </a:r>
            <a:r>
              <a:rPr lang="en-US" dirty="0" err="1">
                <a:cs typeface="Calibri"/>
              </a:rPr>
              <a:t>içerisindeki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tüm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entitylere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ait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işlemleri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bu</a:t>
            </a:r>
            <a:r>
              <a:rPr lang="en-US" dirty="0">
                <a:cs typeface="Calibri"/>
              </a:rPr>
              <a:t> aggregate root </a:t>
            </a:r>
            <a:r>
              <a:rPr lang="en-US" dirty="0" err="1">
                <a:cs typeface="Calibri"/>
              </a:rPr>
              <a:t>üzerinden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gerçekleştiririz</a:t>
            </a:r>
            <a:r>
              <a:rPr lang="en-US" dirty="0">
                <a:cs typeface="Calibri"/>
              </a:rPr>
              <a:t>. </a:t>
            </a:r>
            <a:endParaRPr lang="en-US"/>
          </a:p>
          <a:p>
            <a:r>
              <a:rPr lang="en-US" dirty="0">
                <a:cs typeface="Calibri"/>
              </a:rPr>
              <a:t>Not: </a:t>
            </a:r>
            <a:r>
              <a:rPr lang="en-US" dirty="0" err="1">
                <a:cs typeface="Calibri"/>
              </a:rPr>
              <a:t>OrderItem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entitysi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içerisinde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dikkat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edersek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OrderId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diye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alan</a:t>
            </a:r>
            <a:r>
              <a:rPr lang="en-US" dirty="0">
                <a:cs typeface="Calibri"/>
              </a:rPr>
              <a:t> yok </a:t>
            </a:r>
            <a:r>
              <a:rPr lang="en-US" dirty="0" err="1">
                <a:cs typeface="Calibri"/>
              </a:rPr>
              <a:t>yani</a:t>
            </a:r>
            <a:r>
              <a:rPr lang="en-US" dirty="0">
                <a:cs typeface="Calibri"/>
              </a:rPr>
              <a:t> ben </a:t>
            </a:r>
            <a:r>
              <a:rPr lang="en-US" dirty="0" err="1">
                <a:cs typeface="Calibri"/>
              </a:rPr>
              <a:t>aslında</a:t>
            </a:r>
            <a:r>
              <a:rPr lang="en-US" dirty="0">
                <a:cs typeface="Calibri"/>
              </a:rPr>
              <a:t> Order </a:t>
            </a:r>
            <a:r>
              <a:rPr lang="en-US" dirty="0" err="1">
                <a:cs typeface="Calibri"/>
              </a:rPr>
              <a:t>üzerinden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OrderItem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eklemesi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yapıyorum</a:t>
            </a:r>
            <a:r>
              <a:rPr lang="en-US" dirty="0">
                <a:cs typeface="Calibri"/>
              </a:rPr>
              <a:t>.  </a:t>
            </a:r>
            <a:r>
              <a:rPr lang="en-US" dirty="0" err="1">
                <a:cs typeface="Calibri"/>
              </a:rPr>
              <a:t>OrderItem'a</a:t>
            </a:r>
            <a:r>
              <a:rPr lang="en-US" dirty="0">
                <a:cs typeface="Calibri"/>
              </a:rPr>
              <a:t> Order </a:t>
            </a:r>
            <a:r>
              <a:rPr lang="en-US" dirty="0" err="1">
                <a:cs typeface="Calibri"/>
              </a:rPr>
              <a:t>üzerinden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ulaştığımızdan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dolayı</a:t>
            </a:r>
            <a:r>
              <a:rPr lang="en-US" dirty="0">
                <a:cs typeface="Calibri"/>
              </a:rPr>
              <a:t> da Order </a:t>
            </a:r>
            <a:r>
              <a:rPr lang="en-US" dirty="0" err="1">
                <a:cs typeface="Calibri"/>
              </a:rPr>
              <a:t>bizim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için</a:t>
            </a:r>
            <a:r>
              <a:rPr lang="en-US" dirty="0">
                <a:cs typeface="Calibri"/>
              </a:rPr>
              <a:t> Aggregate Root </a:t>
            </a:r>
            <a:r>
              <a:rPr lang="en-US" dirty="0" err="1">
                <a:cs typeface="Calibri"/>
              </a:rPr>
              <a:t>görevi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görür.Aggregate</a:t>
            </a:r>
            <a:r>
              <a:rPr lang="en-US" dirty="0">
                <a:cs typeface="Calibri"/>
              </a:rPr>
              <a:t> Root </a:t>
            </a:r>
            <a:r>
              <a:rPr lang="en-US" dirty="0" err="1">
                <a:cs typeface="Calibri"/>
              </a:rPr>
              <a:t>aynı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entity'I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kullanılmaması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gerekir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Genelde</a:t>
            </a:r>
            <a:r>
              <a:rPr lang="en-US" dirty="0">
                <a:cs typeface="Calibri"/>
              </a:rPr>
              <a:t> 2 </a:t>
            </a:r>
            <a:r>
              <a:rPr lang="en-US" dirty="0" err="1">
                <a:cs typeface="Calibri"/>
              </a:rPr>
              <a:t>veya</a:t>
            </a:r>
            <a:r>
              <a:rPr lang="en-US" dirty="0">
                <a:cs typeface="Calibri"/>
              </a:rPr>
              <a:t> 3 Entity Aggregate Root </a:t>
            </a:r>
            <a:r>
              <a:rPr lang="en-US" dirty="0" err="1">
                <a:cs typeface="Calibri"/>
              </a:rPr>
              <a:t>olarak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düşünülebilir</a:t>
            </a:r>
            <a:r>
              <a:rPr lang="en-US" dirty="0">
                <a:cs typeface="Calibri"/>
              </a:rPr>
              <a:t>. 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32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Sipariş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Verildiğinde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Stokdan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Düşme</a:t>
            </a:r>
            <a:r>
              <a:rPr lang="en-US" dirty="0">
                <a:cs typeface="Calibri"/>
              </a:rPr>
              <a:t>,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81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Sadece</a:t>
            </a:r>
            <a:r>
              <a:rPr lang="en-US" dirty="0">
                <a:cs typeface="Calibri"/>
              </a:rPr>
              <a:t> property </a:t>
            </a:r>
            <a:r>
              <a:rPr lang="en-US" dirty="0" err="1">
                <a:cs typeface="Calibri"/>
              </a:rPr>
              <a:t>barındırmaz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Methodlar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kuralların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kontrolü</a:t>
            </a:r>
            <a:r>
              <a:rPr lang="en-US" dirty="0">
                <a:cs typeface="Calibri"/>
              </a:rPr>
              <a:t> entity </a:t>
            </a:r>
            <a:r>
              <a:rPr lang="en-US" dirty="0" err="1">
                <a:cs typeface="Calibri"/>
              </a:rPr>
              <a:t>içerisinde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sağlanır</a:t>
            </a:r>
            <a:r>
              <a:rPr lang="en-US" dirty="0">
                <a:cs typeface="Calibri"/>
              </a:rPr>
              <a:t>. Cohesion </a:t>
            </a:r>
            <a:r>
              <a:rPr lang="en-US" dirty="0" err="1">
                <a:cs typeface="Calibri"/>
              </a:rPr>
              <a:t>yüksektir</a:t>
            </a:r>
            <a:r>
              <a:rPr lang="en-US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32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Okuma </a:t>
            </a:r>
            <a:r>
              <a:rPr lang="en-US" dirty="0" err="1">
                <a:cs typeface="Calibri"/>
              </a:rPr>
              <a:t>ve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Yazma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işlemlerini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ayrı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katmanda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gerçekleştirir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40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MediatR</a:t>
            </a:r>
            <a:r>
              <a:rPr lang="en-US" dirty="0">
                <a:cs typeface="Calibri"/>
              </a:rPr>
              <a:t> In Memory Event Based Open Source Packages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18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35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Boiler Plate DRY (Don't repeat yourself) </a:t>
            </a:r>
            <a:r>
              <a:rPr lang="en-US" dirty="0" err="1"/>
              <a:t>felsefesine</a:t>
            </a:r>
            <a:r>
              <a:rPr lang="en-US" dirty="0"/>
              <a:t> </a:t>
            </a:r>
            <a:r>
              <a:rPr lang="en-US" dirty="0" err="1"/>
              <a:t>oldukça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yaklaşımdır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61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 </a:t>
            </a:r>
            <a:r>
              <a:rPr lang="en-US" dirty="0" err="1"/>
              <a:t>mimarinin</a:t>
            </a:r>
            <a:r>
              <a:rPr lang="en-US" dirty="0"/>
              <a:t> </a:t>
            </a:r>
            <a:r>
              <a:rPr lang="en-US" dirty="0" err="1"/>
              <a:t>yaratıcısı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“Uncle Bob” </a:t>
            </a:r>
            <a:r>
              <a:rPr lang="en-US" dirty="0" err="1"/>
              <a:t>adıyla</a:t>
            </a:r>
            <a:r>
              <a:rPr lang="en-US" dirty="0"/>
              <a:t> </a:t>
            </a:r>
            <a:r>
              <a:rPr lang="en-US" dirty="0" err="1"/>
              <a:t>tanınan</a:t>
            </a:r>
            <a:r>
              <a:rPr lang="en-US" dirty="0"/>
              <a:t> Robert C. </a:t>
            </a:r>
            <a:r>
              <a:rPr lang="en-US" dirty="0" err="1"/>
              <a:t>Martin’dir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76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2003 Eric Evans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16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75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Her </a:t>
            </a:r>
            <a:r>
              <a:rPr lang="en-US" dirty="0" err="1">
                <a:cs typeface="Calibri"/>
              </a:rPr>
              <a:t>iki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tarafta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uygulamadaki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yapıları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aynı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şekilde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anlayacak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isimlendirmede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sıkışmalıdır</a:t>
            </a:r>
            <a:r>
              <a:rPr lang="en-US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16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41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Core Domain : E-Ticaret</a:t>
            </a:r>
          </a:p>
          <a:p>
            <a:r>
              <a:rPr lang="en-US" dirty="0" err="1">
                <a:cs typeface="Calibri"/>
              </a:rPr>
              <a:t>Sipariş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Yönetimi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Stok </a:t>
            </a:r>
            <a:r>
              <a:rPr lang="en-US" dirty="0" err="1">
                <a:cs typeface="Calibri"/>
              </a:rPr>
              <a:t>Yönetimi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Ödeme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Yönetimi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Ürün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Katalog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Yönetimi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Müşteri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Yönetimi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/>
              <a:t>Kısaca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edersek</a:t>
            </a:r>
            <a:r>
              <a:rPr lang="en-US" dirty="0"/>
              <a:t>,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bussiness'a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her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modül</a:t>
            </a:r>
            <a:r>
              <a:rPr lang="en-US" dirty="0"/>
              <a:t> </a:t>
            </a:r>
            <a:r>
              <a:rPr lang="en-US" dirty="0" err="1"/>
              <a:t>kendine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bounded context </a:t>
            </a:r>
            <a:r>
              <a:rPr lang="en-US" dirty="0" err="1"/>
              <a:t>oluşturur</a:t>
            </a:r>
            <a:r>
              <a:rPr lang="en-US" dirty="0"/>
              <a:t>.</a:t>
            </a:r>
          </a:p>
          <a:p>
            <a:r>
              <a:rPr lang="en-US" dirty="0" err="1">
                <a:cs typeface="Calibri"/>
              </a:rPr>
              <a:t>Mantıksal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ayrım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söz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konusudur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/>
              <a:t>Cohesion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olmalıdır</a:t>
            </a:r>
            <a:r>
              <a:rPr lang="en-US" dirty="0"/>
              <a:t>. </a:t>
            </a:r>
            <a:r>
              <a:rPr lang="en-US" dirty="0" err="1"/>
              <a:t>Mantıksal</a:t>
            </a:r>
            <a:r>
              <a:rPr lang="en-US" dirty="0"/>
              <a:t> </a:t>
            </a:r>
            <a:r>
              <a:rPr lang="en-US" dirty="0" err="1"/>
              <a:t>ilişkileri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olmalıdır</a:t>
            </a:r>
            <a:r>
              <a:rPr lang="en-US" dirty="0"/>
              <a:t>. </a:t>
            </a:r>
            <a:r>
              <a:rPr lang="en-US" dirty="0" err="1"/>
              <a:t>Kendileri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alakalı</a:t>
            </a:r>
            <a:r>
              <a:rPr lang="en-US" dirty="0"/>
              <a:t> </a:t>
            </a:r>
            <a:r>
              <a:rPr lang="en-US" dirty="0" err="1"/>
              <a:t>bağlamlardan</a:t>
            </a:r>
            <a:r>
              <a:rPr lang="en-US" dirty="0"/>
              <a:t> </a:t>
            </a:r>
            <a:r>
              <a:rPr lang="en-US" dirty="0" err="1"/>
              <a:t>oluşmalıdır</a:t>
            </a:r>
            <a:r>
              <a:rPr lang="en-US" dirty="0"/>
              <a:t>.</a:t>
            </a:r>
          </a:p>
          <a:p>
            <a:r>
              <a:rPr lang="en-US" dirty="0">
                <a:cs typeface="Calibri" panose="020F0502020204030204"/>
              </a:rPr>
              <a:t>İki </a:t>
            </a:r>
            <a:r>
              <a:rPr lang="en-US" dirty="0" err="1">
                <a:cs typeface="Calibri" panose="020F0502020204030204"/>
              </a:rPr>
              <a:t>takıma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bir</a:t>
            </a:r>
            <a:r>
              <a:rPr lang="en-US" dirty="0">
                <a:cs typeface="Calibri" panose="020F0502020204030204"/>
              </a:rPr>
              <a:t> bounded context </a:t>
            </a:r>
            <a:r>
              <a:rPr lang="en-US" dirty="0" err="1">
                <a:cs typeface="Calibri" panose="020F0502020204030204"/>
              </a:rPr>
              <a:t>verilirken</a:t>
            </a:r>
            <a:r>
              <a:rPr lang="en-US" dirty="0">
                <a:cs typeface="Calibri" panose="020F0502020204030204"/>
              </a:rPr>
              <a:t> 1 </a:t>
            </a:r>
            <a:r>
              <a:rPr lang="en-US" dirty="0" err="1">
                <a:cs typeface="Calibri" panose="020F0502020204030204"/>
              </a:rPr>
              <a:t>takıma</a:t>
            </a:r>
            <a:r>
              <a:rPr lang="en-US" dirty="0">
                <a:cs typeface="Calibri" panose="020F0502020204030204"/>
              </a:rPr>
              <a:t> 2 bounded context </a:t>
            </a:r>
            <a:r>
              <a:rPr lang="en-US" dirty="0" err="1">
                <a:cs typeface="Calibri" panose="020F0502020204030204"/>
              </a:rPr>
              <a:t>verilmesi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tercih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edilmez</a:t>
            </a:r>
            <a:r>
              <a:rPr lang="en-US" dirty="0">
                <a:cs typeface="Calibri" panose="020F0502020204030204"/>
              </a:rPr>
              <a:t>.</a:t>
            </a:r>
          </a:p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0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261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41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35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33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82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687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065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3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656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95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90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0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DDD 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tr-TR" dirty="0"/>
              <a:t>Mert Alptekin</a:t>
            </a:r>
          </a:p>
          <a:p>
            <a:pPr algn="l"/>
            <a:r>
              <a:rPr lang="tr-TR" b="1" dirty="0"/>
              <a:t>Software Consultant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50E1A-FD8D-48EB-8CC9-7AE6FA418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Dependency Inversion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87AB5-5252-469D-A41E-0F2F2322C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Üst</a:t>
            </a:r>
            <a:r>
              <a:rPr lang="en-US" dirty="0"/>
              <a:t> </a:t>
            </a:r>
            <a:r>
              <a:rPr lang="en-US" dirty="0" err="1"/>
              <a:t>seviye</a:t>
            </a:r>
            <a:r>
              <a:rPr lang="en-US" dirty="0"/>
              <a:t> </a:t>
            </a:r>
            <a:r>
              <a:rPr lang="en-US" dirty="0" err="1"/>
              <a:t>sınıflar</a:t>
            </a:r>
            <a:r>
              <a:rPr lang="en-US" dirty="0"/>
              <a:t> alt </a:t>
            </a:r>
            <a:r>
              <a:rPr lang="en-US" dirty="0" err="1"/>
              <a:t>seviye</a:t>
            </a:r>
            <a:r>
              <a:rPr lang="en-US" dirty="0"/>
              <a:t> </a:t>
            </a:r>
            <a:r>
              <a:rPr lang="en-US" dirty="0" err="1"/>
              <a:t>sınıflara</a:t>
            </a:r>
            <a:r>
              <a:rPr lang="en-US" dirty="0"/>
              <a:t> </a:t>
            </a:r>
            <a:r>
              <a:rPr lang="en-US" dirty="0" err="1"/>
              <a:t>bağımlı</a:t>
            </a:r>
            <a:r>
              <a:rPr lang="en-US" dirty="0"/>
              <a:t> </a:t>
            </a:r>
            <a:r>
              <a:rPr lang="en-US" dirty="0" err="1"/>
              <a:t>olmamalıdır</a:t>
            </a:r>
            <a:r>
              <a:rPr lang="en-US" dirty="0"/>
              <a:t>.</a:t>
            </a:r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F53840F-8369-48B1-9CD9-EAACE9AE6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998" y="2499109"/>
            <a:ext cx="4823011" cy="360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1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D153-977D-47EB-99E7-646C94823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Liskov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Substitution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385AE-A296-45F8-AF5C-02398A302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Kalıtım</a:t>
            </a:r>
            <a:r>
              <a:rPr lang="en-US" sz="2400" dirty="0"/>
              <a:t> </a:t>
            </a:r>
            <a:r>
              <a:rPr lang="en-US" sz="2400" dirty="0" err="1"/>
              <a:t>alınan</a:t>
            </a:r>
            <a:r>
              <a:rPr lang="en-US" sz="2400" dirty="0"/>
              <a:t> </a:t>
            </a:r>
            <a:r>
              <a:rPr lang="en-US" sz="2400" dirty="0" err="1"/>
              <a:t>sınıflar</a:t>
            </a:r>
            <a:r>
              <a:rPr lang="en-US" sz="2400" dirty="0"/>
              <a:t> </a:t>
            </a:r>
            <a:r>
              <a:rPr lang="en-US" sz="2400" dirty="0" err="1"/>
              <a:t>katıltım</a:t>
            </a:r>
            <a:r>
              <a:rPr lang="en-US" sz="2400" dirty="0"/>
              <a:t> </a:t>
            </a:r>
            <a:r>
              <a:rPr lang="en-US" sz="2400" dirty="0" err="1"/>
              <a:t>verilen</a:t>
            </a:r>
            <a:r>
              <a:rPr lang="en-US" sz="2400" dirty="0"/>
              <a:t> </a:t>
            </a:r>
            <a:r>
              <a:rPr lang="en-US" sz="2400" dirty="0" err="1"/>
              <a:t>sınıfların</a:t>
            </a:r>
            <a:r>
              <a:rPr lang="en-US" sz="2400" dirty="0"/>
              <a:t> </a:t>
            </a:r>
            <a:r>
              <a:rPr lang="en-US" sz="2400" dirty="0" err="1"/>
              <a:t>tüm</a:t>
            </a:r>
            <a:r>
              <a:rPr lang="en-US" sz="2400" dirty="0"/>
              <a:t> </a:t>
            </a:r>
            <a:r>
              <a:rPr lang="en-US" sz="2400" dirty="0" err="1"/>
              <a:t>özelliklerini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methodlarını</a:t>
            </a:r>
            <a:r>
              <a:rPr lang="en-US" sz="2400" dirty="0"/>
              <a:t> </a:t>
            </a:r>
            <a:r>
              <a:rPr lang="en-US" sz="2400" dirty="0" err="1"/>
              <a:t>aynı</a:t>
            </a:r>
            <a:r>
              <a:rPr lang="en-US" sz="2400" dirty="0"/>
              <a:t> </a:t>
            </a:r>
            <a:r>
              <a:rPr lang="en-US" sz="2400" dirty="0" err="1"/>
              <a:t>işlevi</a:t>
            </a:r>
            <a:r>
              <a:rPr lang="en-US" sz="2400" dirty="0"/>
              <a:t> </a:t>
            </a:r>
            <a:r>
              <a:rPr lang="en-US" sz="2400" dirty="0" err="1"/>
              <a:t>gösterecek</a:t>
            </a:r>
            <a:r>
              <a:rPr lang="en-US" sz="2400" dirty="0"/>
              <a:t> </a:t>
            </a:r>
            <a:r>
              <a:rPr lang="en-US" sz="2400" dirty="0" err="1"/>
              <a:t>şekilde</a:t>
            </a:r>
            <a:r>
              <a:rPr lang="en-US" sz="2400" dirty="0"/>
              <a:t> </a:t>
            </a:r>
            <a:r>
              <a:rPr lang="en-US" sz="2400" dirty="0" err="1"/>
              <a:t>kullanabilmeldir</a:t>
            </a:r>
            <a:r>
              <a:rPr lang="en-US" sz="2400" dirty="0"/>
              <a:t>.</a:t>
            </a:r>
            <a:r>
              <a:rPr lang="en-US" dirty="0"/>
              <a:t>  </a:t>
            </a:r>
            <a:endParaRPr lang="en-US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0DF3743-1449-49A5-AE70-B27C6FE2A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753" y="2729753"/>
            <a:ext cx="3863787" cy="386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53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C5665-855F-4B64-8225-AB7B1DE8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Inversion Of Control (IoC)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51CFF-6EE5-47EC-AC90-FB532092F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Io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C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tr-TR" dirty="0">
                <a:ea typeface="+mn-lt"/>
                <a:cs typeface="+mn-lt"/>
              </a:rPr>
              <a:t>u</a:t>
            </a:r>
            <a:r>
              <a:rPr lang="en-US" dirty="0" err="1">
                <a:ea typeface="+mn-lt"/>
                <a:cs typeface="+mn-lt"/>
              </a:rPr>
              <a:t>ygulama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içerisindeki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obje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instance’larının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yönetimi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sağlanarak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bağımlılıklarını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aza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indirgeme</a:t>
            </a:r>
            <a:r>
              <a:rPr lang="tr-TR" dirty="0">
                <a:ea typeface="+mn-lt"/>
                <a:cs typeface="+mn-lt"/>
              </a:rPr>
              <a:t>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amaçlanmaktadır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74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59F7D-395A-4950-8EAB-AA987022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IoC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Avantajları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F8553-731D-4199-8286-891BE410F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dirty="0">
                <a:ea typeface="+mn-lt"/>
                <a:cs typeface="+mn-lt"/>
              </a:rPr>
              <a:t>Bir </a:t>
            </a:r>
            <a:r>
              <a:rPr lang="en-US" dirty="0" err="1">
                <a:ea typeface="+mn-lt"/>
                <a:cs typeface="+mn-lt"/>
              </a:rPr>
              <a:t>methodun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implementasyonundan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izole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şekilde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çalıştırılabilmesini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sağlar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Farklı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implementasyonlar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arasında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kolayca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geçiş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yapabilmenizi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sağlar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Program </a:t>
            </a:r>
            <a:r>
              <a:rPr lang="en-US" dirty="0" err="1">
                <a:ea typeface="+mn-lt"/>
                <a:cs typeface="+mn-lt"/>
              </a:rPr>
              <a:t>modülerliğini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artırır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Bağımlılıklar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aza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indiği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için</a:t>
            </a:r>
            <a:r>
              <a:rPr lang="en-US" dirty="0">
                <a:ea typeface="+mn-lt"/>
                <a:cs typeface="+mn-lt"/>
              </a:rPr>
              <a:t> test </a:t>
            </a:r>
            <a:r>
              <a:rPr lang="en-US" dirty="0" err="1">
                <a:ea typeface="+mn-lt"/>
                <a:cs typeface="+mn-lt"/>
              </a:rPr>
              <a:t>etmeyi</a:t>
            </a:r>
            <a:r>
              <a:rPr lang="en-US" dirty="0">
                <a:ea typeface="+mn-lt"/>
                <a:cs typeface="+mn-lt"/>
              </a:rPr>
              <a:t>/</a:t>
            </a:r>
            <a:r>
              <a:rPr lang="en-US" dirty="0" err="1">
                <a:ea typeface="+mn-lt"/>
                <a:cs typeface="+mn-lt"/>
              </a:rPr>
              <a:t>geliştirmeyi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kolaylaştırır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62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6CDFA-F107-48A7-9803-9F543DE3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 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Dependecy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Injection)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33725-0CCF-48F2-A215-A69331F0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Dependency Injection </a:t>
            </a:r>
            <a:r>
              <a:rPr lang="en-US" dirty="0" err="1">
                <a:ea typeface="+mn-lt"/>
                <a:cs typeface="+mn-lt"/>
              </a:rPr>
              <a:t>temel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olarak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bağımlılıkların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kontrolü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yönetimi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için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kullanılmaktadır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D44295D-7087-4613-BE0B-914F8395D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835" y="2916331"/>
            <a:ext cx="4186517" cy="288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63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8DC8-BCC6-451D-8110-BC78D3743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Avantajları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F775E-2C86-4B0E-94D9-1C7138E7C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r>
              <a:rPr lang="en-US" sz="2400" dirty="0" err="1">
                <a:ea typeface="+mn-lt"/>
                <a:cs typeface="+mn-lt"/>
              </a:rPr>
              <a:t>Gevşek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bağımlılıklı</a:t>
            </a:r>
            <a:r>
              <a:rPr lang="en-US" sz="2400" dirty="0">
                <a:ea typeface="+mn-lt"/>
                <a:cs typeface="+mn-lt"/>
              </a:rPr>
              <a:t> , </a:t>
            </a:r>
            <a:r>
              <a:rPr lang="en-US" sz="2400" dirty="0" err="1">
                <a:ea typeface="+mn-lt"/>
                <a:cs typeface="+mn-lt"/>
              </a:rPr>
              <a:t>esnek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uygulamalar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oluşturabiliriz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b="1">
              <a:solidFill>
                <a:srgbClr val="DD7E0E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(Loosely Coupled)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err="1">
                <a:ea typeface="+mn-lt"/>
                <a:cs typeface="+mn-lt"/>
              </a:rPr>
              <a:t>Uygulama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içerisinde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değişmesi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müdahale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edilmesi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gereken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yerleri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minimum’a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indirir</a:t>
            </a:r>
            <a:r>
              <a:rPr lang="en-US" sz="2400" dirty="0">
                <a:ea typeface="+mn-lt"/>
                <a:cs typeface="+mn-lt"/>
              </a:rPr>
              <a:t>. (</a:t>
            </a:r>
            <a:r>
              <a:rPr lang="en-US" sz="2400" err="1">
                <a:ea typeface="+mn-lt"/>
                <a:cs typeface="+mn-lt"/>
              </a:rPr>
              <a:t>Böylece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sayfalarca</a:t>
            </a:r>
            <a:r>
              <a:rPr lang="en-US" sz="2400" dirty="0">
                <a:ea typeface="+mn-lt"/>
                <a:cs typeface="+mn-lt"/>
              </a:rPr>
              <a:t> refactoring </a:t>
            </a:r>
            <a:r>
              <a:rPr lang="en-US" sz="2400" err="1">
                <a:ea typeface="+mn-lt"/>
                <a:cs typeface="+mn-lt"/>
              </a:rPr>
              <a:t>etmek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zorunda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kalmazsınız</a:t>
            </a:r>
            <a:r>
              <a:rPr lang="en-US" sz="2400" dirty="0">
                <a:ea typeface="+mn-lt"/>
                <a:cs typeface="+mn-lt"/>
              </a:rPr>
              <a:t>.)</a:t>
            </a:r>
            <a:endParaRPr lang="en-US" sz="2400"/>
          </a:p>
          <a:p>
            <a:r>
              <a:rPr lang="en-US" sz="2400" dirty="0">
                <a:ea typeface="+mn-lt"/>
                <a:cs typeface="+mn-lt"/>
              </a:rPr>
              <a:t>Test </a:t>
            </a:r>
            <a:r>
              <a:rPr lang="en-US" sz="2400" err="1">
                <a:ea typeface="+mn-lt"/>
                <a:cs typeface="+mn-lt"/>
              </a:rPr>
              <a:t>edilebilirliği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destekler</a:t>
            </a:r>
            <a:r>
              <a:rPr lang="en-US" sz="2400" dirty="0">
                <a:ea typeface="+mn-lt"/>
                <a:cs typeface="+mn-lt"/>
              </a:rPr>
              <a:t>.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(TDD)</a:t>
            </a:r>
            <a:endParaRPr lang="en-US" sz="240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Boiler Plate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kodu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azaltır</a:t>
            </a:r>
            <a:r>
              <a:rPr lang="en-US" sz="2400" dirty="0">
                <a:ea typeface="+mn-lt"/>
                <a:cs typeface="+mn-lt"/>
              </a:rPr>
              <a:t>.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 (DRY)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6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ED8E-C6CB-4A03-97C5-E481811D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Adım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Adım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Zayıf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Bağlılık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A7E24C8-C5AA-49FB-B539-C3C0AC56B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262" y="2043407"/>
            <a:ext cx="7688438" cy="2775067"/>
          </a:xfrm>
        </p:spPr>
      </p:pic>
    </p:spTree>
    <p:extLst>
      <p:ext uri="{BB962C8B-B14F-4D97-AF65-F5344CB8AC3E}">
        <p14:creationId xmlns:p14="http://schemas.microsoft.com/office/powerpoint/2010/main" val="4191036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D3AB-B412-4308-A660-BF3D9B71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IoC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1F61-24F8-4840-A775-18514E242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/>
              </a:rPr>
              <a:t>IoC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 Container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programcının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geliştirme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yaparken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zamandan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kazanç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sağlaması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çok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fazla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efor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sarfetmemesi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için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uygulama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boyunca</a:t>
            </a:r>
            <a:r>
              <a:rPr lang="en-US" dirty="0">
                <a:ea typeface="+mn-lt"/>
                <a:cs typeface="+mn-lt"/>
              </a:rPr>
              <a:t> dependency </a:t>
            </a:r>
            <a:r>
              <a:rPr lang="en-US" dirty="0" err="1">
                <a:ea typeface="+mn-lt"/>
                <a:cs typeface="+mn-lt"/>
              </a:rPr>
              <a:t>injection'ı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otomatik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olarak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yönetmeyi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sağlayan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frameworktür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Unity </a:t>
            </a:r>
            <a:endParaRPr lang="en-US" dirty="0" err="1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Ninject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r>
              <a:rPr lang="en-US" dirty="0"/>
              <a:t>Castle Windsor</a:t>
            </a:r>
          </a:p>
          <a:p>
            <a:r>
              <a:rPr lang="en-US" dirty="0" err="1"/>
              <a:t>Autofac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94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D346-0A57-4640-9224-7524E097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Clean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Arhitecture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(Temiz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Mimari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851C1-2A85-4B52-A721-6E8372C9E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Clean architecture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uygulamamızın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bağımlıklarının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yönlü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içe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doğru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olmasını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savunan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yazılım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mimarisidir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C6AED6E-BC2F-4E49-85DC-2B61E4136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140" y="3068929"/>
            <a:ext cx="3382903" cy="33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8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A850-BD1E-450D-AB56-742651D7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Domain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AE133-3CC0-4E6D-93A7-A0F71D370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Uygulamanın </a:t>
            </a:r>
            <a:r>
              <a:rPr lang="en-US" dirty="0" err="1">
                <a:ea typeface="+mn-lt"/>
                <a:cs typeface="+mn-lt"/>
              </a:rPr>
              <a:t>Logic'inin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aldığı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Katman'dır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 err="1"/>
              <a:t>Değişikliklerden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etkilenen</a:t>
            </a:r>
            <a:r>
              <a:rPr lang="en-US" dirty="0"/>
              <a:t> </a:t>
            </a:r>
            <a:r>
              <a:rPr lang="en-US" dirty="0" err="1"/>
              <a:t>katmandır</a:t>
            </a:r>
          </a:p>
          <a:p>
            <a:r>
              <a:rPr lang="en-US" dirty="0"/>
              <a:t>En </a:t>
            </a:r>
            <a:r>
              <a:rPr lang="en-US" dirty="0" err="1"/>
              <a:t>değerleri</a:t>
            </a:r>
            <a:r>
              <a:rPr lang="en-US" dirty="0"/>
              <a:t> </a:t>
            </a:r>
            <a:r>
              <a:rPr lang="en-US" dirty="0" err="1"/>
              <a:t>varlıklarımız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katmanda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alır</a:t>
            </a:r>
          </a:p>
          <a:p>
            <a:r>
              <a:rPr lang="en-US" dirty="0" err="1"/>
              <a:t>Hiç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katmana</a:t>
            </a:r>
            <a:r>
              <a:rPr lang="en-US" dirty="0"/>
              <a:t> </a:t>
            </a:r>
            <a:r>
              <a:rPr lang="en-US" dirty="0" err="1"/>
              <a:t>bağımlı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</a:t>
            </a:r>
          </a:p>
          <a:p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katmandan</a:t>
            </a:r>
            <a:r>
              <a:rPr lang="en-US" dirty="0"/>
              <a:t> </a:t>
            </a:r>
            <a:r>
              <a:rPr lang="en-US" dirty="0" err="1"/>
              <a:t>beslenerek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süreçlerini</a:t>
            </a:r>
            <a:r>
              <a:rPr lang="en-US" dirty="0"/>
              <a:t> </a:t>
            </a:r>
            <a:r>
              <a:rPr lang="en-US" dirty="0" err="1"/>
              <a:t>yönetir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569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D30A4-3ECC-BA02-710B-D0A2EB49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srgbClr val="F3A447">
                    <a:lumMod val="75000"/>
                  </a:srgbClr>
                </a:solidFill>
                <a:effectLst/>
                <a:uLnTx/>
                <a:uFillTx/>
                <a:latin typeface="Tw Cen MT"/>
                <a:ea typeface="+mj-ea"/>
                <a:cs typeface="+mj-cs"/>
              </a:rPr>
              <a:t>Eğitim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+mj-ea"/>
                <a:cs typeface="+mj-cs"/>
              </a:rPr>
              <a:t> 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srgbClr val="F3A447">
                    <a:lumMod val="75000"/>
                  </a:srgbClr>
                </a:solidFill>
                <a:effectLst/>
                <a:uLnTx/>
                <a:uFillTx/>
                <a:latin typeface="Tw Cen MT"/>
                <a:ea typeface="+mj-ea"/>
                <a:cs typeface="+mj-cs"/>
              </a:rPr>
              <a:t>Kataloğu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+mj-ea"/>
                <a:cs typeface="+mj-cs"/>
              </a:rPr>
              <a:t>	</a:t>
            </a:r>
            <a:r>
              <a:rPr lang="tr-TR" dirty="0"/>
              <a:t>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E4A09-B86D-D767-CA13-93442AB47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788"/>
            <a:ext cx="10515600" cy="5137485"/>
          </a:xfrm>
        </p:spPr>
        <p:txBody>
          <a:bodyPr>
            <a:noAutofit/>
          </a:bodyPr>
          <a:lstStyle/>
          <a:p>
            <a:r>
              <a:rPr lang="tr-TR" sz="1600" b="1" dirty="0"/>
              <a:t>SOLID Prensipleri</a:t>
            </a:r>
          </a:p>
          <a:p>
            <a:pPr lvl="1"/>
            <a:r>
              <a:rPr lang="tr-TR" sz="1600" dirty="0"/>
              <a:t>SRP (Single Responsibity)</a:t>
            </a:r>
          </a:p>
          <a:p>
            <a:pPr lvl="1"/>
            <a:r>
              <a:rPr lang="tr-TR" sz="1600" dirty="0"/>
              <a:t>OCP (Open Close Principle)</a:t>
            </a:r>
          </a:p>
          <a:p>
            <a:pPr lvl="1"/>
            <a:r>
              <a:rPr lang="tr-TR" sz="1600" dirty="0"/>
              <a:t>LSP (Liskov Substituation Principle)</a:t>
            </a:r>
          </a:p>
          <a:p>
            <a:pPr lvl="1"/>
            <a:r>
              <a:rPr lang="tr-TR" sz="1600" dirty="0"/>
              <a:t>ISP (Interface Seggragation Principle)</a:t>
            </a:r>
          </a:p>
          <a:p>
            <a:pPr lvl="1"/>
            <a:r>
              <a:rPr lang="tr-TR" sz="1600" dirty="0"/>
              <a:t>DIP (Dependency Inversion Principle)</a:t>
            </a:r>
          </a:p>
          <a:p>
            <a:r>
              <a:rPr lang="tr-TR" sz="1600" b="1" dirty="0"/>
              <a:t>IoC Kavramı (Inversion Of Control)</a:t>
            </a:r>
          </a:p>
          <a:p>
            <a:pPr lvl="1"/>
            <a:r>
              <a:rPr lang="tr-TR" sz="1600" dirty="0"/>
              <a:t>Dependency Injection Kavramı</a:t>
            </a:r>
          </a:p>
          <a:p>
            <a:pPr lvl="1"/>
            <a:r>
              <a:rPr lang="tr-TR" sz="1600" dirty="0"/>
              <a:t>IoC Container Kavramı</a:t>
            </a:r>
          </a:p>
          <a:p>
            <a:pPr lvl="2"/>
            <a:r>
              <a:rPr lang="tr-TR" sz="1600" dirty="0"/>
              <a:t>Register, Resolve,Lifetime (Transient, Request Based, Singleton)</a:t>
            </a:r>
          </a:p>
          <a:p>
            <a:pPr lvl="2"/>
            <a:r>
              <a:rPr lang="tr-TR" sz="1600" dirty="0"/>
              <a:t>AutoFAC, Unity, Ninject, StructureMap, Castle Windsor, Net Core </a:t>
            </a:r>
            <a:endParaRPr lang="tr-TR" sz="1600" b="1" dirty="0"/>
          </a:p>
        </p:txBody>
      </p:sp>
    </p:spTree>
    <p:extLst>
      <p:ext uri="{BB962C8B-B14F-4D97-AF65-F5344CB8AC3E}">
        <p14:creationId xmlns:p14="http://schemas.microsoft.com/office/powerpoint/2010/main" val="1459901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3A0C-BBE0-400B-9A46-3A28CB661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Application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A308F-97AE-4A48-8AA1-3984555C4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Sadece</a:t>
            </a:r>
            <a:r>
              <a:rPr lang="en-US" dirty="0"/>
              <a:t> Domain </a:t>
            </a:r>
            <a:r>
              <a:rPr lang="en-US" dirty="0" err="1"/>
              <a:t>katmanına</a:t>
            </a:r>
            <a:r>
              <a:rPr lang="en-US" dirty="0"/>
              <a:t> </a:t>
            </a:r>
            <a:r>
              <a:rPr lang="en-US" dirty="0" err="1"/>
              <a:t>bağımlıdır</a:t>
            </a:r>
            <a:r>
              <a:rPr lang="en-US" dirty="0"/>
              <a:t>.</a:t>
            </a:r>
          </a:p>
          <a:p>
            <a:r>
              <a:rPr lang="en-US" dirty="0"/>
              <a:t>Bu </a:t>
            </a:r>
            <a:r>
              <a:rPr lang="en-US" dirty="0" err="1"/>
              <a:t>katman</a:t>
            </a:r>
            <a:r>
              <a:rPr lang="en-US" dirty="0"/>
              <a:t> </a:t>
            </a:r>
            <a:r>
              <a:rPr lang="en-US" dirty="0" err="1"/>
              <a:t>uygulamanın</a:t>
            </a:r>
            <a:r>
              <a:rPr lang="en-US" dirty="0"/>
              <a:t> client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etkileşime</a:t>
            </a:r>
            <a:r>
              <a:rPr lang="en-US" dirty="0"/>
              <a:t> </a:t>
            </a:r>
            <a:r>
              <a:rPr lang="en-US" dirty="0" err="1"/>
              <a:t>gireceğini</a:t>
            </a:r>
            <a:r>
              <a:rPr lang="en-US" dirty="0"/>
              <a:t> </a:t>
            </a:r>
            <a:r>
              <a:rPr lang="en-US" dirty="0" err="1"/>
              <a:t>koordine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katmandır</a:t>
            </a:r>
            <a:r>
              <a:rPr lang="en-US" dirty="0"/>
              <a:t>.</a:t>
            </a:r>
          </a:p>
          <a:p>
            <a:r>
              <a:rPr lang="en-US" dirty="0" err="1"/>
              <a:t>Soyut</a:t>
            </a:r>
            <a:r>
              <a:rPr lang="en-US" dirty="0"/>
              <a:t> </a:t>
            </a:r>
            <a:r>
              <a:rPr lang="en-US" dirty="0" err="1"/>
              <a:t>Implementasyonlara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verilir</a:t>
            </a:r>
            <a:r>
              <a:rPr lang="en-US" dirty="0"/>
              <a:t>.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görevi</a:t>
            </a:r>
            <a:r>
              <a:rPr lang="en-US" dirty="0"/>
              <a:t> </a:t>
            </a:r>
            <a:r>
              <a:rPr lang="en-US" dirty="0" err="1"/>
              <a:t>işin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organize </a:t>
            </a:r>
            <a:r>
              <a:rPr lang="en-US" dirty="0" err="1"/>
              <a:t>edileceğidir</a:t>
            </a:r>
            <a:r>
              <a:rPr lang="en-US" dirty="0"/>
              <a:t>.</a:t>
            </a:r>
          </a:p>
          <a:p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Logic </a:t>
            </a:r>
            <a:r>
              <a:rPr lang="en-US" dirty="0" err="1"/>
              <a:t>barındırmaz</a:t>
            </a:r>
            <a:r>
              <a:rPr lang="en-U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480006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0208-3956-472A-99D4-C3570864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Infrastructure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9A09A-18D4-49B4-BFDB-6E42E7D06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Teknoloji</a:t>
            </a:r>
            <a:r>
              <a:rPr lang="en-US" dirty="0"/>
              <a:t> </a:t>
            </a:r>
            <a:r>
              <a:rPr lang="en-US" dirty="0" err="1"/>
              <a:t>Değişikliklerinden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etkilenen</a:t>
            </a:r>
            <a:r>
              <a:rPr lang="en-US" dirty="0"/>
              <a:t> </a:t>
            </a:r>
            <a:r>
              <a:rPr lang="en-US" dirty="0" err="1"/>
              <a:t>katmandır</a:t>
            </a:r>
            <a:r>
              <a:rPr lang="en-US" dirty="0"/>
              <a:t>.</a:t>
            </a:r>
          </a:p>
          <a:p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Altyapı</a:t>
            </a:r>
            <a:r>
              <a:rPr lang="en-US" dirty="0"/>
              <a:t> </a:t>
            </a:r>
            <a:r>
              <a:rPr lang="en-US" dirty="0" err="1"/>
              <a:t>implementasyonlu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ilgilenir</a:t>
            </a:r>
            <a:r>
              <a:rPr lang="en-US" dirty="0"/>
              <a:t>.</a:t>
            </a:r>
          </a:p>
          <a:p>
            <a:r>
              <a:rPr lang="en-US" dirty="0" err="1"/>
              <a:t>Database,Storage,SMS</a:t>
            </a:r>
            <a:r>
              <a:rPr lang="en-US" dirty="0"/>
              <a:t>, Notification, Email vs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altyapı</a:t>
            </a:r>
            <a:r>
              <a:rPr lang="en-US" dirty="0"/>
              <a:t> </a:t>
            </a:r>
            <a:r>
              <a:rPr lang="en-US" dirty="0" err="1"/>
              <a:t>servislerini</a:t>
            </a:r>
            <a:r>
              <a:rPr lang="en-US" dirty="0"/>
              <a:t> </a:t>
            </a:r>
            <a:r>
              <a:rPr lang="en-US" dirty="0" err="1"/>
              <a:t>barındırır</a:t>
            </a:r>
            <a:r>
              <a:rPr lang="en-US" dirty="0"/>
              <a:t>.</a:t>
            </a:r>
          </a:p>
          <a:p>
            <a:r>
              <a:rPr lang="en-US" dirty="0"/>
              <a:t>Application </a:t>
            </a:r>
            <a:r>
              <a:rPr lang="en-US" dirty="0" err="1"/>
              <a:t>Layerdan</a:t>
            </a:r>
            <a:r>
              <a:rPr lang="tr-TR" dirty="0"/>
              <a:t> yada Presentation Layerdan</a:t>
            </a:r>
            <a:r>
              <a:rPr lang="en-US" dirty="0"/>
              <a:t> </a:t>
            </a:r>
            <a:r>
              <a:rPr lang="en-US" dirty="0" err="1"/>
              <a:t>çağırılarak</a:t>
            </a:r>
            <a:r>
              <a:rPr lang="en-US" dirty="0"/>
              <a:t> </a:t>
            </a:r>
            <a:r>
              <a:rPr lang="en-US" dirty="0" err="1"/>
              <a:t>uygulamayada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r>
              <a:rPr lang="en-US" dirty="0"/>
              <a:t>Domain </a:t>
            </a:r>
            <a:r>
              <a:rPr lang="en-US" dirty="0" err="1"/>
              <a:t>katmanında</a:t>
            </a:r>
            <a:r>
              <a:rPr lang="en-US" dirty="0"/>
              <a:t> </a:t>
            </a:r>
            <a:r>
              <a:rPr lang="en-US" dirty="0" err="1"/>
              <a:t>kullanılmamalıdır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270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0880-05D1-4002-B469-D22D42FD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Presentation Layer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B0219-00FC-4982-A2DA-41C9B7CF9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Bu </a:t>
            </a:r>
            <a:r>
              <a:rPr lang="en-US" dirty="0" err="1"/>
              <a:t>katman</a:t>
            </a:r>
            <a:r>
              <a:rPr lang="en-US" dirty="0"/>
              <a:t> </a:t>
            </a:r>
            <a:r>
              <a:rPr lang="en-US" dirty="0" err="1"/>
              <a:t>kullanıcının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etkileşime</a:t>
            </a:r>
            <a:r>
              <a:rPr lang="en-US" dirty="0"/>
              <a:t> </a:t>
            </a:r>
            <a:r>
              <a:rPr lang="en-US" dirty="0" err="1"/>
              <a:t>geçtiği</a:t>
            </a:r>
            <a:r>
              <a:rPr lang="en-US" dirty="0"/>
              <a:t> </a:t>
            </a:r>
            <a:r>
              <a:rPr lang="en-US" dirty="0" err="1"/>
              <a:t>katmandır</a:t>
            </a:r>
            <a:r>
              <a:rPr lang="en-US" dirty="0"/>
              <a:t>. </a:t>
            </a:r>
          </a:p>
          <a:p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teknolojilere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implementasyonları</a:t>
            </a:r>
            <a:r>
              <a:rPr lang="en-US" dirty="0"/>
              <a:t> </a:t>
            </a:r>
            <a:r>
              <a:rPr lang="en-US" dirty="0" err="1"/>
              <a:t>bulunur</a:t>
            </a:r>
            <a:r>
              <a:rPr lang="en-US" dirty="0"/>
              <a:t>. (</a:t>
            </a:r>
            <a:r>
              <a:rPr lang="en-US" dirty="0" err="1"/>
              <a:t>Console,Form</a:t>
            </a:r>
            <a:r>
              <a:rPr lang="en-US" dirty="0"/>
              <a:t>, API, Web App)</a:t>
            </a:r>
          </a:p>
          <a:p>
            <a:r>
              <a:rPr lang="en-US" dirty="0" err="1"/>
              <a:t>Hiç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katman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katmana</a:t>
            </a:r>
            <a:r>
              <a:rPr lang="en-US" dirty="0"/>
              <a:t> </a:t>
            </a:r>
            <a:r>
              <a:rPr lang="en-US" dirty="0" err="1"/>
              <a:t>bağımlı</a:t>
            </a:r>
            <a:r>
              <a:rPr lang="en-US" dirty="0"/>
              <a:t> </a:t>
            </a:r>
            <a:r>
              <a:rPr lang="en-US" dirty="0" err="1"/>
              <a:t>olamaz</a:t>
            </a:r>
            <a:r>
              <a:rPr lang="en-US" dirty="0"/>
              <a:t>.</a:t>
            </a:r>
          </a:p>
          <a:p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katmanları</a:t>
            </a:r>
            <a:r>
              <a:rPr lang="en-US" dirty="0"/>
              <a:t> </a:t>
            </a:r>
            <a:r>
              <a:rPr lang="en-US" dirty="0" err="1"/>
              <a:t>referans</a:t>
            </a:r>
            <a:r>
              <a:rPr lang="en-US" dirty="0"/>
              <a:t> </a:t>
            </a:r>
            <a:r>
              <a:rPr lang="en-US" dirty="0" err="1"/>
              <a:t>alabilir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3907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C5B2C-5537-4E3B-95CE-310DCD8A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Domain Driven Design (DDD)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6B39C-338F-4EA8-8BF0-0E6A126A5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projelerindeki</a:t>
            </a:r>
            <a:r>
              <a:rPr lang="en-US" dirty="0"/>
              <a:t> </a:t>
            </a:r>
            <a:r>
              <a:rPr lang="en-US" dirty="0" err="1"/>
              <a:t>karmaşık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süreçlerini</a:t>
            </a:r>
            <a:r>
              <a:rPr lang="en-US" dirty="0"/>
              <a:t> </a:t>
            </a:r>
            <a:r>
              <a:rPr lang="en-US" dirty="0" err="1"/>
              <a:t>yönetmek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geliştirilmiş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yaklaşımı</a:t>
            </a:r>
            <a:endParaRPr lang="en-US" dirty="0"/>
          </a:p>
          <a:p>
            <a:r>
              <a:rPr lang="en-US" dirty="0"/>
              <a:t>Domain de </a:t>
            </a:r>
            <a:r>
              <a:rPr lang="en-US" dirty="0" err="1"/>
              <a:t>uzamanlık</a:t>
            </a:r>
            <a:r>
              <a:rPr lang="en-US" dirty="0"/>
              <a:t> </a:t>
            </a:r>
            <a:r>
              <a:rPr lang="en-US" dirty="0" err="1"/>
              <a:t>gerektirir</a:t>
            </a:r>
            <a:endParaRPr lang="en-US" dirty="0"/>
          </a:p>
          <a:p>
            <a:r>
              <a:rPr lang="en-US" dirty="0"/>
              <a:t>Her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tipine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değildir</a:t>
            </a:r>
            <a:endParaRPr lang="en-US" dirty="0"/>
          </a:p>
          <a:p>
            <a:r>
              <a:rPr lang="en-US" dirty="0" err="1"/>
              <a:t>Karmaşık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süreçlerinin</a:t>
            </a:r>
            <a:r>
              <a:rPr lang="en-US" dirty="0"/>
              <a:t> </a:t>
            </a:r>
            <a:r>
              <a:rPr lang="en-US" dirty="0" err="1"/>
              <a:t>sürdürülebilirliğini</a:t>
            </a:r>
            <a:r>
              <a:rPr lang="en-US" dirty="0"/>
              <a:t> </a:t>
            </a:r>
            <a:r>
              <a:rPr lang="en-US" dirty="0" err="1"/>
              <a:t>artırır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692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ACB4E-C82E-4F4B-29AC-DBA4683F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Strategic</a:t>
            </a:r>
            <a:r>
              <a:rPr lang="tr-TR" sz="4400" dirty="0">
                <a:solidFill>
                  <a:schemeClr val="accent2">
                    <a:lumMod val="75000"/>
                  </a:schemeClr>
                </a:solidFill>
              </a:rPr>
              <a:t> Domain Driven Design</a:t>
            </a:r>
            <a:br>
              <a:rPr lang="tr-TR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7C4B8-1839-329E-2729-85836F0AE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Ubiqitous</a:t>
            </a:r>
            <a:r>
              <a:rPr lang="en-US" dirty="0"/>
              <a:t> Language</a:t>
            </a:r>
          </a:p>
          <a:p>
            <a:r>
              <a:rPr lang="en-US" dirty="0"/>
              <a:t>Domain Model</a:t>
            </a:r>
          </a:p>
          <a:p>
            <a:r>
              <a:rPr lang="en-US" dirty="0"/>
              <a:t>Domain Expert</a:t>
            </a:r>
          </a:p>
          <a:p>
            <a:r>
              <a:rPr lang="en-US" dirty="0"/>
              <a:t>Bounded Context</a:t>
            </a:r>
          </a:p>
          <a:p>
            <a:r>
              <a:rPr lang="en-US" dirty="0" err="1"/>
              <a:t>Countext</a:t>
            </a:r>
            <a:r>
              <a:rPr lang="en-US" dirty="0"/>
              <a:t> Mapping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528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8D51-FA5E-9BB7-F9EA-AA39C093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Domain Sub Domain Nedir 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Content Placeholder 4" descr="A picture containing text, sketch, handwriting, drawing&#10;&#10;Description automatically generated">
            <a:extLst>
              <a:ext uri="{FF2B5EF4-FFF2-40B4-BE49-F238E27FC236}">
                <a16:creationId xmlns:a16="http://schemas.microsoft.com/office/drawing/2014/main" id="{95FF974E-C4D6-17D3-6FA2-11D1495B7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407" y="1690688"/>
            <a:ext cx="6919839" cy="4321516"/>
          </a:xfrm>
        </p:spPr>
      </p:pic>
    </p:spTree>
    <p:extLst>
      <p:ext uri="{BB962C8B-B14F-4D97-AF65-F5344CB8AC3E}">
        <p14:creationId xmlns:p14="http://schemas.microsoft.com/office/powerpoint/2010/main" val="1325951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1C93-0F68-161F-8D8E-EE70267D9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Domain Sub Domain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ACA2-6F72-53AE-B792-27AB88A03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Domain: </a:t>
            </a:r>
            <a:r>
              <a:rPr lang="tr-TR" dirty="0"/>
              <a:t>Projenin geliştirilmekte olduğu belirli konuyu ifade etmek için kullanılır.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Sub Domain: </a:t>
            </a:r>
            <a:r>
              <a:rPr lang="tr-TR" dirty="0"/>
              <a:t>Ana domain bağlı belirli bir konuyu kendi içerisinde ifade etmek için kullanılan alt kümlerdir.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352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5E55-7D28-4BF1-96A9-A6AA58D3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Ubiquitous Language 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Ortak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Dil)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5F53-88E3-4CCB-8C22-26BC977A3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Uygulamayı</a:t>
            </a:r>
            <a:r>
              <a:rPr lang="en-US" dirty="0"/>
              <a:t> </a:t>
            </a:r>
            <a:r>
              <a:rPr lang="en-US" dirty="0" err="1"/>
              <a:t>geliştirecek</a:t>
            </a:r>
            <a:r>
              <a:rPr lang="en-US" dirty="0"/>
              <a:t> </a:t>
            </a:r>
            <a:r>
              <a:rPr lang="en-US" dirty="0" err="1"/>
              <a:t>takım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uygulamanın</a:t>
            </a:r>
            <a:r>
              <a:rPr lang="en-US" dirty="0"/>
              <a:t> domain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, </a:t>
            </a:r>
            <a:r>
              <a:rPr lang="en-US" dirty="0" err="1"/>
              <a:t>tecrübeye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kişiler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ortak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dil</a:t>
            </a:r>
            <a:r>
              <a:rPr lang="en-US" dirty="0"/>
              <a:t> </a:t>
            </a:r>
            <a:r>
              <a:rPr lang="en-US" dirty="0" err="1"/>
              <a:t>oluşturulmaldır</a:t>
            </a:r>
            <a:r>
              <a:rPr lang="en-US" dirty="0"/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4BE75E-CEA7-4F9B-90AF-7CDA96FA8878}"/>
              </a:ext>
            </a:extLst>
          </p:cNvPr>
          <p:cNvSpPr/>
          <p:nvPr/>
        </p:nvSpPr>
        <p:spPr>
          <a:xfrm>
            <a:off x="1180069" y="3393988"/>
            <a:ext cx="1915296" cy="1441621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 </a:t>
            </a:r>
            <a:endParaRPr lang="en-US"/>
          </a:p>
          <a:p>
            <a:pPr algn="ctr"/>
            <a:r>
              <a:rPr lang="en-US" dirty="0"/>
              <a:t>Expert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90947E-FF07-48FE-AF2F-8CB36693E32A}"/>
              </a:ext>
            </a:extLst>
          </p:cNvPr>
          <p:cNvSpPr/>
          <p:nvPr/>
        </p:nvSpPr>
        <p:spPr>
          <a:xfrm>
            <a:off x="8419069" y="3424880"/>
            <a:ext cx="1915296" cy="1441621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Development</a:t>
            </a:r>
          </a:p>
          <a:p>
            <a:pPr algn="ctr"/>
            <a:r>
              <a:rPr lang="en-US" dirty="0"/>
              <a:t>Teams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AD36AF5D-C0DD-490C-B335-88A31EE12591}"/>
              </a:ext>
            </a:extLst>
          </p:cNvPr>
          <p:cNvSpPr/>
          <p:nvPr/>
        </p:nvSpPr>
        <p:spPr>
          <a:xfrm>
            <a:off x="3561041" y="3751748"/>
            <a:ext cx="4366053" cy="937053"/>
          </a:xfrm>
          <a:prstGeom prst="left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Ubiquitous Language</a:t>
            </a:r>
          </a:p>
        </p:txBody>
      </p:sp>
    </p:spTree>
    <p:extLst>
      <p:ext uri="{BB962C8B-B14F-4D97-AF65-F5344CB8AC3E}">
        <p14:creationId xmlns:p14="http://schemas.microsoft.com/office/powerpoint/2010/main" val="1585128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9E8E-0356-838B-DEED-80E3A1A5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Ubiquitous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1FE54-322A-4709-B005-82FDC2F5F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0" dirty="0" err="1">
                <a:solidFill>
                  <a:srgbClr val="292929"/>
                </a:solidFill>
                <a:effectLst/>
                <a:latin typeface="source-serif-pro"/>
              </a:rPr>
              <a:t>Ortak</a:t>
            </a:r>
            <a:r>
              <a:rPr lang="en-US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i="0" dirty="0" err="1">
                <a:solidFill>
                  <a:srgbClr val="292929"/>
                </a:solidFill>
                <a:effectLst/>
                <a:latin typeface="source-serif-pro"/>
              </a:rPr>
              <a:t>dil</a:t>
            </a:r>
            <a:r>
              <a:rPr lang="en-US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i="0" dirty="0" err="1">
                <a:solidFill>
                  <a:srgbClr val="292929"/>
                </a:solidFill>
                <a:effectLst/>
                <a:latin typeface="source-serif-pro"/>
              </a:rPr>
              <a:t>bir</a:t>
            </a:r>
            <a:r>
              <a:rPr lang="en-US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i="0" dirty="0" err="1">
                <a:solidFill>
                  <a:srgbClr val="292929"/>
                </a:solidFill>
                <a:effectLst/>
                <a:latin typeface="source-serif-pro"/>
              </a:rPr>
              <a:t>fikrin</a:t>
            </a:r>
            <a:r>
              <a:rPr lang="en-US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i="0" dirty="0" err="1">
                <a:solidFill>
                  <a:srgbClr val="292929"/>
                </a:solidFill>
                <a:effectLst/>
                <a:latin typeface="source-serif-pro"/>
              </a:rPr>
              <a:t>uygulamasından</a:t>
            </a:r>
            <a:r>
              <a:rPr lang="en-US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i="0" dirty="0" err="1">
                <a:solidFill>
                  <a:srgbClr val="292929"/>
                </a:solidFill>
                <a:effectLst/>
                <a:latin typeface="source-serif-pro"/>
              </a:rPr>
              <a:t>ziyade</a:t>
            </a:r>
            <a:r>
              <a:rPr lang="en-US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i="0" dirty="0" err="1">
                <a:solidFill>
                  <a:srgbClr val="292929"/>
                </a:solidFill>
                <a:effectLst/>
                <a:latin typeface="source-serif-pro"/>
              </a:rPr>
              <a:t>amacını</a:t>
            </a:r>
            <a:r>
              <a:rPr lang="en-US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i="0" dirty="0" err="1">
                <a:solidFill>
                  <a:srgbClr val="292929"/>
                </a:solidFill>
                <a:effectLst/>
                <a:latin typeface="source-serif-pro"/>
              </a:rPr>
              <a:t>anlatmalıdır</a:t>
            </a:r>
            <a:r>
              <a:rPr lang="tr-TR" i="0" dirty="0">
                <a:solidFill>
                  <a:srgbClr val="292929"/>
                </a:solidFill>
                <a:effectLst/>
                <a:latin typeface="source-serif-pro"/>
              </a:rPr>
              <a:t> (sprint goal)</a:t>
            </a:r>
          </a:p>
          <a:p>
            <a:endParaRPr lang="en-US" i="0" dirty="0">
              <a:solidFill>
                <a:srgbClr val="292929"/>
              </a:solidFill>
              <a:effectLst/>
              <a:latin typeface="source-serif-pro"/>
            </a:endParaRPr>
          </a:p>
          <a:p>
            <a:r>
              <a:rPr lang="en-US" i="0" dirty="0" err="1">
                <a:solidFill>
                  <a:srgbClr val="292929"/>
                </a:solidFill>
                <a:effectLst/>
                <a:latin typeface="source-serif-pro"/>
              </a:rPr>
              <a:t>Ayrıntılara</a:t>
            </a:r>
            <a:r>
              <a:rPr lang="en-US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i="0" dirty="0" err="1">
                <a:solidFill>
                  <a:srgbClr val="292929"/>
                </a:solidFill>
                <a:effectLst/>
                <a:latin typeface="source-serif-pro"/>
              </a:rPr>
              <a:t>odaklanılmalı</a:t>
            </a:r>
            <a:r>
              <a:rPr lang="tr-TR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</a:p>
          <a:p>
            <a:endParaRPr lang="tr-TR" i="0" dirty="0">
              <a:solidFill>
                <a:srgbClr val="292929"/>
              </a:solidFill>
              <a:effectLst/>
              <a:latin typeface="source-serif-pro"/>
            </a:endParaRPr>
          </a:p>
          <a:p>
            <a:r>
              <a:rPr lang="en-US" i="0" dirty="0" err="1">
                <a:solidFill>
                  <a:srgbClr val="292929"/>
                </a:solidFill>
                <a:effectLst/>
                <a:latin typeface="source-serif-pro"/>
              </a:rPr>
              <a:t>Ortak</a:t>
            </a:r>
            <a:r>
              <a:rPr lang="en-US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i="0" dirty="0" err="1">
                <a:solidFill>
                  <a:srgbClr val="292929"/>
                </a:solidFill>
                <a:effectLst/>
                <a:latin typeface="source-serif-pro"/>
              </a:rPr>
              <a:t>Dil</a:t>
            </a:r>
            <a:r>
              <a:rPr lang="en-US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i="0" dirty="0" err="1">
                <a:solidFill>
                  <a:srgbClr val="292929"/>
                </a:solidFill>
                <a:effectLst/>
                <a:latin typeface="source-serif-pro"/>
              </a:rPr>
              <a:t>Sürekli</a:t>
            </a:r>
            <a:r>
              <a:rPr lang="en-US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i="0" dirty="0" err="1">
                <a:solidFill>
                  <a:srgbClr val="292929"/>
                </a:solidFill>
                <a:effectLst/>
                <a:latin typeface="source-serif-pro"/>
              </a:rPr>
              <a:t>İyileştirilmeli</a:t>
            </a:r>
            <a:r>
              <a:rPr lang="tr-TR" i="0" dirty="0">
                <a:solidFill>
                  <a:srgbClr val="292929"/>
                </a:solidFill>
                <a:effectLst/>
                <a:latin typeface="source-serif-pro"/>
              </a:rPr>
              <a:t> (ProductBacklog Refinement)</a:t>
            </a:r>
          </a:p>
          <a:p>
            <a:endParaRPr lang="tr-TR" dirty="0">
              <a:solidFill>
                <a:srgbClr val="292929"/>
              </a:solidFill>
              <a:latin typeface="source-serif-pro"/>
            </a:endParaRPr>
          </a:p>
          <a:p>
            <a:r>
              <a:rPr lang="en-US" i="0" dirty="0">
                <a:solidFill>
                  <a:srgbClr val="292929"/>
                </a:solidFill>
                <a:effectLst/>
                <a:latin typeface="source-serif-pro"/>
              </a:rPr>
              <a:t> </a:t>
            </a:r>
            <a:r>
              <a:rPr lang="en-US" i="0" dirty="0" err="1">
                <a:solidFill>
                  <a:srgbClr val="292929"/>
                </a:solidFill>
                <a:effectLst/>
                <a:latin typeface="source-serif-pro"/>
              </a:rPr>
              <a:t>Somut</a:t>
            </a:r>
            <a:r>
              <a:rPr lang="en-US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i="0" dirty="0" err="1">
                <a:solidFill>
                  <a:srgbClr val="292929"/>
                </a:solidFill>
                <a:effectLst/>
                <a:latin typeface="source-serif-pro"/>
              </a:rPr>
              <a:t>Örnekler</a:t>
            </a:r>
            <a:r>
              <a:rPr lang="en-US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i="0" dirty="0" err="1">
                <a:solidFill>
                  <a:srgbClr val="292929"/>
                </a:solidFill>
                <a:effectLst/>
                <a:latin typeface="source-serif-pro"/>
              </a:rPr>
              <a:t>ile</a:t>
            </a:r>
            <a:r>
              <a:rPr lang="en-US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i="0" dirty="0" err="1">
                <a:solidFill>
                  <a:srgbClr val="292929"/>
                </a:solidFill>
                <a:effectLst/>
                <a:latin typeface="source-serif-pro"/>
              </a:rPr>
              <a:t>Çalışılmalı</a:t>
            </a:r>
            <a:r>
              <a:rPr lang="tr-TR" i="0" dirty="0">
                <a:solidFill>
                  <a:srgbClr val="292929"/>
                </a:solidFill>
                <a:effectLst/>
                <a:latin typeface="source-serif-pro"/>
              </a:rPr>
              <a:t> (User Story)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64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0297-274D-F368-A8C7-1F77B8CD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Domain Expert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29E6C-2229-77A0-B137-1F9E3DBDB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Domain expert problem alanı (problem space) ile ilgili uzmanlık gerektiren bilgiye sahip kişidir.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endParaRPr lang="en-US" dirty="0"/>
          </a:p>
        </p:txBody>
      </p:sp>
      <p:pic>
        <p:nvPicPr>
          <p:cNvPr id="5" name="Picture 4" descr="A picture containing sketch, drawing, text, diagram&#10;&#10;Description automatically generated">
            <a:extLst>
              <a:ext uri="{FF2B5EF4-FFF2-40B4-BE49-F238E27FC236}">
                <a16:creationId xmlns:a16="http://schemas.microsoft.com/office/drawing/2014/main" id="{C1A58C2B-7EB6-DD59-FDF5-398530236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074" y="3042138"/>
            <a:ext cx="5388218" cy="319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07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CB73-5165-9461-CDEE-2CE9191CC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z="4400" b="0" i="0" u="none" strike="noStrike" kern="1200" cap="none" spc="0" normalizeH="0" baseline="0" noProof="0" dirty="0">
                <a:ln>
                  <a:noFill/>
                </a:ln>
                <a:solidFill>
                  <a:srgbClr val="F3A447">
                    <a:lumMod val="75000"/>
                  </a:srgbClr>
                </a:solidFill>
                <a:effectLst/>
                <a:uLnTx/>
                <a:uFillTx/>
                <a:latin typeface="Tw Cen MT"/>
                <a:ea typeface="+mj-ea"/>
                <a:cs typeface="+mj-cs"/>
              </a:rPr>
              <a:t>Eğitim</a:t>
            </a:r>
            <a:r>
              <a:rPr kumimoji="0" lang="tr-TR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+mj-ea"/>
                <a:cs typeface="+mj-cs"/>
              </a:rPr>
              <a:t> </a:t>
            </a:r>
            <a:r>
              <a:rPr kumimoji="0" lang="tr-TR" sz="4400" b="0" i="0" u="none" strike="noStrike" kern="1200" cap="none" spc="0" normalizeH="0" baseline="0" noProof="0" dirty="0">
                <a:ln>
                  <a:noFill/>
                </a:ln>
                <a:solidFill>
                  <a:srgbClr val="F3A447">
                    <a:lumMod val="75000"/>
                  </a:srgbClr>
                </a:solidFill>
                <a:effectLst/>
                <a:uLnTx/>
                <a:uFillTx/>
                <a:latin typeface="Tw Cen MT"/>
                <a:ea typeface="+mj-ea"/>
                <a:cs typeface="+mj-cs"/>
              </a:rPr>
              <a:t>Kataloğu</a:t>
            </a:r>
            <a:r>
              <a:rPr kumimoji="0" lang="tr-TR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+mj-ea"/>
                <a:cs typeface="+mj-cs"/>
              </a:rPr>
              <a:t>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178E2-D3BE-3704-2BFB-0B5F4B209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2000" b="1" dirty="0"/>
              <a:t>Clean Architecture  (Temiz Mimari)</a:t>
            </a:r>
          </a:p>
          <a:p>
            <a:pPr lvl="1"/>
            <a:r>
              <a:rPr lang="tr-TR" sz="2000" dirty="0"/>
              <a:t>Domain Layer</a:t>
            </a:r>
          </a:p>
          <a:p>
            <a:pPr lvl="1"/>
            <a:r>
              <a:rPr lang="tr-TR" sz="2000" dirty="0"/>
              <a:t>Application Layer</a:t>
            </a:r>
          </a:p>
          <a:p>
            <a:pPr lvl="1"/>
            <a:r>
              <a:rPr lang="tr-TR" sz="2000" dirty="0"/>
              <a:t>Presentation Layer</a:t>
            </a:r>
          </a:p>
          <a:p>
            <a:pPr lvl="1"/>
            <a:r>
              <a:rPr lang="tr-TR" sz="2000" dirty="0"/>
              <a:t>Infrastructure Layer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83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C18D9-8373-3EEA-6449-6A04D537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Domain Model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ACCB-1ADE-8A6C-63C7-4135AF6CA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Uygulamanın etki planını yansıtan model diyagramıdır.</a:t>
            </a:r>
          </a:p>
          <a:p>
            <a:r>
              <a:rPr lang="tr-TR" sz="2400" dirty="0"/>
              <a:t>Domain toplam fikrini içermelidir.</a:t>
            </a:r>
          </a:p>
          <a:p>
            <a:r>
              <a:rPr lang="tr-TR" sz="2400" dirty="0"/>
              <a:t>UML diyagramlarına nazaran resim ve görselle desteklenmelidir.</a:t>
            </a:r>
          </a:p>
          <a:p>
            <a:endParaRPr lang="tr-TR" sz="2400" dirty="0"/>
          </a:p>
          <a:p>
            <a:pPr marL="0" indent="0">
              <a:buNone/>
            </a:pPr>
            <a:r>
              <a:rPr lang="tr-TR" sz="2400" dirty="0"/>
              <a:t>«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Domain Model, </a:t>
            </a:r>
            <a:r>
              <a:rPr lang="en-US" sz="2400" dirty="0" err="1"/>
              <a:t>belirli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diyagram</a:t>
            </a:r>
            <a:r>
              <a:rPr lang="en-US" sz="2400" dirty="0"/>
              <a:t> </a:t>
            </a:r>
            <a:r>
              <a:rPr lang="en-US" sz="2400" dirty="0" err="1"/>
              <a:t>değildir</a:t>
            </a:r>
            <a:r>
              <a:rPr lang="en-US" sz="2400" dirty="0"/>
              <a:t>! </a:t>
            </a:r>
            <a:r>
              <a:rPr lang="en-US" sz="2400" dirty="0" err="1"/>
              <a:t>Diyagramın</a:t>
            </a:r>
            <a:r>
              <a:rPr lang="en-US" sz="2400" dirty="0"/>
              <a:t> </a:t>
            </a:r>
            <a:r>
              <a:rPr lang="en-US" sz="2400" dirty="0" err="1"/>
              <a:t>iletmeyi</a:t>
            </a:r>
            <a:r>
              <a:rPr lang="en-US" sz="2400" dirty="0"/>
              <a:t> </a:t>
            </a:r>
            <a:r>
              <a:rPr lang="en-US" sz="2400" dirty="0" err="1"/>
              <a:t>amaçladığı</a:t>
            </a:r>
            <a:r>
              <a:rPr lang="en-US" sz="2400" dirty="0"/>
              <a:t> </a:t>
            </a:r>
            <a:r>
              <a:rPr lang="en-US" sz="2400" dirty="0" err="1"/>
              <a:t>fikirdir</a:t>
            </a:r>
            <a:r>
              <a:rPr lang="en-US" sz="2400" dirty="0"/>
              <a:t>.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bu</a:t>
            </a:r>
            <a:r>
              <a:rPr lang="en-US" sz="2400" dirty="0"/>
              <a:t> </a:t>
            </a:r>
            <a:r>
              <a:rPr lang="en-US" sz="2400" dirty="0" err="1"/>
              <a:t>sadece</a:t>
            </a:r>
            <a:r>
              <a:rPr lang="en-US" sz="2400" dirty="0"/>
              <a:t> </a:t>
            </a:r>
            <a:r>
              <a:rPr lang="en-US" sz="2400" dirty="0" err="1"/>
              <a:t>alan</a:t>
            </a:r>
            <a:r>
              <a:rPr lang="en-US" sz="2400" dirty="0"/>
              <a:t> </a:t>
            </a:r>
            <a:r>
              <a:rPr lang="en-US" sz="2400" dirty="0" err="1"/>
              <a:t>uzmanının</a:t>
            </a:r>
            <a:r>
              <a:rPr lang="en-US" sz="2400" dirty="0"/>
              <a:t> </a:t>
            </a:r>
            <a:r>
              <a:rPr lang="en-US" sz="2400" dirty="0" err="1"/>
              <a:t>kafasındaki</a:t>
            </a:r>
            <a:r>
              <a:rPr lang="en-US" sz="2400" dirty="0"/>
              <a:t> </a:t>
            </a:r>
            <a:r>
              <a:rPr lang="en-US" sz="2400" dirty="0" err="1"/>
              <a:t>bilgi</a:t>
            </a:r>
            <a:r>
              <a:rPr lang="en-US" sz="2400" dirty="0"/>
              <a:t> </a:t>
            </a:r>
            <a:r>
              <a:rPr lang="en-US" sz="2400" dirty="0" err="1"/>
              <a:t>değil</a:t>
            </a:r>
            <a:r>
              <a:rPr lang="en-US" sz="2400" dirty="0"/>
              <a:t>, </a:t>
            </a:r>
            <a:r>
              <a:rPr lang="en-US" sz="2400" dirty="0" err="1"/>
              <a:t>bu</a:t>
            </a:r>
            <a:r>
              <a:rPr lang="en-US" sz="2400" dirty="0"/>
              <a:t> </a:t>
            </a:r>
            <a:r>
              <a:rPr lang="en-US" sz="2400" dirty="0" err="1"/>
              <a:t>bilginin</a:t>
            </a:r>
            <a:r>
              <a:rPr lang="en-US" sz="2400" dirty="0"/>
              <a:t> </a:t>
            </a:r>
            <a:r>
              <a:rPr lang="en-US" sz="2400" dirty="0" err="1"/>
              <a:t>titiz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şekilde</a:t>
            </a:r>
            <a:r>
              <a:rPr lang="en-US" sz="2400" dirty="0"/>
              <a:t> organize </a:t>
            </a:r>
            <a:r>
              <a:rPr lang="en-US" sz="2400" dirty="0" err="1"/>
              <a:t>edilmiş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soyutlamasıdır</a:t>
            </a:r>
            <a:r>
              <a:rPr lang="tr-TR" sz="2400" dirty="0"/>
              <a:t>»  </a:t>
            </a:r>
            <a:r>
              <a:rPr lang="tr-TR" sz="2400" b="1" dirty="0">
                <a:solidFill>
                  <a:schemeClr val="accent2">
                    <a:lumMod val="75000"/>
                  </a:schemeClr>
                </a:solidFill>
              </a:rPr>
              <a:t>Eric Evans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68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B285D-2A9B-67E1-20A7-CE7099C6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Domain Model</a:t>
            </a:r>
            <a:endParaRPr lang="en-US" dirty="0"/>
          </a:p>
        </p:txBody>
      </p:sp>
      <p:pic>
        <p:nvPicPr>
          <p:cNvPr id="5" name="Content Placeholder 4" descr="A picture containing diagram, text, plan, rectangle&#10;&#10;Description automatically generated">
            <a:extLst>
              <a:ext uri="{FF2B5EF4-FFF2-40B4-BE49-F238E27FC236}">
                <a16:creationId xmlns:a16="http://schemas.microsoft.com/office/drawing/2014/main" id="{80FE858C-4CB5-0A4D-0BB9-762EF1281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949" y="1380972"/>
            <a:ext cx="5492367" cy="4900730"/>
          </a:xfrm>
        </p:spPr>
      </p:pic>
    </p:spTree>
    <p:extLst>
      <p:ext uri="{BB962C8B-B14F-4D97-AF65-F5344CB8AC3E}">
        <p14:creationId xmlns:p14="http://schemas.microsoft.com/office/powerpoint/2010/main" val="3067716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4491-04E6-DEBD-86D4-16687886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Bounded 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B554-171A-C4D9-8906-9BF709BE1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2400" dirty="0"/>
              <a:t>Bounded Context, birbirlerinden ayrılmış ve sınırları belirlenmiş yapılanmalardır.</a:t>
            </a:r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tr-TR" sz="2400" dirty="0"/>
              <a:t>«</a:t>
            </a:r>
            <a:r>
              <a:rPr lang="en-US" sz="2400" dirty="0"/>
              <a:t>Domain Driven Design </a:t>
            </a:r>
            <a:r>
              <a:rPr lang="en-US" sz="2400" dirty="0" err="1"/>
              <a:t>tasarımındaki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merkezi</a:t>
            </a:r>
            <a:r>
              <a:rPr lang="en-US" sz="2400" dirty="0"/>
              <a:t> </a:t>
            </a:r>
            <a:r>
              <a:rPr lang="en-US" sz="2400" dirty="0" err="1"/>
              <a:t>prensip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Bounded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Context</a:t>
            </a:r>
            <a:r>
              <a:rPr lang="en-US" sz="2400" dirty="0" err="1"/>
              <a:t>’tir</a:t>
            </a:r>
            <a:r>
              <a:rPr lang="en-US" sz="2400" dirty="0"/>
              <a:t>.</a:t>
            </a:r>
            <a:r>
              <a:rPr lang="tr-TR" sz="2400" dirty="0"/>
              <a:t>» Eric Evans</a:t>
            </a:r>
          </a:p>
          <a:p>
            <a:pPr marL="0" indent="0">
              <a:buNone/>
            </a:pP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132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F19DC-D82A-E270-72AD-506F49A5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Bounded Context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Neye göre belirlenir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51460-84E6-FE11-DF9A-2FF0396F6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129"/>
            <a:ext cx="10515600" cy="4311736"/>
          </a:xfrm>
        </p:spPr>
        <p:txBody>
          <a:bodyPr>
            <a:noAutofit/>
          </a:bodyPr>
          <a:lstStyle/>
          <a:p>
            <a:r>
              <a:rPr lang="tr-TR" sz="2400" dirty="0"/>
              <a:t>Zaman zaman benzer, hatta </a:t>
            </a:r>
            <a:r>
              <a:rPr lang="tr-TR" sz="2400" dirty="0">
                <a:solidFill>
                  <a:schemeClr val="accent2">
                    <a:lumMod val="75000"/>
                  </a:schemeClr>
                </a:solidFill>
              </a:rPr>
              <a:t>aynı kelimeler farklı anlamlar </a:t>
            </a:r>
            <a:r>
              <a:rPr lang="tr-TR" sz="2400" dirty="0"/>
              <a:t>ifade etmeye başlayabilir. Dilin tam bu farklılaşmaya başladığı noktalar, bize farklı sınırlar içerisinde bulunduğumuzu işaret ediyor olabilir.</a:t>
            </a:r>
          </a:p>
          <a:p>
            <a:endParaRPr lang="tr-TR" sz="2400" dirty="0"/>
          </a:p>
          <a:p>
            <a:r>
              <a:rPr lang="en-US" sz="2400" dirty="0"/>
              <a:t>Hangi </a:t>
            </a:r>
            <a:r>
              <a:rPr lang="en-US" sz="2400" dirty="0" err="1"/>
              <a:t>seviyede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transactional</a:t>
            </a:r>
            <a:r>
              <a:rPr lang="en-US" sz="2400" dirty="0"/>
              <a:t> </a:t>
            </a:r>
            <a:r>
              <a:rPr lang="en-US" sz="2400" dirty="0" err="1"/>
              <a:t>tutarlılığa</a:t>
            </a:r>
            <a:r>
              <a:rPr lang="en-US" sz="2400" dirty="0"/>
              <a:t> </a:t>
            </a:r>
            <a:r>
              <a:rPr lang="en-US" sz="2400" dirty="0" err="1"/>
              <a:t>ihtiyaç</a:t>
            </a:r>
            <a:r>
              <a:rPr lang="en-US" sz="2400" dirty="0"/>
              <a:t> </a:t>
            </a:r>
            <a:r>
              <a:rPr lang="en-US" sz="2400" dirty="0" err="1"/>
              <a:t>olduğunu</a:t>
            </a:r>
            <a:r>
              <a:rPr lang="en-US" sz="2400" dirty="0"/>
              <a:t> </a:t>
            </a:r>
            <a:r>
              <a:rPr lang="en-US" sz="2400" dirty="0" err="1"/>
              <a:t>gözlemlemek</a:t>
            </a:r>
            <a:r>
              <a:rPr lang="en-US" sz="2400" dirty="0"/>
              <a:t>.</a:t>
            </a:r>
            <a:endParaRPr lang="tr-TR" sz="2400" dirty="0"/>
          </a:p>
          <a:p>
            <a:endParaRPr lang="tr-TR" sz="2400" dirty="0"/>
          </a:p>
          <a:p>
            <a:r>
              <a:rPr lang="en-US" sz="2400" dirty="0" err="1"/>
              <a:t>Yapılacak</a:t>
            </a:r>
            <a:r>
              <a:rPr lang="en-US" sz="2400" dirty="0"/>
              <a:t> </a:t>
            </a:r>
            <a:r>
              <a:rPr lang="en-US" sz="2400" dirty="0" err="1"/>
              <a:t>işin</a:t>
            </a:r>
            <a:r>
              <a:rPr lang="en-US" sz="2400" dirty="0"/>
              <a:t> </a:t>
            </a:r>
            <a:r>
              <a:rPr lang="en-US" sz="2400" dirty="0" err="1"/>
              <a:t>altyapısına</a:t>
            </a:r>
            <a:r>
              <a:rPr lang="en-US" sz="2400" dirty="0"/>
              <a:t> </a:t>
            </a:r>
            <a:r>
              <a:rPr lang="en-US" sz="2400" dirty="0" err="1"/>
              <a:t>göre</a:t>
            </a:r>
            <a:r>
              <a:rPr lang="en-US" sz="2400" dirty="0"/>
              <a:t> </a:t>
            </a:r>
            <a:r>
              <a:rPr lang="en-US" sz="2400" dirty="0" err="1"/>
              <a:t>değil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iş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mantığına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/>
              <a:t>göre</a:t>
            </a:r>
            <a:r>
              <a:rPr lang="en-US" sz="2400" dirty="0"/>
              <a:t> </a:t>
            </a:r>
            <a:r>
              <a:rPr lang="en-US" sz="2400" dirty="0" err="1"/>
              <a:t>belirlenmelidir</a:t>
            </a:r>
            <a:r>
              <a:rPr lang="en-US" sz="2400" dirty="0"/>
              <a:t>.</a:t>
            </a:r>
            <a:endParaRPr lang="tr-TR" sz="2400" dirty="0"/>
          </a:p>
          <a:p>
            <a:endParaRPr lang="tr-TR" sz="2400" dirty="0"/>
          </a:p>
          <a:p>
            <a:pPr marL="914400" lvl="2" indent="0">
              <a:buNone/>
            </a:pPr>
            <a:r>
              <a:rPr lang="tr-TR" sz="2400" dirty="0"/>
              <a:t>«</a:t>
            </a:r>
            <a:r>
              <a:rPr lang="en-US" sz="2400" b="0" i="1" dirty="0">
                <a:solidFill>
                  <a:schemeClr val="accent2">
                    <a:lumMod val="75000"/>
                  </a:schemeClr>
                </a:solidFill>
                <a:effectLst/>
              </a:rPr>
              <a:t>Domain Driven Design </a:t>
            </a:r>
            <a:r>
              <a:rPr lang="en-US" sz="2400" b="0" i="1" dirty="0" err="1">
                <a:effectLst/>
              </a:rPr>
              <a:t>ile</a:t>
            </a:r>
            <a:r>
              <a:rPr lang="en-US" sz="2400" b="0" i="1" dirty="0">
                <a:effectLst/>
              </a:rPr>
              <a:t> </a:t>
            </a:r>
            <a:r>
              <a:rPr lang="en-US" sz="2400" b="0" i="1" dirty="0" err="1">
                <a:effectLst/>
              </a:rPr>
              <a:t>çalışmak</a:t>
            </a:r>
            <a:r>
              <a:rPr lang="en-US" sz="2400" b="0" i="1" dirty="0">
                <a:effectLst/>
              </a:rPr>
              <a:t> </a:t>
            </a:r>
            <a:r>
              <a:rPr lang="en-US" sz="2400" b="0" i="1" dirty="0">
                <a:solidFill>
                  <a:srgbClr val="FFA500"/>
                </a:solidFill>
                <a:effectLst/>
              </a:rPr>
              <a:t>heuristic(</a:t>
            </a:r>
            <a:r>
              <a:rPr lang="en-US" sz="2400" b="0" i="1" dirty="0" err="1">
                <a:solidFill>
                  <a:srgbClr val="FFA500"/>
                </a:solidFill>
                <a:effectLst/>
              </a:rPr>
              <a:t>sezgisel</a:t>
            </a:r>
            <a:r>
              <a:rPr lang="en-US" sz="2400" b="0" i="1" dirty="0">
                <a:solidFill>
                  <a:srgbClr val="FFA500"/>
                </a:solidFill>
                <a:effectLst/>
              </a:rPr>
              <a:t>) </a:t>
            </a:r>
            <a:r>
              <a:rPr lang="en-US" sz="2400" b="0" i="1" dirty="0" err="1">
                <a:effectLst/>
              </a:rPr>
              <a:t>olabilmeyi</a:t>
            </a:r>
            <a:r>
              <a:rPr lang="en-US" sz="2400" b="0" i="1" dirty="0">
                <a:effectLst/>
              </a:rPr>
              <a:t> </a:t>
            </a:r>
            <a:r>
              <a:rPr lang="en-US" sz="2400" b="0" i="1" dirty="0" err="1">
                <a:effectLst/>
              </a:rPr>
              <a:t>gerektirir</a:t>
            </a:r>
            <a:r>
              <a:rPr lang="en-US" sz="2400" b="0" i="1" dirty="0">
                <a:solidFill>
                  <a:srgbClr val="FFA500"/>
                </a:solidFill>
                <a:effectLst/>
              </a:rPr>
              <a:t>.</a:t>
            </a:r>
            <a:r>
              <a:rPr lang="tr-TR" sz="2400" b="0" i="1" dirty="0">
                <a:solidFill>
                  <a:srgbClr val="FFA500"/>
                </a:solidFill>
                <a:effectLst/>
              </a:rPr>
              <a:t>»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6126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0F99-9AA2-4763-9DF0-EF77EEA5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Bounded Context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D578A-CE6F-43B9-9FAB-E18F5AF5F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Core Domaine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birbiri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ilişkili</a:t>
            </a:r>
            <a:r>
              <a:rPr lang="en-US" dirty="0"/>
              <a:t> her </a:t>
            </a:r>
            <a:r>
              <a:rPr lang="en-US" dirty="0" err="1"/>
              <a:t>bir</a:t>
            </a:r>
            <a:r>
              <a:rPr lang="en-US" dirty="0"/>
              <a:t> sub-domain</a:t>
            </a:r>
            <a:r>
              <a:rPr lang="tr-TR" dirty="0"/>
              <a:t> altındaki sınırlı bağlamlara</a:t>
            </a:r>
            <a:r>
              <a:rPr lang="en-US" dirty="0"/>
              <a:t> bounded context </a:t>
            </a:r>
            <a:r>
              <a:rPr lang="en-US" dirty="0" err="1"/>
              <a:t>diyoruz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E6059B0-A417-4992-908B-C877A76E3CBC}"/>
              </a:ext>
            </a:extLst>
          </p:cNvPr>
          <p:cNvSpPr/>
          <p:nvPr/>
        </p:nvSpPr>
        <p:spPr>
          <a:xfrm>
            <a:off x="3575050" y="2664883"/>
            <a:ext cx="4466166" cy="385233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ECOMMERCE</a:t>
            </a:r>
            <a:br>
              <a:rPr lang="en-US" b="1" dirty="0"/>
            </a:br>
            <a:r>
              <a:rPr lang="en-US" b="1" dirty="0"/>
              <a:t>DOMAIN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073BF3-5D38-4F0F-A0DF-D92CE6760F4F}"/>
              </a:ext>
            </a:extLst>
          </p:cNvPr>
          <p:cNvSpPr/>
          <p:nvPr/>
        </p:nvSpPr>
        <p:spPr>
          <a:xfrm>
            <a:off x="3622675" y="3876675"/>
            <a:ext cx="1153582" cy="10583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Customer Module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B3A691-9F34-4CAE-9AFF-41C9DC5D850A}"/>
              </a:ext>
            </a:extLst>
          </p:cNvPr>
          <p:cNvSpPr/>
          <p:nvPr/>
        </p:nvSpPr>
        <p:spPr>
          <a:xfrm>
            <a:off x="5125508" y="3231091"/>
            <a:ext cx="1153582" cy="10583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Stock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 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2A6E06-2843-415B-B7DB-99508B6DCD76}"/>
              </a:ext>
            </a:extLst>
          </p:cNvPr>
          <p:cNvSpPr/>
          <p:nvPr/>
        </p:nvSpPr>
        <p:spPr>
          <a:xfrm>
            <a:off x="5189007" y="4935007"/>
            <a:ext cx="1153582" cy="10583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Payment Module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4E1F0D-7F60-4532-BBB2-6BF53A05DFBB}"/>
              </a:ext>
            </a:extLst>
          </p:cNvPr>
          <p:cNvSpPr/>
          <p:nvPr/>
        </p:nvSpPr>
        <p:spPr>
          <a:xfrm>
            <a:off x="6649507" y="3961339"/>
            <a:ext cx="1153582" cy="10583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Product Catalog 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C1EBA4A7-E78A-41FA-908F-1CEEF03C3ABA}"/>
              </a:ext>
            </a:extLst>
          </p:cNvPr>
          <p:cNvSpPr/>
          <p:nvPr/>
        </p:nvSpPr>
        <p:spPr>
          <a:xfrm rot="1860000">
            <a:off x="4080340" y="5264573"/>
            <a:ext cx="1090083" cy="529167"/>
          </a:xfrm>
          <a:prstGeom prst="curved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Up 9">
            <a:extLst>
              <a:ext uri="{FF2B5EF4-FFF2-40B4-BE49-F238E27FC236}">
                <a16:creationId xmlns:a16="http://schemas.microsoft.com/office/drawing/2014/main" id="{8E1BE61A-59F8-4834-B4DB-6B13FC911AAB}"/>
              </a:ext>
            </a:extLst>
          </p:cNvPr>
          <p:cNvSpPr/>
          <p:nvPr/>
        </p:nvSpPr>
        <p:spPr>
          <a:xfrm rot="-2340000">
            <a:off x="6429839" y="5264572"/>
            <a:ext cx="1090083" cy="529167"/>
          </a:xfrm>
          <a:prstGeom prst="curved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FB5C0E8D-5F26-45ED-8982-3C1FD3A687B8}"/>
              </a:ext>
            </a:extLst>
          </p:cNvPr>
          <p:cNvSpPr/>
          <p:nvPr/>
        </p:nvSpPr>
        <p:spPr>
          <a:xfrm rot="7980000">
            <a:off x="4228507" y="3221989"/>
            <a:ext cx="1090083" cy="529167"/>
          </a:xfrm>
          <a:prstGeom prst="curved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Up 11">
            <a:extLst>
              <a:ext uri="{FF2B5EF4-FFF2-40B4-BE49-F238E27FC236}">
                <a16:creationId xmlns:a16="http://schemas.microsoft.com/office/drawing/2014/main" id="{68D1B293-0DB6-42AF-AD4A-D1A75A24364A}"/>
              </a:ext>
            </a:extLst>
          </p:cNvPr>
          <p:cNvSpPr/>
          <p:nvPr/>
        </p:nvSpPr>
        <p:spPr>
          <a:xfrm rot="12480000">
            <a:off x="6207589" y="3221988"/>
            <a:ext cx="1090083" cy="529167"/>
          </a:xfrm>
          <a:prstGeom prst="curved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E934A5-EA63-4163-AB97-518AEBDEAA00}"/>
              </a:ext>
            </a:extLst>
          </p:cNvPr>
          <p:cNvSpPr/>
          <p:nvPr/>
        </p:nvSpPr>
        <p:spPr>
          <a:xfrm>
            <a:off x="8623299" y="2834216"/>
            <a:ext cx="1957916" cy="12065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A45B3-49FD-4330-AB67-1AD01EEB9277}"/>
              </a:ext>
            </a:extLst>
          </p:cNvPr>
          <p:cNvSpPr/>
          <p:nvPr/>
        </p:nvSpPr>
        <p:spPr>
          <a:xfrm>
            <a:off x="8316382" y="4972049"/>
            <a:ext cx="1957916" cy="12065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TEAM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A95232-BD2A-442F-90C6-2BB6A01AA161}"/>
              </a:ext>
            </a:extLst>
          </p:cNvPr>
          <p:cNvSpPr/>
          <p:nvPr/>
        </p:nvSpPr>
        <p:spPr>
          <a:xfrm>
            <a:off x="833965" y="3088216"/>
            <a:ext cx="1957916" cy="12065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TEAM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6D86DC-6D29-495A-A359-6D7369B5B640}"/>
              </a:ext>
            </a:extLst>
          </p:cNvPr>
          <p:cNvSpPr/>
          <p:nvPr/>
        </p:nvSpPr>
        <p:spPr>
          <a:xfrm>
            <a:off x="1267881" y="4855632"/>
            <a:ext cx="1957916" cy="12065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TEAM 4</a:t>
            </a:r>
          </a:p>
        </p:txBody>
      </p:sp>
    </p:spTree>
    <p:extLst>
      <p:ext uri="{BB962C8B-B14F-4D97-AF65-F5344CB8AC3E}">
        <p14:creationId xmlns:p14="http://schemas.microsoft.com/office/powerpoint/2010/main" val="36369461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87F9-9771-403A-9056-F2B091C5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Bounded Context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İzolasyon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Seviyeleri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D244-97EB-4E56-BBC5-E5630732E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1.Seviye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(Folder Based)</a:t>
            </a:r>
          </a:p>
          <a:p>
            <a:r>
              <a:rPr lang="en-US" dirty="0"/>
              <a:t>2.Seviye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(Class Lib Based) </a:t>
            </a:r>
          </a:p>
          <a:p>
            <a:r>
              <a:rPr lang="en-US" dirty="0"/>
              <a:t>3.Seviye 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Microservice Based)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Birbirleri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alakalı</a:t>
            </a:r>
            <a:r>
              <a:rPr lang="en-US" dirty="0"/>
              <a:t> </a:t>
            </a:r>
            <a:r>
              <a:rPr lang="en-US" dirty="0" err="1"/>
              <a:t>gördüğümüz</a:t>
            </a:r>
            <a:r>
              <a:rPr lang="en-US" dirty="0"/>
              <a:t>,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ilişkisi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düşündüğünüz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bounded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contextleri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microservice </a:t>
            </a:r>
            <a:r>
              <a:rPr lang="en-US" dirty="0" err="1"/>
              <a:t>yapabiliriz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13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95F7-F683-41A3-9964-0F528CA9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Bounded Context Architecture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D3ED1-99D1-4AF7-A748-5B404E4ED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Onion Architecture</a:t>
            </a: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8665007-C4AD-40EC-B419-80095D432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919" y="2338066"/>
            <a:ext cx="4229569" cy="341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24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5846-42DA-607B-A607-841D1F4E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Context Mapping &amp; Integration Patterns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CC43E-9F7F-C249-4AB0-1D608520A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20400" cy="44520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Context mapping, bounded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context’lerin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temas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noktalarını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ve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aradaki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haberleşmeyi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açık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bir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şekilde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map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eden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bir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tasarım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sürecidir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</a:p>
          <a:p>
            <a:pPr marL="0" indent="0">
              <a:buNone/>
            </a:pPr>
            <a:endParaRPr lang="tr-TR" dirty="0">
              <a:solidFill>
                <a:srgbClr val="292929"/>
              </a:solidFill>
              <a:latin typeface="source-serif-pro"/>
            </a:endParaRPr>
          </a:p>
          <a:p>
            <a:pPr marL="0" indent="0">
              <a:buNone/>
            </a:pPr>
            <a:r>
              <a:rPr lang="tr-TR" dirty="0">
                <a:solidFill>
                  <a:srgbClr val="292929"/>
                </a:solidFill>
                <a:latin typeface="source-serif-pro"/>
              </a:rPr>
              <a:t>Mapping sürecinde aşağıdaki kalıplar uygulanabilir.</a:t>
            </a:r>
          </a:p>
          <a:p>
            <a:pPr marL="0" indent="0">
              <a:buNone/>
            </a:pPr>
            <a:endParaRPr lang="tr-TR" dirty="0">
              <a:solidFill>
                <a:srgbClr val="292929"/>
              </a:solidFill>
              <a:latin typeface="source-serif-pro"/>
            </a:endParaRPr>
          </a:p>
          <a:p>
            <a:r>
              <a:rPr lang="tr-TR" b="1" dirty="0">
                <a:solidFill>
                  <a:srgbClr val="292929"/>
                </a:solidFill>
                <a:latin typeface="source-serif-pro"/>
              </a:rPr>
              <a:t>Partnership</a:t>
            </a:r>
          </a:p>
          <a:p>
            <a:r>
              <a:rPr lang="tr-TR" b="1" dirty="0">
                <a:solidFill>
                  <a:srgbClr val="292929"/>
                </a:solidFill>
                <a:latin typeface="source-serif-pro"/>
              </a:rPr>
              <a:t>Shared Kernel</a:t>
            </a:r>
          </a:p>
          <a:p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Customer/Supplier Development Teams</a:t>
            </a:r>
            <a:endParaRPr lang="tr-TR" b="1" i="0" dirty="0">
              <a:solidFill>
                <a:srgbClr val="292929"/>
              </a:solidFill>
              <a:effectLst/>
              <a:latin typeface="source-serif-pro"/>
            </a:endParaRPr>
          </a:p>
          <a:p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Conformist</a:t>
            </a:r>
            <a:endParaRPr lang="tr-TR" b="1" dirty="0">
              <a:solidFill>
                <a:srgbClr val="292929"/>
              </a:solidFill>
              <a:latin typeface="source-serif-pro"/>
            </a:endParaRPr>
          </a:p>
          <a:p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Anti-corruption Layer</a:t>
            </a:r>
            <a:endParaRPr lang="tr-TR" b="1" i="0" dirty="0">
              <a:solidFill>
                <a:srgbClr val="292929"/>
              </a:solidFill>
              <a:effectLst/>
              <a:latin typeface="source-serif-pro"/>
            </a:endParaRPr>
          </a:p>
          <a:p>
            <a:r>
              <a:rPr lang="en-US" b="1" i="0" dirty="0" err="1">
                <a:solidFill>
                  <a:srgbClr val="292929"/>
                </a:solidFill>
                <a:effectLst/>
                <a:latin typeface="source-serif-pro"/>
              </a:rPr>
              <a:t>Seperate</a:t>
            </a: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 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829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D39D-BE0A-F7B9-2473-1A7D62C0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Context Mapping &amp; Integration Patterns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3B016-21A5-E356-9542-1E2A9F434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Bağlam</a:t>
            </a:r>
            <a:r>
              <a:rPr lang="en-US" sz="2400" dirty="0"/>
              <a:t> </a:t>
            </a:r>
            <a:r>
              <a:rPr lang="en-US" sz="2400" dirty="0" err="1"/>
              <a:t>sınırları</a:t>
            </a:r>
            <a:r>
              <a:rPr lang="en-US" sz="2400" dirty="0"/>
              <a:t> </a:t>
            </a:r>
            <a:r>
              <a:rPr lang="en-US" sz="2400" dirty="0" err="1"/>
              <a:t>nerede</a:t>
            </a:r>
            <a:r>
              <a:rPr lang="en-US" sz="2400" dirty="0"/>
              <a:t>?</a:t>
            </a:r>
          </a:p>
          <a:p>
            <a:r>
              <a:rPr lang="en-US" sz="2400" dirty="0" err="1"/>
              <a:t>Bağlamlar</a:t>
            </a:r>
            <a:r>
              <a:rPr lang="en-US" sz="2400" dirty="0"/>
              <a:t> </a:t>
            </a:r>
            <a:r>
              <a:rPr lang="en-US" sz="2400" dirty="0" err="1"/>
              <a:t>teknik</a:t>
            </a:r>
            <a:r>
              <a:rPr lang="en-US" sz="2400" dirty="0"/>
              <a:t> </a:t>
            </a:r>
            <a:r>
              <a:rPr lang="en-US" sz="2400" dirty="0" err="1"/>
              <a:t>olarak</a:t>
            </a:r>
            <a:r>
              <a:rPr lang="en-US" sz="2400" dirty="0"/>
              <a:t> </a:t>
            </a:r>
            <a:r>
              <a:rPr lang="en-US" sz="2400" dirty="0" err="1"/>
              <a:t>nasıl</a:t>
            </a:r>
            <a:r>
              <a:rPr lang="en-US" sz="2400" dirty="0"/>
              <a:t> </a:t>
            </a:r>
            <a:r>
              <a:rPr lang="en-US" sz="2400" dirty="0" err="1"/>
              <a:t>iletişim</a:t>
            </a:r>
            <a:r>
              <a:rPr lang="en-US" sz="2400" dirty="0"/>
              <a:t> </a:t>
            </a:r>
            <a:r>
              <a:rPr lang="en-US" sz="2400" dirty="0" err="1"/>
              <a:t>kuracak</a:t>
            </a:r>
            <a:r>
              <a:rPr lang="en-US" sz="2400" dirty="0"/>
              <a:t>?</a:t>
            </a:r>
          </a:p>
          <a:p>
            <a:r>
              <a:rPr lang="en-US" sz="2400" dirty="0" err="1"/>
              <a:t>Bağlamların</a:t>
            </a:r>
            <a:r>
              <a:rPr lang="en-US" sz="2400" dirty="0"/>
              <a:t> domain </a:t>
            </a:r>
            <a:r>
              <a:rPr lang="en-US" sz="2400" dirty="0" err="1"/>
              <a:t>modelleri</a:t>
            </a:r>
            <a:r>
              <a:rPr lang="en-US" sz="2400" dirty="0"/>
              <a:t> </a:t>
            </a:r>
            <a:r>
              <a:rPr lang="en-US" sz="2400" dirty="0" err="1"/>
              <a:t>arasında</a:t>
            </a:r>
            <a:r>
              <a:rPr lang="en-US" sz="2400" dirty="0"/>
              <a:t> </a:t>
            </a:r>
            <a:r>
              <a:rPr lang="en-US" sz="2400" dirty="0" err="1"/>
              <a:t>nasıl</a:t>
            </a:r>
            <a:r>
              <a:rPr lang="en-US" sz="2400" dirty="0"/>
              <a:t> </a:t>
            </a:r>
            <a:r>
              <a:rPr lang="en-US" sz="2400" dirty="0" err="1"/>
              <a:t>harita</a:t>
            </a:r>
            <a:r>
              <a:rPr lang="en-US" sz="2400" dirty="0"/>
              <a:t> </a:t>
            </a:r>
            <a:r>
              <a:rPr lang="en-US" sz="2400" dirty="0" err="1"/>
              <a:t>oluşturacağız</a:t>
            </a:r>
            <a:r>
              <a:rPr lang="en-US" sz="2400" dirty="0"/>
              <a:t> </a:t>
            </a:r>
            <a:endParaRPr lang="tr-TR" sz="2400" dirty="0"/>
          </a:p>
          <a:p>
            <a:r>
              <a:rPr lang="en-US" sz="2400" dirty="0" err="1"/>
              <a:t>Yukarı</a:t>
            </a:r>
            <a:r>
              <a:rPr lang="en-US" sz="2400" dirty="0"/>
              <a:t> </a:t>
            </a:r>
            <a:r>
              <a:rPr lang="en-US" sz="2400" dirty="0" err="1"/>
              <a:t>yönde</a:t>
            </a:r>
            <a:r>
              <a:rPr lang="tr-TR" sz="2400" dirty="0"/>
              <a:t> (</a:t>
            </a:r>
            <a:r>
              <a:rPr lang="tr-TR" sz="2400" dirty="0">
                <a:solidFill>
                  <a:schemeClr val="accent2">
                    <a:lumMod val="75000"/>
                  </a:schemeClr>
                </a:solidFill>
              </a:rPr>
              <a:t>upstream</a:t>
            </a:r>
            <a:r>
              <a:rPr lang="tr-TR" sz="2400" dirty="0"/>
              <a:t>)</a:t>
            </a:r>
            <a:r>
              <a:rPr lang="en-US" sz="2400" dirty="0"/>
              <a:t> </a:t>
            </a:r>
            <a:r>
              <a:rPr lang="en-US" sz="2400" dirty="0" err="1"/>
              <a:t>meydana</a:t>
            </a:r>
            <a:r>
              <a:rPr lang="en-US" sz="2400" dirty="0"/>
              <a:t> </a:t>
            </a:r>
            <a:r>
              <a:rPr lang="en-US" sz="2400" dirty="0" err="1"/>
              <a:t>gelen</a:t>
            </a:r>
            <a:r>
              <a:rPr lang="en-US" sz="2400" dirty="0"/>
              <a:t> </a:t>
            </a:r>
            <a:r>
              <a:rPr lang="en-US" sz="2400" dirty="0" err="1"/>
              <a:t>istenmeyen</a:t>
            </a:r>
            <a:r>
              <a:rPr lang="en-US" sz="2400" dirty="0"/>
              <a:t> </a:t>
            </a:r>
            <a:r>
              <a:rPr lang="en-US" sz="2400" dirty="0" err="1"/>
              <a:t>veya</a:t>
            </a:r>
            <a:r>
              <a:rPr lang="en-US" sz="2400" dirty="0"/>
              <a:t> </a:t>
            </a:r>
            <a:r>
              <a:rPr lang="en-US" sz="2400" dirty="0" err="1"/>
              <a:t>sorunlu</a:t>
            </a:r>
            <a:r>
              <a:rPr lang="en-US" sz="2400" dirty="0"/>
              <a:t> </a:t>
            </a:r>
            <a:r>
              <a:rPr lang="en-US" sz="2400" dirty="0" err="1"/>
              <a:t>değişikliklere</a:t>
            </a:r>
            <a:r>
              <a:rPr lang="en-US" sz="2400" dirty="0"/>
              <a:t> </a:t>
            </a:r>
            <a:r>
              <a:rPr lang="en-US" sz="2400" dirty="0" err="1"/>
              <a:t>karşı</a:t>
            </a:r>
            <a:r>
              <a:rPr lang="en-US" sz="2400" dirty="0"/>
              <a:t> </a:t>
            </a:r>
            <a:r>
              <a:rPr lang="en-US" sz="2400" dirty="0" err="1"/>
              <a:t>nasıl</a:t>
            </a:r>
            <a:r>
              <a:rPr lang="en-US" sz="2400" dirty="0"/>
              <a:t> </a:t>
            </a:r>
            <a:r>
              <a:rPr lang="en-US" sz="2400" dirty="0" err="1"/>
              <a:t>korunacağız</a:t>
            </a:r>
            <a:r>
              <a:rPr lang="en-US" sz="2400" dirty="0"/>
              <a:t>?</a:t>
            </a:r>
          </a:p>
          <a:p>
            <a:r>
              <a:rPr lang="en-US" sz="2400" dirty="0" err="1"/>
              <a:t>Aşağı</a:t>
            </a:r>
            <a:r>
              <a:rPr lang="en-US" sz="2400" dirty="0"/>
              <a:t> </a:t>
            </a:r>
            <a:r>
              <a:rPr lang="en-US" sz="2400" dirty="0" err="1"/>
              <a:t>akış</a:t>
            </a:r>
            <a:r>
              <a:rPr lang="tr-TR" sz="2400" dirty="0"/>
              <a:t> (</a:t>
            </a:r>
            <a:r>
              <a:rPr lang="tr-TR" sz="2400" dirty="0">
                <a:solidFill>
                  <a:schemeClr val="accent2">
                    <a:lumMod val="75000"/>
                  </a:schemeClr>
                </a:solidFill>
              </a:rPr>
              <a:t>downstream</a:t>
            </a:r>
            <a:r>
              <a:rPr lang="tr-TR" sz="2400" dirty="0"/>
              <a:t>)</a:t>
            </a:r>
            <a:r>
              <a:rPr lang="en-US" sz="2400" dirty="0"/>
              <a:t> </a:t>
            </a:r>
            <a:r>
              <a:rPr lang="en-US" sz="2400" dirty="0" err="1"/>
              <a:t>bağlamlarında</a:t>
            </a:r>
            <a:r>
              <a:rPr lang="en-US" sz="2400" dirty="0"/>
              <a:t> </a:t>
            </a:r>
            <a:r>
              <a:rPr lang="en-US" sz="2400" dirty="0" err="1"/>
              <a:t>sorun</a:t>
            </a:r>
            <a:r>
              <a:rPr lang="en-US" sz="2400" dirty="0"/>
              <a:t> </a:t>
            </a:r>
            <a:r>
              <a:rPr lang="en-US" sz="2400" dirty="0" err="1"/>
              <a:t>yaratmaktan</a:t>
            </a:r>
            <a:r>
              <a:rPr lang="en-US" sz="2400" dirty="0"/>
              <a:t> </a:t>
            </a:r>
            <a:r>
              <a:rPr lang="en-US" sz="2400" dirty="0" err="1"/>
              <a:t>nasıl</a:t>
            </a:r>
            <a:r>
              <a:rPr lang="en-US" sz="2400" dirty="0"/>
              <a:t> </a:t>
            </a:r>
            <a:r>
              <a:rPr lang="en-US" sz="2400" dirty="0" err="1"/>
              <a:t>kaçınacağız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2963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F09B-9A30-7D43-ADE4-733AB4C9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Context Mapping &amp; Integration Patterns</a:t>
            </a:r>
            <a:endParaRPr lang="en-US" dirty="0"/>
          </a:p>
        </p:txBody>
      </p:sp>
      <p:pic>
        <p:nvPicPr>
          <p:cNvPr id="5" name="Content Placeholder 4" descr="A white rectangle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79EA2ACF-08A9-0009-DA44-6618BD414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32" y="2587776"/>
            <a:ext cx="11427788" cy="1926973"/>
          </a:xfrm>
        </p:spPr>
      </p:pic>
    </p:spTree>
    <p:extLst>
      <p:ext uri="{BB962C8B-B14F-4D97-AF65-F5344CB8AC3E}">
        <p14:creationId xmlns:p14="http://schemas.microsoft.com/office/powerpoint/2010/main" val="192485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AB77-B7C0-7562-CFA3-7CB8813E2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srgbClr val="F3A447">
                    <a:lumMod val="75000"/>
                  </a:srgbClr>
                </a:solidFill>
                <a:effectLst/>
                <a:uLnTx/>
                <a:uFillTx/>
                <a:latin typeface="Tw Cen MT"/>
                <a:ea typeface="+mj-ea"/>
                <a:cs typeface="+mj-cs"/>
              </a:rPr>
              <a:t>Eğitim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+mj-ea"/>
                <a:cs typeface="+mj-cs"/>
              </a:rPr>
              <a:t> 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srgbClr val="F3A447">
                    <a:lumMod val="75000"/>
                  </a:srgbClr>
                </a:solidFill>
                <a:effectLst/>
                <a:uLnTx/>
                <a:uFillTx/>
                <a:latin typeface="Tw Cen MT"/>
                <a:ea typeface="+mj-ea"/>
                <a:cs typeface="+mj-cs"/>
              </a:rPr>
              <a:t>Kataloğu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  <a:ea typeface="+mj-ea"/>
                <a:cs typeface="+mj-cs"/>
              </a:rPr>
              <a:t>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C101A-A6EF-9F6F-EE04-705352B24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161"/>
            <a:ext cx="10738282" cy="5125714"/>
          </a:xfrm>
        </p:spPr>
        <p:txBody>
          <a:bodyPr>
            <a:normAutofit/>
          </a:bodyPr>
          <a:lstStyle/>
          <a:p>
            <a:r>
              <a:rPr lang="tr-TR" sz="2000" b="1" dirty="0"/>
              <a:t>Domain Driven Design (Modal Güdümlü Programlama)</a:t>
            </a:r>
          </a:p>
          <a:p>
            <a:pPr marL="457200" lvl="1" indent="0">
              <a:buNone/>
            </a:pPr>
            <a:r>
              <a:rPr lang="tr-TR" sz="2000" dirty="0"/>
              <a:t>Strategic Domain Driven Design</a:t>
            </a:r>
          </a:p>
          <a:p>
            <a:pPr lvl="2"/>
            <a:r>
              <a:rPr lang="tr-TR" sz="1600" dirty="0"/>
              <a:t>Ubiqitous Language</a:t>
            </a:r>
          </a:p>
          <a:p>
            <a:pPr lvl="2"/>
            <a:r>
              <a:rPr lang="tr-TR" sz="1600" dirty="0"/>
              <a:t>Domain Model</a:t>
            </a:r>
          </a:p>
          <a:p>
            <a:pPr lvl="2"/>
            <a:r>
              <a:rPr lang="tr-TR" sz="1600" dirty="0"/>
              <a:t>Domain Expert</a:t>
            </a:r>
          </a:p>
          <a:p>
            <a:pPr lvl="2"/>
            <a:r>
              <a:rPr lang="tr-TR" sz="1600" dirty="0"/>
              <a:t>Bounded Context</a:t>
            </a:r>
          </a:p>
          <a:p>
            <a:pPr lvl="2"/>
            <a:r>
              <a:rPr lang="tr-TR" sz="1600" dirty="0"/>
              <a:t>Countext Mapping</a:t>
            </a:r>
          </a:p>
          <a:p>
            <a:pPr marL="457200" lvl="1" indent="0">
              <a:buNone/>
            </a:pPr>
            <a:r>
              <a:rPr lang="tr-TR" sz="2000" dirty="0"/>
              <a:t>Tactical Domain Driven Desing</a:t>
            </a:r>
          </a:p>
          <a:p>
            <a:pPr lvl="2"/>
            <a:r>
              <a:rPr lang="tr-TR" sz="1600" dirty="0"/>
              <a:t>Entity</a:t>
            </a:r>
          </a:p>
          <a:p>
            <a:pPr lvl="2"/>
            <a:r>
              <a:rPr lang="tr-TR" sz="1600" dirty="0"/>
              <a:t>Value Object</a:t>
            </a:r>
          </a:p>
          <a:p>
            <a:pPr lvl="2"/>
            <a:r>
              <a:rPr lang="tr-TR" sz="1600" dirty="0"/>
              <a:t>Aggregate Root</a:t>
            </a:r>
          </a:p>
          <a:p>
            <a:pPr lvl="2"/>
            <a:r>
              <a:rPr lang="tr-TR" sz="1600" dirty="0"/>
              <a:t>Factories</a:t>
            </a:r>
          </a:p>
          <a:p>
            <a:pPr lvl="2"/>
            <a:r>
              <a:rPr lang="tr-TR" sz="1600" dirty="0"/>
              <a:t>Repositories</a:t>
            </a:r>
          </a:p>
          <a:p>
            <a:pPr lvl="2"/>
            <a:r>
              <a:rPr lang="tr-TR" sz="1600" dirty="0"/>
              <a:t>Domain Events</a:t>
            </a:r>
          </a:p>
          <a:p>
            <a:pPr lvl="2"/>
            <a:r>
              <a:rPr lang="tr-TR" sz="1600" dirty="0"/>
              <a:t>Domain Services</a:t>
            </a:r>
          </a:p>
          <a:p>
            <a:pPr lvl="2"/>
            <a:r>
              <a:rPr lang="tr-TR" sz="1600" dirty="0"/>
              <a:t>Enumarations</a:t>
            </a:r>
          </a:p>
          <a:p>
            <a:pPr lvl="1"/>
            <a:endParaRPr lang="tr-TR" sz="2000" dirty="0">
              <a:solidFill>
                <a:srgbClr val="FF0000"/>
              </a:solidFill>
            </a:endParaRPr>
          </a:p>
          <a:p>
            <a:endParaRPr lang="tr-TR" sz="2000" b="1" dirty="0"/>
          </a:p>
          <a:p>
            <a:pPr lvl="1"/>
            <a:endParaRPr lang="tr-TR" sz="2000" dirty="0">
              <a:solidFill>
                <a:srgbClr val="FF0000"/>
              </a:solidFill>
            </a:endParaRPr>
          </a:p>
          <a:p>
            <a:pPr lvl="1"/>
            <a:endParaRPr lang="tr-T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45694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6709A-4052-E74B-3ACD-E25518AE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Partnership(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Ortaklık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D1260-FB34-583A-8711-8912B887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bağlamdaki</a:t>
            </a:r>
            <a:r>
              <a:rPr lang="en-US" dirty="0"/>
              <a:t> </a:t>
            </a:r>
            <a:r>
              <a:rPr lang="en-US" dirty="0" err="1"/>
              <a:t>ekipler</a:t>
            </a:r>
            <a:r>
              <a:rPr lang="en-US" dirty="0"/>
              <a:t> </a:t>
            </a:r>
            <a:r>
              <a:rPr lang="en-US" dirty="0" err="1"/>
              <a:t>işbirliği</a:t>
            </a:r>
            <a:r>
              <a:rPr lang="en-US" dirty="0"/>
              <a:t> </a:t>
            </a:r>
            <a:r>
              <a:rPr lang="en-US" dirty="0" err="1"/>
              <a:t>yapar</a:t>
            </a:r>
            <a:r>
              <a:rPr lang="en-US" dirty="0"/>
              <a:t>. </a:t>
            </a:r>
            <a:r>
              <a:rPr lang="en-US" dirty="0" err="1"/>
              <a:t>Arayüzler</a:t>
            </a:r>
            <a:r>
              <a:rPr lang="en-US" dirty="0"/>
              <a:t> - ne </a:t>
            </a:r>
            <a:r>
              <a:rPr lang="en-US" dirty="0" err="1"/>
              <a:t>olursa</a:t>
            </a:r>
            <a:r>
              <a:rPr lang="en-US" dirty="0"/>
              <a:t> </a:t>
            </a:r>
            <a:r>
              <a:rPr lang="en-US" dirty="0" err="1"/>
              <a:t>olsunlar</a:t>
            </a:r>
            <a:r>
              <a:rPr lang="en-US" dirty="0"/>
              <a:t> - her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bağlamın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ihtiyaçlarını</a:t>
            </a:r>
            <a:r>
              <a:rPr lang="en-US" dirty="0"/>
              <a:t> </a:t>
            </a:r>
            <a:r>
              <a:rPr lang="en-US" dirty="0" err="1"/>
              <a:t>karşılayacak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gelişir</a:t>
            </a:r>
            <a:r>
              <a:rPr lang="tr-TR" dirty="0"/>
              <a:t>.</a:t>
            </a:r>
            <a:endParaRPr lang="en-US" dirty="0"/>
          </a:p>
        </p:txBody>
      </p:sp>
      <p:pic>
        <p:nvPicPr>
          <p:cNvPr id="7" name="Picture 6" descr="A picture containing circle, text, font, screenshot&#10;&#10;Description automatically generated">
            <a:extLst>
              <a:ext uri="{FF2B5EF4-FFF2-40B4-BE49-F238E27FC236}">
                <a16:creationId xmlns:a16="http://schemas.microsoft.com/office/drawing/2014/main" id="{3925EDE9-B953-8643-B199-6071A0FFC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924" y="3805151"/>
            <a:ext cx="7710151" cy="201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385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738BB-BDBF-0D8D-2C04-3A1D079C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Shared Kernal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2C97C-B02D-A600-091D-AB8A2F29C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92929"/>
                </a:solidFill>
                <a:effectLst/>
              </a:rPr>
              <a:t>Her 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iki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bağlam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 da </a:t>
            </a:r>
            <a:r>
              <a:rPr lang="en-US" sz="2400" b="0" i="0" dirty="0" err="1">
                <a:solidFill>
                  <a:schemeClr val="accent2">
                    <a:lumMod val="75000"/>
                  </a:schemeClr>
                </a:solidFill>
                <a:effectLst/>
              </a:rPr>
              <a:t>çekirdek</a:t>
            </a:r>
            <a:r>
              <a:rPr lang="tr-TR" sz="2400" dirty="0">
                <a:solidFill>
                  <a:schemeClr val="accent2">
                    <a:lumMod val="75000"/>
                  </a:schemeClr>
                </a:solidFill>
              </a:rPr>
              <a:t> (core)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olan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ortak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bir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kod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tabanını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paylaşır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. </a:t>
            </a:r>
            <a:endParaRPr lang="tr-TR" sz="2400" b="0" i="0" dirty="0">
              <a:solidFill>
                <a:srgbClr val="292929"/>
              </a:solidFill>
              <a:effectLst/>
            </a:endParaRPr>
          </a:p>
          <a:p>
            <a:endParaRPr lang="tr-TR" sz="2400" dirty="0">
              <a:solidFill>
                <a:srgbClr val="292929"/>
              </a:solidFill>
            </a:endParaRPr>
          </a:p>
          <a:p>
            <a:r>
              <a:rPr lang="en-US" sz="2400" b="0" i="0" dirty="0" err="1">
                <a:solidFill>
                  <a:srgbClr val="292929"/>
                </a:solidFill>
                <a:effectLst/>
              </a:rPr>
              <a:t>Çekirdek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, 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herhangi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bir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ekip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tarafından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değiştirilebilir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, 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ancak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önce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diğer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ekibe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danışılmadan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yapılamaz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.</a:t>
            </a:r>
            <a:endParaRPr lang="tr-TR" sz="2400" b="0" i="0" dirty="0">
              <a:solidFill>
                <a:srgbClr val="292929"/>
              </a:solidFill>
              <a:effectLst/>
            </a:endParaRPr>
          </a:p>
          <a:p>
            <a:endParaRPr lang="tr-TR" sz="2400" dirty="0">
              <a:solidFill>
                <a:srgbClr val="292929"/>
              </a:solidFill>
            </a:endParaRPr>
          </a:p>
          <a:p>
            <a:r>
              <a:rPr lang="en-US" sz="2400" dirty="0" err="1"/>
              <a:t>İstenmeyen</a:t>
            </a:r>
            <a:r>
              <a:rPr lang="en-US" sz="2400" dirty="0"/>
              <a:t> </a:t>
            </a:r>
            <a:r>
              <a:rPr lang="en-US" sz="2400" dirty="0" err="1"/>
              <a:t>yan</a:t>
            </a:r>
            <a:r>
              <a:rPr lang="en-US" sz="2400" dirty="0"/>
              <a:t> </a:t>
            </a:r>
            <a:r>
              <a:rPr lang="en-US" sz="2400" dirty="0" err="1"/>
              <a:t>etkilerin</a:t>
            </a:r>
            <a:r>
              <a:rPr lang="en-US" sz="2400" dirty="0"/>
              <a:t> </a:t>
            </a:r>
            <a:r>
              <a:rPr lang="en-US" sz="2400" dirty="0" err="1"/>
              <a:t>ortaya</a:t>
            </a:r>
            <a:r>
              <a:rPr lang="en-US" sz="2400" dirty="0"/>
              <a:t> </a:t>
            </a:r>
            <a:r>
              <a:rPr lang="en-US" sz="2400" dirty="0" err="1"/>
              <a:t>çıkmadığından</a:t>
            </a:r>
            <a:r>
              <a:rPr lang="en-US" sz="2400" dirty="0"/>
              <a:t> </a:t>
            </a:r>
            <a:r>
              <a:rPr lang="en-US" sz="2400" dirty="0" err="1"/>
              <a:t>emin</a:t>
            </a:r>
            <a:r>
              <a:rPr lang="en-US" sz="2400" dirty="0"/>
              <a:t> </a:t>
            </a:r>
            <a:r>
              <a:rPr lang="en-US" sz="2400" dirty="0" err="1"/>
              <a:t>olmak</a:t>
            </a:r>
            <a:r>
              <a:rPr lang="en-US" sz="2400" dirty="0"/>
              <a:t> </a:t>
            </a:r>
            <a:r>
              <a:rPr lang="en-US" sz="2400" dirty="0" err="1"/>
              <a:t>için</a:t>
            </a:r>
            <a:r>
              <a:rPr lang="en-US" sz="2400" dirty="0"/>
              <a:t>, </a:t>
            </a:r>
            <a:r>
              <a:rPr lang="en-US" sz="2400" dirty="0" err="1"/>
              <a:t>sürekli</a:t>
            </a:r>
            <a:r>
              <a:rPr lang="en-US" sz="2400" dirty="0"/>
              <a:t> </a:t>
            </a:r>
            <a:r>
              <a:rPr lang="en-US" sz="2400" dirty="0" err="1"/>
              <a:t>entegrasyon</a:t>
            </a:r>
            <a:r>
              <a:rPr lang="en-US" sz="2400" dirty="0"/>
              <a:t> (</a:t>
            </a:r>
            <a:r>
              <a:rPr lang="en-US" sz="2400" dirty="0" err="1"/>
              <a:t>otomatik</a:t>
            </a:r>
            <a:r>
              <a:rPr lang="en-US" sz="2400" dirty="0"/>
              <a:t> test </a:t>
            </a:r>
            <a:r>
              <a:rPr lang="en-US" sz="2400" dirty="0" err="1"/>
              <a:t>ile</a:t>
            </a:r>
            <a:r>
              <a:rPr lang="en-US" sz="2400" dirty="0"/>
              <a:t>) </a:t>
            </a:r>
            <a:r>
              <a:rPr lang="en-US" sz="2400" dirty="0" err="1"/>
              <a:t>gereklidir</a:t>
            </a:r>
            <a:r>
              <a:rPr lang="tr-TR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1608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C10A-86BA-8EF9-696E-999E9CCB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Shared Kernal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14A37-9833-10E7-F75E-57AFAD2E3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129"/>
            <a:ext cx="10515600" cy="3859742"/>
          </a:xfrm>
        </p:spPr>
        <p:txBody>
          <a:bodyPr/>
          <a:lstStyle/>
          <a:p>
            <a:r>
              <a:rPr lang="en-US" dirty="0" err="1"/>
              <a:t>İşleri</a:t>
            </a:r>
            <a:r>
              <a:rPr lang="en-US" dirty="0"/>
              <a:t> </a:t>
            </a:r>
            <a:r>
              <a:rPr lang="en-US" dirty="0" err="1"/>
              <a:t>olabildiğince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tutmak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, </a:t>
            </a:r>
            <a:r>
              <a:rPr lang="en-US" dirty="0" err="1"/>
              <a:t>paylaşılan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çekirdek</a:t>
            </a:r>
            <a:r>
              <a:rPr lang="en-US" dirty="0"/>
              <a:t> </a:t>
            </a:r>
            <a:r>
              <a:rPr lang="en-US" dirty="0" err="1"/>
              <a:t>mümkün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tutulmalıdır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/>
              <a:t>Paylaşılan çekirdekte çok sayıda model kodu varsa, bu bağlamların aslında tek bir büyük bağlamda birleştirilmesi gerektiğinin bir işareti olabilir.</a:t>
            </a:r>
          </a:p>
          <a:p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pic>
        <p:nvPicPr>
          <p:cNvPr id="6" name="Picture 5" descr="A picture containing circle, text, font, diagram&#10;&#10;Description automatically generated">
            <a:extLst>
              <a:ext uri="{FF2B5EF4-FFF2-40B4-BE49-F238E27FC236}">
                <a16:creationId xmlns:a16="http://schemas.microsoft.com/office/drawing/2014/main" id="{9AFBC269-6F2A-EF62-AE6B-A47F634F4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351" y="4272753"/>
            <a:ext cx="5592193" cy="239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7365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B068D-A49D-8752-E08B-8C689A05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Customer-Supplier 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Müşteri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-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Satıcı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6AC49-6989-3916-E9F2-B36F173A1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Bağlamlar</a:t>
            </a:r>
            <a:r>
              <a:rPr lang="en-US" dirty="0"/>
              <a:t>, </a:t>
            </a:r>
            <a:r>
              <a:rPr lang="en-US" dirty="0" err="1"/>
              <a:t>yukarı</a:t>
            </a:r>
            <a:r>
              <a:rPr lang="en-US" dirty="0"/>
              <a:t> </a:t>
            </a:r>
            <a:r>
              <a:rPr lang="en-US" dirty="0" err="1"/>
              <a:t>akış-aşağı</a:t>
            </a:r>
            <a:r>
              <a:rPr lang="en-US" dirty="0"/>
              <a:t> </a:t>
            </a:r>
            <a:r>
              <a:rPr lang="en-US" dirty="0" err="1"/>
              <a:t>akış</a:t>
            </a:r>
            <a:r>
              <a:rPr lang="en-US" dirty="0"/>
              <a:t> </a:t>
            </a:r>
            <a:r>
              <a:rPr lang="en-US" dirty="0" err="1"/>
              <a:t>ilişkisi</a:t>
            </a:r>
            <a:r>
              <a:rPr lang="en-US" dirty="0"/>
              <a:t> </a:t>
            </a:r>
            <a:r>
              <a:rPr lang="en-US" dirty="0" err="1"/>
              <a:t>içindedir</a:t>
            </a:r>
            <a:r>
              <a:rPr lang="tr-TR" dirty="0"/>
              <a:t>. (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upstream downstream</a:t>
            </a:r>
            <a:r>
              <a:rPr lang="tr-TR" dirty="0"/>
              <a:t>)</a:t>
            </a:r>
          </a:p>
          <a:p>
            <a:endParaRPr lang="tr-TR" dirty="0"/>
          </a:p>
          <a:p>
            <a:r>
              <a:rPr lang="tr-TR" dirty="0"/>
              <a:t>Y</a:t>
            </a:r>
            <a:r>
              <a:rPr lang="en-US" dirty="0" err="1"/>
              <a:t>ukarı</a:t>
            </a:r>
            <a:r>
              <a:rPr lang="en-US" dirty="0"/>
              <a:t> </a:t>
            </a:r>
            <a:r>
              <a:rPr lang="en-US" dirty="0" err="1"/>
              <a:t>akış</a:t>
            </a:r>
            <a:r>
              <a:rPr lang="en-US" dirty="0"/>
              <a:t> </a:t>
            </a:r>
            <a:r>
              <a:rPr lang="en-US" dirty="0" err="1"/>
              <a:t>ekibi</a:t>
            </a:r>
            <a:r>
              <a:rPr lang="en-US" dirty="0"/>
              <a:t> </a:t>
            </a:r>
            <a:r>
              <a:rPr lang="en-US" dirty="0" err="1"/>
              <a:t>tedarikçi</a:t>
            </a:r>
            <a:r>
              <a:rPr lang="tr-TR" dirty="0"/>
              <a:t> (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Supplier</a:t>
            </a:r>
            <a:r>
              <a:rPr lang="tr-TR" dirty="0"/>
              <a:t>)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aşağı</a:t>
            </a:r>
            <a:r>
              <a:rPr lang="en-US" dirty="0"/>
              <a:t> </a:t>
            </a:r>
            <a:r>
              <a:rPr lang="en-US" dirty="0" err="1"/>
              <a:t>akış</a:t>
            </a:r>
            <a:r>
              <a:rPr lang="en-US" dirty="0"/>
              <a:t> </a:t>
            </a:r>
            <a:r>
              <a:rPr lang="en-US" dirty="0" err="1"/>
              <a:t>ekibi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tr-TR" dirty="0"/>
              <a:t> (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Customer</a:t>
            </a:r>
            <a:r>
              <a:rPr lang="tr-TR" dirty="0"/>
              <a:t>)</a:t>
            </a:r>
            <a:r>
              <a:rPr lang="en-US" dirty="0"/>
              <a:t> </a:t>
            </a:r>
            <a:r>
              <a:rPr lang="en-US" dirty="0" err="1"/>
              <a:t>olacak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biçimlendirilir</a:t>
            </a:r>
            <a:r>
              <a:rPr lang="en-US" dirty="0"/>
              <a:t>. </a:t>
            </a:r>
            <a:endParaRPr lang="tr-TR" dirty="0"/>
          </a:p>
          <a:p>
            <a:endParaRPr lang="tr-TR" dirty="0"/>
          </a:p>
          <a:p>
            <a:r>
              <a:rPr lang="tr-TR" dirty="0"/>
              <a:t>Y</a:t>
            </a:r>
            <a:r>
              <a:rPr lang="en-US" dirty="0" err="1"/>
              <a:t>ukarı</a:t>
            </a:r>
            <a:r>
              <a:rPr lang="en-US" dirty="0"/>
              <a:t> </a:t>
            </a:r>
            <a:r>
              <a:rPr lang="en-US" dirty="0" err="1"/>
              <a:t>akış</a:t>
            </a:r>
            <a:r>
              <a:rPr lang="en-US" dirty="0"/>
              <a:t> </a:t>
            </a:r>
            <a:r>
              <a:rPr lang="en-US" dirty="0" err="1"/>
              <a:t>ekibinin</a:t>
            </a:r>
            <a:r>
              <a:rPr lang="en-US" dirty="0"/>
              <a:t> 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tedarikçi</a:t>
            </a:r>
            <a:r>
              <a:rPr lang="en-US" dirty="0"/>
              <a:t>) </a:t>
            </a:r>
            <a:r>
              <a:rPr lang="en-US" dirty="0" err="1"/>
              <a:t>aşağı</a:t>
            </a:r>
            <a:r>
              <a:rPr lang="en-US" dirty="0"/>
              <a:t> </a:t>
            </a:r>
            <a:r>
              <a:rPr lang="en-US" dirty="0" err="1"/>
              <a:t>akış</a:t>
            </a:r>
            <a:r>
              <a:rPr lang="en-US" dirty="0"/>
              <a:t> </a:t>
            </a:r>
            <a:r>
              <a:rPr lang="en-US" dirty="0" err="1"/>
              <a:t>ekibinin</a:t>
            </a:r>
            <a:r>
              <a:rPr lang="en-US" dirty="0"/>
              <a:t> 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müşteri</a:t>
            </a:r>
            <a:r>
              <a:rPr lang="en-US" dirty="0"/>
              <a:t>) </a:t>
            </a:r>
            <a:r>
              <a:rPr lang="en-US" dirty="0" err="1"/>
              <a:t>ihtiyaçlarını</a:t>
            </a:r>
            <a:r>
              <a:rPr lang="en-US" dirty="0"/>
              <a:t> </a:t>
            </a:r>
            <a:r>
              <a:rPr lang="en-US" dirty="0" err="1"/>
              <a:t>hesaba</a:t>
            </a:r>
            <a:r>
              <a:rPr lang="en-US" dirty="0"/>
              <a:t> </a:t>
            </a:r>
            <a:r>
              <a:rPr lang="en-US" dirty="0" err="1"/>
              <a:t>katması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16243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0E76-7AEC-8E24-3F33-2BEE90049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Customer-Supplier 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Müşteri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-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Satıcı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dirty="0"/>
          </a:p>
        </p:txBody>
      </p:sp>
      <p:pic>
        <p:nvPicPr>
          <p:cNvPr id="11" name="Content Placeholder 10" descr="A picture containing text, circle, screenshot, font&#10;&#10;Description automatically generated">
            <a:extLst>
              <a:ext uri="{FF2B5EF4-FFF2-40B4-BE49-F238E27FC236}">
                <a16:creationId xmlns:a16="http://schemas.microsoft.com/office/drawing/2014/main" id="{0C52AEF5-5A10-43C2-8FDB-9F1CD84D3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209" y="2159503"/>
            <a:ext cx="7952706" cy="3101639"/>
          </a:xfrm>
        </p:spPr>
      </p:pic>
    </p:spTree>
    <p:extLst>
      <p:ext uri="{BB962C8B-B14F-4D97-AF65-F5344CB8AC3E}">
        <p14:creationId xmlns:p14="http://schemas.microsoft.com/office/powerpoint/2010/main" val="17168669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33D8-11AD-0BD8-90E5-FC6D2F99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Conformist (</a:t>
            </a:r>
            <a:r>
              <a:rPr lang="en-US" i="0" u="none" strike="noStrike" dirty="0" err="1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Uyumlu</a:t>
            </a:r>
            <a:r>
              <a:rPr lang="en-US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i="0" u="none" strike="noStrike" dirty="0" err="1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Kimse</a:t>
            </a:r>
            <a:r>
              <a:rPr lang="en-US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)</a:t>
            </a:r>
            <a:br>
              <a:rPr lang="en-US" b="1" i="0" u="none" strike="noStrike" dirty="0"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F162-B258-684F-E9B1-C29283F52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Bağlamlar</a:t>
            </a:r>
            <a:r>
              <a:rPr lang="en-US" sz="2400" dirty="0"/>
              <a:t> </a:t>
            </a:r>
            <a:r>
              <a:rPr lang="en-US" sz="2400" dirty="0" err="1"/>
              <a:t>yukarı</a:t>
            </a:r>
            <a:r>
              <a:rPr lang="en-US" sz="2400" dirty="0"/>
              <a:t> </a:t>
            </a:r>
            <a:r>
              <a:rPr lang="en-US" sz="2400" dirty="0" err="1"/>
              <a:t>akış-aşağı</a:t>
            </a:r>
            <a:r>
              <a:rPr lang="en-US" sz="2400" dirty="0"/>
              <a:t> </a:t>
            </a:r>
            <a:r>
              <a:rPr lang="en-US" sz="2400" dirty="0" err="1"/>
              <a:t>akış</a:t>
            </a:r>
            <a:r>
              <a:rPr lang="en-US" sz="2400" dirty="0"/>
              <a:t> </a:t>
            </a:r>
            <a:r>
              <a:rPr lang="en-US" sz="2400" dirty="0" err="1"/>
              <a:t>ilişkisi</a:t>
            </a:r>
            <a:r>
              <a:rPr lang="en-US" sz="2400" dirty="0"/>
              <a:t> </a:t>
            </a:r>
            <a:r>
              <a:rPr lang="en-US" sz="2400" dirty="0" err="1"/>
              <a:t>içindedir</a:t>
            </a:r>
            <a:r>
              <a:rPr lang="en-US" sz="2400" dirty="0"/>
              <a:t>.</a:t>
            </a:r>
            <a:endParaRPr lang="tr-TR" sz="2400" dirty="0"/>
          </a:p>
          <a:p>
            <a:endParaRPr lang="tr-TR" sz="2400" dirty="0"/>
          </a:p>
          <a:p>
            <a:r>
              <a:rPr lang="en-US" sz="2400" dirty="0" err="1"/>
              <a:t>Bununla</a:t>
            </a:r>
            <a:r>
              <a:rPr lang="en-US" sz="2400" dirty="0"/>
              <a:t> </a:t>
            </a:r>
            <a:r>
              <a:rPr lang="en-US" sz="2400" dirty="0" err="1"/>
              <a:t>birlikte</a:t>
            </a:r>
            <a:r>
              <a:rPr lang="en-US" sz="2400" dirty="0"/>
              <a:t>, </a:t>
            </a:r>
            <a:r>
              <a:rPr lang="en-US" sz="2400" dirty="0" err="1"/>
              <a:t>yukarı</a:t>
            </a:r>
            <a:r>
              <a:rPr lang="en-US" sz="2400" dirty="0"/>
              <a:t> </a:t>
            </a:r>
            <a:r>
              <a:rPr lang="en-US" sz="2400" dirty="0" err="1"/>
              <a:t>akış</a:t>
            </a:r>
            <a:r>
              <a:rPr lang="en-US" sz="2400" dirty="0"/>
              <a:t> </a:t>
            </a:r>
            <a:r>
              <a:rPr lang="en-US" sz="2400" dirty="0" err="1"/>
              <a:t>ekibinin</a:t>
            </a:r>
            <a:r>
              <a:rPr lang="en-US" sz="2400" dirty="0"/>
              <a:t>, </a:t>
            </a:r>
            <a:r>
              <a:rPr lang="en-US" sz="2400" dirty="0" err="1"/>
              <a:t>aşağı</a:t>
            </a:r>
            <a:r>
              <a:rPr lang="en-US" sz="2400" dirty="0"/>
              <a:t> </a:t>
            </a:r>
            <a:r>
              <a:rPr lang="en-US" sz="2400" dirty="0" err="1"/>
              <a:t>akış</a:t>
            </a:r>
            <a:r>
              <a:rPr lang="en-US" sz="2400" dirty="0"/>
              <a:t> </a:t>
            </a:r>
            <a:r>
              <a:rPr lang="en-US" sz="2400" dirty="0" err="1"/>
              <a:t>ekibinin</a:t>
            </a:r>
            <a:r>
              <a:rPr lang="en-US" sz="2400" dirty="0"/>
              <a:t> </a:t>
            </a:r>
            <a:r>
              <a:rPr lang="en-US" sz="2400" dirty="0" err="1"/>
              <a:t>ihtiyaçlarını</a:t>
            </a:r>
            <a:r>
              <a:rPr lang="en-US" sz="2400" dirty="0"/>
              <a:t> </a:t>
            </a:r>
            <a:r>
              <a:rPr lang="en-US" sz="2400" dirty="0" err="1"/>
              <a:t>karşılamak</a:t>
            </a:r>
            <a:r>
              <a:rPr lang="en-US" sz="2400" dirty="0"/>
              <a:t> </a:t>
            </a:r>
            <a:r>
              <a:rPr lang="en-US" sz="2400" dirty="0" err="1"/>
              <a:t>için</a:t>
            </a:r>
            <a:r>
              <a:rPr lang="en-US" sz="2400" dirty="0"/>
              <a:t> </a:t>
            </a:r>
            <a:r>
              <a:rPr lang="en-US" sz="2400" dirty="0" err="1"/>
              <a:t>hiçbir</a:t>
            </a:r>
            <a:r>
              <a:rPr lang="en-US" sz="2400" dirty="0"/>
              <a:t> </a:t>
            </a:r>
            <a:r>
              <a:rPr lang="en-US" sz="2400" dirty="0" err="1"/>
              <a:t>motivasyonu</a:t>
            </a:r>
            <a:r>
              <a:rPr lang="en-US" sz="2400" dirty="0"/>
              <a:t> </a:t>
            </a:r>
            <a:r>
              <a:rPr lang="en-US" sz="2400" dirty="0" err="1"/>
              <a:t>yoktur</a:t>
            </a:r>
            <a:r>
              <a:rPr lang="en-US" sz="2400" dirty="0"/>
              <a:t> </a:t>
            </a:r>
            <a:endParaRPr lang="tr-TR" sz="2400" dirty="0"/>
          </a:p>
          <a:p>
            <a:endParaRPr lang="tr-TR" sz="2400" dirty="0"/>
          </a:p>
          <a:p>
            <a:r>
              <a:rPr lang="en-US" sz="2400" dirty="0"/>
              <a:t>Alt </a:t>
            </a:r>
            <a:r>
              <a:rPr lang="en-US" sz="2400" dirty="0" err="1"/>
              <a:t>ekip</a:t>
            </a:r>
            <a:r>
              <a:rPr lang="en-US" sz="2400" dirty="0"/>
              <a:t>, her ne </a:t>
            </a:r>
            <a:r>
              <a:rPr lang="en-US" sz="2400" dirty="0" err="1"/>
              <a:t>olursa</a:t>
            </a:r>
            <a:r>
              <a:rPr lang="en-US" sz="2400" dirty="0"/>
              <a:t> </a:t>
            </a:r>
            <a:r>
              <a:rPr lang="en-US" sz="2400" dirty="0" err="1"/>
              <a:t>olsun</a:t>
            </a:r>
            <a:r>
              <a:rPr lang="en-US" sz="2400" dirty="0"/>
              <a:t>, </a:t>
            </a:r>
            <a:r>
              <a:rPr lang="en-US" sz="2400" dirty="0" err="1"/>
              <a:t>üst</a:t>
            </a:r>
            <a:r>
              <a:rPr lang="en-US" sz="2400" dirty="0"/>
              <a:t> </a:t>
            </a:r>
            <a:r>
              <a:rPr lang="en-US" sz="2400" dirty="0" err="1"/>
              <a:t>ekip</a:t>
            </a:r>
            <a:r>
              <a:rPr lang="en-US" sz="2400" dirty="0"/>
              <a:t> </a:t>
            </a:r>
            <a:r>
              <a:rPr lang="en-US" sz="2400" dirty="0" err="1"/>
              <a:t>modeline</a:t>
            </a:r>
            <a:r>
              <a:rPr lang="en-US" sz="2400" dirty="0"/>
              <a:t> </a:t>
            </a:r>
            <a:r>
              <a:rPr lang="en-US" sz="2400" dirty="0" err="1"/>
              <a:t>uymaya</a:t>
            </a:r>
            <a:r>
              <a:rPr lang="en-US" sz="2400" dirty="0"/>
              <a:t> </a:t>
            </a:r>
            <a:r>
              <a:rPr lang="en-US" sz="2400" dirty="0" err="1"/>
              <a:t>karar</a:t>
            </a:r>
            <a:r>
              <a:rPr lang="en-US" sz="2400" dirty="0"/>
              <a:t> </a:t>
            </a:r>
            <a:r>
              <a:rPr lang="en-US" sz="2400" dirty="0" err="1"/>
              <a:t>verir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36972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F4F97-DD29-2BC1-0FD1-BD22E93E2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Conformist</a:t>
            </a:r>
            <a:endParaRPr lang="en-US" dirty="0"/>
          </a:p>
        </p:txBody>
      </p:sp>
      <p:pic>
        <p:nvPicPr>
          <p:cNvPr id="5" name="Content Placeholder 4" descr="A picture containing circle, text, font, diagram&#10;&#10;Description automatically generated">
            <a:extLst>
              <a:ext uri="{FF2B5EF4-FFF2-40B4-BE49-F238E27FC236}">
                <a16:creationId xmlns:a16="http://schemas.microsoft.com/office/drawing/2014/main" id="{50076043-15B8-7BC0-AE5E-A6ADB6D34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491" y="2363841"/>
            <a:ext cx="9758526" cy="2342048"/>
          </a:xfrm>
        </p:spPr>
      </p:pic>
    </p:spTree>
    <p:extLst>
      <p:ext uri="{BB962C8B-B14F-4D97-AF65-F5344CB8AC3E}">
        <p14:creationId xmlns:p14="http://schemas.microsoft.com/office/powerpoint/2010/main" val="14284953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FCEE-113E-5ECD-9E04-1847F014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Anticorruption Layer (</a:t>
            </a:r>
            <a:r>
              <a:rPr lang="en-US" i="0" u="none" strike="noStrike" dirty="0" err="1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Adaptosyon</a:t>
            </a:r>
            <a:r>
              <a:rPr lang="en-US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i="0" u="none" strike="noStrike" dirty="0" err="1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Katmanı</a:t>
            </a:r>
            <a:r>
              <a:rPr lang="en-US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F5912-FC3D-88D4-5780-2624265E3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err="1"/>
              <a:t>Bağlamlar</a:t>
            </a:r>
            <a:r>
              <a:rPr lang="en-US" sz="2400" dirty="0"/>
              <a:t> </a:t>
            </a:r>
            <a:r>
              <a:rPr lang="en-US" sz="2400" dirty="0" err="1"/>
              <a:t>yukarı</a:t>
            </a:r>
            <a:r>
              <a:rPr lang="en-US" sz="2400" dirty="0"/>
              <a:t> </a:t>
            </a:r>
            <a:r>
              <a:rPr lang="en-US" sz="2400" dirty="0" err="1"/>
              <a:t>akış-aşağı</a:t>
            </a:r>
            <a:r>
              <a:rPr lang="en-US" sz="2400" dirty="0"/>
              <a:t> </a:t>
            </a:r>
            <a:r>
              <a:rPr lang="en-US" sz="2400" dirty="0" err="1"/>
              <a:t>akış</a:t>
            </a:r>
            <a:r>
              <a:rPr lang="en-US" sz="2400" dirty="0"/>
              <a:t> </a:t>
            </a:r>
            <a:r>
              <a:rPr lang="en-US" sz="2400" dirty="0" err="1"/>
              <a:t>ilişkisi</a:t>
            </a:r>
            <a:r>
              <a:rPr lang="en-US" sz="2400" dirty="0"/>
              <a:t> </a:t>
            </a:r>
            <a:r>
              <a:rPr lang="en-US" sz="2400" dirty="0" err="1"/>
              <a:t>içindedir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yukarı</a:t>
            </a:r>
            <a:r>
              <a:rPr lang="en-US" sz="2400" dirty="0"/>
              <a:t> </a:t>
            </a:r>
            <a:r>
              <a:rPr lang="en-US" sz="2400" dirty="0" err="1"/>
              <a:t>akış</a:t>
            </a:r>
            <a:r>
              <a:rPr lang="en-US" sz="2400" dirty="0"/>
              <a:t> </a:t>
            </a:r>
            <a:r>
              <a:rPr lang="en-US" sz="2400" dirty="0" err="1"/>
              <a:t>ekibi</a:t>
            </a:r>
            <a:r>
              <a:rPr lang="en-US" sz="2400" dirty="0"/>
              <a:t>, </a:t>
            </a:r>
            <a:r>
              <a:rPr lang="en-US" sz="2400" dirty="0" err="1"/>
              <a:t>aşağı</a:t>
            </a:r>
            <a:r>
              <a:rPr lang="en-US" sz="2400" dirty="0"/>
              <a:t> </a:t>
            </a:r>
            <a:r>
              <a:rPr lang="en-US" sz="2400" dirty="0" err="1"/>
              <a:t>akış</a:t>
            </a:r>
            <a:r>
              <a:rPr lang="en-US" sz="2400" dirty="0"/>
              <a:t> </a:t>
            </a:r>
            <a:r>
              <a:rPr lang="en-US" sz="2400" dirty="0" err="1"/>
              <a:t>ekibinin</a:t>
            </a:r>
            <a:r>
              <a:rPr lang="en-US" sz="2400" dirty="0"/>
              <a:t> </a:t>
            </a:r>
            <a:r>
              <a:rPr lang="en-US" sz="2400" dirty="0" err="1"/>
              <a:t>ihtiyaçlarını</a:t>
            </a:r>
            <a:r>
              <a:rPr lang="en-US" sz="2400" dirty="0"/>
              <a:t> </a:t>
            </a:r>
            <a:r>
              <a:rPr lang="en-US" sz="2400" dirty="0" err="1"/>
              <a:t>umursamaz</a:t>
            </a:r>
            <a:r>
              <a:rPr lang="tr-TR" sz="2400" dirty="0"/>
              <a:t>.</a:t>
            </a:r>
          </a:p>
          <a:p>
            <a:endParaRPr lang="tr-TR" sz="2400" dirty="0"/>
          </a:p>
          <a:p>
            <a:r>
              <a:rPr lang="tr-TR" sz="2400" dirty="0"/>
              <a:t>A</a:t>
            </a:r>
            <a:r>
              <a:rPr lang="en-US" sz="2400" dirty="0" err="1"/>
              <a:t>şağı</a:t>
            </a:r>
            <a:r>
              <a:rPr lang="en-US" sz="2400" dirty="0"/>
              <a:t> </a:t>
            </a:r>
            <a:r>
              <a:rPr lang="en-US" sz="2400" dirty="0" err="1"/>
              <a:t>akış</a:t>
            </a:r>
            <a:r>
              <a:rPr lang="en-US" sz="2400" dirty="0"/>
              <a:t> </a:t>
            </a:r>
            <a:r>
              <a:rPr lang="en-US" sz="2400" dirty="0" err="1"/>
              <a:t>ekibi</a:t>
            </a:r>
            <a:r>
              <a:rPr lang="en-US" sz="2400" dirty="0"/>
              <a:t>, </a:t>
            </a:r>
            <a:r>
              <a:rPr lang="tr-TR" sz="2400" dirty="0"/>
              <a:t>yukarı akış ekibine uymak yerine aşağı akış bağlamını yukarı akış bağlamından </a:t>
            </a:r>
            <a:r>
              <a:rPr lang="en-US" sz="2400" dirty="0" err="1"/>
              <a:t>koruyan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s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oyutlama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katmanı</a:t>
            </a:r>
            <a:r>
              <a:rPr lang="en-US" sz="2400" dirty="0"/>
              <a:t> </a:t>
            </a:r>
            <a:r>
              <a:rPr lang="en-US" sz="2400" dirty="0" err="1"/>
              <a:t>oluşturmaya</a:t>
            </a:r>
            <a:r>
              <a:rPr lang="en-US" sz="2400" dirty="0"/>
              <a:t> </a:t>
            </a:r>
            <a:r>
              <a:rPr lang="en-US" sz="2400" dirty="0" err="1"/>
              <a:t>karar</a:t>
            </a:r>
            <a:r>
              <a:rPr lang="en-US" sz="2400" dirty="0"/>
              <a:t> </a:t>
            </a:r>
            <a:r>
              <a:rPr lang="en-US" sz="2400" dirty="0" err="1"/>
              <a:t>verir</a:t>
            </a:r>
            <a:r>
              <a:rPr lang="en-US" sz="2400" dirty="0"/>
              <a:t>.</a:t>
            </a:r>
            <a:endParaRPr lang="tr-TR" sz="2400" dirty="0"/>
          </a:p>
          <a:p>
            <a:endParaRPr lang="tr-TR" sz="2400" dirty="0"/>
          </a:p>
          <a:p>
            <a:r>
              <a:rPr lang="tr-TR" sz="2400" dirty="0"/>
              <a:t>Yukarı akış bağlamındaki bir değişiklik adaptasyon katmanının değişmesini gerektirir.</a:t>
            </a:r>
          </a:p>
          <a:p>
            <a:endParaRPr lang="tr-TR" sz="2400" dirty="0"/>
          </a:p>
          <a:p>
            <a:r>
              <a:rPr lang="tr-TR" sz="2400" dirty="0"/>
              <a:t>Adapter Pattern kullanılır.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7709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1ECED-B6BD-56A5-1F62-FD01A5D90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Anticorruption Layer (</a:t>
            </a:r>
            <a:r>
              <a:rPr lang="en-US" i="0" u="none" strike="noStrike" dirty="0" err="1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Adaptosyon</a:t>
            </a:r>
            <a:r>
              <a:rPr lang="en-US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i="0" u="none" strike="noStrike" dirty="0" err="1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Katmanı</a:t>
            </a:r>
            <a:r>
              <a:rPr lang="en-US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E5AA7-E6C0-ED5F-32F3-2BA793EB2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Yukarı</a:t>
            </a:r>
            <a:r>
              <a:rPr lang="en-US" sz="2400" dirty="0"/>
              <a:t> </a:t>
            </a:r>
            <a:r>
              <a:rPr lang="en-US" sz="2400" dirty="0" err="1"/>
              <a:t>akış</a:t>
            </a:r>
            <a:r>
              <a:rPr lang="en-US" sz="2400" dirty="0"/>
              <a:t> </a:t>
            </a:r>
            <a:r>
              <a:rPr lang="en-US" sz="2400" dirty="0" err="1"/>
              <a:t>bağlamı</a:t>
            </a:r>
            <a:r>
              <a:rPr lang="en-US" sz="2400" dirty="0"/>
              <a:t> </a:t>
            </a:r>
            <a:r>
              <a:rPr lang="en-US" sz="2400" dirty="0" err="1"/>
              <a:t>değiştiğinde</a:t>
            </a:r>
            <a:r>
              <a:rPr lang="en-US" sz="2400" dirty="0"/>
              <a:t>, </a:t>
            </a:r>
            <a:r>
              <a:rPr lang="en-US" sz="2400" dirty="0" err="1"/>
              <a:t>adaptasyon</a:t>
            </a:r>
            <a:r>
              <a:rPr lang="en-US" sz="2400" dirty="0"/>
              <a:t> </a:t>
            </a:r>
            <a:r>
              <a:rPr lang="en-US" sz="2400" dirty="0" err="1"/>
              <a:t>katmanının</a:t>
            </a:r>
            <a:r>
              <a:rPr lang="en-US" sz="2400" dirty="0"/>
              <a:t> da </a:t>
            </a:r>
            <a:r>
              <a:rPr lang="en-US" sz="2400" dirty="0" err="1"/>
              <a:t>değişmesi</a:t>
            </a:r>
            <a:r>
              <a:rPr lang="en-US" sz="2400" dirty="0"/>
              <a:t> </a:t>
            </a:r>
            <a:r>
              <a:rPr lang="en-US" sz="2400" dirty="0" err="1"/>
              <a:t>gerekir</a:t>
            </a:r>
            <a:r>
              <a:rPr lang="en-US" sz="2400" dirty="0"/>
              <a:t>, </a:t>
            </a:r>
            <a:r>
              <a:rPr lang="en-US" sz="2400" dirty="0" err="1"/>
              <a:t>ancak</a:t>
            </a:r>
            <a:r>
              <a:rPr lang="en-US" sz="2400" dirty="0"/>
              <a:t> </a:t>
            </a:r>
            <a:r>
              <a:rPr lang="en-US" sz="2400" dirty="0" err="1"/>
              <a:t>aşağı</a:t>
            </a:r>
            <a:r>
              <a:rPr lang="en-US" sz="2400" dirty="0"/>
              <a:t> </a:t>
            </a:r>
            <a:r>
              <a:rPr lang="en-US" sz="2400" dirty="0" err="1"/>
              <a:t>akış</a:t>
            </a:r>
            <a:r>
              <a:rPr lang="en-US" sz="2400" dirty="0"/>
              <a:t> </a:t>
            </a:r>
            <a:r>
              <a:rPr lang="en-US" sz="2400" dirty="0" err="1"/>
              <a:t>bağlamının</a:t>
            </a:r>
            <a:r>
              <a:rPr lang="en-US" sz="2400" dirty="0"/>
              <a:t> </a:t>
            </a:r>
            <a:r>
              <a:rPr lang="en-US" sz="2400" dirty="0" err="1"/>
              <a:t>geri</a:t>
            </a:r>
            <a:r>
              <a:rPr lang="en-US" sz="2400" dirty="0"/>
              <a:t> </a:t>
            </a:r>
            <a:r>
              <a:rPr lang="en-US" sz="2400" dirty="0" err="1"/>
              <a:t>kalanı</a:t>
            </a:r>
            <a:r>
              <a:rPr lang="en-US" sz="2400" dirty="0"/>
              <a:t> </a:t>
            </a:r>
            <a:r>
              <a:rPr lang="en-US" sz="2400" dirty="0" err="1"/>
              <a:t>değişmeden</a:t>
            </a:r>
            <a:r>
              <a:rPr lang="en-US" sz="2400" dirty="0"/>
              <a:t> </a:t>
            </a:r>
            <a:r>
              <a:rPr lang="en-US" sz="2400" dirty="0" err="1"/>
              <a:t>kalabilir</a:t>
            </a:r>
            <a:r>
              <a:rPr lang="en-US" sz="2400" dirty="0"/>
              <a:t>.</a:t>
            </a:r>
          </a:p>
        </p:txBody>
      </p:sp>
      <p:pic>
        <p:nvPicPr>
          <p:cNvPr id="7" name="Picture 6" descr="A picture containing text, circle, diagram, screenshot&#10;&#10;Description automatically generated">
            <a:extLst>
              <a:ext uri="{FF2B5EF4-FFF2-40B4-BE49-F238E27FC236}">
                <a16:creationId xmlns:a16="http://schemas.microsoft.com/office/drawing/2014/main" id="{6EF4054C-D8C7-E1E2-47AB-87C8AC4D4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984" y="2964511"/>
            <a:ext cx="7343468" cy="285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358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A426A-8951-BDB1-9791-4338D9D23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Separate Ways (</a:t>
            </a:r>
            <a:r>
              <a:rPr lang="en-US" i="0" u="none" strike="noStrike" dirty="0" err="1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Ayrı</a:t>
            </a:r>
            <a:r>
              <a:rPr lang="en-US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Roller)</a:t>
            </a:r>
            <a:br>
              <a:rPr lang="en-US" b="1" i="0" u="none" strike="noStrike" dirty="0"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DEDC2-E021-F33F-7B34-07E434FE5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İki</a:t>
            </a:r>
            <a:r>
              <a:rPr lang="en-US" dirty="0"/>
              <a:t> </a:t>
            </a:r>
            <a:r>
              <a:rPr lang="en-US" dirty="0" err="1"/>
              <a:t>bağlam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entegrasyonun</a:t>
            </a:r>
            <a:r>
              <a:rPr lang="en-US" dirty="0"/>
              <a:t> </a:t>
            </a:r>
            <a:r>
              <a:rPr lang="en-US" dirty="0" err="1"/>
              <a:t>yararı</a:t>
            </a:r>
            <a:r>
              <a:rPr lang="en-US" dirty="0"/>
              <a:t> </a:t>
            </a:r>
            <a:r>
              <a:rPr lang="en-US" dirty="0" err="1"/>
              <a:t>artık</a:t>
            </a:r>
            <a:r>
              <a:rPr lang="en-US" dirty="0"/>
              <a:t> </a:t>
            </a:r>
            <a:r>
              <a:rPr lang="en-US" dirty="0" err="1"/>
              <a:t>çabaya</a:t>
            </a:r>
            <a:r>
              <a:rPr lang="en-US" dirty="0"/>
              <a:t> </a:t>
            </a:r>
            <a:r>
              <a:rPr lang="en-US" dirty="0" err="1"/>
              <a:t>değmediğinde</a:t>
            </a:r>
            <a:r>
              <a:rPr lang="en-US" dirty="0"/>
              <a:t>, </a:t>
            </a:r>
            <a:r>
              <a:rPr lang="en-US" dirty="0" err="1"/>
              <a:t>bağlamları</a:t>
            </a:r>
            <a:r>
              <a:rPr lang="en-US" dirty="0"/>
              <a:t> </a:t>
            </a:r>
            <a:r>
              <a:rPr lang="en-US" dirty="0" err="1"/>
              <a:t>birbirinden</a:t>
            </a:r>
            <a:r>
              <a:rPr lang="en-US" dirty="0"/>
              <a:t> </a:t>
            </a:r>
            <a:r>
              <a:rPr lang="en-US" dirty="0" err="1"/>
              <a:t>ayırmak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evrimleşmelerine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vermek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iyidir</a:t>
            </a:r>
            <a:r>
              <a:rPr lang="en-US" dirty="0"/>
              <a:t>. </a:t>
            </a:r>
            <a:endParaRPr lang="tr-TR" dirty="0"/>
          </a:p>
          <a:p>
            <a:endParaRPr lang="tr-TR" dirty="0"/>
          </a:p>
          <a:p>
            <a:r>
              <a:rPr lang="en-US" dirty="0"/>
              <a:t> Bunun </a:t>
            </a:r>
            <a:r>
              <a:rPr lang="en-US" dirty="0" err="1"/>
              <a:t>nedeni</a:t>
            </a:r>
            <a:r>
              <a:rPr lang="en-US" dirty="0"/>
              <a:t>, </a:t>
            </a:r>
            <a:r>
              <a:rPr lang="en-US" dirty="0" err="1"/>
              <a:t>sistemlerin</a:t>
            </a:r>
            <a:r>
              <a:rPr lang="en-US" dirty="0"/>
              <a:t> </a:t>
            </a:r>
            <a:r>
              <a:rPr lang="en-US" dirty="0" err="1"/>
              <a:t>artık</a:t>
            </a:r>
            <a:r>
              <a:rPr lang="en-US" dirty="0"/>
              <a:t> </a:t>
            </a:r>
            <a:r>
              <a:rPr lang="en-US" dirty="0" err="1"/>
              <a:t>birbirleriyle</a:t>
            </a:r>
            <a:r>
              <a:rPr lang="en-US" dirty="0"/>
              <a:t> </a:t>
            </a:r>
            <a:r>
              <a:rPr lang="en-US" dirty="0" err="1"/>
              <a:t>ilişkili</a:t>
            </a:r>
            <a:r>
              <a:rPr lang="en-US" dirty="0"/>
              <a:t> </a:t>
            </a:r>
            <a:r>
              <a:rPr lang="en-US" dirty="0" err="1"/>
              <a:t>olmadıkları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noktaya</a:t>
            </a:r>
            <a:r>
              <a:rPr lang="en-US" dirty="0"/>
              <a:t> </a:t>
            </a:r>
            <a:r>
              <a:rPr lang="en-US" dirty="0" err="1"/>
              <a:t>evrilmiş</a:t>
            </a:r>
            <a:r>
              <a:rPr lang="en-US" dirty="0"/>
              <a:t> </a:t>
            </a:r>
            <a:r>
              <a:rPr lang="en-US" dirty="0" err="1"/>
              <a:t>olmaları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8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FBA8-00B0-452A-A668-31A9BCEB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Solid Principles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4B5D517-C094-44B9-A2D9-CE0437027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9848" y="1628069"/>
            <a:ext cx="5459564" cy="3859742"/>
          </a:xfrm>
        </p:spPr>
      </p:pic>
    </p:spTree>
    <p:extLst>
      <p:ext uri="{BB962C8B-B14F-4D97-AF65-F5344CB8AC3E}">
        <p14:creationId xmlns:p14="http://schemas.microsoft.com/office/powerpoint/2010/main" val="25156094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9515-67EA-7D02-AA33-F2B32CB6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DDD Downstream Pattern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Content Placeholder 4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26818946-6C37-FEFD-FC72-AA42B058B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41" y="1825625"/>
            <a:ext cx="6712873" cy="4339201"/>
          </a:xfrm>
        </p:spPr>
      </p:pic>
    </p:spTree>
    <p:extLst>
      <p:ext uri="{BB962C8B-B14F-4D97-AF65-F5344CB8AC3E}">
        <p14:creationId xmlns:p14="http://schemas.microsoft.com/office/powerpoint/2010/main" val="33135072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0F7D-6443-E216-D3AF-986112DE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Tactical</a:t>
            </a:r>
            <a:r>
              <a:rPr lang="tr-TR" sz="4400" dirty="0">
                <a:solidFill>
                  <a:schemeClr val="accent2">
                    <a:lumMod val="75000"/>
                  </a:schemeClr>
                </a:solidFill>
              </a:rPr>
              <a:t> Domain Driven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1E9E7-913C-215B-7BC3-863096CB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tr-TR" sz="3200" dirty="0"/>
              <a:t>Entity</a:t>
            </a:r>
          </a:p>
          <a:p>
            <a:pPr lvl="1"/>
            <a:r>
              <a:rPr lang="tr-TR" sz="3200" dirty="0"/>
              <a:t>Value Object</a:t>
            </a:r>
          </a:p>
          <a:p>
            <a:pPr lvl="1"/>
            <a:r>
              <a:rPr lang="tr-TR" sz="3200" dirty="0"/>
              <a:t>Aggregate Root</a:t>
            </a:r>
          </a:p>
          <a:p>
            <a:pPr lvl="1"/>
            <a:r>
              <a:rPr lang="tr-TR" sz="3200" dirty="0"/>
              <a:t>Factories</a:t>
            </a:r>
          </a:p>
          <a:p>
            <a:pPr lvl="1"/>
            <a:r>
              <a:rPr lang="tr-TR" sz="3200" dirty="0"/>
              <a:t>Repositories</a:t>
            </a:r>
          </a:p>
          <a:p>
            <a:pPr lvl="1"/>
            <a:r>
              <a:rPr lang="tr-TR" sz="3200" dirty="0"/>
              <a:t>Domain Events</a:t>
            </a:r>
          </a:p>
          <a:p>
            <a:pPr lvl="1"/>
            <a:r>
              <a:rPr lang="tr-TR" sz="3200" dirty="0"/>
              <a:t>Domain Services</a:t>
            </a:r>
          </a:p>
          <a:p>
            <a:pPr lvl="1"/>
            <a:r>
              <a:rPr lang="tr-TR" sz="3200" dirty="0"/>
              <a:t>Enumarations</a:t>
            </a:r>
          </a:p>
          <a:p>
            <a:pPr lvl="1"/>
            <a:r>
              <a:rPr lang="tr-TR" sz="3200" dirty="0"/>
              <a:t>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568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A10FA-73BC-C2A7-9BA1-BBA1F51E5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Entity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2296F-8DF0-1B65-33FE-3A2ACF4BF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Kendisine</a:t>
            </a:r>
            <a:r>
              <a:rPr lang="en-US" sz="2800" dirty="0"/>
              <a:t> </a:t>
            </a:r>
            <a:r>
              <a:rPr lang="en-US" sz="2800" dirty="0" err="1"/>
              <a:t>ait</a:t>
            </a:r>
            <a:r>
              <a:rPr lang="en-US" sz="2800" dirty="0"/>
              <a:t> unique </a:t>
            </a:r>
            <a:r>
              <a:rPr lang="en-US" sz="2800" dirty="0" err="1"/>
              <a:t>değeri</a:t>
            </a:r>
            <a:r>
              <a:rPr lang="en-US" sz="2800" dirty="0"/>
              <a:t> </a:t>
            </a:r>
            <a:r>
              <a:rPr lang="en-US" sz="2800" dirty="0" err="1"/>
              <a:t>olan</a:t>
            </a:r>
            <a:r>
              <a:rPr lang="en-US" sz="2800" dirty="0"/>
              <a:t> </a:t>
            </a:r>
            <a:r>
              <a:rPr lang="tr-TR" sz="2800" dirty="0"/>
              <a:t>program nesneleridir</a:t>
            </a:r>
            <a:r>
              <a:rPr lang="en-US" sz="2800" dirty="0"/>
              <a:t>. (ID)</a:t>
            </a:r>
            <a:endParaRPr lang="tr-TR" sz="2800" dirty="0"/>
          </a:p>
          <a:p>
            <a:endParaRPr lang="tr-TR" dirty="0"/>
          </a:p>
          <a:p>
            <a:r>
              <a:rPr lang="tr-TR" sz="2800" dirty="0"/>
              <a:t>Entity </a:t>
            </a:r>
            <a:r>
              <a:rPr lang="tr-TR" sz="2800" dirty="0">
                <a:solidFill>
                  <a:schemeClr val="accent2">
                    <a:lumMod val="75000"/>
                  </a:schemeClr>
                </a:solidFill>
              </a:rPr>
              <a:t>mutable</a:t>
            </a:r>
            <a:r>
              <a:rPr lang="tr-TR" sz="2800" dirty="0"/>
              <a:t>’dır.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00B18469-7539-35FA-4767-1A111DCEC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720" y="2675692"/>
            <a:ext cx="3876127" cy="359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881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0E7-324C-01E9-738B-338BFAFA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Value Object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1DE23-406F-C682-E996-6787FC2F8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/>
              <a:t>Kendisine</a:t>
            </a:r>
            <a:r>
              <a:rPr lang="en-US" sz="2800" dirty="0"/>
              <a:t> </a:t>
            </a:r>
            <a:r>
              <a:rPr lang="en-US" sz="2800" dirty="0" err="1"/>
              <a:t>ait</a:t>
            </a:r>
            <a:r>
              <a:rPr lang="en-US" sz="2800" dirty="0"/>
              <a:t> unique </a:t>
            </a:r>
            <a:r>
              <a:rPr lang="en-US" sz="2800" dirty="0" err="1"/>
              <a:t>değeri</a:t>
            </a:r>
            <a:r>
              <a:rPr lang="en-US" sz="2800" dirty="0"/>
              <a:t> </a:t>
            </a:r>
            <a:r>
              <a:rPr lang="en-US" sz="2800" dirty="0" err="1"/>
              <a:t>olmaya</a:t>
            </a:r>
            <a:r>
              <a:rPr lang="tr-TR" sz="2800" dirty="0"/>
              <a:t>n, değer bazlı çalışan program nesneleridir</a:t>
            </a:r>
            <a:r>
              <a:rPr lang="en-US" sz="2800" dirty="0"/>
              <a:t>.</a:t>
            </a:r>
            <a:endParaRPr lang="tr-TR" sz="2800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sz="2800" dirty="0"/>
              <a:t>Value Object </a:t>
            </a:r>
            <a:r>
              <a:rPr lang="tr-TR" sz="2800" dirty="0">
                <a:solidFill>
                  <a:schemeClr val="accent2">
                    <a:lumMod val="75000"/>
                  </a:schemeClr>
                </a:solidFill>
              </a:rPr>
              <a:t>immutable</a:t>
            </a:r>
            <a:r>
              <a:rPr lang="tr-TR" sz="2800" dirty="0"/>
              <a:t>’dır.</a:t>
            </a:r>
            <a:endParaRPr lang="en-US" sz="2800" dirty="0"/>
          </a:p>
          <a:p>
            <a:endParaRPr lang="en-US" dirty="0"/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B9691EE-5FD0-E0A2-D58D-B945AAF6EF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2356339"/>
            <a:ext cx="4371167" cy="400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208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94BD8-B2D9-7344-9904-6FB147FC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Value Object Entity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Content Placeholder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F668921B-F298-964F-BCAF-BD677D0F2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294" y="1825625"/>
            <a:ext cx="5603412" cy="3859213"/>
          </a:xfrm>
        </p:spPr>
      </p:pic>
    </p:spTree>
    <p:extLst>
      <p:ext uri="{BB962C8B-B14F-4D97-AF65-F5344CB8AC3E}">
        <p14:creationId xmlns:p14="http://schemas.microsoft.com/office/powerpoint/2010/main" val="21369090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DC43-ADC6-45D9-963A-92F4C1E42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Aggregate Root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BF252-22A7-4D36-BF75-5A14BC6BA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95155" cy="3859742"/>
          </a:xfr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Birbileri</a:t>
            </a:r>
            <a:r>
              <a:rPr lang="en-US" sz="2400" dirty="0"/>
              <a:t> </a:t>
            </a:r>
            <a:r>
              <a:rPr lang="en-US" sz="2400" dirty="0" err="1"/>
              <a:t>ile</a:t>
            </a:r>
            <a:r>
              <a:rPr lang="en-US" sz="2400" dirty="0"/>
              <a:t> </a:t>
            </a:r>
            <a:r>
              <a:rPr lang="en-US" sz="2400" dirty="0" err="1"/>
              <a:t>alakalı</a:t>
            </a:r>
            <a:r>
              <a:rPr lang="en-US" sz="2400" dirty="0"/>
              <a:t> </a:t>
            </a:r>
            <a:r>
              <a:rPr lang="en-US" sz="2400" dirty="0" err="1"/>
              <a:t>entitylerin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arada</a:t>
            </a:r>
            <a:r>
              <a:rPr lang="en-US" sz="2400" dirty="0"/>
              <a:t> </a:t>
            </a:r>
            <a:r>
              <a:rPr lang="en-US" sz="2400" dirty="0" err="1"/>
              <a:t>bulunmasını</a:t>
            </a:r>
            <a:r>
              <a:rPr lang="en-US" sz="2400" dirty="0"/>
              <a:t> </a:t>
            </a:r>
            <a:r>
              <a:rPr lang="en-US" sz="2400" dirty="0" err="1"/>
              <a:t>sağlayan</a:t>
            </a:r>
            <a:r>
              <a:rPr lang="en-US" sz="2400" dirty="0"/>
              <a:t> </a:t>
            </a:r>
            <a:r>
              <a:rPr lang="en-US" sz="2400" dirty="0" err="1"/>
              <a:t>yapı</a:t>
            </a:r>
            <a:r>
              <a:rPr lang="en-US" sz="2400" dirty="0"/>
              <a:t>. </a:t>
            </a:r>
            <a:r>
              <a:rPr lang="en-US" sz="2400" dirty="0" err="1"/>
              <a:t>Aslında</a:t>
            </a:r>
            <a:r>
              <a:rPr lang="en-US" sz="2400" dirty="0"/>
              <a:t> </a:t>
            </a:r>
            <a:r>
              <a:rPr lang="en-US" sz="2400" dirty="0" err="1"/>
              <a:t>birden</a:t>
            </a:r>
            <a:r>
              <a:rPr lang="en-US" sz="2400" dirty="0"/>
              <a:t> </a:t>
            </a:r>
            <a:r>
              <a:rPr lang="en-US" sz="2400" dirty="0" err="1"/>
              <a:t>fazla</a:t>
            </a:r>
            <a:r>
              <a:rPr lang="en-US" sz="2400" dirty="0"/>
              <a:t> entity </a:t>
            </a:r>
            <a:r>
              <a:rPr lang="en-US" sz="2400" dirty="0" err="1"/>
              <a:t>üzerinden</a:t>
            </a:r>
            <a:r>
              <a:rPr lang="en-US" sz="2400" dirty="0"/>
              <a:t> </a:t>
            </a:r>
            <a:r>
              <a:rPr lang="en-US" sz="2400" dirty="0" err="1"/>
              <a:t>tek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noktadan</a:t>
            </a:r>
            <a:r>
              <a:rPr lang="en-US" sz="2400" dirty="0"/>
              <a:t> </a:t>
            </a:r>
            <a:r>
              <a:rPr lang="en-US" sz="2400" dirty="0" err="1"/>
              <a:t>yönetimi</a:t>
            </a:r>
            <a:r>
              <a:rPr lang="en-US" sz="2400" dirty="0"/>
              <a:t> </a:t>
            </a:r>
            <a:r>
              <a:rPr lang="en-US" sz="2400" dirty="0" err="1"/>
              <a:t>gerçekleştirdiğimiz</a:t>
            </a:r>
            <a:r>
              <a:rPr lang="en-US" sz="2400" dirty="0"/>
              <a:t> </a:t>
            </a:r>
            <a:r>
              <a:rPr lang="en-US" sz="2400" dirty="0" err="1"/>
              <a:t>yapılardır</a:t>
            </a:r>
            <a:r>
              <a:rPr lang="en-US" sz="2400" dirty="0"/>
              <a:t>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F535DE4-AD26-4FAD-8C2D-5EB8E0BF8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585" y="1888727"/>
            <a:ext cx="3702755" cy="339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481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6FDFB-D68E-469F-BD81-D7A7D772A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Aggregate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Root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E0B1756-CBCB-455A-8CF3-8911CA7B5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5799" y="1842617"/>
            <a:ext cx="9134475" cy="3562350"/>
          </a:xfrm>
        </p:spPr>
      </p:pic>
    </p:spTree>
    <p:extLst>
      <p:ext uri="{BB962C8B-B14F-4D97-AF65-F5344CB8AC3E}">
        <p14:creationId xmlns:p14="http://schemas.microsoft.com/office/powerpoint/2010/main" val="32169646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F7E1A-6EE1-7241-FC4A-827A23A7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Aggregate Pattern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Content Placeholder 4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F4369FBE-250F-A2EB-C755-25E4E0FD7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700" y="1825625"/>
            <a:ext cx="6940600" cy="3859213"/>
          </a:xfrm>
        </p:spPr>
      </p:pic>
    </p:spTree>
    <p:extLst>
      <p:ext uri="{BB962C8B-B14F-4D97-AF65-F5344CB8AC3E}">
        <p14:creationId xmlns:p14="http://schemas.microsoft.com/office/powerpoint/2010/main" val="24469158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52C4-91B4-C18C-2B3F-49D5D2EA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Factories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Content Placeholder 4" descr="A diagram of a process&#10;&#10;Description automatically generated with low confidence">
            <a:extLst>
              <a:ext uri="{FF2B5EF4-FFF2-40B4-BE49-F238E27FC236}">
                <a16:creationId xmlns:a16="http://schemas.microsoft.com/office/drawing/2014/main" id="{BAA9280A-BD93-D1ED-F92B-19411DBE0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940" y="2410534"/>
            <a:ext cx="7017776" cy="35476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D533E7-5DFC-82D9-E6D3-EA01CB0D0406}"/>
              </a:ext>
            </a:extLst>
          </p:cNvPr>
          <p:cNvSpPr txBox="1"/>
          <p:nvPr/>
        </p:nvSpPr>
        <p:spPr>
          <a:xfrm>
            <a:off x="1381149" y="1456427"/>
            <a:ext cx="9011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292929"/>
                </a:solidFill>
                <a:effectLst/>
              </a:rPr>
              <a:t>(</a:t>
            </a:r>
            <a:r>
              <a:rPr lang="tr-TR" sz="24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a</a:t>
            </a:r>
            <a:r>
              <a:rPr lang="en-US" sz="2400" b="0" i="0" dirty="0" err="1">
                <a:solidFill>
                  <a:schemeClr val="accent2">
                    <a:lumMod val="75000"/>
                  </a:schemeClr>
                </a:solidFill>
                <a:effectLst/>
              </a:rPr>
              <a:t>ggregates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) 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tutarlı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bir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 durum (</a:t>
            </a:r>
            <a:r>
              <a:rPr lang="en-US" sz="24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state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) 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içerisinde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başlatılmasını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 </a:t>
            </a:r>
            <a:r>
              <a:rPr lang="tr-TR" sz="2400" b="0" i="0" dirty="0">
                <a:solidFill>
                  <a:srgbClr val="292929"/>
                </a:solidFill>
                <a:effectLst/>
              </a:rPr>
              <a:t>sağlar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34531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C6959-6ECB-9925-4804-0A71AFFF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solidFill>
                  <a:schemeClr val="accent2">
                    <a:lumMod val="75000"/>
                  </a:schemeClr>
                </a:solidFill>
              </a:rPr>
              <a:t>Repositories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Content Placeholder 4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81FB5CC6-8566-A964-79E1-86A043D6F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683" y="2201331"/>
            <a:ext cx="7793209" cy="35959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9B12F2-724B-EDF6-8181-5895DCC354F0}"/>
              </a:ext>
            </a:extLst>
          </p:cNvPr>
          <p:cNvSpPr txBox="1"/>
          <p:nvPr/>
        </p:nvSpPr>
        <p:spPr>
          <a:xfrm>
            <a:off x="1381149" y="1456427"/>
            <a:ext cx="9011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292929"/>
                </a:solidFill>
                <a:effectLst/>
              </a:rPr>
              <a:t>(</a:t>
            </a:r>
            <a:r>
              <a:rPr lang="tr-TR" sz="24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a</a:t>
            </a:r>
            <a:r>
              <a:rPr lang="en-US" sz="2400" b="0" i="0" dirty="0" err="1">
                <a:solidFill>
                  <a:schemeClr val="accent2">
                    <a:lumMod val="75000"/>
                  </a:schemeClr>
                </a:solidFill>
                <a:effectLst/>
              </a:rPr>
              <a:t>ggregates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) 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tutarlı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bir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 durum (</a:t>
            </a:r>
            <a:r>
              <a:rPr lang="en-US" sz="24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state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) 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içerisinde</a:t>
            </a:r>
            <a:r>
              <a:rPr lang="tr-TR" sz="2400" b="0" i="0" dirty="0">
                <a:solidFill>
                  <a:srgbClr val="292929"/>
                </a:solidFill>
                <a:effectLst/>
              </a:rPr>
              <a:t> devamlılığını sağlar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864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86607-ACAB-4D4A-99BA-8D10BA64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Neden SOLID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ihtiyaç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duyuyoruz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153B8-7E4D-4186-BFB6-783116027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Esnemezlik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 (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Avenir Next LT Pro"/>
                <a:ea typeface="+mn-lt"/>
                <a:cs typeface="+mn-lt"/>
              </a:rPr>
              <a:t>r</a:t>
            </a:r>
            <a:r>
              <a:rPr lang="en" sz="2400" dirty="0">
                <a:solidFill>
                  <a:schemeClr val="accent2">
                    <a:lumMod val="75000"/>
                  </a:schemeClr>
                </a:solidFill>
                <a:latin typeface="Consolas"/>
                <a:ea typeface="+mn-lt"/>
                <a:cs typeface="+mn-lt"/>
              </a:rPr>
              <a:t>igidity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):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dirty="0" err="1">
                <a:ea typeface="+mn-lt"/>
                <a:cs typeface="+mn-lt"/>
              </a:rPr>
              <a:t>Kullanılan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dirty="0" err="1">
                <a:ea typeface="+mn-lt"/>
                <a:cs typeface="+mn-lt"/>
              </a:rPr>
              <a:t>tasarımın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dirty="0" err="1">
                <a:ea typeface="+mn-lt"/>
                <a:cs typeface="+mn-lt"/>
              </a:rPr>
              <a:t>geliştirilememesi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dirty="0" err="1">
                <a:ea typeface="+mn-lt"/>
                <a:cs typeface="+mn-lt"/>
              </a:rPr>
              <a:t>ve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dirty="0" err="1">
                <a:ea typeface="+mn-lt"/>
                <a:cs typeface="+mn-lt"/>
              </a:rPr>
              <a:t>ekleme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dirty="0" err="1">
                <a:ea typeface="+mn-lt"/>
                <a:cs typeface="+mn-lt"/>
              </a:rPr>
              <a:t>yapılamaması</a:t>
            </a:r>
            <a:r>
              <a:rPr lang="en-US" sz="2400" i="1" dirty="0">
                <a:ea typeface="+mn-lt"/>
                <a:cs typeface="+mn-lt"/>
              </a:rPr>
              <a:t>.</a:t>
            </a:r>
            <a:endParaRPr lang="en-US" sz="2400" dirty="0"/>
          </a:p>
          <a:p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Kırılganlık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 (fragility)</a:t>
            </a:r>
            <a:r>
              <a:rPr lang="en-US" sz="2400" i="1" dirty="0">
                <a:ea typeface="+mn-lt"/>
                <a:cs typeface="+mn-lt"/>
              </a:rPr>
              <a:t>: Bir </a:t>
            </a:r>
            <a:r>
              <a:rPr lang="en-US" sz="2400" i="1" dirty="0" err="1">
                <a:ea typeface="+mn-lt"/>
                <a:cs typeface="+mn-lt"/>
              </a:rPr>
              <a:t>yerde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dirty="0" err="1">
                <a:ea typeface="+mn-lt"/>
                <a:cs typeface="+mn-lt"/>
              </a:rPr>
              <a:t>Yapılan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dirty="0" err="1">
                <a:ea typeface="+mn-lt"/>
                <a:cs typeface="+mn-lt"/>
              </a:rPr>
              <a:t>değişikliğin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dirty="0" err="1">
                <a:ea typeface="+mn-lt"/>
                <a:cs typeface="+mn-lt"/>
              </a:rPr>
              <a:t>başka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dirty="0" err="1">
                <a:ea typeface="+mn-lt"/>
                <a:cs typeface="+mn-lt"/>
              </a:rPr>
              <a:t>bir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dirty="0" err="1">
                <a:ea typeface="+mn-lt"/>
                <a:cs typeface="+mn-lt"/>
              </a:rPr>
              <a:t>yerde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dirty="0" err="1">
                <a:ea typeface="+mn-lt"/>
                <a:cs typeface="+mn-lt"/>
              </a:rPr>
              <a:t>sorun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dirty="0" err="1">
                <a:ea typeface="+mn-lt"/>
                <a:cs typeface="+mn-lt"/>
              </a:rPr>
              <a:t>çıkartması</a:t>
            </a:r>
            <a:r>
              <a:rPr lang="en-US" sz="2400" i="1" dirty="0">
                <a:ea typeface="+mn-lt"/>
                <a:cs typeface="+mn-lt"/>
              </a:rPr>
              <a:t>.</a:t>
            </a:r>
            <a:endParaRPr lang="en-US" sz="2400" dirty="0"/>
          </a:p>
          <a:p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Sabitlik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 (</a:t>
            </a:r>
            <a:r>
              <a:rPr lang="en" sz="2400" dirty="0">
                <a:solidFill>
                  <a:schemeClr val="accent2">
                    <a:lumMod val="75000"/>
                  </a:schemeClr>
                </a:solidFill>
                <a:latin typeface="Consolas"/>
                <a:ea typeface="+mn-lt"/>
                <a:cs typeface="+mn-lt"/>
              </a:rPr>
              <a:t>stability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):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dirty="0" err="1">
                <a:ea typeface="+mn-lt"/>
                <a:cs typeface="+mn-lt"/>
              </a:rPr>
              <a:t>Geliştirilmiş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dirty="0" err="1">
                <a:ea typeface="+mn-lt"/>
                <a:cs typeface="+mn-lt"/>
              </a:rPr>
              <a:t>modülün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dirty="0" err="1">
                <a:ea typeface="+mn-lt"/>
                <a:cs typeface="+mn-lt"/>
              </a:rPr>
              <a:t>başka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dirty="0" err="1">
                <a:ea typeface="+mn-lt"/>
                <a:cs typeface="+mn-lt"/>
              </a:rPr>
              <a:t>yerde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dirty="0" err="1">
                <a:ea typeface="+mn-lt"/>
                <a:cs typeface="+mn-lt"/>
              </a:rPr>
              <a:t>tekrar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dirty="0" err="1">
                <a:ea typeface="+mn-lt"/>
                <a:cs typeface="+mn-lt"/>
              </a:rPr>
              <a:t>kullanılabilir</a:t>
            </a:r>
            <a:r>
              <a:rPr lang="en-US" sz="2400" i="1" dirty="0">
                <a:ea typeface="+mn-lt"/>
                <a:cs typeface="+mn-lt"/>
              </a:rPr>
              <a:t> (reusable) </a:t>
            </a:r>
            <a:r>
              <a:rPr lang="en-US" sz="2400" i="1" dirty="0" err="1">
                <a:ea typeface="+mn-lt"/>
                <a:cs typeface="+mn-lt"/>
              </a:rPr>
              <a:t>olmaması</a:t>
            </a:r>
            <a:r>
              <a:rPr lang="en-US" sz="2400" i="1" dirty="0">
                <a:ea typeface="+mn-lt"/>
                <a:cs typeface="+mn-lt"/>
              </a:rPr>
              <a:t>.</a:t>
            </a:r>
            <a:endParaRPr lang="en-US" sz="2400" dirty="0"/>
          </a:p>
          <a:p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Maliyet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 (cost): </a:t>
            </a:r>
            <a:r>
              <a:rPr lang="en-US" sz="2400" i="1" dirty="0" err="1">
                <a:ea typeface="+mn-lt"/>
                <a:cs typeface="+mn-lt"/>
              </a:rPr>
              <a:t>Geliştirme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dirty="0" err="1">
                <a:ea typeface="+mn-lt"/>
                <a:cs typeface="+mn-lt"/>
              </a:rPr>
              <a:t>maliyetinin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dirty="0" err="1">
                <a:ea typeface="+mn-lt"/>
                <a:cs typeface="+mn-lt"/>
              </a:rPr>
              <a:t>ve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dirty="0" err="1">
                <a:ea typeface="+mn-lt"/>
                <a:cs typeface="+mn-lt"/>
              </a:rPr>
              <a:t>sürecinin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dirty="0" err="1">
                <a:ea typeface="+mn-lt"/>
                <a:cs typeface="+mn-lt"/>
              </a:rPr>
              <a:t>giderek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dirty="0" err="1">
                <a:ea typeface="+mn-lt"/>
                <a:cs typeface="+mn-lt"/>
              </a:rPr>
              <a:t>artması</a:t>
            </a:r>
            <a:r>
              <a:rPr lang="en-US" sz="2400" i="1" dirty="0">
                <a:ea typeface="+mn-lt"/>
                <a:cs typeface="+mn-lt"/>
              </a:rPr>
              <a:t>.</a:t>
            </a:r>
            <a:endParaRPr lang="en-US" sz="2400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051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ECB73-B471-CADA-6C3E-A50A107E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Persistance Layer  Design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Content Placeholder 4" descr="A picture containing text, screenshot, diagram, parallel&#10;&#10;Description automatically generated">
            <a:extLst>
              <a:ext uri="{FF2B5EF4-FFF2-40B4-BE49-F238E27FC236}">
                <a16:creationId xmlns:a16="http://schemas.microsoft.com/office/drawing/2014/main" id="{109BFBD7-F88D-DDA1-7929-5E610C8C0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0" y="1277224"/>
            <a:ext cx="6791561" cy="5215651"/>
          </a:xfrm>
        </p:spPr>
      </p:pic>
    </p:spTree>
    <p:extLst>
      <p:ext uri="{BB962C8B-B14F-4D97-AF65-F5344CB8AC3E}">
        <p14:creationId xmlns:p14="http://schemas.microsoft.com/office/powerpoint/2010/main" val="5761565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48082-52F0-4B61-BA7B-10F3AEA5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Domain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Event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0147D-6F26-4802-B1C1-B0DA670F3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tr-TR" dirty="0">
                <a:ea typeface="+mn-lt"/>
                <a:cs typeface="+mn-lt"/>
              </a:rPr>
              <a:t>Aggregate Rootlar </a:t>
            </a:r>
            <a:r>
              <a:rPr lang="en-US" dirty="0" err="1">
                <a:ea typeface="+mn-lt"/>
                <a:cs typeface="+mn-lt"/>
              </a:rPr>
              <a:t>arasındaki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iletişimi</a:t>
            </a:r>
            <a:r>
              <a:rPr lang="en-US" dirty="0">
                <a:ea typeface="+mn-lt"/>
                <a:cs typeface="+mn-lt"/>
              </a:rPr>
              <a:t> Domain Event</a:t>
            </a:r>
            <a:r>
              <a:rPr lang="tr-TR" dirty="0">
                <a:ea typeface="+mn-lt"/>
                <a:cs typeface="+mn-lt"/>
              </a:rPr>
              <a:t>’</a:t>
            </a:r>
            <a:r>
              <a:rPr lang="en-US" dirty="0" err="1">
                <a:ea typeface="+mn-lt"/>
                <a:cs typeface="+mn-lt"/>
              </a:rPr>
              <a:t>ler</a:t>
            </a:r>
            <a:r>
              <a:rPr lang="tr-TR" dirty="0">
                <a:ea typeface="+mn-lt"/>
                <a:cs typeface="+mn-lt"/>
              </a:rPr>
              <a:t> vasıtası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sağlarız</a:t>
            </a:r>
            <a:r>
              <a:rPr lang="en-US" dirty="0">
                <a:ea typeface="+mn-lt"/>
                <a:cs typeface="+mn-lt"/>
              </a:rPr>
              <a:t>.</a:t>
            </a:r>
            <a:endParaRPr lang="tr-TR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In-Memory</a:t>
            </a:r>
            <a:r>
              <a:rPr lang="en-US" dirty="0"/>
              <a:t> </a:t>
            </a:r>
            <a:r>
              <a:rPr lang="tr-TR" dirty="0"/>
              <a:t>y</a:t>
            </a:r>
            <a:r>
              <a:rPr lang="en-US" dirty="0" err="1"/>
              <a:t>aklaşımı</a:t>
            </a:r>
            <a:r>
              <a:rPr lang="en-US" dirty="0"/>
              <a:t> </a:t>
            </a:r>
            <a:r>
              <a:rPr lang="en-US" dirty="0" err="1"/>
              <a:t>söz</a:t>
            </a:r>
            <a:r>
              <a:rPr lang="en-US" dirty="0"/>
              <a:t> </a:t>
            </a:r>
            <a:r>
              <a:rPr lang="en-US" dirty="0" err="1"/>
              <a:t>konusudur</a:t>
            </a:r>
            <a:r>
              <a:rPr lang="tr-TR" dirty="0"/>
              <a:t>.</a:t>
            </a:r>
          </a:p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Single Transaction Scope </a:t>
            </a:r>
            <a:r>
              <a:rPr lang="tr-TR" dirty="0"/>
              <a:t>çalışır.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767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B51B-ECE9-764F-8C34-56AC5E89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Domain Event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Content Placeholder 8" descr="A diagram of a domain model&#10;&#10;Description automatically generated with low confidence">
            <a:extLst>
              <a:ext uri="{FF2B5EF4-FFF2-40B4-BE49-F238E27FC236}">
                <a16:creationId xmlns:a16="http://schemas.microsoft.com/office/drawing/2014/main" id="{9B63E0C8-A6F6-4C78-FC6E-FE83DBAAF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587" y="1868590"/>
            <a:ext cx="7902428" cy="4173907"/>
          </a:xfrm>
        </p:spPr>
      </p:pic>
    </p:spTree>
    <p:extLst>
      <p:ext uri="{BB962C8B-B14F-4D97-AF65-F5344CB8AC3E}">
        <p14:creationId xmlns:p14="http://schemas.microsoft.com/office/powerpoint/2010/main" val="39574918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A9EB1-9545-93FB-843D-A6049FAC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Domain Service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E59D6-B201-81EC-85BD-788FF69A6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Entitylerin yetersiz kaldığı noktalarda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bussiness rule </a:t>
            </a:r>
            <a:r>
              <a:rPr lang="tr-TR" dirty="0"/>
              <a:t>(iş kurallarının) uygulanmasını sağlayan hizmet nesneleridir.</a:t>
            </a:r>
            <a:endParaRPr lang="en-US" dirty="0"/>
          </a:p>
        </p:txBody>
      </p:sp>
      <p:pic>
        <p:nvPicPr>
          <p:cNvPr id="5" name="Picture 4" descr="A diagram of a service&#10;&#10;Description automatically generated">
            <a:extLst>
              <a:ext uri="{FF2B5EF4-FFF2-40B4-BE49-F238E27FC236}">
                <a16:creationId xmlns:a16="http://schemas.microsoft.com/office/drawing/2014/main" id="{D84C080E-B356-599E-1E62-2D7EE1996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226" y="2915963"/>
            <a:ext cx="7044484" cy="357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947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18A8-74D4-4B24-8769-C734A15F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Anemic Domain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C874C-CEFB-4722-A305-98DB46D40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Entityler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Propertiesten</a:t>
            </a:r>
            <a:r>
              <a:rPr lang="en-US" dirty="0"/>
              <a:t> </a:t>
            </a:r>
            <a:r>
              <a:rPr lang="en-US" dirty="0" err="1"/>
              <a:t>oluşur</a:t>
            </a:r>
            <a:r>
              <a:rPr lang="en-US" dirty="0"/>
              <a:t>.</a:t>
            </a:r>
          </a:p>
          <a:p>
            <a:r>
              <a:rPr lang="en-US" dirty="0" err="1"/>
              <a:t>Entityler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(Behaviors)</a:t>
            </a:r>
            <a:r>
              <a:rPr lang="en-US" dirty="0"/>
              <a:t> </a:t>
            </a:r>
            <a:r>
              <a:rPr lang="en-US" dirty="0" err="1"/>
              <a:t>barındırmaz</a:t>
            </a:r>
            <a:endParaRPr lang="en-US" dirty="0"/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Cohesion</a:t>
            </a:r>
            <a:r>
              <a:rPr lang="en-US" dirty="0"/>
              <a:t> </a:t>
            </a:r>
            <a:r>
              <a:rPr lang="en-US" dirty="0" err="1"/>
              <a:t>düşüktür</a:t>
            </a:r>
            <a:r>
              <a:rPr lang="en-US" dirty="0"/>
              <a:t>.</a:t>
            </a:r>
          </a:p>
          <a:p>
            <a:r>
              <a:rPr lang="en-US" dirty="0" err="1"/>
              <a:t>Bussiness</a:t>
            </a:r>
            <a:r>
              <a:rPr lang="en-US" dirty="0"/>
              <a:t> Rules (Behaviors)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BLL</a:t>
            </a:r>
            <a:r>
              <a:rPr lang="en-US" dirty="0" err="1"/>
              <a:t>'dediğimiz</a:t>
            </a:r>
            <a:r>
              <a:rPr lang="en-US" dirty="0"/>
              <a:t> </a:t>
            </a:r>
            <a:r>
              <a:rPr lang="en-US" dirty="0" err="1"/>
              <a:t>katmanda</a:t>
            </a:r>
            <a:r>
              <a:rPr lang="en-US" dirty="0"/>
              <a:t> </a:t>
            </a:r>
            <a:r>
              <a:rPr lang="en-US" dirty="0" err="1"/>
              <a:t>bulunur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B54A5-F77F-406D-A086-00CBA929C1B2}"/>
              </a:ext>
            </a:extLst>
          </p:cNvPr>
          <p:cNvSpPr/>
          <p:nvPr/>
        </p:nvSpPr>
        <p:spPr>
          <a:xfrm>
            <a:off x="1133788" y="4227843"/>
            <a:ext cx="3073120" cy="91272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</a:t>
            </a:r>
          </a:p>
          <a:p>
            <a:pPr algn="ctr"/>
            <a:r>
              <a:rPr lang="en-US" dirty="0"/>
              <a:t>Order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FE2345-6C75-4674-B69C-AB461BA8D63A}"/>
              </a:ext>
            </a:extLst>
          </p:cNvPr>
          <p:cNvSpPr/>
          <p:nvPr/>
        </p:nvSpPr>
        <p:spPr>
          <a:xfrm>
            <a:off x="7053941" y="4169227"/>
            <a:ext cx="3073120" cy="91272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BLL Layer Service</a:t>
            </a:r>
          </a:p>
          <a:p>
            <a:pPr algn="ctr"/>
            <a:r>
              <a:rPr lang="en-US" dirty="0" err="1"/>
              <a:t>OrderService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A0E47B44-95DC-450E-8089-EED82AC59366}"/>
              </a:ext>
            </a:extLst>
          </p:cNvPr>
          <p:cNvSpPr/>
          <p:nvPr/>
        </p:nvSpPr>
        <p:spPr>
          <a:xfrm>
            <a:off x="4726446" y="4443251"/>
            <a:ext cx="1867317" cy="485670"/>
          </a:xfrm>
          <a:prstGeom prst="left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432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03CA-FD67-4489-B735-C25D907A4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Domain Model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0A940B4-8B03-4693-A8AA-EDE313076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1665" y="1582790"/>
            <a:ext cx="7910560" cy="3859742"/>
          </a:xfrm>
        </p:spPr>
      </p:pic>
    </p:spTree>
    <p:extLst>
      <p:ext uri="{BB962C8B-B14F-4D97-AF65-F5344CB8AC3E}">
        <p14:creationId xmlns:p14="http://schemas.microsoft.com/office/powerpoint/2010/main" val="10496074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9D124-C8E3-4C40-AE08-21FA7202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CQRS Pattern (Command Query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Seggregation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Priciples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9FF63-F0A6-457E-B093-A57260105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MediatR</a:t>
            </a:r>
            <a:r>
              <a:rPr lang="en-US" dirty="0"/>
              <a:t> Lib</a:t>
            </a:r>
          </a:p>
          <a:p>
            <a:r>
              <a:rPr lang="en-US" dirty="0" err="1"/>
              <a:t>Readonly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Writeonly</a:t>
            </a:r>
            <a:r>
              <a:rPr lang="en-US" dirty="0"/>
              <a:t> </a:t>
            </a:r>
            <a:r>
              <a:rPr lang="en-US" dirty="0" err="1"/>
              <a:t>ilgileri</a:t>
            </a:r>
            <a:r>
              <a:rPr lang="en-US" dirty="0"/>
              <a:t> </a:t>
            </a:r>
            <a:r>
              <a:rPr lang="en-US" dirty="0" err="1"/>
              <a:t>birbirinden</a:t>
            </a:r>
            <a:r>
              <a:rPr lang="en-US" dirty="0"/>
              <a:t> </a:t>
            </a:r>
            <a:r>
              <a:rPr lang="en-US" dirty="0" err="1"/>
              <a:t>ayırır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0A95190-4D6C-4E7E-BE2B-A6866D86A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252" y="3019954"/>
            <a:ext cx="5330237" cy="298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605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027BC-9205-4150-84CD-ABB98665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CQRS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İzolasyon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Seviyeleri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3B91F-502A-4532-9C1A-FD2AF8108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1.Seviye </a:t>
            </a:r>
            <a:r>
              <a:rPr lang="en-US" sz="2400" dirty="0" err="1"/>
              <a:t>tek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veritabanı</a:t>
            </a:r>
            <a:r>
              <a:rPr lang="en-US" sz="2400" dirty="0"/>
              <a:t> </a:t>
            </a:r>
            <a:r>
              <a:rPr lang="en-US" sz="2400" dirty="0" err="1"/>
              <a:t>kullanmaktır</a:t>
            </a:r>
            <a:r>
              <a:rPr lang="en-US" sz="2400" dirty="0"/>
              <a:t>, </a:t>
            </a:r>
            <a:r>
              <a:rPr lang="en-US" sz="2400" dirty="0" err="1"/>
              <a:t>okuma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yazma</a:t>
            </a:r>
            <a:r>
              <a:rPr lang="en-US" sz="2400" dirty="0"/>
              <a:t> </a:t>
            </a:r>
            <a:r>
              <a:rPr lang="en-US" sz="2400" dirty="0" err="1"/>
              <a:t>işlemleri</a:t>
            </a:r>
            <a:r>
              <a:rPr lang="en-US" sz="2400" dirty="0"/>
              <a:t> </a:t>
            </a:r>
            <a:r>
              <a:rPr lang="en-US" sz="2400" dirty="0" err="1"/>
              <a:t>ayrımı</a:t>
            </a:r>
            <a:endParaRPr lang="en-US" sz="2400" dirty="0"/>
          </a:p>
          <a:p>
            <a:r>
              <a:rPr lang="en-US" sz="2400" dirty="0"/>
              <a:t>2.Seviye </a:t>
            </a:r>
            <a:r>
              <a:rPr lang="en-US" sz="2400" dirty="0" err="1"/>
              <a:t>ise</a:t>
            </a:r>
            <a:r>
              <a:rPr lang="en-US" sz="2400" dirty="0"/>
              <a:t> </a:t>
            </a:r>
            <a:r>
              <a:rPr lang="en-US" sz="2400" dirty="0" err="1"/>
              <a:t>iki</a:t>
            </a:r>
            <a:r>
              <a:rPr lang="en-US" sz="2400" dirty="0"/>
              <a:t> </a:t>
            </a:r>
            <a:r>
              <a:rPr lang="en-US" sz="2400" dirty="0" err="1"/>
              <a:t>ayrı</a:t>
            </a:r>
            <a:r>
              <a:rPr lang="en-US" sz="2400" dirty="0"/>
              <a:t> </a:t>
            </a:r>
            <a:r>
              <a:rPr lang="en-US" sz="2400" dirty="0" err="1"/>
              <a:t>veri</a:t>
            </a:r>
            <a:r>
              <a:rPr lang="en-US" sz="2400" dirty="0"/>
              <a:t> </a:t>
            </a:r>
            <a:r>
              <a:rPr lang="en-US" sz="2400" dirty="0" err="1"/>
              <a:t>tabanı</a:t>
            </a:r>
            <a:r>
              <a:rPr lang="en-US" sz="2400" dirty="0"/>
              <a:t> </a:t>
            </a:r>
            <a:r>
              <a:rPr lang="en-US" sz="2400" dirty="0" err="1"/>
              <a:t>kullanmaktır</a:t>
            </a:r>
            <a:r>
              <a:rPr lang="en-US" sz="2400" dirty="0"/>
              <a:t>, </a:t>
            </a:r>
            <a:r>
              <a:rPr lang="en-US" sz="2400" dirty="0" err="1"/>
              <a:t>okuma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(document-based)</a:t>
            </a:r>
            <a:r>
              <a:rPr lang="en-US" sz="2400" dirty="0"/>
              <a:t>, </a:t>
            </a:r>
            <a:r>
              <a:rPr lang="en-US" sz="2400" dirty="0" err="1"/>
              <a:t>yazma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(relational)  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Not:</a:t>
            </a:r>
            <a:r>
              <a:rPr lang="en-US" sz="2400" dirty="0"/>
              <a:t> Veri </a:t>
            </a:r>
            <a:r>
              <a:rPr lang="en-US" sz="2400" err="1"/>
              <a:t>tabanları</a:t>
            </a:r>
            <a:r>
              <a:rPr lang="en-US" sz="2400" dirty="0"/>
              <a:t> </a:t>
            </a:r>
            <a:r>
              <a:rPr lang="en-US" sz="2400" err="1"/>
              <a:t>ayrıldığında</a:t>
            </a:r>
            <a:r>
              <a:rPr lang="en-US" sz="2400" dirty="0"/>
              <a:t> </a:t>
            </a:r>
            <a:r>
              <a:rPr lang="en-US" sz="2400" err="1"/>
              <a:t>senkronizasyonu</a:t>
            </a:r>
            <a:r>
              <a:rPr lang="en-US" sz="2400" dirty="0"/>
              <a:t> </a:t>
            </a:r>
            <a:r>
              <a:rPr lang="en-US" sz="2400" err="1"/>
              <a:t>sağlamak</a:t>
            </a:r>
            <a:r>
              <a:rPr lang="en-US" sz="2400" dirty="0"/>
              <a:t> </a:t>
            </a:r>
            <a:r>
              <a:rPr lang="en-US" sz="2400" err="1"/>
              <a:t>zorundayız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1221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8A5C5-4762-486C-849A-6D1152ECB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Single Responsibility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211AD-69B0-4757-A995-D1FCD8E0F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Bir </a:t>
            </a:r>
            <a:r>
              <a:rPr lang="en-US" dirty="0" err="1"/>
              <a:t>sınıfın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methodun</a:t>
            </a:r>
            <a:r>
              <a:rPr lang="en-US" dirty="0"/>
              <a:t> </a:t>
            </a:r>
            <a:r>
              <a:rPr lang="en-US" dirty="0" err="1"/>
              <a:t>değişebilmesi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sebep</a:t>
            </a:r>
            <a:r>
              <a:rPr lang="en-US" dirty="0"/>
              <a:t> </a:t>
            </a:r>
            <a:r>
              <a:rPr lang="en-US" dirty="0" err="1"/>
              <a:t>olmalıdır</a:t>
            </a:r>
            <a:r>
              <a:rPr lang="en-US" dirty="0"/>
              <a:t>.</a:t>
            </a:r>
            <a:endParaRPr lang="en-US"/>
          </a:p>
          <a:p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886D761-2167-47F3-BE91-0F9504801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881" y="2619985"/>
            <a:ext cx="5913495" cy="355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24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6A9C-68C1-414F-815E-25D4E669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Open Closed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264DB-010A-4333-ABCA-4C968CC84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Bir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gelişime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(extension)</a:t>
            </a:r>
            <a:r>
              <a:rPr lang="en-US" dirty="0"/>
              <a:t> </a:t>
            </a:r>
            <a:r>
              <a:rPr lang="en-US" dirty="0" err="1"/>
              <a:t>açık</a:t>
            </a:r>
            <a:r>
              <a:rPr lang="en-US" dirty="0"/>
              <a:t>, </a:t>
            </a:r>
            <a:r>
              <a:rPr lang="en-US" dirty="0" err="1"/>
              <a:t>değişime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(modification)</a:t>
            </a:r>
            <a:r>
              <a:rPr lang="en-US" dirty="0"/>
              <a:t> </a:t>
            </a:r>
            <a:r>
              <a:rPr lang="en-US" dirty="0" err="1"/>
              <a:t>kapalı</a:t>
            </a:r>
            <a:r>
              <a:rPr lang="en-US" dirty="0"/>
              <a:t> </a:t>
            </a:r>
            <a:r>
              <a:rPr lang="en-US" dirty="0" err="1"/>
              <a:t>olmalıdır</a:t>
            </a:r>
            <a:r>
              <a:rPr lang="en-US" dirty="0"/>
              <a:t>.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A6C81FE-6C46-444A-9B62-F3A3E9D1B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696" y="3036369"/>
            <a:ext cx="5179717" cy="29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10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2350-80B7-42B3-842C-F13200296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Interface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Seggregation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FF62E-915D-428A-81D1-353FF01F1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Kullanılmayan</a:t>
            </a:r>
            <a:r>
              <a:rPr lang="en-US" dirty="0"/>
              <a:t> </a:t>
            </a:r>
            <a:r>
              <a:rPr lang="en-US" dirty="0" err="1"/>
              <a:t>arabirime</a:t>
            </a:r>
            <a:r>
              <a:rPr lang="en-US" dirty="0"/>
              <a:t> </a:t>
            </a:r>
            <a:r>
              <a:rPr lang="en-US" dirty="0" err="1"/>
              <a:t>bağımlı</a:t>
            </a:r>
            <a:r>
              <a:rPr lang="en-US" dirty="0"/>
              <a:t> (</a:t>
            </a:r>
            <a:r>
              <a:rPr lang="en-US" dirty="0" err="1"/>
              <a:t>bağlı</a:t>
            </a:r>
            <a:r>
              <a:rPr lang="en-US" dirty="0"/>
              <a:t>) </a:t>
            </a:r>
            <a:r>
              <a:rPr lang="en-US" dirty="0" err="1"/>
              <a:t>olmaya</a:t>
            </a:r>
            <a:r>
              <a:rPr lang="en-US" dirty="0"/>
              <a:t> </a:t>
            </a:r>
            <a:r>
              <a:rPr lang="en-US" dirty="0" err="1"/>
              <a:t>zorlanmamalısın</a:t>
            </a:r>
            <a:r>
              <a:rPr lang="en-US" dirty="0"/>
              <a:t>.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88A3FB4-4099-4151-9CB7-64B44D851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104" y="3100510"/>
            <a:ext cx="4126088" cy="346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0386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is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8252</TotalTime>
  <Words>1993</Words>
  <Application>Microsoft Office PowerPoint</Application>
  <PresentationFormat>Widescreen</PresentationFormat>
  <Paragraphs>342</Paragraphs>
  <Slides>67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Arial</vt:lpstr>
      <vt:lpstr>Avenir Next LT Pro</vt:lpstr>
      <vt:lpstr>Calibri</vt:lpstr>
      <vt:lpstr>Consolas</vt:lpstr>
      <vt:lpstr>Roboto</vt:lpstr>
      <vt:lpstr>source-serif-pro</vt:lpstr>
      <vt:lpstr>Tw Cen MT</vt:lpstr>
      <vt:lpstr>ShapesVTI</vt:lpstr>
      <vt:lpstr>DDD </vt:lpstr>
      <vt:lpstr>Eğitim Kataloğu  </vt:lpstr>
      <vt:lpstr>Eğitim Kataloğu </vt:lpstr>
      <vt:lpstr>Eğitim Kataloğu </vt:lpstr>
      <vt:lpstr>Solid Principles</vt:lpstr>
      <vt:lpstr>Neden SOLID ihtiyaç duyuyoruz ?</vt:lpstr>
      <vt:lpstr>Single Responsibility</vt:lpstr>
      <vt:lpstr>Open Closed Principles</vt:lpstr>
      <vt:lpstr>Interface Seggregation</vt:lpstr>
      <vt:lpstr>Dependency Inversion Principles</vt:lpstr>
      <vt:lpstr>Liskov Substitution Principles</vt:lpstr>
      <vt:lpstr>Inversion Of Control (IoC)</vt:lpstr>
      <vt:lpstr>IoC Avantajları</vt:lpstr>
      <vt:lpstr>DI (Dependecy Injection)</vt:lpstr>
      <vt:lpstr>DI Avantajları</vt:lpstr>
      <vt:lpstr>Adım Adım Zayıf Bağlılık</vt:lpstr>
      <vt:lpstr>IoC Container</vt:lpstr>
      <vt:lpstr>Clean Arhitecture (Temiz Mimari)</vt:lpstr>
      <vt:lpstr>Domain Layer</vt:lpstr>
      <vt:lpstr>Application Layer</vt:lpstr>
      <vt:lpstr>Infrastructure Layer</vt:lpstr>
      <vt:lpstr>Presentation Layer</vt:lpstr>
      <vt:lpstr>Domain Driven Design (DDD)</vt:lpstr>
      <vt:lpstr>Strategic Domain Driven Design </vt:lpstr>
      <vt:lpstr>Domain Sub Domain Nedir ?</vt:lpstr>
      <vt:lpstr>Domain Sub Domain</vt:lpstr>
      <vt:lpstr>Ubiquitous Language (Ortak Dil)</vt:lpstr>
      <vt:lpstr>Ubiquitous Language</vt:lpstr>
      <vt:lpstr>Domain Expert</vt:lpstr>
      <vt:lpstr>Domain Model</vt:lpstr>
      <vt:lpstr>Domain Model</vt:lpstr>
      <vt:lpstr>Bounded Context</vt:lpstr>
      <vt:lpstr>Bounded Context Neye göre belirlenir ?</vt:lpstr>
      <vt:lpstr>Bounded Context </vt:lpstr>
      <vt:lpstr>Bounded Context İzolasyon Seviyeleri</vt:lpstr>
      <vt:lpstr>Bounded Context Architecture Structure</vt:lpstr>
      <vt:lpstr>Context Mapping &amp; Integration Patterns</vt:lpstr>
      <vt:lpstr>Context Mapping &amp; Integration Patterns</vt:lpstr>
      <vt:lpstr>Context Mapping &amp; Integration Patterns</vt:lpstr>
      <vt:lpstr>Partnership(Ortaklık)</vt:lpstr>
      <vt:lpstr>Shared Kernal</vt:lpstr>
      <vt:lpstr>Shared Kernal</vt:lpstr>
      <vt:lpstr>Customer-Supplier (Müşteri - Satıcı)</vt:lpstr>
      <vt:lpstr>Customer-Supplier (Müşteri - Satıcı)</vt:lpstr>
      <vt:lpstr>Conformist (Uyumlu Kimse) </vt:lpstr>
      <vt:lpstr>Conformist</vt:lpstr>
      <vt:lpstr>Anticorruption Layer (Adaptosyon Katmanı)</vt:lpstr>
      <vt:lpstr>Anticorruption Layer (Adaptosyon Katmanı)</vt:lpstr>
      <vt:lpstr>Separate Ways (Ayrı Roller) </vt:lpstr>
      <vt:lpstr>DDD Downstream Pattern</vt:lpstr>
      <vt:lpstr>Tactical Domain Driven Design</vt:lpstr>
      <vt:lpstr>Entity</vt:lpstr>
      <vt:lpstr>Value Object</vt:lpstr>
      <vt:lpstr>Value Object Entity</vt:lpstr>
      <vt:lpstr>Aggregate Root</vt:lpstr>
      <vt:lpstr>Aggregate Root</vt:lpstr>
      <vt:lpstr>Aggregate Pattern</vt:lpstr>
      <vt:lpstr>Factories</vt:lpstr>
      <vt:lpstr>Repositories</vt:lpstr>
      <vt:lpstr>Persistance Layer  Design</vt:lpstr>
      <vt:lpstr>Domain Event</vt:lpstr>
      <vt:lpstr>Domain Event</vt:lpstr>
      <vt:lpstr>Domain Service</vt:lpstr>
      <vt:lpstr>Anemic Domain Model</vt:lpstr>
      <vt:lpstr>Domain Model</vt:lpstr>
      <vt:lpstr>CQRS Pattern (Command Query Seggregation Priciples)</vt:lpstr>
      <vt:lpstr>CQRS İzolasyon Seviyeleri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Mert Alptekin</dc:creator>
  <cp:lastModifiedBy>11212</cp:lastModifiedBy>
  <cp:revision>1681</cp:revision>
  <dcterms:created xsi:type="dcterms:W3CDTF">2021-09-27T20:14:30Z</dcterms:created>
  <dcterms:modified xsi:type="dcterms:W3CDTF">2023-05-10T14:02:52Z</dcterms:modified>
</cp:coreProperties>
</file>