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Nunito"/>
      <p:regular r:id="rId59"/>
      <p:bold r:id="rId60"/>
      <p:italic r:id="rId61"/>
      <p:boldItalic r:id="rId62"/>
    </p:embeddedFont>
    <p:embeddedFont>
      <p:font typeface="Maven Pro"/>
      <p:regular r:id="rId63"/>
      <p:bold r:id="rId64"/>
    </p:embeddedFont>
    <p:embeddedFont>
      <p:font typeface="Roboto Mon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C44129-E238-48E5-B158-76C2E752A1F1}">
  <a:tblStyle styleId="{07C44129-E238-48E5-B158-76C2E752A1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4.xml"/><Relationship Id="rId64" Type="http://schemas.openxmlformats.org/officeDocument/2006/relationships/font" Target="fonts/MavenPro-bold.fntdata"/><Relationship Id="rId63" Type="http://schemas.openxmlformats.org/officeDocument/2006/relationships/font" Target="fonts/MavenPro-regular.fntdata"/><Relationship Id="rId22" Type="http://schemas.openxmlformats.org/officeDocument/2006/relationships/slide" Target="slides/slide16.xml"/><Relationship Id="rId66" Type="http://schemas.openxmlformats.org/officeDocument/2006/relationships/font" Target="fonts/RobotoMono-bold.fntdata"/><Relationship Id="rId21" Type="http://schemas.openxmlformats.org/officeDocument/2006/relationships/slide" Target="slides/slide15.xml"/><Relationship Id="rId65" Type="http://schemas.openxmlformats.org/officeDocument/2006/relationships/font" Target="fonts/RobotoMono-regular.fntdata"/><Relationship Id="rId24" Type="http://schemas.openxmlformats.org/officeDocument/2006/relationships/slide" Target="slides/slide18.xml"/><Relationship Id="rId68" Type="http://schemas.openxmlformats.org/officeDocument/2006/relationships/font" Target="fonts/RobotoMono-boldItalic.fntdata"/><Relationship Id="rId23" Type="http://schemas.openxmlformats.org/officeDocument/2006/relationships/slide" Target="slides/slide17.xml"/><Relationship Id="rId67" Type="http://schemas.openxmlformats.org/officeDocument/2006/relationships/font" Target="fonts/RobotoMono-italic.fntdata"/><Relationship Id="rId60" Type="http://schemas.openxmlformats.org/officeDocument/2006/relationships/font" Target="fonts/Nuni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Nunito-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6e7fd6e07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6e7fd6e07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6f16391cf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6f16391c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6f16391cf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f16391cf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6f16391c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6f16391c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6f16391cf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6f16391cf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Spring Batch'te </a:t>
            </a:r>
            <a:r>
              <a:rPr b="1" lang="tr">
                <a:solidFill>
                  <a:schemeClr val="dk1"/>
                </a:solidFill>
              </a:rPr>
              <a:t>JobInstance</a:t>
            </a:r>
            <a:r>
              <a:rPr lang="tr">
                <a:solidFill>
                  <a:schemeClr val="dk1"/>
                </a:solidFill>
              </a:rPr>
              <a:t> ve </a:t>
            </a:r>
            <a:r>
              <a:rPr b="1" lang="tr">
                <a:solidFill>
                  <a:schemeClr val="dk1"/>
                </a:solidFill>
              </a:rPr>
              <a:t>JobParameters</a:t>
            </a:r>
            <a:r>
              <a:rPr lang="tr">
                <a:solidFill>
                  <a:schemeClr val="dk1"/>
                </a:solidFill>
              </a:rPr>
              <a:t> birbirleriyle doğrudan ilişkilidir ve </a:t>
            </a:r>
            <a:r>
              <a:rPr b="1" lang="tr">
                <a:solidFill>
                  <a:schemeClr val="dk1"/>
                </a:solidFill>
              </a:rPr>
              <a:t>JobInstance'lar</a:t>
            </a:r>
            <a:r>
              <a:rPr lang="tr">
                <a:solidFill>
                  <a:schemeClr val="dk1"/>
                </a:solidFill>
              </a:rPr>
              <a:t> farklı </a:t>
            </a:r>
            <a:r>
              <a:rPr b="1" lang="tr">
                <a:solidFill>
                  <a:schemeClr val="dk1"/>
                </a:solidFill>
              </a:rPr>
              <a:t>JobParameters</a:t>
            </a:r>
            <a:r>
              <a:rPr lang="tr">
                <a:solidFill>
                  <a:schemeClr val="dk1"/>
                </a:solidFill>
              </a:rPr>
              <a:t> ile birbirlerinden ayrılır.</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tr">
                <a:solidFill>
                  <a:schemeClr val="dk1"/>
                </a:solidFill>
              </a:rPr>
              <a:t>JobInstance</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tr">
                <a:solidFill>
                  <a:schemeClr val="dk1"/>
                </a:solidFill>
              </a:rPr>
              <a:t>JobInstance</a:t>
            </a:r>
            <a:r>
              <a:rPr lang="tr">
                <a:solidFill>
                  <a:schemeClr val="dk1"/>
                </a:solidFill>
              </a:rPr>
              <a:t>, bir </a:t>
            </a:r>
            <a:r>
              <a:rPr b="1" lang="tr">
                <a:solidFill>
                  <a:schemeClr val="dk1"/>
                </a:solidFill>
              </a:rPr>
              <a:t>Job</a:t>
            </a:r>
            <a:r>
              <a:rPr lang="tr">
                <a:solidFill>
                  <a:schemeClr val="dk1"/>
                </a:solidFill>
              </a:rPr>
              <a:t>'un belirli bir çalıştırılmasını temsil eder. Yani, aynı </a:t>
            </a:r>
            <a:r>
              <a:rPr b="1" lang="tr">
                <a:solidFill>
                  <a:schemeClr val="dk1"/>
                </a:solidFill>
              </a:rPr>
              <a:t>Job</a:t>
            </a:r>
            <a:r>
              <a:rPr lang="tr">
                <a:solidFill>
                  <a:schemeClr val="dk1"/>
                </a:solidFill>
              </a:rPr>
              <a:t>'un farklı çalıştırmaları, farklı </a:t>
            </a:r>
            <a:r>
              <a:rPr b="1" lang="tr">
                <a:solidFill>
                  <a:schemeClr val="dk1"/>
                </a:solidFill>
              </a:rPr>
              <a:t>JobInstance</a:t>
            </a:r>
            <a:r>
              <a:rPr lang="tr">
                <a:solidFill>
                  <a:schemeClr val="dk1"/>
                </a:solidFill>
              </a:rPr>
              <a:t>'lar oluşturur.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Her Job çalıştırıldığında yeni bir </a:t>
            </a:r>
            <a:r>
              <a:rPr b="1" lang="tr">
                <a:solidFill>
                  <a:schemeClr val="dk1"/>
                </a:solidFill>
              </a:rPr>
              <a:t>JobInstance</a:t>
            </a:r>
            <a:r>
              <a:rPr lang="tr">
                <a:solidFill>
                  <a:schemeClr val="dk1"/>
                </a:solidFill>
              </a:rPr>
              <a:t> oluşturulur.</a:t>
            </a:r>
            <a:br>
              <a:rPr lang="tr">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JobParameters</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tr">
                <a:solidFill>
                  <a:schemeClr val="dk1"/>
                </a:solidFill>
              </a:rPr>
              <a:t>JobParameters</a:t>
            </a:r>
            <a:r>
              <a:rPr lang="tr">
                <a:solidFill>
                  <a:schemeClr val="dk1"/>
                </a:solidFill>
              </a:rPr>
              <a:t>, bir </a:t>
            </a:r>
            <a:r>
              <a:rPr b="1" lang="tr">
                <a:solidFill>
                  <a:schemeClr val="dk1"/>
                </a:solidFill>
              </a:rPr>
              <a:t>Job</a:t>
            </a:r>
            <a:r>
              <a:rPr lang="tr">
                <a:solidFill>
                  <a:schemeClr val="dk1"/>
                </a:solidFill>
              </a:rPr>
              <a:t> çalıştırılması sırasında kullanılan parametrelerdir. Bu parametreler, </a:t>
            </a:r>
            <a:r>
              <a:rPr b="1" lang="tr">
                <a:solidFill>
                  <a:schemeClr val="dk1"/>
                </a:solidFill>
              </a:rPr>
              <a:t>Job</a:t>
            </a:r>
            <a:r>
              <a:rPr lang="tr">
                <a:solidFill>
                  <a:schemeClr val="dk1"/>
                </a:solidFill>
              </a:rPr>
              <a:t>'un davranışını ve hangi veriler üzerinde işlem yapacağını belirler.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tr">
                <a:solidFill>
                  <a:schemeClr val="dk1"/>
                </a:solidFill>
              </a:rPr>
              <a:t>JobParameters</a:t>
            </a:r>
            <a:r>
              <a:rPr lang="tr">
                <a:solidFill>
                  <a:schemeClr val="dk1"/>
                </a:solidFill>
              </a:rPr>
              <a:t>, </a:t>
            </a:r>
            <a:r>
              <a:rPr b="1" lang="tr">
                <a:solidFill>
                  <a:schemeClr val="dk1"/>
                </a:solidFill>
              </a:rPr>
              <a:t>JobInstance</a:t>
            </a:r>
            <a:r>
              <a:rPr lang="tr">
                <a:solidFill>
                  <a:schemeClr val="dk1"/>
                </a:solidFill>
              </a:rPr>
              <a:t>'ın benzersizliğini sağlar. Çünkü </a:t>
            </a:r>
            <a:r>
              <a:rPr b="1" lang="tr">
                <a:solidFill>
                  <a:schemeClr val="dk1"/>
                </a:solidFill>
              </a:rPr>
              <a:t>JobInstance</a:t>
            </a:r>
            <a:r>
              <a:rPr lang="tr">
                <a:solidFill>
                  <a:schemeClr val="dk1"/>
                </a:solidFill>
              </a:rPr>
              <a:t>'lar, </a:t>
            </a:r>
            <a:r>
              <a:rPr b="1" lang="tr">
                <a:solidFill>
                  <a:schemeClr val="dk1"/>
                </a:solidFill>
              </a:rPr>
              <a:t>JobParameters</a:t>
            </a:r>
            <a:r>
              <a:rPr lang="tr">
                <a:solidFill>
                  <a:schemeClr val="dk1"/>
                </a:solidFill>
              </a:rPr>
              <a:t>'a göre ayrılır. Eğer aynı </a:t>
            </a:r>
            <a:r>
              <a:rPr b="1" lang="tr">
                <a:solidFill>
                  <a:schemeClr val="dk1"/>
                </a:solidFill>
              </a:rPr>
              <a:t>Job</a:t>
            </a:r>
            <a:r>
              <a:rPr lang="tr">
                <a:solidFill>
                  <a:schemeClr val="dk1"/>
                </a:solidFill>
              </a:rPr>
              <a:t>'u farklı parametrelerle çalıştırırsanız, her bir farklı parametre kümesi yeni bir </a:t>
            </a:r>
            <a:r>
              <a:rPr b="1" lang="tr">
                <a:solidFill>
                  <a:schemeClr val="dk1"/>
                </a:solidFill>
              </a:rPr>
              <a:t>JobInstance</a:t>
            </a:r>
            <a:r>
              <a:rPr lang="tr">
                <a:solidFill>
                  <a:schemeClr val="dk1"/>
                </a:solidFill>
              </a:rPr>
              <a:t> oluşturur.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6f16391c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6f16391c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6f16391c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6f16391c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6f16391cf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6f16391cf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6f16391cf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6f16391c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6f16391cf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6f16391cf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6ed6ee61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6ed6ee61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6f16391cf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6f16391cf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tr">
                <a:solidFill>
                  <a:schemeClr val="dk1"/>
                </a:solidFill>
              </a:rPr>
              <a:t>Job Execution Kullanım Senaryoları</a:t>
            </a:r>
            <a:endParaRPr b="1">
              <a:solidFill>
                <a:schemeClr val="dk1"/>
              </a:solidFill>
            </a:endParaRPr>
          </a:p>
          <a:p>
            <a:pPr indent="-298450" lvl="0" marL="457200" rtl="0" algn="l">
              <a:lnSpc>
                <a:spcPct val="115000"/>
              </a:lnSpc>
              <a:spcBef>
                <a:spcPts val="1400"/>
              </a:spcBef>
              <a:spcAft>
                <a:spcPts val="0"/>
              </a:spcAft>
              <a:buClr>
                <a:schemeClr val="dk1"/>
              </a:buClr>
              <a:buSzPts val="1100"/>
              <a:buAutoNum type="arabicPeriod"/>
            </a:pPr>
            <a:r>
              <a:rPr lang="tr">
                <a:solidFill>
                  <a:schemeClr val="dk1"/>
                </a:solidFill>
              </a:rPr>
              <a:t>Job'un Başarıyla veya Hatalı Bir Şekilde Tamamlanıp Tamamlanmadığını İzlemek. </a:t>
            </a:r>
            <a:r>
              <a:rPr b="1" lang="tr">
                <a:solidFill>
                  <a:schemeClr val="dk1"/>
                </a:solidFill>
              </a:rPr>
              <a:t>Exit Status</a:t>
            </a:r>
            <a:r>
              <a:rPr lang="tr">
                <a:solidFill>
                  <a:schemeClr val="dk1"/>
                </a:solidFill>
              </a:rPr>
              <a:t>: </a:t>
            </a:r>
            <a:r>
              <a:rPr lang="tr">
                <a:solidFill>
                  <a:srgbClr val="188038"/>
                </a:solidFill>
              </a:rPr>
              <a:t>JobExecution#getExitStatus()</a:t>
            </a:r>
            <a:r>
              <a:rPr lang="tr">
                <a:solidFill>
                  <a:schemeClr val="dk1"/>
                </a:solidFill>
              </a:rPr>
              <a:t> metodu, job'un bitiş durumu ile ilgili bilgi verir.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JobExecution'a Bağlı Hata Mesajlarını İncelemek </a:t>
            </a:r>
            <a:r>
              <a:rPr b="1" lang="tr">
                <a:solidFill>
                  <a:schemeClr val="dk1"/>
                </a:solidFill>
              </a:rPr>
              <a:t>JobExecution#getFailureExceptions()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Job'un Çalışma Zamanını İzlemek  </a:t>
            </a:r>
            <a:r>
              <a:rPr b="1" lang="tr">
                <a:solidFill>
                  <a:schemeClr val="dk1"/>
                </a:solidFill>
              </a:rPr>
              <a:t>getStartTime()</a:t>
            </a:r>
            <a:r>
              <a:rPr lang="tr">
                <a:solidFill>
                  <a:schemeClr val="dk1"/>
                </a:solidFill>
              </a:rPr>
              <a:t> ve </a:t>
            </a:r>
            <a:r>
              <a:rPr b="1" lang="tr">
                <a:solidFill>
                  <a:schemeClr val="dk1"/>
                </a:solidFill>
              </a:rPr>
              <a:t>getEndTime()</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JobExecution ile Job Parametrelerini İncelemek getJobParameters()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JobExecution'ı Güncellemek</a:t>
            </a:r>
            <a:r>
              <a:rPr b="1" lang="tr">
                <a:solidFill>
                  <a:schemeClr val="dk1"/>
                </a:solidFill>
              </a:rPr>
              <a:t> (Restarting Jobs)</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JobExecution'dan Çıkış Durumuna Göre İşlem Yapmak</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tr">
                <a:solidFill>
                  <a:schemeClr val="dk1"/>
                </a:solidFill>
              </a:rPr>
              <a:t>JobExplorer Kullanım Senaryoları</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tr">
                <a:solidFill>
                  <a:schemeClr val="dk1"/>
                </a:solidFill>
              </a:rPr>
              <a:t>Job Durumunu İzleme</a:t>
            </a:r>
            <a:r>
              <a:rPr lang="tr">
                <a:solidFill>
                  <a:schemeClr val="dk1"/>
                </a:solidFill>
              </a:rPr>
              <a:t>: Bir job'un başarıyla tamamlanıp tamamlanmadığını görmek.</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Job Geçmişi</a:t>
            </a:r>
            <a:r>
              <a:rPr lang="tr">
                <a:solidFill>
                  <a:schemeClr val="dk1"/>
                </a:solidFill>
              </a:rPr>
              <a:t>: Geçmişteki job'ların ne zaman çalıştığı, başarıyla bitip bitmediği gibi verileri sorgulamak.</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Job Parametreleri</a:t>
            </a:r>
            <a:r>
              <a:rPr lang="tr">
                <a:solidFill>
                  <a:schemeClr val="dk1"/>
                </a:solidFill>
              </a:rPr>
              <a:t>: Her bir job execution'ının aldığı parametreleri incelemek.</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Step Durumlarını İzleme</a:t>
            </a:r>
            <a:r>
              <a:rPr lang="tr">
                <a:solidFill>
                  <a:schemeClr val="dk1"/>
                </a:solidFill>
              </a:rPr>
              <a:t>: Her bir job'da yer alan step'lerin durumunu sorgulamak.</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6e7fd6e073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6e7fd6e07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6f16391cf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6f16391cf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6e7fd6e07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6e7fd6e07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Basit olarak Spring Batch uygulamaları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6f16391cf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6f16391cf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6f16391cf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6f16391cf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6f16391cf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6f16391cf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6f16391cf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6f16391cf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6f16391cf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6f16391cf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6f16391cf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6f16391cf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tr">
                <a:solidFill>
                  <a:schemeClr val="dk1"/>
                </a:solidFill>
              </a:rPr>
              <a:t>Bellek Yönetimi</a:t>
            </a:r>
            <a:r>
              <a:rPr lang="tr">
                <a:solidFill>
                  <a:schemeClr val="dk1"/>
                </a:solidFill>
              </a:rPr>
              <a:t>:</a:t>
            </a:r>
            <a:br>
              <a:rPr lang="tr">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tr">
                <a:solidFill>
                  <a:schemeClr val="dk1"/>
                </a:solidFill>
              </a:rPr>
              <a:t>Tüm veriyi bir kerede</a:t>
            </a:r>
            <a:r>
              <a:rPr lang="tr">
                <a:solidFill>
                  <a:schemeClr val="dk1"/>
                </a:solidFill>
              </a:rPr>
              <a:t> belleğe almak yerine, </a:t>
            </a:r>
            <a:r>
              <a:rPr b="1" lang="tr">
                <a:solidFill>
                  <a:schemeClr val="dk1"/>
                </a:solidFill>
              </a:rPr>
              <a:t>parçalara ayırarak</a:t>
            </a:r>
            <a:r>
              <a:rPr lang="tr">
                <a:solidFill>
                  <a:schemeClr val="dk1"/>
                </a:solidFill>
              </a:rPr>
              <a:t> işleme yapıldığı için bellek verimli kullanılır. Bu sayede </a:t>
            </a:r>
            <a:r>
              <a:rPr b="1" lang="tr">
                <a:solidFill>
                  <a:schemeClr val="dk1"/>
                </a:solidFill>
              </a:rPr>
              <a:t>büyük veri setlerini yönetmek</a:t>
            </a:r>
            <a:r>
              <a:rPr lang="tr">
                <a:solidFill>
                  <a:schemeClr val="dk1"/>
                </a:solidFill>
              </a:rPr>
              <a:t> mümkün hale gelir.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Performans Artışı</a:t>
            </a:r>
            <a:r>
              <a:rPr lang="tr">
                <a:solidFill>
                  <a:schemeClr val="dk1"/>
                </a:solidFill>
              </a:rPr>
              <a:t>:</a:t>
            </a:r>
            <a:br>
              <a:rPr lang="tr">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tr">
                <a:solidFill>
                  <a:schemeClr val="dk1"/>
                </a:solidFill>
              </a:rPr>
              <a:t>Verinin küçük parçalara bölünmesi, verinin daha hızlı bir şekilde işlenmesini sağlar.</a:t>
            </a:r>
            <a:br>
              <a:rPr lang="tr">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tr">
                <a:solidFill>
                  <a:schemeClr val="dk1"/>
                </a:solidFill>
              </a:rPr>
              <a:t>Veriler, her bir parça işlemden sonra hedefe yazıldığı için her adımda veri kaybı riski en aza indirilir.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Hata Yönetimi</a:t>
            </a:r>
            <a:r>
              <a:rPr lang="tr">
                <a:solidFill>
                  <a:schemeClr val="dk1"/>
                </a:solidFill>
              </a:rPr>
              <a:t>:</a:t>
            </a:r>
            <a:br>
              <a:rPr lang="tr">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tr">
                <a:solidFill>
                  <a:schemeClr val="dk1"/>
                </a:solidFill>
              </a:rPr>
              <a:t>Eğer bir hata oluşursa, sadece işlenen parça etkilenir. Yani </a:t>
            </a:r>
            <a:r>
              <a:rPr b="1" lang="tr">
                <a:solidFill>
                  <a:schemeClr val="dk1"/>
                </a:solidFill>
              </a:rPr>
              <a:t>hata izleme</a:t>
            </a:r>
            <a:r>
              <a:rPr lang="tr">
                <a:solidFill>
                  <a:schemeClr val="dk1"/>
                </a:solidFill>
              </a:rPr>
              <a:t> ve </a:t>
            </a:r>
            <a:r>
              <a:rPr b="1" lang="tr">
                <a:solidFill>
                  <a:schemeClr val="dk1"/>
                </a:solidFill>
              </a:rPr>
              <a:t>geri alma</a:t>
            </a:r>
            <a:r>
              <a:rPr lang="tr">
                <a:solidFill>
                  <a:schemeClr val="dk1"/>
                </a:solidFill>
              </a:rPr>
              <a:t> (rollback) işlemleri daha kontrollüdür.</a:t>
            </a:r>
            <a:br>
              <a:rPr lang="tr">
                <a:solidFill>
                  <a:schemeClr val="dk1"/>
                </a:solidFill>
              </a:rPr>
            </a:b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6ed6ee613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6ed6ee613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7073484bc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7073484bc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6f16391cf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6f16391cf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7073484b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7073484b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tr">
                <a:solidFill>
                  <a:schemeClr val="dk1"/>
                </a:solidFill>
              </a:rPr>
              <a:t>JdbcCursorItemReader:  </a:t>
            </a:r>
            <a:endParaRPr b="1">
              <a:solidFill>
                <a:schemeClr val="dk1"/>
              </a:solidFill>
            </a:endParaRPr>
          </a:p>
          <a:p>
            <a:pPr indent="0" lvl="0" marL="0" rtl="0" algn="l">
              <a:lnSpc>
                <a:spcPct val="115000"/>
              </a:lnSpc>
              <a:spcBef>
                <a:spcPts val="1200"/>
              </a:spcBef>
              <a:spcAft>
                <a:spcPts val="0"/>
              </a:spcAft>
              <a:buNone/>
            </a:pPr>
            <a:r>
              <a:rPr lang="tr">
                <a:solidFill>
                  <a:schemeClr val="dk1"/>
                </a:solidFill>
              </a:rPr>
              <a:t>Küçük ve orta büyüklükteki veri kümeleriyle çalışırken uygun.</a:t>
            </a:r>
            <a:br>
              <a:rPr lang="tr">
                <a:solidFill>
                  <a:schemeClr val="dk1"/>
                </a:solidFill>
              </a:rPr>
            </a:br>
            <a:r>
              <a:rPr lang="tr">
                <a:solidFill>
                  <a:schemeClr val="dk1"/>
                </a:solidFill>
              </a:rPr>
              <a:t>Veriyi tek bir seferde çekmek yeterli olduğunda kullanılabilir.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tr">
                <a:solidFill>
                  <a:schemeClr val="dk1"/>
                </a:solidFill>
              </a:rPr>
              <a:t>Bu okuma yöntemi, genellikle tek bir SQL sorgusu çalıştırarak tüm veri kümesini alır. Kendi başına sayfalama veya bölümlendirme yapılmaz.</a:t>
            </a:r>
            <a:endParaRPr b="1">
              <a:solidFill>
                <a:schemeClr val="dk1"/>
              </a:solidFill>
            </a:endParaRPr>
          </a:p>
          <a:p>
            <a:pPr indent="0" lvl="0" marL="0" rtl="0" algn="l">
              <a:spcBef>
                <a:spcPts val="1200"/>
              </a:spcBef>
              <a:spcAft>
                <a:spcPts val="0"/>
              </a:spcAft>
              <a:buNone/>
            </a:pPr>
            <a:r>
              <a:rPr b="1" lang="tr">
                <a:solidFill>
                  <a:schemeClr val="dk1"/>
                </a:solidFill>
              </a:rPr>
              <a:t>JdbcPagingItemReader: </a:t>
            </a:r>
            <a:r>
              <a:rPr lang="tr">
                <a:solidFill>
                  <a:schemeClr val="dk1"/>
                </a:solidFill>
              </a:rPr>
              <a:t>Büyük veri kümesi ile çalışırken </a:t>
            </a:r>
            <a:r>
              <a:rPr b="1" lang="tr">
                <a:solidFill>
                  <a:schemeClr val="dk1"/>
                </a:solidFill>
              </a:rPr>
              <a:t>daha verimlidir</a:t>
            </a:r>
            <a:r>
              <a:rPr lang="tr">
                <a:solidFill>
                  <a:schemeClr val="dk1"/>
                </a:solidFill>
              </a:rPr>
              <a:t> çünkü yalnızca gerekli olan veriler alınır ve bellek kullanımını azaltır.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7073484b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7073484b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7073484bc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7073484bc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7073484bc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7073484bc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7073484bc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7073484bc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7073484bc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7073484bc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7073484bc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7073484bc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7073484bc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7073484bc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ed6ee6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6ed6ee6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7073484bc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7073484bc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6e7fd6e073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6e7fd6e07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7073484b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7073484b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7073484b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7073484b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6e7fd6e07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6e7fd6e07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tr">
                <a:solidFill>
                  <a:schemeClr val="dk1"/>
                </a:solidFill>
              </a:rPr>
              <a:t>Partitioner</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Veriyi bölen bileşendir.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Verinin nasıl bölüneceğini belirler (örneğin, </a:t>
            </a:r>
            <a:r>
              <a:rPr lang="tr">
                <a:solidFill>
                  <a:srgbClr val="188038"/>
                </a:solidFill>
                <a:latin typeface="Roboto Mono"/>
                <a:ea typeface="Roboto Mono"/>
                <a:cs typeface="Roboto Mono"/>
                <a:sym typeface="Roboto Mono"/>
              </a:rPr>
              <a:t>start</a:t>
            </a:r>
            <a:r>
              <a:rPr lang="tr">
                <a:solidFill>
                  <a:schemeClr val="dk1"/>
                </a:solidFill>
              </a:rPr>
              <a:t> ve </a:t>
            </a:r>
            <a:r>
              <a:rPr lang="tr">
                <a:solidFill>
                  <a:srgbClr val="188038"/>
                </a:solidFill>
                <a:latin typeface="Roboto Mono"/>
                <a:ea typeface="Roboto Mono"/>
                <a:cs typeface="Roboto Mono"/>
                <a:sym typeface="Roboto Mono"/>
              </a:rPr>
              <a:t>end</a:t>
            </a:r>
            <a:r>
              <a:rPr lang="tr">
                <a:solidFill>
                  <a:schemeClr val="dk1"/>
                </a:solidFill>
              </a:rPr>
              <a:t> parametrelerine göre).</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Spring Batch'te sıklıkla kullanılan sınıf: </a:t>
            </a:r>
            <a:r>
              <a:rPr lang="tr">
                <a:solidFill>
                  <a:srgbClr val="188038"/>
                </a:solidFill>
                <a:latin typeface="Roboto Mono"/>
                <a:ea typeface="Roboto Mono"/>
                <a:cs typeface="Roboto Mono"/>
                <a:sym typeface="Roboto Mono"/>
              </a:rPr>
              <a:t>SimplePartitioner</a:t>
            </a:r>
            <a:br>
              <a:rPr lang="tr">
                <a:solidFill>
                  <a:srgbClr val="188038"/>
                </a:solidFill>
                <a:latin typeface="Roboto Mono"/>
                <a:ea typeface="Roboto Mono"/>
                <a:cs typeface="Roboto Mono"/>
                <a:sym typeface="Roboto Mono"/>
              </a:rPr>
            </a:b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PartitionHandler</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Partition'ların nasıl paralel çalıştırılacağını belirler.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Partition'ları </a:t>
            </a:r>
            <a:r>
              <a:rPr b="1" lang="tr">
                <a:solidFill>
                  <a:srgbClr val="188038"/>
                </a:solidFill>
                <a:latin typeface="Roboto Mono"/>
                <a:ea typeface="Roboto Mono"/>
                <a:cs typeface="Roboto Mono"/>
                <a:sym typeface="Roboto Mono"/>
              </a:rPr>
              <a:t>TaskExecutor</a:t>
            </a:r>
            <a:r>
              <a:rPr lang="tr">
                <a:solidFill>
                  <a:schemeClr val="dk1"/>
                </a:solidFill>
              </a:rPr>
              <a:t>'a yönlendirir.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tr">
                <a:solidFill>
                  <a:schemeClr val="dk1"/>
                </a:solidFill>
              </a:rPr>
              <a:t>TaskExecutorPartitionHandler</a:t>
            </a:r>
            <a:r>
              <a:rPr lang="tr">
                <a:solidFill>
                  <a:schemeClr val="dk1"/>
                </a:solidFill>
              </a:rPr>
              <a:t>: </a:t>
            </a:r>
            <a:r>
              <a:rPr lang="tr">
                <a:solidFill>
                  <a:srgbClr val="188038"/>
                </a:solidFill>
                <a:latin typeface="Roboto Mono"/>
                <a:ea typeface="Roboto Mono"/>
                <a:cs typeface="Roboto Mono"/>
                <a:sym typeface="Roboto Mono"/>
              </a:rPr>
              <a:t>TaskExecutor</a:t>
            </a:r>
            <a:r>
              <a:rPr lang="tr">
                <a:solidFill>
                  <a:schemeClr val="dk1"/>
                </a:solidFill>
              </a:rPr>
              <a:t> ile paralel çalışmayı yöneten bir sınıftır.</a:t>
            </a:r>
            <a:br>
              <a:rPr lang="tr">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TaskExecutor</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Partition'ları paralel olarak çalıştırmak için </a:t>
            </a:r>
            <a:r>
              <a:rPr b="1" lang="tr">
                <a:solidFill>
                  <a:schemeClr val="dk1"/>
                </a:solidFill>
              </a:rPr>
              <a:t>thread pool</a:t>
            </a:r>
            <a:r>
              <a:rPr lang="tr">
                <a:solidFill>
                  <a:schemeClr val="dk1"/>
                </a:solidFill>
              </a:rPr>
              <a:t> sağlar.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rgbClr val="188038"/>
                </a:solidFill>
                <a:latin typeface="Roboto Mono"/>
                <a:ea typeface="Roboto Mono"/>
                <a:cs typeface="Roboto Mono"/>
                <a:sym typeface="Roboto Mono"/>
              </a:rPr>
              <a:t>SimpleAsyncTaskExecutor</a:t>
            </a:r>
            <a:r>
              <a:rPr lang="tr">
                <a:solidFill>
                  <a:schemeClr val="dk1"/>
                </a:solidFill>
              </a:rPr>
              <a:t> veya </a:t>
            </a:r>
            <a:r>
              <a:rPr lang="tr">
                <a:solidFill>
                  <a:srgbClr val="188038"/>
                </a:solidFill>
                <a:latin typeface="Roboto Mono"/>
                <a:ea typeface="Roboto Mono"/>
                <a:cs typeface="Roboto Mono"/>
                <a:sym typeface="Roboto Mono"/>
              </a:rPr>
              <a:t>ThreadPoolTaskExecutor</a:t>
            </a:r>
            <a:r>
              <a:rPr lang="tr">
                <a:solidFill>
                  <a:schemeClr val="dk1"/>
                </a:solidFill>
              </a:rPr>
              <a:t> gibi sınıflarla paralel işleme yapılabilir.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7073484bc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7073484bc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7073484bc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7073484bc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7073484b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7073484b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7073484b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7073484b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7073484bc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7073484bc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6ed18b6d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6ed18b6d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7073484bc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7073484bc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6e7fd6e07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6e7fd6e07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7073484bc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7073484bc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e7fd6e07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e7fd6e07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6ed6ee613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6ed6ee613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6ed6ee61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6ed6ee61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6f16391cf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6f16391cf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tr">
                <a:solidFill>
                  <a:schemeClr val="dk1"/>
                </a:solidFill>
              </a:rPr>
              <a:t>Uygulama (Application):</a:t>
            </a:r>
            <a:br>
              <a:rPr b="1" lang="tr">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Uygulama, Spring Batch kullanarak geliştiriciler tarafından yazılan tüm </a:t>
            </a:r>
            <a:r>
              <a:rPr b="1" lang="tr">
                <a:solidFill>
                  <a:schemeClr val="dk1"/>
                </a:solidFill>
              </a:rPr>
              <a:t>batch job'ları</a:t>
            </a:r>
            <a:r>
              <a:rPr lang="tr">
                <a:solidFill>
                  <a:schemeClr val="dk1"/>
                </a:solidFill>
              </a:rPr>
              <a:t> ve </a:t>
            </a:r>
            <a:r>
              <a:rPr b="1" lang="tr">
                <a:solidFill>
                  <a:schemeClr val="dk1"/>
                </a:solidFill>
              </a:rPr>
              <a:t>özel kodları</a:t>
            </a:r>
            <a:r>
              <a:rPr lang="tr">
                <a:solidFill>
                  <a:schemeClr val="dk1"/>
                </a:solidFill>
              </a:rPr>
              <a:t> içerir. Bu katman, kullanıcı tarafından yazılan iş akışları ve uygulama mantığını barındırır.</a:t>
            </a:r>
            <a:br>
              <a:rPr lang="tr">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Batch Core (Çekirdek):</a:t>
            </a:r>
            <a:br>
              <a:rPr b="1" lang="tr">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Batch Core, </a:t>
            </a:r>
            <a:r>
              <a:rPr b="1" lang="tr">
                <a:solidFill>
                  <a:schemeClr val="dk1"/>
                </a:solidFill>
              </a:rPr>
              <a:t>batch job'larını başlatmak</a:t>
            </a:r>
            <a:r>
              <a:rPr lang="tr">
                <a:solidFill>
                  <a:schemeClr val="dk1"/>
                </a:solidFill>
              </a:rPr>
              <a:t> ve </a:t>
            </a:r>
            <a:r>
              <a:rPr b="1" lang="tr">
                <a:solidFill>
                  <a:schemeClr val="dk1"/>
                </a:solidFill>
              </a:rPr>
              <a:t>kontrol etmek</a:t>
            </a:r>
            <a:r>
              <a:rPr lang="tr">
                <a:solidFill>
                  <a:schemeClr val="dk1"/>
                </a:solidFill>
              </a:rPr>
              <a:t> için gerekli olan temel </a:t>
            </a:r>
            <a:r>
              <a:rPr b="1" lang="tr">
                <a:solidFill>
                  <a:schemeClr val="dk1"/>
                </a:solidFill>
              </a:rPr>
              <a:t>runtime</a:t>
            </a:r>
            <a:r>
              <a:rPr lang="tr">
                <a:solidFill>
                  <a:schemeClr val="dk1"/>
                </a:solidFill>
              </a:rPr>
              <a:t> sınıflarını içerir.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Bu katman, </a:t>
            </a:r>
            <a:r>
              <a:rPr b="1" lang="tr">
                <a:solidFill>
                  <a:schemeClr val="dk1"/>
                </a:solidFill>
              </a:rPr>
              <a:t>JobLauncher</a:t>
            </a:r>
            <a:r>
              <a:rPr lang="tr">
                <a:solidFill>
                  <a:schemeClr val="dk1"/>
                </a:solidFill>
              </a:rPr>
              <a:t>, </a:t>
            </a:r>
            <a:r>
              <a:rPr b="1" lang="tr">
                <a:solidFill>
                  <a:schemeClr val="dk1"/>
                </a:solidFill>
              </a:rPr>
              <a:t>Job</a:t>
            </a:r>
            <a:r>
              <a:rPr lang="tr">
                <a:solidFill>
                  <a:schemeClr val="dk1"/>
                </a:solidFill>
              </a:rPr>
              <a:t> ve </a:t>
            </a:r>
            <a:r>
              <a:rPr b="1" lang="tr">
                <a:solidFill>
                  <a:schemeClr val="dk1"/>
                </a:solidFill>
              </a:rPr>
              <a:t>Step</a:t>
            </a:r>
            <a:r>
              <a:rPr lang="tr">
                <a:solidFill>
                  <a:schemeClr val="dk1"/>
                </a:solidFill>
              </a:rPr>
              <a:t> gibi sınıfların implementasyonlarını sağlar. Bu bileşenler, batch job'larının düzgün çalışması için temel işlevselliği sağlar.</a:t>
            </a:r>
            <a:br>
              <a:rPr lang="tr">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Altyapı (Infrastructure):</a:t>
            </a:r>
            <a:br>
              <a:rPr b="1" lang="tr">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Uygulama ve Core, ortak bir </a:t>
            </a:r>
            <a:r>
              <a:rPr b="1" lang="tr">
                <a:solidFill>
                  <a:schemeClr val="dk1"/>
                </a:solidFill>
              </a:rPr>
              <a:t>altyapı</a:t>
            </a:r>
            <a:r>
              <a:rPr lang="tr">
                <a:solidFill>
                  <a:schemeClr val="dk1"/>
                </a:solidFill>
              </a:rPr>
              <a:t> üzerine inşa edilmiştir.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Altyapı, </a:t>
            </a:r>
            <a:r>
              <a:rPr b="1" lang="tr">
                <a:solidFill>
                  <a:schemeClr val="dk1"/>
                </a:solidFill>
              </a:rPr>
              <a:t>common readers</a:t>
            </a:r>
            <a:r>
              <a:rPr lang="tr">
                <a:solidFill>
                  <a:schemeClr val="dk1"/>
                </a:solidFill>
              </a:rPr>
              <a:t> ve </a:t>
            </a:r>
            <a:r>
              <a:rPr b="1" lang="tr">
                <a:solidFill>
                  <a:schemeClr val="dk1"/>
                </a:solidFill>
              </a:rPr>
              <a:t>writers</a:t>
            </a:r>
            <a:r>
              <a:rPr lang="tr">
                <a:solidFill>
                  <a:schemeClr val="dk1"/>
                </a:solidFill>
              </a:rPr>
              <a:t> gibi ortak bileşenlerin yanı sıra, </a:t>
            </a:r>
            <a:r>
              <a:rPr b="1" lang="tr">
                <a:solidFill>
                  <a:schemeClr val="dk1"/>
                </a:solidFill>
              </a:rPr>
              <a:t>RetryTemplate</a:t>
            </a:r>
            <a:r>
              <a:rPr lang="tr">
                <a:solidFill>
                  <a:schemeClr val="dk1"/>
                </a:solidFill>
              </a:rPr>
              <a:t> gibi hizmetleri içerir.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Bu bileşenler, hem uygulama geliştiricileri (örneğin, </a:t>
            </a:r>
            <a:r>
              <a:rPr b="1" lang="tr">
                <a:solidFill>
                  <a:schemeClr val="dk1"/>
                </a:solidFill>
              </a:rPr>
              <a:t>ItemReader</a:t>
            </a:r>
            <a:r>
              <a:rPr lang="tr">
                <a:solidFill>
                  <a:schemeClr val="dk1"/>
                </a:solidFill>
              </a:rPr>
              <a:t> ve </a:t>
            </a:r>
            <a:r>
              <a:rPr b="1" lang="tr">
                <a:solidFill>
                  <a:schemeClr val="dk1"/>
                </a:solidFill>
              </a:rPr>
              <a:t>ItemWriter</a:t>
            </a:r>
            <a:r>
              <a:rPr lang="tr">
                <a:solidFill>
                  <a:schemeClr val="dk1"/>
                </a:solidFill>
              </a:rPr>
              <a:t>) tarafından hem de </a:t>
            </a:r>
            <a:r>
              <a:rPr b="1" lang="tr">
                <a:solidFill>
                  <a:schemeClr val="dk1"/>
                </a:solidFill>
              </a:rPr>
              <a:t>core framework</a:t>
            </a:r>
            <a:r>
              <a:rPr lang="tr">
                <a:solidFill>
                  <a:schemeClr val="dk1"/>
                </a:solidFill>
              </a:rPr>
              <a:t> tarafından (örneğin, </a:t>
            </a:r>
            <a:r>
              <a:rPr b="1" lang="tr">
                <a:solidFill>
                  <a:schemeClr val="dk1"/>
                </a:solidFill>
              </a:rPr>
              <a:t>retry</a:t>
            </a:r>
            <a:r>
              <a:rPr lang="tr">
                <a:solidFill>
                  <a:schemeClr val="dk1"/>
                </a:solidFill>
              </a:rPr>
              <a:t> özelliği gibi) kullanılır.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Spring Batch</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Bulk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32" name="Google Shape;332;p2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200">
                <a:solidFill>
                  <a:srgbClr val="000000"/>
                </a:solidFill>
                <a:latin typeface="Arial"/>
                <a:ea typeface="Arial"/>
                <a:cs typeface="Arial"/>
                <a:sym typeface="Arial"/>
              </a:rPr>
              <a:t>Job: </a:t>
            </a:r>
            <a:r>
              <a:rPr lang="tr" sz="1100">
                <a:solidFill>
                  <a:srgbClr val="000000"/>
                </a:solidFill>
                <a:latin typeface="Arial"/>
                <a:ea typeface="Arial"/>
                <a:cs typeface="Arial"/>
                <a:sym typeface="Arial"/>
              </a:rPr>
              <a:t>Bir batch işlemi başlatan en üst düzey bileşendir.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 bir veya birden fazla </a:t>
            </a:r>
            <a:r>
              <a:rPr lang="tr" sz="1100">
                <a:solidFill>
                  <a:srgbClr val="188038"/>
                </a:solidFill>
                <a:latin typeface="Roboto Mono"/>
                <a:ea typeface="Roboto Mono"/>
                <a:cs typeface="Roboto Mono"/>
                <a:sym typeface="Roboto Mono"/>
              </a:rPr>
              <a:t>Step</a:t>
            </a:r>
            <a:r>
              <a:rPr lang="tr" sz="1100">
                <a:solidFill>
                  <a:srgbClr val="000000"/>
                </a:solidFill>
                <a:latin typeface="Arial"/>
                <a:ea typeface="Arial"/>
                <a:cs typeface="Arial"/>
                <a:sym typeface="Arial"/>
              </a:rPr>
              <a:t>'ten oluşur ve batch iş akışının yönetilmesini sağlar.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'un çalışma zamanı parametreleri olabilir (örneğin, işin nasıl çalışacağına dair konfigurasyonlar).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Bir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 birden fazla </a:t>
            </a:r>
            <a:r>
              <a:rPr lang="tr" sz="1100">
                <a:solidFill>
                  <a:srgbClr val="188038"/>
                </a:solidFill>
                <a:latin typeface="Roboto Mono"/>
                <a:ea typeface="Roboto Mono"/>
                <a:cs typeface="Roboto Mono"/>
                <a:sym typeface="Roboto Mono"/>
              </a:rPr>
              <a:t>JobInstance</a:t>
            </a:r>
            <a:r>
              <a:rPr lang="tr" sz="1100">
                <a:solidFill>
                  <a:srgbClr val="000000"/>
                </a:solidFill>
                <a:latin typeface="Arial"/>
                <a:ea typeface="Arial"/>
                <a:cs typeface="Arial"/>
                <a:sym typeface="Arial"/>
              </a:rPr>
              <a:t> oluşturabilir.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38" name="Google Shape;338;p23"/>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JobInstance: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'un çalıştırılması sonucu olunşan Job örneğidir. Her </a:t>
            </a:r>
            <a:r>
              <a:rPr lang="tr" sz="1100">
                <a:solidFill>
                  <a:srgbClr val="188038"/>
                </a:solidFill>
                <a:latin typeface="Roboto Mono"/>
                <a:ea typeface="Roboto Mono"/>
                <a:cs typeface="Roboto Mono"/>
                <a:sym typeface="Roboto Mono"/>
              </a:rPr>
              <a:t>JobInstance</a:t>
            </a:r>
            <a:r>
              <a:rPr lang="tr" sz="1100">
                <a:solidFill>
                  <a:srgbClr val="000000"/>
                </a:solidFill>
                <a:latin typeface="Arial"/>
                <a:ea typeface="Arial"/>
                <a:cs typeface="Arial"/>
                <a:sym typeface="Arial"/>
              </a:rPr>
              <a:t> bir işin bir kez çalıştırılması anlamına gelir.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457200" lvl="0" marL="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tr">
                <a:solidFill>
                  <a:srgbClr val="000000"/>
                </a:solidFill>
                <a:latin typeface="Arial"/>
                <a:ea typeface="Arial"/>
                <a:cs typeface="Arial"/>
                <a:sym typeface="Arial"/>
              </a:rPr>
              <a:t>Her </a:t>
            </a:r>
            <a:r>
              <a:rPr lang="tr">
                <a:solidFill>
                  <a:srgbClr val="188038"/>
                </a:solidFill>
                <a:latin typeface="Roboto Mono"/>
                <a:ea typeface="Roboto Mono"/>
                <a:cs typeface="Roboto Mono"/>
                <a:sym typeface="Roboto Mono"/>
              </a:rPr>
              <a:t>JobInstance</a:t>
            </a:r>
            <a:r>
              <a:rPr lang="tr">
                <a:solidFill>
                  <a:srgbClr val="000000"/>
                </a:solidFill>
                <a:latin typeface="Arial"/>
                <a:ea typeface="Arial"/>
                <a:cs typeface="Arial"/>
                <a:sym typeface="Arial"/>
              </a:rPr>
              <a:t>, bir veya daha fazla </a:t>
            </a:r>
            <a:r>
              <a:rPr lang="tr">
                <a:solidFill>
                  <a:srgbClr val="188038"/>
                </a:solidFill>
                <a:latin typeface="Roboto Mono"/>
                <a:ea typeface="Roboto Mono"/>
                <a:cs typeface="Roboto Mono"/>
                <a:sym typeface="Roboto Mono"/>
              </a:rPr>
              <a:t>JobExecution</a:t>
            </a:r>
            <a:r>
              <a:rPr lang="tr">
                <a:solidFill>
                  <a:srgbClr val="000000"/>
                </a:solidFill>
                <a:latin typeface="Arial"/>
                <a:ea typeface="Arial"/>
                <a:cs typeface="Arial"/>
                <a:sym typeface="Arial"/>
              </a:rPr>
              <a:t>'a sahiptir.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Bir </a:t>
            </a:r>
            <a:r>
              <a:rPr lang="tr">
                <a:solidFill>
                  <a:srgbClr val="188038"/>
                </a:solidFill>
                <a:latin typeface="Roboto Mono"/>
                <a:ea typeface="Roboto Mono"/>
                <a:cs typeface="Roboto Mono"/>
                <a:sym typeface="Roboto Mono"/>
              </a:rPr>
              <a:t>JobInstance</a:t>
            </a:r>
            <a:r>
              <a:rPr lang="tr">
                <a:solidFill>
                  <a:srgbClr val="000000"/>
                </a:solidFill>
                <a:latin typeface="Arial"/>
                <a:ea typeface="Arial"/>
                <a:cs typeface="Arial"/>
                <a:sym typeface="Arial"/>
              </a:rPr>
              <a:t>, işin başarıyla tamamlanıp tamamlanmadığını takip etmek için kullanılır.</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44" name="Google Shape;344;p2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 Parameters</a:t>
            </a:r>
            <a:r>
              <a:rPr b="1"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'un çalıştırılması için gereken kullanıcı tanımlı parametreleri ifade eder. Bu parametreler, bir </a:t>
            </a:r>
            <a:r>
              <a:rPr lang="tr" sz="1100">
                <a:solidFill>
                  <a:srgbClr val="188038"/>
                </a:solidFill>
                <a:latin typeface="Roboto Mono"/>
                <a:ea typeface="Roboto Mono"/>
                <a:cs typeface="Roboto Mono"/>
                <a:sym typeface="Roboto Mono"/>
              </a:rPr>
              <a:t>JobInstance</a:t>
            </a:r>
            <a:r>
              <a:rPr lang="tr" sz="1100">
                <a:solidFill>
                  <a:srgbClr val="000000"/>
                </a:solidFill>
                <a:latin typeface="Arial"/>
                <a:ea typeface="Arial"/>
                <a:cs typeface="Arial"/>
                <a:sym typeface="Arial"/>
              </a:rPr>
              <a:t>'ı tanımlarken ve aynı işin farklı parametrelerle çalıştırılmasını sağlarken kullanılır.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JobParameters'a Örnekler: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date</a:t>
            </a:r>
            <a:r>
              <a:rPr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"2023-07-01"</a:t>
            </a:r>
            <a:r>
              <a:rPr lang="tr" sz="1100">
                <a:solidFill>
                  <a:srgbClr val="000000"/>
                </a:solidFill>
                <a:latin typeface="Arial"/>
                <a:ea typeface="Arial"/>
                <a:cs typeface="Arial"/>
                <a:sym typeface="Arial"/>
              </a:rPr>
              <a:t> (İşin çalıştırıldığı tarih)</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inputFile</a:t>
            </a:r>
            <a:r>
              <a:rPr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"/data/input.csv"</a:t>
            </a:r>
            <a:r>
              <a:rPr lang="tr" sz="1100">
                <a:solidFill>
                  <a:srgbClr val="000000"/>
                </a:solidFill>
                <a:latin typeface="Arial"/>
                <a:ea typeface="Arial"/>
                <a:cs typeface="Arial"/>
                <a:sym typeface="Arial"/>
              </a:rPr>
              <a:t> (Veri kaynağı yolu)</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retryCount</a:t>
            </a:r>
            <a:r>
              <a:rPr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5</a:t>
            </a:r>
            <a:r>
              <a:rPr lang="tr" sz="1100">
                <a:solidFill>
                  <a:srgbClr val="000000"/>
                </a:solidFill>
                <a:latin typeface="Arial"/>
                <a:ea typeface="Arial"/>
                <a:cs typeface="Arial"/>
                <a:sym typeface="Arial"/>
              </a:rPr>
              <a:t> (Hata durumunda işin kaç kez yeniden denenmesi gerektiği)</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50" name="Google Shape;350;p2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JobExecution: </a:t>
            </a:r>
            <a:r>
              <a:rPr lang="tr" sz="1100">
                <a:solidFill>
                  <a:srgbClr val="000000"/>
                </a:solidFill>
                <a:latin typeface="Arial"/>
                <a:ea typeface="Arial"/>
                <a:cs typeface="Arial"/>
                <a:sym typeface="Arial"/>
              </a:rPr>
              <a:t>Bir </a:t>
            </a:r>
            <a:r>
              <a:rPr lang="tr" sz="1100">
                <a:solidFill>
                  <a:srgbClr val="188038"/>
                </a:solidFill>
                <a:latin typeface="Roboto Mono"/>
                <a:ea typeface="Roboto Mono"/>
                <a:cs typeface="Roboto Mono"/>
                <a:sym typeface="Roboto Mono"/>
              </a:rPr>
              <a:t>JobInstance</a:t>
            </a:r>
            <a:r>
              <a:rPr lang="tr" sz="1100">
                <a:solidFill>
                  <a:srgbClr val="000000"/>
                </a:solidFill>
                <a:latin typeface="Arial"/>
                <a:ea typeface="Arial"/>
                <a:cs typeface="Arial"/>
                <a:sym typeface="Arial"/>
              </a:rPr>
              <a:t>'ın çalıştırılmasında meydana gelen durumu ve sonuçları içerir.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457200" lvl="0" marL="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tr">
                <a:solidFill>
                  <a:srgbClr val="188038"/>
                </a:solidFill>
                <a:latin typeface="Roboto Mono"/>
                <a:ea typeface="Roboto Mono"/>
                <a:cs typeface="Roboto Mono"/>
                <a:sym typeface="Roboto Mono"/>
              </a:rPr>
              <a:t>JobExecution</a:t>
            </a:r>
            <a:r>
              <a:rPr lang="tr">
                <a:solidFill>
                  <a:srgbClr val="000000"/>
                </a:solidFill>
                <a:latin typeface="Arial"/>
                <a:ea typeface="Arial"/>
                <a:cs typeface="Arial"/>
                <a:sym typeface="Arial"/>
              </a:rPr>
              <a:t>'ın durumu (</a:t>
            </a:r>
            <a:r>
              <a:rPr lang="tr">
                <a:solidFill>
                  <a:srgbClr val="188038"/>
                </a:solidFill>
                <a:latin typeface="Roboto Mono"/>
                <a:ea typeface="Roboto Mono"/>
                <a:cs typeface="Roboto Mono"/>
                <a:sym typeface="Roboto Mono"/>
              </a:rPr>
              <a:t>BatchStatus</a:t>
            </a:r>
            <a:r>
              <a:rPr lang="tr">
                <a:solidFill>
                  <a:srgbClr val="000000"/>
                </a:solidFill>
                <a:latin typeface="Arial"/>
                <a:ea typeface="Arial"/>
                <a:cs typeface="Arial"/>
                <a:sym typeface="Arial"/>
              </a:rPr>
              <a:t>), işin başarılı olup olmadığını belirler.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188038"/>
                </a:solidFill>
                <a:latin typeface="Roboto Mono"/>
                <a:ea typeface="Roboto Mono"/>
                <a:cs typeface="Roboto Mono"/>
                <a:sym typeface="Roboto Mono"/>
              </a:rPr>
              <a:t>JobExecution</a:t>
            </a:r>
            <a:r>
              <a:rPr lang="tr">
                <a:solidFill>
                  <a:srgbClr val="000000"/>
                </a:solidFill>
                <a:latin typeface="Arial"/>
                <a:ea typeface="Arial"/>
                <a:cs typeface="Arial"/>
                <a:sym typeface="Arial"/>
              </a:rPr>
              <a:t> her </a:t>
            </a:r>
            <a:r>
              <a:rPr lang="tr">
                <a:solidFill>
                  <a:srgbClr val="188038"/>
                </a:solidFill>
                <a:latin typeface="Roboto Mono"/>
                <a:ea typeface="Roboto Mono"/>
                <a:cs typeface="Roboto Mono"/>
                <a:sym typeface="Roboto Mono"/>
              </a:rPr>
              <a:t>StepExecution</a:t>
            </a:r>
            <a:r>
              <a:rPr lang="tr">
                <a:solidFill>
                  <a:srgbClr val="000000"/>
                </a:solidFill>
                <a:latin typeface="Arial"/>
                <a:ea typeface="Arial"/>
                <a:cs typeface="Arial"/>
                <a:sym typeface="Arial"/>
              </a:rPr>
              <a:t>'ı içerir ve adımların başarılı bir şekilde tamamlanıp tamamlanmadığını izler.</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pic>
        <p:nvPicPr>
          <p:cNvPr id="356" name="Google Shape;356;p26" title="JobDomainModel.JPG"/>
          <p:cNvPicPr preferRelativeResize="0"/>
          <p:nvPr/>
        </p:nvPicPr>
        <p:blipFill>
          <a:blip r:embed="rId3">
            <a:alphaModFix/>
          </a:blip>
          <a:stretch>
            <a:fillRect/>
          </a:stretch>
        </p:blipFill>
        <p:spPr>
          <a:xfrm>
            <a:off x="1168275" y="1597875"/>
            <a:ext cx="7102037"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62" name="Google Shape;362;p2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Step: </a:t>
            </a:r>
            <a:r>
              <a:rPr lang="tr" sz="1100">
                <a:solidFill>
                  <a:srgbClr val="000000"/>
                </a:solidFill>
                <a:latin typeface="Arial"/>
                <a:ea typeface="Arial"/>
                <a:cs typeface="Arial"/>
                <a:sym typeface="Arial"/>
              </a:rPr>
              <a:t>Bir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'un parçası olan ve veri işleme adımını temsil eden bileşendir. Her bir </a:t>
            </a:r>
            <a:r>
              <a:rPr lang="tr" sz="1100">
                <a:solidFill>
                  <a:srgbClr val="188038"/>
                </a:solidFill>
                <a:latin typeface="Roboto Mono"/>
                <a:ea typeface="Roboto Mono"/>
                <a:cs typeface="Roboto Mono"/>
                <a:sym typeface="Roboto Mono"/>
              </a:rPr>
              <a:t>Step</a:t>
            </a:r>
            <a:r>
              <a:rPr lang="tr" sz="1100">
                <a:solidFill>
                  <a:srgbClr val="000000"/>
                </a:solidFill>
                <a:latin typeface="Arial"/>
                <a:ea typeface="Arial"/>
                <a:cs typeface="Arial"/>
                <a:sym typeface="Arial"/>
              </a:rPr>
              <a:t>, bir işlem birimini temsil eder.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45720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tr">
                <a:solidFill>
                  <a:srgbClr val="188038"/>
                </a:solidFill>
                <a:latin typeface="Roboto Mono"/>
                <a:ea typeface="Roboto Mono"/>
                <a:cs typeface="Roboto Mono"/>
                <a:sym typeface="Roboto Mono"/>
              </a:rPr>
              <a:t>Step</a:t>
            </a:r>
            <a:r>
              <a:rPr lang="tr">
                <a:solidFill>
                  <a:srgbClr val="000000"/>
                </a:solidFill>
                <a:latin typeface="Arial"/>
                <a:ea typeface="Arial"/>
                <a:cs typeface="Arial"/>
                <a:sym typeface="Arial"/>
              </a:rPr>
              <a:t>, </a:t>
            </a:r>
            <a:r>
              <a:rPr lang="tr">
                <a:solidFill>
                  <a:srgbClr val="188038"/>
                </a:solidFill>
                <a:latin typeface="Roboto Mono"/>
                <a:ea typeface="Roboto Mono"/>
                <a:cs typeface="Roboto Mono"/>
                <a:sym typeface="Roboto Mono"/>
              </a:rPr>
              <a:t>ItemReader</a:t>
            </a:r>
            <a:r>
              <a:rPr lang="tr">
                <a:solidFill>
                  <a:srgbClr val="000000"/>
                </a:solidFill>
                <a:latin typeface="Arial"/>
                <a:ea typeface="Arial"/>
                <a:cs typeface="Arial"/>
                <a:sym typeface="Arial"/>
              </a:rPr>
              <a:t>, </a:t>
            </a:r>
            <a:r>
              <a:rPr lang="tr">
                <a:solidFill>
                  <a:srgbClr val="188038"/>
                </a:solidFill>
                <a:latin typeface="Roboto Mono"/>
                <a:ea typeface="Roboto Mono"/>
                <a:cs typeface="Roboto Mono"/>
                <a:sym typeface="Roboto Mono"/>
              </a:rPr>
              <a:t>ItemProcessor</a:t>
            </a:r>
            <a:r>
              <a:rPr lang="tr">
                <a:solidFill>
                  <a:srgbClr val="000000"/>
                </a:solidFill>
                <a:latin typeface="Arial"/>
                <a:ea typeface="Arial"/>
                <a:cs typeface="Arial"/>
                <a:sym typeface="Arial"/>
              </a:rPr>
              <a:t>, ve </a:t>
            </a:r>
            <a:r>
              <a:rPr lang="tr">
                <a:solidFill>
                  <a:srgbClr val="188038"/>
                </a:solidFill>
                <a:latin typeface="Roboto Mono"/>
                <a:ea typeface="Roboto Mono"/>
                <a:cs typeface="Roboto Mono"/>
                <a:sym typeface="Roboto Mono"/>
              </a:rPr>
              <a:t>ItemWriter</a:t>
            </a:r>
            <a:r>
              <a:rPr lang="tr">
                <a:solidFill>
                  <a:srgbClr val="000000"/>
                </a:solidFill>
                <a:latin typeface="Arial"/>
                <a:ea typeface="Arial"/>
                <a:cs typeface="Arial"/>
                <a:sym typeface="Arial"/>
              </a:rPr>
              <a:t> kullanarak veriyi okuma, işleme ve yazma işlemlerini gerçekleştirir.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Her </a:t>
            </a:r>
            <a:r>
              <a:rPr lang="tr">
                <a:solidFill>
                  <a:srgbClr val="188038"/>
                </a:solidFill>
                <a:latin typeface="Roboto Mono"/>
                <a:ea typeface="Roboto Mono"/>
                <a:cs typeface="Roboto Mono"/>
                <a:sym typeface="Roboto Mono"/>
              </a:rPr>
              <a:t>Step</a:t>
            </a:r>
            <a:r>
              <a:rPr lang="tr">
                <a:solidFill>
                  <a:srgbClr val="000000"/>
                </a:solidFill>
                <a:latin typeface="Arial"/>
                <a:ea typeface="Arial"/>
                <a:cs typeface="Arial"/>
                <a:sym typeface="Arial"/>
              </a:rPr>
              <a:t>, bir </a:t>
            </a:r>
            <a:r>
              <a:rPr lang="tr">
                <a:solidFill>
                  <a:srgbClr val="188038"/>
                </a:solidFill>
                <a:latin typeface="Roboto Mono"/>
                <a:ea typeface="Roboto Mono"/>
                <a:cs typeface="Roboto Mono"/>
                <a:sym typeface="Roboto Mono"/>
              </a:rPr>
              <a:t>StepExecution</a:t>
            </a:r>
            <a:r>
              <a:rPr lang="tr">
                <a:solidFill>
                  <a:srgbClr val="000000"/>
                </a:solidFill>
                <a:latin typeface="Arial"/>
                <a:ea typeface="Arial"/>
                <a:cs typeface="Arial"/>
                <a:sym typeface="Arial"/>
              </a:rPr>
              <a:t> ile ilişkilidir.</a:t>
            </a:r>
            <a:endParaRPr>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68" name="Google Shape;368;p2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StepExecution: </a:t>
            </a:r>
            <a:r>
              <a:rPr lang="tr" sz="1100">
                <a:solidFill>
                  <a:srgbClr val="000000"/>
                </a:solidFill>
                <a:latin typeface="Arial"/>
                <a:ea typeface="Arial"/>
                <a:cs typeface="Arial"/>
                <a:sym typeface="Arial"/>
              </a:rPr>
              <a:t>Her </a:t>
            </a:r>
            <a:r>
              <a:rPr lang="tr" sz="1100">
                <a:solidFill>
                  <a:srgbClr val="188038"/>
                </a:solidFill>
                <a:latin typeface="Roboto Mono"/>
                <a:ea typeface="Roboto Mono"/>
                <a:cs typeface="Roboto Mono"/>
                <a:sym typeface="Roboto Mono"/>
              </a:rPr>
              <a:t>Step</a:t>
            </a:r>
            <a:r>
              <a:rPr lang="tr" sz="1100">
                <a:solidFill>
                  <a:srgbClr val="000000"/>
                </a:solidFill>
                <a:latin typeface="Arial"/>
                <a:ea typeface="Arial"/>
                <a:cs typeface="Arial"/>
                <a:sym typeface="Arial"/>
              </a:rPr>
              <a:t>'in çalıştırılmasından sonra oluşan durumu temsil eder.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188038"/>
                </a:solidFill>
                <a:latin typeface="Roboto Mono"/>
                <a:ea typeface="Roboto Mono"/>
                <a:cs typeface="Roboto Mono"/>
                <a:sym typeface="Roboto Mono"/>
              </a:rPr>
              <a:t>StepExecution</a:t>
            </a:r>
            <a:r>
              <a:rPr lang="tr">
                <a:solidFill>
                  <a:srgbClr val="000000"/>
                </a:solidFill>
                <a:latin typeface="Arial"/>
                <a:ea typeface="Arial"/>
                <a:cs typeface="Arial"/>
                <a:sym typeface="Arial"/>
              </a:rPr>
              <a:t>'ın durumu, </a:t>
            </a:r>
            <a:r>
              <a:rPr lang="tr">
                <a:solidFill>
                  <a:srgbClr val="188038"/>
                </a:solidFill>
                <a:latin typeface="Roboto Mono"/>
                <a:ea typeface="Roboto Mono"/>
                <a:cs typeface="Roboto Mono"/>
                <a:sym typeface="Roboto Mono"/>
              </a:rPr>
              <a:t>BatchStatus</a:t>
            </a:r>
            <a:r>
              <a:rPr lang="tr">
                <a:solidFill>
                  <a:srgbClr val="000000"/>
                </a:solidFill>
                <a:latin typeface="Arial"/>
                <a:ea typeface="Arial"/>
                <a:cs typeface="Arial"/>
                <a:sym typeface="Arial"/>
              </a:rPr>
              <a:t> ile izlenir.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Step içinde okunan ve yazılan öğe sayıları gibi detaylar içerir.</a:t>
            </a:r>
            <a:endParaRPr>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pic>
        <p:nvPicPr>
          <p:cNvPr id="374" name="Google Shape;374;p29" title="JobStepDomainModel.JPG"/>
          <p:cNvPicPr preferRelativeResize="0"/>
          <p:nvPr/>
        </p:nvPicPr>
        <p:blipFill>
          <a:blip r:embed="rId3">
            <a:alphaModFix/>
          </a:blip>
          <a:stretch>
            <a:fillRect/>
          </a:stretch>
        </p:blipFill>
        <p:spPr>
          <a:xfrm>
            <a:off x="1375625" y="1479950"/>
            <a:ext cx="6518200" cy="342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80" name="Google Shape;380;p3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ExecutionContext: </a:t>
            </a:r>
            <a:r>
              <a:rPr lang="tr" sz="1100">
                <a:solidFill>
                  <a:srgbClr val="000000"/>
                </a:solidFill>
                <a:latin typeface="Arial"/>
                <a:ea typeface="Arial"/>
                <a:cs typeface="Arial"/>
                <a:sym typeface="Arial"/>
              </a:rPr>
              <a:t>Bir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 veya </a:t>
            </a:r>
            <a:r>
              <a:rPr lang="tr" sz="1100">
                <a:solidFill>
                  <a:srgbClr val="188038"/>
                </a:solidFill>
                <a:latin typeface="Roboto Mono"/>
                <a:ea typeface="Roboto Mono"/>
                <a:cs typeface="Roboto Mono"/>
                <a:sym typeface="Roboto Mono"/>
              </a:rPr>
              <a:t>Step</a:t>
            </a:r>
            <a:r>
              <a:rPr lang="tr" sz="1100">
                <a:solidFill>
                  <a:srgbClr val="000000"/>
                </a:solidFill>
                <a:latin typeface="Arial"/>
                <a:ea typeface="Arial"/>
                <a:cs typeface="Arial"/>
                <a:sym typeface="Arial"/>
              </a:rPr>
              <a:t> çalıştırılması sırasında geçici veri saklamak için kullanılan yapıdır.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Her </a:t>
            </a:r>
            <a:r>
              <a:rPr lang="tr">
                <a:solidFill>
                  <a:srgbClr val="188038"/>
                </a:solidFill>
                <a:latin typeface="Roboto Mono"/>
                <a:ea typeface="Roboto Mono"/>
                <a:cs typeface="Roboto Mono"/>
                <a:sym typeface="Roboto Mono"/>
              </a:rPr>
              <a:t>JobExecution</a:t>
            </a:r>
            <a:r>
              <a:rPr lang="tr">
                <a:solidFill>
                  <a:srgbClr val="000000"/>
                </a:solidFill>
                <a:latin typeface="Arial"/>
                <a:ea typeface="Arial"/>
                <a:cs typeface="Arial"/>
                <a:sym typeface="Arial"/>
              </a:rPr>
              <a:t> ve </a:t>
            </a:r>
            <a:r>
              <a:rPr lang="tr">
                <a:solidFill>
                  <a:srgbClr val="188038"/>
                </a:solidFill>
                <a:latin typeface="Roboto Mono"/>
                <a:ea typeface="Roboto Mono"/>
                <a:cs typeface="Roboto Mono"/>
                <a:sym typeface="Roboto Mono"/>
              </a:rPr>
              <a:t>StepExecution</a:t>
            </a:r>
            <a:r>
              <a:rPr lang="tr">
                <a:solidFill>
                  <a:srgbClr val="000000"/>
                </a:solidFill>
                <a:latin typeface="Arial"/>
                <a:ea typeface="Arial"/>
                <a:cs typeface="Arial"/>
                <a:sym typeface="Arial"/>
              </a:rPr>
              <a:t> için ayrı bir </a:t>
            </a:r>
            <a:r>
              <a:rPr lang="tr">
                <a:solidFill>
                  <a:srgbClr val="188038"/>
                </a:solidFill>
                <a:latin typeface="Roboto Mono"/>
                <a:ea typeface="Roboto Mono"/>
                <a:cs typeface="Roboto Mono"/>
                <a:sym typeface="Roboto Mono"/>
              </a:rPr>
              <a:t>ExecutionContext</a:t>
            </a:r>
            <a:r>
              <a:rPr lang="tr">
                <a:solidFill>
                  <a:srgbClr val="000000"/>
                </a:solidFill>
                <a:latin typeface="Arial"/>
                <a:ea typeface="Arial"/>
                <a:cs typeface="Arial"/>
                <a:sym typeface="Arial"/>
              </a:rPr>
              <a:t> olabilir.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İlgili veriler, işin ilerleyişi sırasında saklanır ve ileriki adımlarda kullanılabilir.</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86" name="Google Shape;386;p3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 Repository</a:t>
            </a:r>
            <a:r>
              <a:rPr b="1" lang="tr" sz="1100">
                <a:solidFill>
                  <a:srgbClr val="000000"/>
                </a:solidFill>
                <a:latin typeface="Arial"/>
                <a:ea typeface="Arial"/>
                <a:cs typeface="Arial"/>
                <a:sym typeface="Arial"/>
              </a:rPr>
              <a:t>: </a:t>
            </a:r>
            <a:r>
              <a:rPr lang="tr" sz="1100">
                <a:solidFill>
                  <a:srgbClr val="000000"/>
                </a:solidFill>
                <a:latin typeface="Arial"/>
                <a:ea typeface="Arial"/>
                <a:cs typeface="Arial"/>
                <a:sym typeface="Arial"/>
              </a:rPr>
              <a:t>Spring Batch'in kritik bileşenlerinden biridir ve </a:t>
            </a:r>
            <a:r>
              <a:rPr b="1" lang="tr" sz="1100">
                <a:solidFill>
                  <a:srgbClr val="000000"/>
                </a:solidFill>
                <a:latin typeface="Arial"/>
                <a:ea typeface="Arial"/>
                <a:cs typeface="Arial"/>
                <a:sym typeface="Arial"/>
              </a:rPr>
              <a:t>job</a:t>
            </a:r>
            <a:r>
              <a:rPr lang="tr" sz="1100">
                <a:solidFill>
                  <a:srgbClr val="000000"/>
                </a:solidFill>
                <a:latin typeface="Arial"/>
                <a:ea typeface="Arial"/>
                <a:cs typeface="Arial"/>
                <a:sym typeface="Arial"/>
              </a:rPr>
              <a:t> ve </a:t>
            </a:r>
            <a:r>
              <a:rPr b="1" lang="tr" sz="1100">
                <a:solidFill>
                  <a:srgbClr val="000000"/>
                </a:solidFill>
                <a:latin typeface="Arial"/>
                <a:ea typeface="Arial"/>
                <a:cs typeface="Arial"/>
                <a:sym typeface="Arial"/>
              </a:rPr>
              <a:t>step</a:t>
            </a:r>
            <a:r>
              <a:rPr lang="tr" sz="1100">
                <a:solidFill>
                  <a:srgbClr val="000000"/>
                </a:solidFill>
                <a:latin typeface="Arial"/>
                <a:ea typeface="Arial"/>
                <a:cs typeface="Arial"/>
                <a:sym typeface="Arial"/>
              </a:rPr>
              <a:t> yürütme bilgilerini </a:t>
            </a:r>
            <a:r>
              <a:rPr b="1" lang="tr" sz="1100">
                <a:solidFill>
                  <a:srgbClr val="000000"/>
                </a:solidFill>
                <a:latin typeface="Arial"/>
                <a:ea typeface="Arial"/>
                <a:cs typeface="Arial"/>
                <a:sym typeface="Arial"/>
              </a:rPr>
              <a:t>kalıcı olarak</a:t>
            </a:r>
            <a:r>
              <a:rPr lang="tr" sz="1100">
                <a:solidFill>
                  <a:srgbClr val="000000"/>
                </a:solidFill>
                <a:latin typeface="Arial"/>
                <a:ea typeface="Arial"/>
                <a:cs typeface="Arial"/>
                <a:sym typeface="Arial"/>
              </a:rPr>
              <a:t> saklar. Bu bileşen, batch işlerinin takibini ve yönetimini sağlar. Ayrıca, işlerin durumlarını izler ve gerektiğinde yeniden başlatılmasını veya hata senaryolarında işlem yapılmasını mümkün kılar.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45720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tr">
                <a:solidFill>
                  <a:srgbClr val="000000"/>
                </a:solidFill>
                <a:latin typeface="Arial"/>
                <a:ea typeface="Arial"/>
                <a:cs typeface="Arial"/>
                <a:sym typeface="Arial"/>
              </a:rPr>
              <a:t>İşin Durumunu Yönetme:</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Kalıcı Depolama</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Job Durumu İzleme</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Job Execution Durumunu Saklama</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Yeniden Başlatma ve Devam Etme</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Batch Processing Nedir ?</a:t>
            </a:r>
            <a:endParaRPr/>
          </a:p>
        </p:txBody>
      </p:sp>
      <p:sp>
        <p:nvSpPr>
          <p:cNvPr id="284" name="Google Shape;284;p1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Belirli bir işlem veya görevlerin, genellikle zaman diliminde veya belirli bir sırayla bir arada, topluca işlenmesi yöntemidir. Bu yaklaşımda veriler veya işlemler bir kerede, genellikle belirli bir program tarafından sıralı şekilde işlenir.</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tr" sz="1200">
                <a:solidFill>
                  <a:srgbClr val="000000"/>
                </a:solidFill>
                <a:latin typeface="Arial"/>
                <a:ea typeface="Arial"/>
                <a:cs typeface="Arial"/>
                <a:sym typeface="Arial"/>
              </a:rPr>
              <a:t>Zamanlamalı Çalışma</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Toplu İşlem</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İnsansız Çalışma</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200">
                <a:solidFill>
                  <a:srgbClr val="000000"/>
                </a:solidFill>
                <a:latin typeface="Arial"/>
                <a:ea typeface="Arial"/>
                <a:cs typeface="Arial"/>
                <a:sym typeface="Arial"/>
              </a:rPr>
              <a:t>Veri ve Görev Grubu</a:t>
            </a:r>
            <a:br>
              <a:rPr b="1" lang="tr" sz="1100">
                <a:solidFill>
                  <a:srgbClr val="000000"/>
                </a:solidFill>
                <a:latin typeface="Arial"/>
                <a:ea typeface="Arial"/>
                <a:cs typeface="Arial"/>
                <a:sym typeface="Arial"/>
              </a:rPr>
            </a:b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92" name="Google Shape;392;p32"/>
          <p:cNvSpPr txBox="1"/>
          <p:nvPr>
            <p:ph idx="1" type="body"/>
          </p:nvPr>
        </p:nvSpPr>
        <p:spPr>
          <a:xfrm>
            <a:off x="1303800" y="1597875"/>
            <a:ext cx="71709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 Launcher: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Spring Batch'te </a:t>
            </a:r>
            <a:r>
              <a:rPr b="1" lang="tr" sz="1100">
                <a:solidFill>
                  <a:srgbClr val="000000"/>
                </a:solidFill>
                <a:latin typeface="Arial"/>
                <a:ea typeface="Arial"/>
                <a:cs typeface="Arial"/>
                <a:sym typeface="Arial"/>
              </a:rPr>
              <a:t>job'ları başlatmak</a:t>
            </a:r>
            <a:r>
              <a:rPr lang="tr" sz="1100">
                <a:solidFill>
                  <a:srgbClr val="000000"/>
                </a:solidFill>
                <a:latin typeface="Arial"/>
                <a:ea typeface="Arial"/>
                <a:cs typeface="Arial"/>
                <a:sym typeface="Arial"/>
              </a:rPr>
              <a:t> için kullanılan bileşendir. Job başlatıldığında </a:t>
            </a:r>
            <a:r>
              <a:rPr b="1" lang="tr" sz="1100">
                <a:solidFill>
                  <a:srgbClr val="000000"/>
                </a:solidFill>
                <a:latin typeface="Arial"/>
                <a:ea typeface="Arial"/>
                <a:cs typeface="Arial"/>
                <a:sym typeface="Arial"/>
              </a:rPr>
              <a:t>JobExecution nesnesi döner.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Bu nesne, işin çalıştırılması sırasında elde edilen </a:t>
            </a:r>
            <a:r>
              <a:rPr b="1" lang="tr" sz="1100">
                <a:solidFill>
                  <a:srgbClr val="000000"/>
                </a:solidFill>
                <a:latin typeface="Arial"/>
                <a:ea typeface="Arial"/>
                <a:cs typeface="Arial"/>
                <a:sym typeface="Arial"/>
              </a:rPr>
              <a:t>sonuçları</a:t>
            </a:r>
            <a:r>
              <a:rPr lang="tr" sz="1100">
                <a:solidFill>
                  <a:srgbClr val="000000"/>
                </a:solidFill>
                <a:latin typeface="Arial"/>
                <a:ea typeface="Arial"/>
                <a:cs typeface="Arial"/>
                <a:sym typeface="Arial"/>
              </a:rPr>
              <a:t> ve </a:t>
            </a:r>
            <a:r>
              <a:rPr b="1" lang="tr" sz="1100">
                <a:solidFill>
                  <a:srgbClr val="000000"/>
                </a:solidFill>
                <a:latin typeface="Arial"/>
                <a:ea typeface="Arial"/>
                <a:cs typeface="Arial"/>
                <a:sym typeface="Arial"/>
              </a:rPr>
              <a:t>durumu</a:t>
            </a:r>
            <a:r>
              <a:rPr lang="tr" sz="1100">
                <a:solidFill>
                  <a:srgbClr val="000000"/>
                </a:solidFill>
                <a:latin typeface="Arial"/>
                <a:ea typeface="Arial"/>
                <a:cs typeface="Arial"/>
                <a:sym typeface="Arial"/>
              </a:rPr>
              <a:t> içerir (başarı durumu, hata bilgisi, vb.).</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JobExecution:</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Spring Batch'teki bir batch job'un çalışmasını temsil eder. Her bir job, belirli bir </a:t>
            </a:r>
            <a:r>
              <a:rPr b="1" lang="tr" sz="1100">
                <a:solidFill>
                  <a:srgbClr val="000000"/>
                </a:solidFill>
                <a:latin typeface="Arial"/>
                <a:ea typeface="Arial"/>
                <a:cs typeface="Arial"/>
                <a:sym typeface="Arial"/>
              </a:rPr>
              <a:t>JobExecution</a:t>
            </a:r>
            <a:r>
              <a:rPr lang="tr" sz="1100">
                <a:solidFill>
                  <a:srgbClr val="000000"/>
                </a:solidFill>
                <a:latin typeface="Arial"/>
                <a:ea typeface="Arial"/>
                <a:cs typeface="Arial"/>
                <a:sym typeface="Arial"/>
              </a:rPr>
              <a:t> örneğiyle ilişkili olup, bu obje o job'un nasıl çalıştığını, başarıyla tamamlanıp tamamlanmadığını, hata mesajlarını, çıkış durumlarını vb. içerir.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JobExplorer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Spring Batch framework'ünde, batch job'larının durumunu sorgulamak, job execution'larını izlemek ve batch job'larının geçmişini incelemek için kullanılan bir bileşendir.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Tabloları</a:t>
            </a:r>
            <a:endParaRPr/>
          </a:p>
        </p:txBody>
      </p:sp>
      <p:graphicFrame>
        <p:nvGraphicFramePr>
          <p:cNvPr id="398" name="Google Shape;398;p33"/>
          <p:cNvGraphicFramePr/>
          <p:nvPr/>
        </p:nvGraphicFramePr>
        <p:xfrm>
          <a:off x="715013" y="1440450"/>
          <a:ext cx="3000000" cy="3000000"/>
        </p:xfrm>
        <a:graphic>
          <a:graphicData uri="http://schemas.openxmlformats.org/drawingml/2006/table">
            <a:tbl>
              <a:tblPr>
                <a:noFill/>
                <a:tableStyleId>{07C44129-E238-48E5-B158-76C2E752A1F1}</a:tableStyleId>
              </a:tblPr>
              <a:tblGrid>
                <a:gridCol w="2113250"/>
                <a:gridCol w="5827800"/>
              </a:tblGrid>
              <a:tr h="628225">
                <a:tc>
                  <a:txBody>
                    <a:bodyPr/>
                    <a:lstStyle/>
                    <a:p>
                      <a:pPr indent="0" lvl="0" marL="0" rtl="0" algn="l">
                        <a:spcBef>
                          <a:spcPts val="0"/>
                        </a:spcBef>
                        <a:spcAft>
                          <a:spcPts val="0"/>
                        </a:spcAft>
                        <a:buNone/>
                      </a:pPr>
                      <a:r>
                        <a:rPr lang="tr" sz="1000">
                          <a:solidFill>
                            <a:srgbClr val="188038"/>
                          </a:solidFill>
                        </a:rPr>
                        <a:t>BATCH_JOB_INSTANCE</a:t>
                      </a:r>
                      <a:endParaRPr sz="1000"/>
                    </a:p>
                  </a:txBody>
                  <a:tcPr marT="91425" marB="91425" marR="91425" marL="91425"/>
                </a:tc>
                <a:tc>
                  <a:txBody>
                    <a:bodyPr/>
                    <a:lstStyle/>
                    <a:p>
                      <a:pPr indent="0" lvl="0" marL="0" rtl="0" algn="l">
                        <a:spcBef>
                          <a:spcPts val="0"/>
                        </a:spcBef>
                        <a:spcAft>
                          <a:spcPts val="0"/>
                        </a:spcAft>
                        <a:buNone/>
                      </a:pPr>
                      <a:r>
                        <a:rPr lang="tr" sz="1000"/>
                        <a:t>Tanımlanan job’un benzersiz örneği. Aynı job adı ile birden fazla çalıştırmayı ayırt eder.</a:t>
                      </a:r>
                      <a:endParaRPr sz="1000"/>
                    </a:p>
                  </a:txBody>
                  <a:tcPr marT="91425" marB="91425" marR="91425" marL="91425"/>
                </a:tc>
              </a:tr>
              <a:tr h="465325">
                <a:tc>
                  <a:txBody>
                    <a:bodyPr/>
                    <a:lstStyle/>
                    <a:p>
                      <a:pPr indent="0" lvl="0" marL="0" rtl="0" algn="l">
                        <a:spcBef>
                          <a:spcPts val="0"/>
                        </a:spcBef>
                        <a:spcAft>
                          <a:spcPts val="0"/>
                        </a:spcAft>
                        <a:buNone/>
                      </a:pPr>
                      <a:r>
                        <a:rPr lang="tr" sz="1000">
                          <a:solidFill>
                            <a:srgbClr val="188038"/>
                          </a:solidFill>
                        </a:rPr>
                        <a:t>BATCH_JOB_EXECUTION</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Job çalıştırıldığında oluşan çalıştırma kaydı. Başlangıç/bitiş zamanı, durum bilgisi vs.</a:t>
                      </a:r>
                      <a:endParaRPr sz="1000"/>
                    </a:p>
                  </a:txBody>
                  <a:tcPr marT="91425" marB="91425" marR="91425" marL="91425"/>
                </a:tc>
              </a:tr>
              <a:tr h="395525">
                <a:tc>
                  <a:txBody>
                    <a:bodyPr/>
                    <a:lstStyle/>
                    <a:p>
                      <a:pPr indent="0" lvl="0" marL="0" rtl="0" algn="l">
                        <a:spcBef>
                          <a:spcPts val="0"/>
                        </a:spcBef>
                        <a:spcAft>
                          <a:spcPts val="0"/>
                        </a:spcAft>
                        <a:buNone/>
                      </a:pPr>
                      <a:r>
                        <a:rPr lang="tr" sz="1000">
                          <a:solidFill>
                            <a:srgbClr val="188038"/>
                          </a:solidFill>
                        </a:rPr>
                        <a:t>BATCH_JOB_EXECUTION_PARAMS</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Parametreyle çalıştırılan job’ların parametre bilgileri.</a:t>
                      </a:r>
                      <a:endParaRPr sz="1000"/>
                    </a:p>
                  </a:txBody>
                  <a:tcPr marT="91425" marB="91425" marR="91425" marL="91425"/>
                </a:tc>
              </a:tr>
              <a:tr h="302450">
                <a:tc>
                  <a:txBody>
                    <a:bodyPr/>
                    <a:lstStyle/>
                    <a:p>
                      <a:pPr indent="0" lvl="0" marL="0" rtl="0" algn="l">
                        <a:spcBef>
                          <a:spcPts val="0"/>
                        </a:spcBef>
                        <a:spcAft>
                          <a:spcPts val="0"/>
                        </a:spcAft>
                        <a:buNone/>
                      </a:pPr>
                      <a:r>
                        <a:rPr lang="tr" sz="1000">
                          <a:solidFill>
                            <a:srgbClr val="188038"/>
                          </a:solidFill>
                        </a:rPr>
                        <a:t>BATCH_STEP_EXECUTION</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Job içindeki her bir adımın (step) çalışma detaylarını tutar.</a:t>
                      </a:r>
                      <a:endParaRPr sz="1000"/>
                    </a:p>
                  </a:txBody>
                  <a:tcPr marT="91425" marB="91425" marR="91425" marL="91425"/>
                </a:tc>
              </a:tr>
              <a:tr h="395525">
                <a:tc>
                  <a:txBody>
                    <a:bodyPr/>
                    <a:lstStyle/>
                    <a:p>
                      <a:pPr indent="0" lvl="0" marL="0" rtl="0" algn="l">
                        <a:spcBef>
                          <a:spcPts val="0"/>
                        </a:spcBef>
                        <a:spcAft>
                          <a:spcPts val="0"/>
                        </a:spcAft>
                        <a:buNone/>
                      </a:pPr>
                      <a:r>
                        <a:rPr lang="tr" sz="1000">
                          <a:solidFill>
                            <a:srgbClr val="188038"/>
                          </a:solidFill>
                        </a:rPr>
                        <a:t>BATCH_STEP_EXECUTION_CONTEXT</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Step içindeki geçici/kalıcı context (durum) bilgileri.</a:t>
                      </a:r>
                      <a:endParaRPr sz="1000"/>
                    </a:p>
                  </a:txBody>
                  <a:tcPr marT="91425" marB="91425" marR="91425" marL="91425"/>
                </a:tc>
              </a:tr>
              <a:tr h="395525">
                <a:tc>
                  <a:txBody>
                    <a:bodyPr/>
                    <a:lstStyle/>
                    <a:p>
                      <a:pPr indent="0" lvl="0" marL="0" rtl="0" algn="l">
                        <a:spcBef>
                          <a:spcPts val="0"/>
                        </a:spcBef>
                        <a:spcAft>
                          <a:spcPts val="0"/>
                        </a:spcAft>
                        <a:buNone/>
                      </a:pPr>
                      <a:r>
                        <a:rPr lang="tr" sz="1000">
                          <a:solidFill>
                            <a:srgbClr val="188038"/>
                          </a:solidFill>
                        </a:rPr>
                        <a:t>BATCH_JOB_EXECUTION_CONTEXT</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Job seviyesindeki context (state) bilgileri.</a:t>
                      </a:r>
                      <a:endParaRPr sz="1000"/>
                    </a:p>
                  </a:txBody>
                  <a:tcPr marT="91425" marB="91425" marR="91425" marL="91425"/>
                </a:tc>
              </a:tr>
              <a:tr h="302450">
                <a:tc>
                  <a:txBody>
                    <a:bodyPr/>
                    <a:lstStyle/>
                    <a:p>
                      <a:pPr indent="0" lvl="0" marL="0" rtl="0" algn="l">
                        <a:spcBef>
                          <a:spcPts val="0"/>
                        </a:spcBef>
                        <a:spcAft>
                          <a:spcPts val="0"/>
                        </a:spcAft>
                        <a:buNone/>
                      </a:pPr>
                      <a:r>
                        <a:rPr lang="tr" sz="1000">
                          <a:solidFill>
                            <a:srgbClr val="188038"/>
                          </a:solidFill>
                        </a:rPr>
                        <a:t>BATCH_*_SEQ </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ID üretiminde kullanılır.</a:t>
                      </a:r>
                      <a:endParaRPr sz="10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Mimarisi</a:t>
            </a:r>
            <a:endParaRPr/>
          </a:p>
        </p:txBody>
      </p:sp>
      <p:pic>
        <p:nvPicPr>
          <p:cNvPr id="404" name="Google Shape;404;p34" title="SpringBatchArchitectures.JPG"/>
          <p:cNvPicPr preferRelativeResize="0"/>
          <p:nvPr/>
        </p:nvPicPr>
        <p:blipFill>
          <a:blip r:embed="rId3">
            <a:alphaModFix/>
          </a:blip>
          <a:stretch>
            <a:fillRect/>
          </a:stretch>
        </p:blipFill>
        <p:spPr>
          <a:xfrm>
            <a:off x="854225" y="1597875"/>
            <a:ext cx="7658100" cy="2707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Mimarisi</a:t>
            </a:r>
            <a:endParaRPr/>
          </a:p>
        </p:txBody>
      </p:sp>
      <p:pic>
        <p:nvPicPr>
          <p:cNvPr id="410" name="Google Shape;410;p35" title="SpringBatches.JPG"/>
          <p:cNvPicPr preferRelativeResize="0"/>
          <p:nvPr/>
        </p:nvPicPr>
        <p:blipFill>
          <a:blip r:embed="rId3">
            <a:alphaModFix/>
          </a:blip>
          <a:stretch>
            <a:fillRect/>
          </a:stretch>
        </p:blipFill>
        <p:spPr>
          <a:xfrm>
            <a:off x="1303800" y="1443600"/>
            <a:ext cx="7159976" cy="3515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416" name="Google Shape;416;p3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graphicFrame>
        <p:nvGraphicFramePr>
          <p:cNvPr id="417" name="Google Shape;417;p36"/>
          <p:cNvGraphicFramePr/>
          <p:nvPr/>
        </p:nvGraphicFramePr>
        <p:xfrm>
          <a:off x="984575" y="1597875"/>
          <a:ext cx="3000000" cy="3000000"/>
        </p:xfrm>
        <a:graphic>
          <a:graphicData uri="http://schemas.openxmlformats.org/drawingml/2006/table">
            <a:tbl>
              <a:tblPr>
                <a:noFill/>
                <a:tableStyleId>{07C44129-E238-48E5-B158-76C2E752A1F1}</a:tableStyleId>
              </a:tblPr>
              <a:tblGrid>
                <a:gridCol w="1946100"/>
                <a:gridCol w="1946100"/>
                <a:gridCol w="957175"/>
                <a:gridCol w="2935000"/>
              </a:tblGrid>
              <a:tr h="381000">
                <a:tc>
                  <a:txBody>
                    <a:bodyPr/>
                    <a:lstStyle/>
                    <a:p>
                      <a:pPr indent="0" lvl="0" marL="0" rtl="0" algn="ctr">
                        <a:lnSpc>
                          <a:spcPct val="115000"/>
                        </a:lnSpc>
                        <a:spcBef>
                          <a:spcPts val="0"/>
                        </a:spcBef>
                        <a:spcAft>
                          <a:spcPts val="0"/>
                        </a:spcAft>
                        <a:buNone/>
                      </a:pPr>
                      <a:r>
                        <a:rPr b="1" lang="tr" sz="1200"/>
                        <a:t>Kaynak Bileşen</a:t>
                      </a:r>
                      <a:endParaRPr b="1" sz="1200"/>
                    </a:p>
                  </a:txBody>
                  <a:tcPr marT="91425" marB="91425" marR="91425" marL="91425"/>
                </a:tc>
                <a:tc>
                  <a:txBody>
                    <a:bodyPr/>
                    <a:lstStyle/>
                    <a:p>
                      <a:pPr indent="0" lvl="0" marL="0" rtl="0" algn="l">
                        <a:spcBef>
                          <a:spcPts val="0"/>
                        </a:spcBef>
                        <a:spcAft>
                          <a:spcPts val="0"/>
                        </a:spcAft>
                        <a:buNone/>
                      </a:pPr>
                      <a:r>
                        <a:rPr b="1" lang="tr" sz="1200"/>
                        <a:t>Hedef Bileşen</a:t>
                      </a:r>
                      <a:endParaRPr b="1" sz="1200"/>
                    </a:p>
                  </a:txBody>
                  <a:tcPr marT="91425" marB="91425" marR="91425" marL="91425"/>
                </a:tc>
                <a:tc>
                  <a:txBody>
                    <a:bodyPr/>
                    <a:lstStyle/>
                    <a:p>
                      <a:pPr indent="0" lvl="0" marL="0" rtl="0" algn="l">
                        <a:spcBef>
                          <a:spcPts val="0"/>
                        </a:spcBef>
                        <a:spcAft>
                          <a:spcPts val="0"/>
                        </a:spcAft>
                        <a:buNone/>
                      </a:pPr>
                      <a:r>
                        <a:rPr b="1" lang="tr" sz="1200"/>
                        <a:t>İlişki Türü</a:t>
                      </a:r>
                      <a:endParaRPr b="1" sz="1200"/>
                    </a:p>
                  </a:txBody>
                  <a:tcPr marT="91425" marB="91425" marR="91425" marL="91425"/>
                </a:tc>
                <a:tc>
                  <a:txBody>
                    <a:bodyPr/>
                    <a:lstStyle/>
                    <a:p>
                      <a:pPr indent="0" lvl="0" marL="0" rtl="0" algn="l">
                        <a:spcBef>
                          <a:spcPts val="0"/>
                        </a:spcBef>
                        <a:spcAft>
                          <a:spcPts val="0"/>
                        </a:spcAft>
                        <a:buNone/>
                      </a:pPr>
                      <a:r>
                        <a:rPr b="1" lang="tr" sz="1200"/>
                        <a:t>Açıklama</a:t>
                      </a:r>
                      <a:endParaRPr b="1" sz="1200"/>
                    </a:p>
                  </a:txBody>
                  <a:tcPr marT="91425" marB="91425" marR="91425" marL="91425"/>
                </a:tc>
              </a:tr>
              <a:tr h="381000">
                <a:tc>
                  <a:txBody>
                    <a:bodyPr/>
                    <a:lstStyle/>
                    <a:p>
                      <a:pPr indent="0" lvl="0" marL="0" rtl="0" algn="ctr">
                        <a:lnSpc>
                          <a:spcPct val="115000"/>
                        </a:lnSpc>
                        <a:spcBef>
                          <a:spcPts val="0"/>
                        </a:spcBef>
                        <a:spcAft>
                          <a:spcPts val="0"/>
                        </a:spcAft>
                        <a:buNone/>
                      </a:pPr>
                      <a:r>
                        <a:rPr lang="tr" sz="1100"/>
                        <a:t>Job</a:t>
                      </a:r>
                      <a:endParaRPr sz="1100"/>
                    </a:p>
                  </a:txBody>
                  <a:tcPr marT="91425" marB="91425" marR="91425" marL="91425"/>
                </a:tc>
                <a:tc>
                  <a:txBody>
                    <a:bodyPr/>
                    <a:lstStyle/>
                    <a:p>
                      <a:pPr indent="0" lvl="0" marL="0" rtl="0" algn="l">
                        <a:spcBef>
                          <a:spcPts val="0"/>
                        </a:spcBef>
                        <a:spcAft>
                          <a:spcPts val="0"/>
                        </a:spcAft>
                        <a:buNone/>
                      </a:pPr>
                      <a:r>
                        <a:rPr lang="tr" sz="1100"/>
                        <a:t>Step</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t>Her </a:t>
                      </a:r>
                      <a:r>
                        <a:rPr lang="tr" sz="1100">
                          <a:solidFill>
                            <a:srgbClr val="188038"/>
                          </a:solidFill>
                        </a:rPr>
                        <a:t>Job</a:t>
                      </a:r>
                      <a:r>
                        <a:rPr lang="tr" sz="1100"/>
                        <a:t> bir veya birden fazla işlem adımından (Step) oluşur.</a:t>
                      </a:r>
                      <a:endParaRPr sz="1100"/>
                    </a:p>
                  </a:txBody>
                  <a:tcPr marT="91425" marB="91425" marR="91425" marL="91425"/>
                </a:tc>
              </a:tr>
              <a:tr h="381000">
                <a:tc>
                  <a:txBody>
                    <a:bodyPr/>
                    <a:lstStyle/>
                    <a:p>
                      <a:pPr indent="0" lvl="0" marL="0" rtl="0" algn="ctr">
                        <a:lnSpc>
                          <a:spcPct val="115000"/>
                        </a:lnSpc>
                        <a:spcBef>
                          <a:spcPts val="0"/>
                        </a:spcBef>
                        <a:spcAft>
                          <a:spcPts val="0"/>
                        </a:spcAft>
                        <a:buNone/>
                      </a:pPr>
                      <a:r>
                        <a:rPr lang="tr" sz="1100"/>
                        <a:t>Job</a:t>
                      </a:r>
                      <a:endParaRPr sz="1100"/>
                    </a:p>
                  </a:txBody>
                  <a:tcPr marT="91425" marB="91425" marR="91425" marL="91425"/>
                </a:tc>
                <a:tc>
                  <a:txBody>
                    <a:bodyPr/>
                    <a:lstStyle/>
                    <a:p>
                      <a:pPr indent="0" lvl="0" marL="0" rtl="0" algn="l">
                        <a:spcBef>
                          <a:spcPts val="0"/>
                        </a:spcBef>
                        <a:spcAft>
                          <a:spcPts val="0"/>
                        </a:spcAft>
                        <a:buNone/>
                      </a:pPr>
                      <a:r>
                        <a:rPr lang="tr" sz="1100"/>
                        <a:t>JobInstance</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t>Bir </a:t>
                      </a:r>
                      <a:r>
                        <a:rPr lang="tr" sz="1100">
                          <a:solidFill>
                            <a:srgbClr val="188038"/>
                          </a:solidFill>
                        </a:rPr>
                        <a:t>Job</a:t>
                      </a:r>
                      <a:r>
                        <a:rPr lang="tr" sz="1100"/>
                        <a:t>, birden fazla </a:t>
                      </a:r>
                      <a:r>
                        <a:rPr lang="tr" sz="1100">
                          <a:solidFill>
                            <a:srgbClr val="188038"/>
                          </a:solidFill>
                        </a:rPr>
                        <a:t>JobInstance</a:t>
                      </a:r>
                      <a:r>
                        <a:rPr lang="tr" sz="1100"/>
                        <a:t>'a sahip olabilir. Her </a:t>
                      </a:r>
                      <a:r>
                        <a:rPr lang="tr" sz="1100">
                          <a:solidFill>
                            <a:srgbClr val="188038"/>
                          </a:solidFill>
                        </a:rPr>
                        <a:t>JobInstance</a:t>
                      </a:r>
                      <a:r>
                        <a:rPr lang="tr" sz="1100"/>
                        <a:t>, aynı </a:t>
                      </a:r>
                      <a:r>
                        <a:rPr lang="tr" sz="1100">
                          <a:solidFill>
                            <a:srgbClr val="188038"/>
                          </a:solidFill>
                        </a:rPr>
                        <a:t>Job</a:t>
                      </a:r>
                      <a:r>
                        <a:rPr lang="tr" sz="1100"/>
                        <a:t>'un farklı bir çalıştırılmasını temsil eder.</a:t>
                      </a:r>
                      <a:endParaRPr sz="1100"/>
                    </a:p>
                  </a:txBody>
                  <a:tcPr marT="91425" marB="91425" marR="91425" marL="91425"/>
                </a:tc>
              </a:tr>
              <a:tr h="381000">
                <a:tc>
                  <a:txBody>
                    <a:bodyPr/>
                    <a:lstStyle/>
                    <a:p>
                      <a:pPr indent="0" lvl="0" marL="0" rtl="0" algn="ctr">
                        <a:lnSpc>
                          <a:spcPct val="115000"/>
                        </a:lnSpc>
                        <a:spcBef>
                          <a:spcPts val="0"/>
                        </a:spcBef>
                        <a:spcAft>
                          <a:spcPts val="0"/>
                        </a:spcAft>
                        <a:buNone/>
                      </a:pPr>
                      <a:r>
                        <a:rPr lang="tr" sz="1100"/>
                        <a:t>Job</a:t>
                      </a:r>
                      <a:endParaRPr sz="1100"/>
                    </a:p>
                  </a:txBody>
                  <a:tcPr marT="91425" marB="91425" marR="91425" marL="91425"/>
                </a:tc>
                <a:tc>
                  <a:txBody>
                    <a:bodyPr/>
                    <a:lstStyle/>
                    <a:p>
                      <a:pPr indent="0" lvl="0" marL="0" rtl="0" algn="l">
                        <a:spcBef>
                          <a:spcPts val="0"/>
                        </a:spcBef>
                        <a:spcAft>
                          <a:spcPts val="0"/>
                        </a:spcAft>
                        <a:buNone/>
                      </a:pPr>
                      <a:r>
                        <a:rPr lang="tr" sz="1100"/>
                        <a:t>JobParameters</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solidFill>
                            <a:srgbClr val="188038"/>
                          </a:solidFill>
                        </a:rPr>
                        <a:t>Job</a:t>
                      </a:r>
                      <a:r>
                        <a:rPr lang="tr" sz="1100"/>
                        <a:t>'un çalıştırılması için gerekli olan dış parametrelerdir. </a:t>
                      </a:r>
                      <a:r>
                        <a:rPr lang="tr" sz="1100">
                          <a:solidFill>
                            <a:srgbClr val="188038"/>
                          </a:solidFill>
                        </a:rPr>
                        <a:t>JobParameters</a:t>
                      </a:r>
                      <a:r>
                        <a:rPr lang="tr" sz="1100"/>
                        <a:t>, </a:t>
                      </a:r>
                      <a:r>
                        <a:rPr lang="tr" sz="1100">
                          <a:solidFill>
                            <a:srgbClr val="188038"/>
                          </a:solidFill>
                        </a:rPr>
                        <a:t>JobInstance</a:t>
                      </a:r>
                      <a:r>
                        <a:rPr lang="tr" sz="1100"/>
                        <a:t>'ı oluştururken kullanılır.</a:t>
                      </a:r>
                      <a:endParaRPr sz="1100"/>
                    </a:p>
                  </a:txBody>
                  <a:tcPr marT="91425" marB="91425" marR="91425" marL="91425"/>
                </a:tc>
              </a:tr>
              <a:tr h="381000">
                <a:tc>
                  <a:txBody>
                    <a:bodyPr/>
                    <a:lstStyle/>
                    <a:p>
                      <a:pPr indent="0" lvl="0" marL="0" rtl="0" algn="ctr">
                        <a:lnSpc>
                          <a:spcPct val="115000"/>
                        </a:lnSpc>
                        <a:spcBef>
                          <a:spcPts val="0"/>
                        </a:spcBef>
                        <a:spcAft>
                          <a:spcPts val="0"/>
                        </a:spcAft>
                        <a:buNone/>
                      </a:pPr>
                      <a:r>
                        <a:rPr lang="tr" sz="1100"/>
                        <a:t> JobInstance</a:t>
                      </a:r>
                      <a:endParaRPr sz="1100"/>
                    </a:p>
                  </a:txBody>
                  <a:tcPr marT="91425" marB="91425" marR="91425" marL="91425"/>
                </a:tc>
                <a:tc>
                  <a:txBody>
                    <a:bodyPr/>
                    <a:lstStyle/>
                    <a:p>
                      <a:pPr indent="0" lvl="0" marL="0" rtl="0" algn="l">
                        <a:spcBef>
                          <a:spcPts val="0"/>
                        </a:spcBef>
                        <a:spcAft>
                          <a:spcPts val="0"/>
                        </a:spcAft>
                        <a:buNone/>
                      </a:pPr>
                      <a:r>
                        <a:rPr lang="tr" sz="1100"/>
                        <a:t>JobExecution</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t>Aynı Job aynı Job Parametreleri ile tekrar tekrar çalıştırıldığında, yeni bir Job Instance oluşmaz fakat, Job’ın her çalıştırılmasında ayrı bir JobExecuition oluşur. </a:t>
                      </a:r>
                      <a:endParaRPr sz="11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423" name="Google Shape;423;p3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graphicFrame>
        <p:nvGraphicFramePr>
          <p:cNvPr id="424" name="Google Shape;424;p37"/>
          <p:cNvGraphicFramePr/>
          <p:nvPr/>
        </p:nvGraphicFramePr>
        <p:xfrm>
          <a:off x="984575" y="1597875"/>
          <a:ext cx="3000000" cy="3000000"/>
        </p:xfrm>
        <a:graphic>
          <a:graphicData uri="http://schemas.openxmlformats.org/drawingml/2006/table">
            <a:tbl>
              <a:tblPr>
                <a:noFill/>
                <a:tableStyleId>{07C44129-E238-48E5-B158-76C2E752A1F1}</a:tableStyleId>
              </a:tblPr>
              <a:tblGrid>
                <a:gridCol w="1946100"/>
                <a:gridCol w="1946100"/>
                <a:gridCol w="957175"/>
                <a:gridCol w="2935000"/>
              </a:tblGrid>
              <a:tr h="381000">
                <a:tc>
                  <a:txBody>
                    <a:bodyPr/>
                    <a:lstStyle/>
                    <a:p>
                      <a:pPr indent="0" lvl="0" marL="0" rtl="0" algn="ctr">
                        <a:lnSpc>
                          <a:spcPct val="115000"/>
                        </a:lnSpc>
                        <a:spcBef>
                          <a:spcPts val="0"/>
                        </a:spcBef>
                        <a:spcAft>
                          <a:spcPts val="0"/>
                        </a:spcAft>
                        <a:buNone/>
                      </a:pPr>
                      <a:r>
                        <a:rPr b="1" lang="tr" sz="1200"/>
                        <a:t>Kaynak Bileşen</a:t>
                      </a:r>
                      <a:endParaRPr b="1" sz="1200"/>
                    </a:p>
                  </a:txBody>
                  <a:tcPr marT="91425" marB="91425" marR="91425" marL="91425"/>
                </a:tc>
                <a:tc>
                  <a:txBody>
                    <a:bodyPr/>
                    <a:lstStyle/>
                    <a:p>
                      <a:pPr indent="0" lvl="0" marL="0" rtl="0" algn="l">
                        <a:spcBef>
                          <a:spcPts val="0"/>
                        </a:spcBef>
                        <a:spcAft>
                          <a:spcPts val="0"/>
                        </a:spcAft>
                        <a:buNone/>
                      </a:pPr>
                      <a:r>
                        <a:rPr b="1" lang="tr" sz="1200"/>
                        <a:t>Hedef Bileşen</a:t>
                      </a:r>
                      <a:endParaRPr b="1" sz="1200"/>
                    </a:p>
                  </a:txBody>
                  <a:tcPr marT="91425" marB="91425" marR="91425" marL="91425"/>
                </a:tc>
                <a:tc>
                  <a:txBody>
                    <a:bodyPr/>
                    <a:lstStyle/>
                    <a:p>
                      <a:pPr indent="0" lvl="0" marL="0" rtl="0" algn="l">
                        <a:spcBef>
                          <a:spcPts val="0"/>
                        </a:spcBef>
                        <a:spcAft>
                          <a:spcPts val="0"/>
                        </a:spcAft>
                        <a:buNone/>
                      </a:pPr>
                      <a:r>
                        <a:rPr b="1" lang="tr" sz="1200"/>
                        <a:t>İlişki Türü</a:t>
                      </a:r>
                      <a:endParaRPr b="1" sz="1200"/>
                    </a:p>
                  </a:txBody>
                  <a:tcPr marT="91425" marB="91425" marR="91425" marL="91425"/>
                </a:tc>
                <a:tc>
                  <a:txBody>
                    <a:bodyPr/>
                    <a:lstStyle/>
                    <a:p>
                      <a:pPr indent="0" lvl="0" marL="0" rtl="0" algn="l">
                        <a:spcBef>
                          <a:spcPts val="0"/>
                        </a:spcBef>
                        <a:spcAft>
                          <a:spcPts val="0"/>
                        </a:spcAft>
                        <a:buNone/>
                      </a:pPr>
                      <a:r>
                        <a:rPr b="1" lang="tr" sz="1200"/>
                        <a:t>Açıklama</a:t>
                      </a:r>
                      <a:endParaRPr b="1" sz="1200"/>
                    </a:p>
                  </a:txBody>
                  <a:tcPr marT="91425" marB="91425" marR="91425" marL="91425"/>
                </a:tc>
              </a:tr>
              <a:tr h="381000">
                <a:tc>
                  <a:txBody>
                    <a:bodyPr/>
                    <a:lstStyle/>
                    <a:p>
                      <a:pPr indent="0" lvl="0" marL="0" rtl="0" algn="ctr">
                        <a:lnSpc>
                          <a:spcPct val="115000"/>
                        </a:lnSpc>
                        <a:spcBef>
                          <a:spcPts val="0"/>
                        </a:spcBef>
                        <a:spcAft>
                          <a:spcPts val="0"/>
                        </a:spcAft>
                        <a:buNone/>
                      </a:pPr>
                      <a:r>
                        <a:rPr lang="tr" sz="1100"/>
                        <a:t>Step</a:t>
                      </a:r>
                      <a:endParaRPr sz="1100"/>
                    </a:p>
                  </a:txBody>
                  <a:tcPr marT="91425" marB="91425" marR="91425" marL="91425"/>
                </a:tc>
                <a:tc>
                  <a:txBody>
                    <a:bodyPr/>
                    <a:lstStyle/>
                    <a:p>
                      <a:pPr indent="0" lvl="0" marL="0" rtl="0" algn="l">
                        <a:spcBef>
                          <a:spcPts val="0"/>
                        </a:spcBef>
                        <a:spcAft>
                          <a:spcPts val="0"/>
                        </a:spcAft>
                        <a:buNone/>
                      </a:pPr>
                      <a:r>
                        <a:rPr lang="tr" sz="1100"/>
                        <a:t>StepExecution</a:t>
                      </a:r>
                      <a:endParaRPr sz="1100"/>
                    </a:p>
                  </a:txBody>
                  <a:tcPr marT="91425" marB="91425" marR="91425" marL="91425"/>
                </a:tc>
                <a:tc>
                  <a:txBody>
                    <a:bodyPr/>
                    <a:lstStyle/>
                    <a:p>
                      <a:pPr indent="0" lvl="0" marL="0" rtl="0" algn="l">
                        <a:spcBef>
                          <a:spcPts val="0"/>
                        </a:spcBef>
                        <a:spcAft>
                          <a:spcPts val="0"/>
                        </a:spcAft>
                        <a:buNone/>
                      </a:pPr>
                      <a:r>
                        <a:rPr lang="tr" sz="1100"/>
                        <a:t>1:1</a:t>
                      </a:r>
                      <a:endParaRPr sz="1100"/>
                    </a:p>
                  </a:txBody>
                  <a:tcPr marT="91425" marB="91425" marR="91425" marL="91425"/>
                </a:tc>
                <a:tc>
                  <a:txBody>
                    <a:bodyPr/>
                    <a:lstStyle/>
                    <a:p>
                      <a:pPr indent="0" lvl="0" marL="0" rtl="0" algn="l">
                        <a:spcBef>
                          <a:spcPts val="0"/>
                        </a:spcBef>
                        <a:spcAft>
                          <a:spcPts val="0"/>
                        </a:spcAft>
                        <a:buNone/>
                      </a:pPr>
                      <a:r>
                        <a:rPr lang="tr" sz="1100"/>
                        <a:t>Her </a:t>
                      </a:r>
                      <a:r>
                        <a:rPr lang="tr" sz="1100">
                          <a:solidFill>
                            <a:srgbClr val="188038"/>
                          </a:solidFill>
                        </a:rPr>
                        <a:t>Step</a:t>
                      </a:r>
                      <a:r>
                        <a:rPr lang="tr" sz="1100"/>
                        <a:t>, bir </a:t>
                      </a:r>
                      <a:r>
                        <a:rPr lang="tr" sz="1100">
                          <a:solidFill>
                            <a:srgbClr val="188038"/>
                          </a:solidFill>
                        </a:rPr>
                        <a:t>StepExecution</a:t>
                      </a:r>
                      <a:r>
                        <a:rPr lang="tr" sz="1100"/>
                        <a:t> ile ilişkilidir. Step’i çalıştırıp durumu takip etmek için Step Execution kullanılır</a:t>
                      </a:r>
                      <a:endParaRPr sz="1100"/>
                    </a:p>
                  </a:txBody>
                  <a:tcPr marT="91425" marB="91425" marR="91425" marL="91425"/>
                </a:tc>
              </a:tr>
              <a:tr h="381000">
                <a:tc>
                  <a:txBody>
                    <a:bodyPr/>
                    <a:lstStyle/>
                    <a:p>
                      <a:pPr indent="0" lvl="0" marL="0" rtl="0" algn="ctr">
                        <a:lnSpc>
                          <a:spcPct val="115000"/>
                        </a:lnSpc>
                        <a:spcBef>
                          <a:spcPts val="0"/>
                        </a:spcBef>
                        <a:spcAft>
                          <a:spcPts val="0"/>
                        </a:spcAft>
                        <a:buNone/>
                      </a:pPr>
                      <a:r>
                        <a:rPr lang="tr" sz="1100"/>
                        <a:t>JobExecution</a:t>
                      </a:r>
                      <a:endParaRPr sz="1100"/>
                    </a:p>
                  </a:txBody>
                  <a:tcPr marT="91425" marB="91425" marR="91425" marL="91425"/>
                </a:tc>
                <a:tc>
                  <a:txBody>
                    <a:bodyPr/>
                    <a:lstStyle/>
                    <a:p>
                      <a:pPr indent="0" lvl="0" marL="0" rtl="0" algn="l">
                        <a:spcBef>
                          <a:spcPts val="0"/>
                        </a:spcBef>
                        <a:spcAft>
                          <a:spcPts val="0"/>
                        </a:spcAft>
                        <a:buNone/>
                      </a:pPr>
                      <a:r>
                        <a:rPr lang="tr" sz="1100"/>
                        <a:t>StepExecution</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t>Bir </a:t>
                      </a:r>
                      <a:r>
                        <a:rPr lang="tr" sz="1100">
                          <a:solidFill>
                            <a:srgbClr val="188038"/>
                          </a:solidFill>
                        </a:rPr>
                        <a:t>JobExecution</a:t>
                      </a:r>
                      <a:r>
                        <a:rPr lang="tr" sz="1100"/>
                        <a:t>, bir veya birden fazla </a:t>
                      </a:r>
                      <a:r>
                        <a:rPr lang="tr" sz="1100">
                          <a:solidFill>
                            <a:srgbClr val="188038"/>
                          </a:solidFill>
                        </a:rPr>
                        <a:t>StepExecution</a:t>
                      </a:r>
                      <a:r>
                        <a:rPr lang="tr" sz="1100"/>
                        <a:t> içerir. Bir işin yürütülmesindeki her step sonucu ayrı ayrı kaydedilir.</a:t>
                      </a:r>
                      <a:endParaRPr sz="1100"/>
                    </a:p>
                  </a:txBody>
                  <a:tcPr marT="91425" marB="91425" marR="91425" marL="91425"/>
                </a:tc>
              </a:tr>
              <a:tr h="381000">
                <a:tc>
                  <a:txBody>
                    <a:bodyPr/>
                    <a:lstStyle/>
                    <a:p>
                      <a:pPr indent="0" lvl="0" marL="0" rtl="0" algn="ctr">
                        <a:spcBef>
                          <a:spcPts val="0"/>
                        </a:spcBef>
                        <a:spcAft>
                          <a:spcPts val="0"/>
                        </a:spcAft>
                        <a:buNone/>
                      </a:pPr>
                      <a:r>
                        <a:rPr lang="tr" sz="1100"/>
                        <a:t>JobExecution</a:t>
                      </a:r>
                      <a:endParaRPr sz="1100"/>
                    </a:p>
                  </a:txBody>
                  <a:tcPr marT="91425" marB="91425" marR="91425" marL="91425"/>
                </a:tc>
                <a:tc>
                  <a:txBody>
                    <a:bodyPr/>
                    <a:lstStyle/>
                    <a:p>
                      <a:pPr indent="0" lvl="0" marL="0" rtl="0" algn="l">
                        <a:spcBef>
                          <a:spcPts val="0"/>
                        </a:spcBef>
                        <a:spcAft>
                          <a:spcPts val="0"/>
                        </a:spcAft>
                        <a:buNone/>
                      </a:pPr>
                      <a:r>
                        <a:rPr lang="tr" sz="1100"/>
                        <a:t>ExecutionContext</a:t>
                      </a:r>
                      <a:endParaRPr sz="1100"/>
                    </a:p>
                  </a:txBody>
                  <a:tcPr marT="91425" marB="91425" marR="91425" marL="91425"/>
                </a:tc>
                <a:tc>
                  <a:txBody>
                    <a:bodyPr/>
                    <a:lstStyle/>
                    <a:p>
                      <a:pPr indent="0" lvl="0" marL="0" rtl="0" algn="l">
                        <a:spcBef>
                          <a:spcPts val="0"/>
                        </a:spcBef>
                        <a:spcAft>
                          <a:spcPts val="0"/>
                        </a:spcAft>
                        <a:buNone/>
                      </a:pPr>
                      <a:r>
                        <a:rPr lang="tr" sz="1100"/>
                        <a:t>1:1</a:t>
                      </a:r>
                      <a:endParaRPr sz="1100"/>
                    </a:p>
                  </a:txBody>
                  <a:tcPr marT="91425" marB="91425" marR="91425" marL="91425"/>
                </a:tc>
                <a:tc>
                  <a:txBody>
                    <a:bodyPr/>
                    <a:lstStyle/>
                    <a:p>
                      <a:pPr indent="0" lvl="0" marL="0" rtl="0" algn="l">
                        <a:spcBef>
                          <a:spcPts val="0"/>
                        </a:spcBef>
                        <a:spcAft>
                          <a:spcPts val="0"/>
                        </a:spcAft>
                        <a:buNone/>
                      </a:pPr>
                      <a:r>
                        <a:rPr lang="tr" sz="1100"/>
                        <a:t>Her </a:t>
                      </a:r>
                      <a:r>
                        <a:rPr lang="tr" sz="1100">
                          <a:solidFill>
                            <a:srgbClr val="188038"/>
                          </a:solidFill>
                        </a:rPr>
                        <a:t>JobExecution</a:t>
                      </a:r>
                      <a:r>
                        <a:rPr lang="tr" sz="1100"/>
                        <a:t>, geçici veriyi saklamak için bir </a:t>
                      </a:r>
                      <a:r>
                        <a:rPr lang="tr" sz="1100">
                          <a:solidFill>
                            <a:srgbClr val="188038"/>
                          </a:solidFill>
                        </a:rPr>
                        <a:t>ExecutionContext</a:t>
                      </a:r>
                      <a:r>
                        <a:rPr lang="tr" sz="1100"/>
                        <a:t> içerir.</a:t>
                      </a:r>
                      <a:endParaRPr sz="1100"/>
                    </a:p>
                  </a:txBody>
                  <a:tcPr marT="91425" marB="91425" marR="91425" marL="91425"/>
                </a:tc>
              </a:tr>
              <a:tr h="381000">
                <a:tc>
                  <a:txBody>
                    <a:bodyPr/>
                    <a:lstStyle/>
                    <a:p>
                      <a:pPr indent="0" lvl="0" marL="0" rtl="0" algn="ctr">
                        <a:spcBef>
                          <a:spcPts val="0"/>
                        </a:spcBef>
                        <a:spcAft>
                          <a:spcPts val="0"/>
                        </a:spcAft>
                        <a:buNone/>
                      </a:pPr>
                      <a:r>
                        <a:rPr lang="tr" sz="1100"/>
                        <a:t>StepExecution</a:t>
                      </a:r>
                      <a:endParaRPr sz="1100"/>
                    </a:p>
                  </a:txBody>
                  <a:tcPr marT="91425" marB="91425" marR="91425" marL="91425"/>
                </a:tc>
                <a:tc>
                  <a:txBody>
                    <a:bodyPr/>
                    <a:lstStyle/>
                    <a:p>
                      <a:pPr indent="0" lvl="0" marL="0" rtl="0" algn="l">
                        <a:spcBef>
                          <a:spcPts val="0"/>
                        </a:spcBef>
                        <a:spcAft>
                          <a:spcPts val="0"/>
                        </a:spcAft>
                        <a:buNone/>
                      </a:pPr>
                      <a:r>
                        <a:rPr lang="tr" sz="1100"/>
                        <a:t>ExecutionContext</a:t>
                      </a:r>
                      <a:endParaRPr sz="1100"/>
                    </a:p>
                  </a:txBody>
                  <a:tcPr marT="91425" marB="91425" marR="91425" marL="91425"/>
                </a:tc>
                <a:tc>
                  <a:txBody>
                    <a:bodyPr/>
                    <a:lstStyle/>
                    <a:p>
                      <a:pPr indent="0" lvl="0" marL="0" rtl="0" algn="l">
                        <a:spcBef>
                          <a:spcPts val="0"/>
                        </a:spcBef>
                        <a:spcAft>
                          <a:spcPts val="0"/>
                        </a:spcAft>
                        <a:buNone/>
                      </a:pPr>
                      <a:r>
                        <a:rPr lang="tr" sz="1100"/>
                        <a:t>1:1</a:t>
                      </a:r>
                      <a:endParaRPr sz="1100"/>
                    </a:p>
                  </a:txBody>
                  <a:tcPr marT="91425" marB="91425" marR="91425" marL="91425"/>
                </a:tc>
                <a:tc>
                  <a:txBody>
                    <a:bodyPr/>
                    <a:lstStyle/>
                    <a:p>
                      <a:pPr indent="0" lvl="0" marL="0" rtl="0" algn="l">
                        <a:spcBef>
                          <a:spcPts val="0"/>
                        </a:spcBef>
                        <a:spcAft>
                          <a:spcPts val="0"/>
                        </a:spcAft>
                        <a:buNone/>
                      </a:pPr>
                      <a:r>
                        <a:rPr lang="tr" sz="1100"/>
                        <a:t>Her </a:t>
                      </a:r>
                      <a:r>
                        <a:rPr lang="tr" sz="1100">
                          <a:solidFill>
                            <a:srgbClr val="188038"/>
                          </a:solidFill>
                        </a:rPr>
                        <a:t>StepExecution</a:t>
                      </a:r>
                      <a:r>
                        <a:rPr lang="tr" sz="1100"/>
                        <a:t>, adım bazında geçici veriyi saklamak için bir </a:t>
                      </a:r>
                      <a:r>
                        <a:rPr lang="tr" sz="1100">
                          <a:solidFill>
                            <a:srgbClr val="188038"/>
                          </a:solidFill>
                        </a:rPr>
                        <a:t>ExecutionContext</a:t>
                      </a:r>
                      <a:r>
                        <a:rPr lang="tr" sz="1100"/>
                        <a:t> içerir.</a:t>
                      </a:r>
                      <a:endParaRPr sz="11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Step</a:t>
            </a:r>
            <a:endParaRPr/>
          </a:p>
        </p:txBody>
      </p:sp>
      <p:sp>
        <p:nvSpPr>
          <p:cNvPr id="430" name="Google Shape;430;p3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Spring Batch</a:t>
            </a:r>
            <a:r>
              <a:rPr lang="tr" sz="1100">
                <a:solidFill>
                  <a:srgbClr val="000000"/>
                </a:solidFill>
                <a:latin typeface="Arial"/>
                <a:ea typeface="Arial"/>
                <a:cs typeface="Arial"/>
                <a:sym typeface="Arial"/>
              </a:rPr>
              <a:t>'te temel olarak iki ana </a:t>
            </a:r>
            <a:r>
              <a:rPr b="1" lang="tr" sz="1100">
                <a:solidFill>
                  <a:srgbClr val="000000"/>
                </a:solidFill>
                <a:latin typeface="Arial"/>
                <a:ea typeface="Arial"/>
                <a:cs typeface="Arial"/>
                <a:sym typeface="Arial"/>
              </a:rPr>
              <a:t>Step</a:t>
            </a:r>
            <a:r>
              <a:rPr lang="tr" sz="1100">
                <a:solidFill>
                  <a:srgbClr val="000000"/>
                </a:solidFill>
                <a:latin typeface="Arial"/>
                <a:ea typeface="Arial"/>
                <a:cs typeface="Arial"/>
                <a:sym typeface="Arial"/>
              </a:rPr>
              <a:t> türü vardır: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tr" sz="1100">
                <a:solidFill>
                  <a:srgbClr val="000000"/>
                </a:solidFill>
                <a:latin typeface="Arial"/>
                <a:ea typeface="Arial"/>
                <a:cs typeface="Arial"/>
                <a:sym typeface="Arial"/>
              </a:rPr>
              <a:t>Tasklet Step</a:t>
            </a:r>
            <a:r>
              <a:rPr lang="tr" sz="1100">
                <a:solidFill>
                  <a:srgbClr val="000000"/>
                </a:solidFill>
                <a:latin typeface="Arial"/>
                <a:ea typeface="Arial"/>
                <a:cs typeface="Arial"/>
                <a:sym typeface="Arial"/>
              </a:rPr>
              <a:t>: Tek bir işlem birimini gerçekleştiren daha basit bir adım türüdür. Genellikle bağımsız işlemler (</a:t>
            </a:r>
            <a:r>
              <a:rPr lang="tr" sz="1100">
                <a:solidFill>
                  <a:srgbClr val="000000"/>
                </a:solidFill>
                <a:latin typeface="Arial"/>
                <a:ea typeface="Arial"/>
                <a:cs typeface="Arial"/>
                <a:sym typeface="Arial"/>
              </a:rPr>
              <a:t>dosya kopyalama, veritabanında basit bir işlem yapma, Sistem Komutu çalıştırma</a:t>
            </a:r>
            <a:r>
              <a:rPr lang="tr" sz="1100">
                <a:solidFill>
                  <a:srgbClr val="000000"/>
                </a:solidFill>
                <a:latin typeface="Arial"/>
                <a:ea typeface="Arial"/>
                <a:cs typeface="Arial"/>
                <a:sym typeface="Arial"/>
              </a:rPr>
              <a:t>) için kullanılır. Veri işleme ve bölme gerektiren büyük işlemler için değil, daha küçük, tek seferlik görevler için uygundur.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tr" sz="1100">
                <a:solidFill>
                  <a:srgbClr val="000000"/>
                </a:solidFill>
                <a:latin typeface="Arial"/>
                <a:ea typeface="Arial"/>
                <a:cs typeface="Arial"/>
                <a:sym typeface="Arial"/>
              </a:rPr>
              <a:t>Chunk-Oriented Step</a:t>
            </a:r>
            <a:r>
              <a:rPr lang="tr" sz="1100">
                <a:solidFill>
                  <a:srgbClr val="000000"/>
                </a:solidFill>
                <a:latin typeface="Arial"/>
                <a:ea typeface="Arial"/>
                <a:cs typeface="Arial"/>
                <a:sym typeface="Arial"/>
              </a:rPr>
              <a:t>: Veriyi </a:t>
            </a:r>
            <a:r>
              <a:rPr b="1" lang="tr" sz="1100">
                <a:solidFill>
                  <a:srgbClr val="000000"/>
                </a:solidFill>
                <a:latin typeface="Arial"/>
                <a:ea typeface="Arial"/>
                <a:cs typeface="Arial"/>
                <a:sym typeface="Arial"/>
              </a:rPr>
              <a:t>parçalara (chunks)</a:t>
            </a:r>
            <a:r>
              <a:rPr lang="tr" sz="1100">
                <a:solidFill>
                  <a:srgbClr val="000000"/>
                </a:solidFill>
                <a:latin typeface="Arial"/>
                <a:ea typeface="Arial"/>
                <a:cs typeface="Arial"/>
                <a:sym typeface="Arial"/>
              </a:rPr>
              <a:t> ayırarak işler. Bu, büyük veri kümeleriyle çalışırken daha verimli ve bellek dostu bir yaklaşım sağlar. Veri okuma, işleme ve yazma işlemleri </a:t>
            </a:r>
            <a:r>
              <a:rPr b="1" lang="tr" sz="1100">
                <a:solidFill>
                  <a:srgbClr val="000000"/>
                </a:solidFill>
                <a:latin typeface="Arial"/>
                <a:ea typeface="Arial"/>
                <a:cs typeface="Arial"/>
                <a:sym typeface="Arial"/>
              </a:rPr>
              <a:t>parça parça</a:t>
            </a:r>
            <a:r>
              <a:rPr lang="tr" sz="1100">
                <a:solidFill>
                  <a:srgbClr val="000000"/>
                </a:solidFill>
                <a:latin typeface="Arial"/>
                <a:ea typeface="Arial"/>
                <a:cs typeface="Arial"/>
                <a:sym typeface="Arial"/>
              </a:rPr>
              <a:t> yapılır.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Tasklet Step</a:t>
            </a:r>
            <a:endParaRPr/>
          </a:p>
        </p:txBody>
      </p:sp>
      <p:sp>
        <p:nvSpPr>
          <p:cNvPr id="436" name="Google Shape;436;p39"/>
          <p:cNvSpPr txBox="1"/>
          <p:nvPr>
            <p:ph idx="1" type="body"/>
          </p:nvPr>
        </p:nvSpPr>
        <p:spPr>
          <a:xfrm>
            <a:off x="1303800" y="1362325"/>
            <a:ext cx="7030500" cy="3169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Tasklet</a:t>
            </a:r>
            <a:r>
              <a:rPr lang="tr" sz="1100">
                <a:solidFill>
                  <a:srgbClr val="000000"/>
                </a:solidFill>
                <a:latin typeface="Arial"/>
                <a:ea typeface="Arial"/>
                <a:cs typeface="Arial"/>
                <a:sym typeface="Arial"/>
              </a:rPr>
              <a:t>, özellikle küçük veri kümeleri ve tek seferlik işlemler için kullanışlıdır.</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Küçük veri kümesi</a:t>
            </a:r>
            <a:r>
              <a:rPr lang="tr" sz="1100">
                <a:solidFill>
                  <a:srgbClr val="000000"/>
                </a:solidFill>
                <a:latin typeface="Arial"/>
                <a:ea typeface="Arial"/>
                <a:cs typeface="Arial"/>
                <a:sym typeface="Arial"/>
              </a:rPr>
              <a:t> üzerinde işlem yaparken kullanılması tavsiye edilir.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Senkron çalışır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Taskletler bir Step içerisinde sıralı olarak senkron bir şekilde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437" name="Google Shape;437;p39" title="tasklett.jpg"/>
          <p:cNvPicPr preferRelativeResize="0"/>
          <p:nvPr/>
        </p:nvPicPr>
        <p:blipFill>
          <a:blip r:embed="rId3">
            <a:alphaModFix/>
          </a:blip>
          <a:stretch>
            <a:fillRect/>
          </a:stretch>
        </p:blipFill>
        <p:spPr>
          <a:xfrm>
            <a:off x="2301225" y="2550823"/>
            <a:ext cx="4168775" cy="2190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Chunk Oriented Step</a:t>
            </a:r>
            <a:endParaRPr/>
          </a:p>
        </p:txBody>
      </p:sp>
      <p:sp>
        <p:nvSpPr>
          <p:cNvPr id="443" name="Google Shape;443;p4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V</a:t>
            </a:r>
            <a:r>
              <a:rPr lang="tr" sz="1100">
                <a:solidFill>
                  <a:srgbClr val="000000"/>
                </a:solidFill>
                <a:latin typeface="Arial"/>
                <a:ea typeface="Arial"/>
                <a:cs typeface="Arial"/>
                <a:sym typeface="Arial"/>
              </a:rPr>
              <a:t>erileri </a:t>
            </a:r>
            <a:r>
              <a:rPr b="1" lang="tr" sz="1100">
                <a:solidFill>
                  <a:srgbClr val="000000"/>
                </a:solidFill>
                <a:latin typeface="Arial"/>
                <a:ea typeface="Arial"/>
                <a:cs typeface="Arial"/>
                <a:sym typeface="Arial"/>
              </a:rPr>
              <a:t>parçalara ayırarak</a:t>
            </a:r>
            <a:r>
              <a:rPr lang="tr" sz="1100">
                <a:solidFill>
                  <a:srgbClr val="000000"/>
                </a:solidFill>
                <a:latin typeface="Arial"/>
                <a:ea typeface="Arial"/>
                <a:cs typeface="Arial"/>
                <a:sym typeface="Arial"/>
              </a:rPr>
              <a:t> işlemeyi amaçlayan bir modeldir. Bu modelde, veriler </a:t>
            </a:r>
            <a:r>
              <a:rPr b="1" lang="tr" sz="1100">
                <a:solidFill>
                  <a:srgbClr val="000000"/>
                </a:solidFill>
                <a:latin typeface="Arial"/>
                <a:ea typeface="Arial"/>
                <a:cs typeface="Arial"/>
                <a:sym typeface="Arial"/>
              </a:rPr>
              <a:t>"chunks"</a:t>
            </a:r>
            <a:r>
              <a:rPr lang="tr" sz="1100">
                <a:solidFill>
                  <a:srgbClr val="000000"/>
                </a:solidFill>
                <a:latin typeface="Arial"/>
                <a:ea typeface="Arial"/>
                <a:cs typeface="Arial"/>
                <a:sym typeface="Arial"/>
              </a:rPr>
              <a:t> (parçalar) halinde işlenir ve her bir parça işlemden geçtikten sonra sonuçlar bir yere yazılır (örneğin, bir veritabanına veya dosyaya). Bu model, </a:t>
            </a:r>
            <a:r>
              <a:rPr b="1" lang="tr" sz="1100">
                <a:solidFill>
                  <a:srgbClr val="000000"/>
                </a:solidFill>
                <a:latin typeface="Arial"/>
                <a:ea typeface="Arial"/>
                <a:cs typeface="Arial"/>
                <a:sym typeface="Arial"/>
              </a:rPr>
              <a:t>büyük veri setlerini yönetmek</a:t>
            </a:r>
            <a:r>
              <a:rPr lang="tr" sz="1100">
                <a:solidFill>
                  <a:srgbClr val="000000"/>
                </a:solidFill>
                <a:latin typeface="Arial"/>
                <a:ea typeface="Arial"/>
                <a:cs typeface="Arial"/>
                <a:sym typeface="Arial"/>
              </a:rPr>
              <a:t> ve </a:t>
            </a:r>
            <a:r>
              <a:rPr b="1" lang="tr" sz="1100">
                <a:solidFill>
                  <a:srgbClr val="000000"/>
                </a:solidFill>
                <a:latin typeface="Arial"/>
                <a:ea typeface="Arial"/>
                <a:cs typeface="Arial"/>
                <a:sym typeface="Arial"/>
              </a:rPr>
              <a:t>verimli işlem yapmak</a:t>
            </a:r>
            <a:r>
              <a:rPr lang="tr" sz="1100">
                <a:solidFill>
                  <a:srgbClr val="000000"/>
                </a:solidFill>
                <a:latin typeface="Arial"/>
                <a:ea typeface="Arial"/>
                <a:cs typeface="Arial"/>
                <a:sym typeface="Arial"/>
              </a:rPr>
              <a:t>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444" name="Google Shape;444;p40" title="ChunkOrientedd.JPG"/>
          <p:cNvPicPr preferRelativeResize="0"/>
          <p:nvPr/>
        </p:nvPicPr>
        <p:blipFill>
          <a:blip r:embed="rId3">
            <a:alphaModFix/>
          </a:blip>
          <a:stretch>
            <a:fillRect/>
          </a:stretch>
        </p:blipFill>
        <p:spPr>
          <a:xfrm>
            <a:off x="2152225" y="2493999"/>
            <a:ext cx="4350225" cy="2557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Chunk Oriented Step</a:t>
            </a:r>
            <a:endParaRPr/>
          </a:p>
        </p:txBody>
      </p:sp>
      <p:sp>
        <p:nvSpPr>
          <p:cNvPr id="450" name="Google Shape;450;p41"/>
          <p:cNvSpPr txBox="1"/>
          <p:nvPr>
            <p:ph idx="1" type="body"/>
          </p:nvPr>
        </p:nvSpPr>
        <p:spPr>
          <a:xfrm>
            <a:off x="1007325" y="1369275"/>
            <a:ext cx="72609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200"/>
              </a:spcBef>
              <a:spcAft>
                <a:spcPts val="0"/>
              </a:spcAft>
              <a:buNone/>
            </a:pPr>
            <a:r>
              <a:rPr b="1" lang="tr"/>
              <a:t>Avantajları</a:t>
            </a:r>
            <a:endParaRPr b="1"/>
          </a:p>
          <a:p>
            <a:pPr indent="-311150" lvl="0" marL="457200" rtl="0" algn="l">
              <a:spcBef>
                <a:spcPts val="1200"/>
              </a:spcBef>
              <a:spcAft>
                <a:spcPts val="0"/>
              </a:spcAft>
              <a:buSzPts val="1300"/>
              <a:buChar char="●"/>
            </a:pPr>
            <a:r>
              <a:rPr lang="tr"/>
              <a:t>Bellek Yönetimi:</a:t>
            </a:r>
            <a:endParaRPr/>
          </a:p>
          <a:p>
            <a:pPr indent="-311150" lvl="0" marL="457200" rtl="0" algn="l">
              <a:spcBef>
                <a:spcPts val="0"/>
              </a:spcBef>
              <a:spcAft>
                <a:spcPts val="0"/>
              </a:spcAft>
              <a:buSzPts val="1300"/>
              <a:buChar char="●"/>
            </a:pPr>
            <a:r>
              <a:rPr lang="tr"/>
              <a:t>Performans Artışı:</a:t>
            </a:r>
            <a:endParaRPr/>
          </a:p>
          <a:p>
            <a:pPr indent="-311150" lvl="0" marL="457200" rtl="0" algn="l">
              <a:spcBef>
                <a:spcPts val="0"/>
              </a:spcBef>
              <a:spcAft>
                <a:spcPts val="0"/>
              </a:spcAft>
              <a:buSzPts val="1300"/>
              <a:buChar char="●"/>
            </a:pPr>
            <a:r>
              <a:rPr lang="tr"/>
              <a:t>Hata Yönetimi</a:t>
            </a:r>
            <a:endParaRPr sz="1100">
              <a:latin typeface="Arial"/>
              <a:ea typeface="Arial"/>
              <a:cs typeface="Arial"/>
              <a:sym typeface="Arial"/>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Günlük Hayatta Kullanım Alanları </a:t>
            </a:r>
            <a:endParaRPr/>
          </a:p>
        </p:txBody>
      </p:sp>
      <p:sp>
        <p:nvSpPr>
          <p:cNvPr id="290" name="Google Shape;290;p1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tr" sz="1200">
                <a:solidFill>
                  <a:srgbClr val="000000"/>
                </a:solidFill>
                <a:latin typeface="Arial"/>
                <a:ea typeface="Arial"/>
                <a:cs typeface="Arial"/>
                <a:sym typeface="Arial"/>
              </a:rPr>
              <a:t>Aylık banka hesap özetlerinin oluşturulması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Aylık fatura özetlerinin oluşturulması (Elektrik,Su, Doğalgaz) </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E-Ticaret sistemlerindeki günlük satış rapolarının oluşturulması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Aylık üyelik ödeme planlarının işlenmesi</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tr" sz="1200">
                <a:solidFill>
                  <a:srgbClr val="000000"/>
                </a:solidFill>
                <a:latin typeface="Arial"/>
                <a:ea typeface="Arial"/>
                <a:cs typeface="Arial"/>
                <a:sym typeface="Arial"/>
              </a:rPr>
              <a:t>Tüm senaryolarda Batch Processing kullanırız.</a:t>
            </a:r>
            <a:endParaRPr b="1"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Chunk Oriented İşlemler</a:t>
            </a:r>
            <a:endParaRPr/>
          </a:p>
        </p:txBody>
      </p:sp>
      <p:sp>
        <p:nvSpPr>
          <p:cNvPr id="456" name="Google Shape;456;p42"/>
          <p:cNvSpPr txBox="1"/>
          <p:nvPr>
            <p:ph idx="1" type="body"/>
          </p:nvPr>
        </p:nvSpPr>
        <p:spPr>
          <a:xfrm>
            <a:off x="1007325" y="1369275"/>
            <a:ext cx="72609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ItemReader</a:t>
            </a:r>
            <a:r>
              <a:rPr lang="tr" sz="1100">
                <a:solidFill>
                  <a:srgbClr val="000000"/>
                </a:solidFill>
                <a:latin typeface="Arial"/>
                <a:ea typeface="Arial"/>
                <a:cs typeface="Arial"/>
                <a:sym typeface="Arial"/>
              </a:rPr>
              <a:t>: Veri kaynağından veri okuma işlevini sağlar.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ItemProcessor</a:t>
            </a:r>
            <a:r>
              <a:rPr lang="tr" sz="1100">
                <a:solidFill>
                  <a:srgbClr val="000000"/>
                </a:solidFill>
                <a:latin typeface="Arial"/>
                <a:ea typeface="Arial"/>
                <a:cs typeface="Arial"/>
                <a:sym typeface="Arial"/>
              </a:rPr>
              <a:t>: Okunan veriyi işlemek, filtrelemek veya dönüştürmek için kullanılır.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ItemWriter</a:t>
            </a:r>
            <a:r>
              <a:rPr lang="tr" sz="1100">
                <a:solidFill>
                  <a:srgbClr val="000000"/>
                </a:solidFill>
                <a:latin typeface="Arial"/>
                <a:ea typeface="Arial"/>
                <a:cs typeface="Arial"/>
                <a:sym typeface="Arial"/>
              </a:rPr>
              <a:t>: İşlenmiş veriyi hedef bir kaynağa (veritabanı, dosya vb.) yazar.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457" name="Google Shape;457;p42" title="Steps.JPG"/>
          <p:cNvPicPr preferRelativeResize="0"/>
          <p:nvPr/>
        </p:nvPicPr>
        <p:blipFill>
          <a:blip r:embed="rId3">
            <a:alphaModFix/>
          </a:blip>
          <a:stretch>
            <a:fillRect/>
          </a:stretch>
        </p:blipFill>
        <p:spPr>
          <a:xfrm>
            <a:off x="2429525" y="3005350"/>
            <a:ext cx="3711124" cy="1956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Step Follow Kontrolü</a:t>
            </a:r>
            <a:endParaRPr/>
          </a:p>
        </p:txBody>
      </p:sp>
      <p:sp>
        <p:nvSpPr>
          <p:cNvPr id="463" name="Google Shape;463;p43"/>
          <p:cNvSpPr txBox="1"/>
          <p:nvPr>
            <p:ph idx="1" type="body"/>
          </p:nvPr>
        </p:nvSpPr>
        <p:spPr>
          <a:xfrm>
            <a:off x="1007325" y="1369275"/>
            <a:ext cx="7260900" cy="2933700"/>
          </a:xfrm>
          <a:prstGeom prst="rect">
            <a:avLst/>
          </a:prstGeom>
        </p:spPr>
        <p:txBody>
          <a:bodyPr anchorCtr="0" anchor="t" bIns="91425" lIns="91425" spcFirstLastPara="1" rIns="91425" wrap="square" tIns="91425">
            <a:noAutofit/>
          </a:bodyPr>
          <a:lstStyle/>
          <a:p>
            <a:pPr indent="0" lvl="0" marL="0" rtl="0" algn="l">
              <a:lnSpc>
                <a:spcPct val="130000"/>
              </a:lnSpc>
              <a:spcBef>
                <a:spcPts val="1800"/>
              </a:spcBef>
              <a:spcAft>
                <a:spcPts val="0"/>
              </a:spcAft>
              <a:buNone/>
            </a:pPr>
            <a:r>
              <a:rPr lang="tr" sz="1100">
                <a:solidFill>
                  <a:srgbClr val="000000"/>
                </a:solidFill>
                <a:latin typeface="Arial"/>
                <a:ea typeface="Arial"/>
                <a:cs typeface="Arial"/>
                <a:sym typeface="Arial"/>
              </a:rPr>
              <a:t>Spring Batch, bir </a:t>
            </a:r>
            <a:r>
              <a:rPr b="1" lang="tr" sz="1100">
                <a:solidFill>
                  <a:srgbClr val="000000"/>
                </a:solidFill>
                <a:latin typeface="Arial"/>
                <a:ea typeface="Arial"/>
                <a:cs typeface="Arial"/>
                <a:sym typeface="Arial"/>
              </a:rPr>
              <a:t>Job</a:t>
            </a:r>
            <a:r>
              <a:rPr lang="tr" sz="1100">
                <a:solidFill>
                  <a:srgbClr val="000000"/>
                </a:solidFill>
                <a:latin typeface="Arial"/>
                <a:ea typeface="Arial"/>
                <a:cs typeface="Arial"/>
                <a:sym typeface="Arial"/>
              </a:rPr>
              <a:t>'un çalıştırılmasındaki adımların sırasını ve akışını kontrol etmek için çeşitli stratejiler sunar. Bu kontrol, adımların hangi sırayla çalıştırılacağı, hangi adımın ne zaman duracağı, hangi adımın tekrar çalıştırılacağı gibi durumları içerir.</a:t>
            </a:r>
            <a:endParaRPr sz="1100">
              <a:solidFill>
                <a:srgbClr val="000000"/>
              </a:solidFill>
              <a:latin typeface="Arial"/>
              <a:ea typeface="Arial"/>
              <a:cs typeface="Arial"/>
              <a:sym typeface="Arial"/>
            </a:endParaRPr>
          </a:p>
          <a:p>
            <a:pPr indent="-298450" lvl="0" marL="457200" rtl="0" algn="l">
              <a:lnSpc>
                <a:spcPct val="130000"/>
              </a:lnSpc>
              <a:spcBef>
                <a:spcPts val="1800"/>
              </a:spcBef>
              <a:spcAft>
                <a:spcPts val="0"/>
              </a:spcAft>
              <a:buClr>
                <a:srgbClr val="000000"/>
              </a:buClr>
              <a:buSzPts val="1100"/>
              <a:buFont typeface="Arial"/>
              <a:buChar char="●"/>
            </a:pPr>
            <a:r>
              <a:rPr b="1" lang="tr" sz="1100">
                <a:solidFill>
                  <a:srgbClr val="000000"/>
                </a:solidFill>
                <a:latin typeface="Arial"/>
                <a:ea typeface="Arial"/>
                <a:cs typeface="Arial"/>
                <a:sym typeface="Arial"/>
              </a:rPr>
              <a:t>Sıralı Akış Kontrolü (Sequential Flow)</a:t>
            </a:r>
            <a:endParaRPr>
              <a:solidFill>
                <a:srgbClr val="000000"/>
              </a:solidFill>
              <a:latin typeface="Arial"/>
              <a:ea typeface="Arial"/>
              <a:cs typeface="Arial"/>
              <a:sym typeface="Arial"/>
            </a:endParaRPr>
          </a:p>
          <a:p>
            <a:pPr indent="-298450" lvl="0" marL="457200" rtl="0" algn="l">
              <a:lnSpc>
                <a:spcPct val="130000"/>
              </a:lnSpc>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Durum Bazlı (Conditional Flow) </a:t>
            </a:r>
            <a:endParaRPr b="1" sz="1100">
              <a:solidFill>
                <a:srgbClr val="000000"/>
              </a:solidFill>
              <a:latin typeface="Arial"/>
              <a:ea typeface="Arial"/>
              <a:cs typeface="Arial"/>
              <a:sym typeface="Arial"/>
            </a:endParaRPr>
          </a:p>
          <a:p>
            <a:pPr indent="-298450" lvl="0" marL="457200" rtl="0" algn="l">
              <a:lnSpc>
                <a:spcPct val="130000"/>
              </a:lnSpc>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Paralel Akışlar (Parallel Flow- Split Flow)</a:t>
            </a:r>
            <a:endParaRPr b="1" sz="1100">
              <a:solidFill>
                <a:srgbClr val="000000"/>
              </a:solidFill>
              <a:latin typeface="Arial"/>
              <a:ea typeface="Arial"/>
              <a:cs typeface="Arial"/>
              <a:sym typeface="Arial"/>
            </a:endParaRPr>
          </a:p>
          <a:p>
            <a:pPr indent="-298450" lvl="0" marL="457200" rtl="0" algn="l">
              <a:lnSpc>
                <a:spcPct val="130000"/>
              </a:lnSpc>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Karar verici Akışlar (Programmatic Flow Decisions)</a:t>
            </a:r>
            <a:endParaRPr b="1" sz="1100">
              <a:solidFill>
                <a:srgbClr val="000000"/>
              </a:solidFill>
              <a:latin typeface="Arial"/>
              <a:ea typeface="Arial"/>
              <a:cs typeface="Arial"/>
              <a:sym typeface="Arial"/>
            </a:endParaRPr>
          </a:p>
          <a:p>
            <a:pPr indent="0" lvl="0" marL="0" rtl="0" algn="l">
              <a:lnSpc>
                <a:spcPct val="130000"/>
              </a:lnSpc>
              <a:spcBef>
                <a:spcPts val="1800"/>
              </a:spcBef>
              <a:spcAft>
                <a:spcPts val="0"/>
              </a:spcAft>
              <a:buNone/>
            </a:pPr>
            <a:r>
              <a:t/>
            </a:r>
            <a:endParaRPr>
              <a:solidFill>
                <a:srgbClr val="000000"/>
              </a:solidFill>
              <a:latin typeface="Arial"/>
              <a:ea typeface="Arial"/>
              <a:cs typeface="Arial"/>
              <a:sym typeface="Arial"/>
            </a:endParaRPr>
          </a:p>
          <a:p>
            <a:pPr indent="0" lvl="0" marL="0" rtl="0" algn="l">
              <a:lnSpc>
                <a:spcPct val="130000"/>
              </a:lnSpc>
              <a:spcBef>
                <a:spcPts val="1800"/>
              </a:spcBef>
              <a:spcAft>
                <a:spcPts val="0"/>
              </a:spcAft>
              <a:buNone/>
            </a:pPr>
            <a:r>
              <a:t/>
            </a:r>
            <a:endParaRPr sz="1100">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464" name="Google Shape;464;p43" title="StepFlow.JPG"/>
          <p:cNvPicPr preferRelativeResize="0"/>
          <p:nvPr/>
        </p:nvPicPr>
        <p:blipFill>
          <a:blip r:embed="rId3">
            <a:alphaModFix/>
          </a:blip>
          <a:stretch>
            <a:fillRect/>
          </a:stretch>
        </p:blipFill>
        <p:spPr>
          <a:xfrm>
            <a:off x="4889000" y="2090675"/>
            <a:ext cx="3597175" cy="2565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Desteklenen Reader'lar:</a:t>
            </a:r>
            <a:endParaRPr/>
          </a:p>
        </p:txBody>
      </p:sp>
      <p:sp>
        <p:nvSpPr>
          <p:cNvPr id="470" name="Google Shape;470;p44"/>
          <p:cNvSpPr txBox="1"/>
          <p:nvPr>
            <p:ph idx="1" type="body"/>
          </p:nvPr>
        </p:nvSpPr>
        <p:spPr>
          <a:xfrm>
            <a:off x="1303800" y="1319550"/>
            <a:ext cx="7030500" cy="3774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Bir Spring Batch iş akışı genellikle şu adımları içerir: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FlatFileItemReader</a:t>
            </a:r>
            <a:r>
              <a:rPr lang="tr" sz="1100">
                <a:solidFill>
                  <a:srgbClr val="000000"/>
                </a:solidFill>
                <a:latin typeface="Arial"/>
                <a:ea typeface="Arial"/>
                <a:cs typeface="Arial"/>
                <a:sym typeface="Arial"/>
              </a:rPr>
              <a:t>: </a:t>
            </a:r>
            <a:r>
              <a:rPr lang="tr" sz="1100">
                <a:solidFill>
                  <a:srgbClr val="000000"/>
                </a:solidFill>
                <a:latin typeface="Arial"/>
                <a:ea typeface="Arial"/>
                <a:cs typeface="Arial"/>
                <a:sym typeface="Arial"/>
              </a:rPr>
              <a:t>(CSV, TXT)  File okuma işlemleri</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JpaItemReader: </a:t>
            </a:r>
            <a:r>
              <a:rPr lang="tr" sz="1100">
                <a:solidFill>
                  <a:srgbClr val="000000"/>
                </a:solidFill>
                <a:latin typeface="Arial"/>
                <a:ea typeface="Arial"/>
                <a:cs typeface="Arial"/>
                <a:sym typeface="Arial"/>
              </a:rPr>
              <a:t>JPA (Java Persistence API) kullanarak veritabanından veri okuma işlemi yapar.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JdbcPagingItemReader:  Sayfalama (paging)</a:t>
            </a:r>
            <a:r>
              <a:rPr lang="tr" sz="1100">
                <a:solidFill>
                  <a:srgbClr val="000000"/>
                </a:solidFill>
                <a:latin typeface="Arial"/>
                <a:ea typeface="Arial"/>
                <a:cs typeface="Arial"/>
                <a:sym typeface="Arial"/>
              </a:rPr>
              <a:t> tabanlı bir okuma yöntemine dayanır.</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a:t>
            </a:r>
            <a:r>
              <a:rPr b="1" lang="tr" sz="1100">
                <a:solidFill>
                  <a:srgbClr val="000000"/>
                </a:solidFill>
                <a:latin typeface="Arial"/>
                <a:ea typeface="Arial"/>
                <a:cs typeface="Arial"/>
                <a:sym typeface="Arial"/>
              </a:rPr>
              <a:t>dbcCursorItemReader:</a:t>
            </a:r>
            <a:r>
              <a:rPr lang="tr" sz="1100">
                <a:solidFill>
                  <a:srgbClr val="000000"/>
                </a:solidFill>
                <a:latin typeface="Arial"/>
                <a:ea typeface="Arial"/>
                <a:cs typeface="Arial"/>
                <a:sym typeface="Arial"/>
              </a:rPr>
              <a:t> Tüm veri kümesini bellek üzerinde saklar. </a:t>
            </a:r>
            <a:r>
              <a:rPr b="1" lang="tr" sz="1100">
                <a:solidFill>
                  <a:srgbClr val="000000"/>
                </a:solidFill>
                <a:latin typeface="Arial"/>
                <a:ea typeface="Arial"/>
                <a:cs typeface="Arial"/>
                <a:sym typeface="Arial"/>
              </a:rPr>
              <a:t>Cursor tabanlı</a:t>
            </a:r>
            <a:r>
              <a:rPr lang="tr" sz="1100">
                <a:solidFill>
                  <a:srgbClr val="000000"/>
                </a:solidFill>
                <a:latin typeface="Arial"/>
                <a:ea typeface="Arial"/>
                <a:cs typeface="Arial"/>
                <a:sym typeface="Arial"/>
              </a:rPr>
              <a:t> bir okuma yöntemine dayanır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StAX (Streaming API for XML) :</a:t>
            </a:r>
            <a:r>
              <a:rPr lang="tr" sz="1100">
                <a:solidFill>
                  <a:srgbClr val="000000"/>
                </a:solidFill>
                <a:latin typeface="Arial"/>
                <a:ea typeface="Arial"/>
                <a:cs typeface="Arial"/>
                <a:sym typeface="Arial"/>
              </a:rPr>
              <a:t> XML verilerini okuma işlemi için kullanılır.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RedisItemReader</a:t>
            </a:r>
            <a:r>
              <a:rPr lang="tr" sz="1100">
                <a:solidFill>
                  <a:srgbClr val="000000"/>
                </a:solidFill>
                <a:latin typeface="Arial"/>
                <a:ea typeface="Arial"/>
                <a:cs typeface="Arial"/>
                <a:sym typeface="Arial"/>
              </a:rPr>
              <a:t>: </a:t>
            </a:r>
            <a:r>
              <a:rPr lang="tr" sz="1100">
                <a:solidFill>
                  <a:srgbClr val="000000"/>
                </a:solidFill>
                <a:latin typeface="Arial"/>
                <a:ea typeface="Arial"/>
                <a:cs typeface="Arial"/>
                <a:sym typeface="Arial"/>
              </a:rPr>
              <a:t>Redis veritabanından veri okuma işlemi yapar.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MongoItemReader</a:t>
            </a:r>
            <a:r>
              <a:rPr lang="tr" sz="1100">
                <a:solidFill>
                  <a:srgbClr val="000000"/>
                </a:solidFill>
                <a:latin typeface="Arial"/>
                <a:ea typeface="Arial"/>
                <a:cs typeface="Arial"/>
                <a:sym typeface="Arial"/>
              </a:rPr>
              <a:t>: MongoDB veritabanından veri okuma işlemi yapar.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JSONItemReader</a:t>
            </a:r>
            <a:r>
              <a:rPr lang="tr" sz="1100">
                <a:solidFill>
                  <a:srgbClr val="000000"/>
                </a:solidFill>
                <a:latin typeface="Arial"/>
                <a:ea typeface="Arial"/>
                <a:cs typeface="Arial"/>
                <a:sym typeface="Arial"/>
              </a:rPr>
              <a:t>: JSON verilerini okuma işlemi yapar.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CompositeItemReader: </a:t>
            </a:r>
            <a:r>
              <a:rPr lang="tr" sz="1100">
                <a:solidFill>
                  <a:srgbClr val="000000"/>
                </a:solidFill>
                <a:latin typeface="Arial"/>
                <a:ea typeface="Arial"/>
                <a:cs typeface="Arial"/>
                <a:sym typeface="Arial"/>
              </a:rPr>
              <a:t>Birden fazla </a:t>
            </a:r>
            <a:r>
              <a:rPr b="1" lang="tr" sz="1100">
                <a:solidFill>
                  <a:srgbClr val="000000"/>
                </a:solidFill>
                <a:latin typeface="Arial"/>
                <a:ea typeface="Arial"/>
                <a:cs typeface="Arial"/>
                <a:sym typeface="Arial"/>
              </a:rPr>
              <a:t>ItemReader</a:t>
            </a:r>
            <a:r>
              <a:rPr lang="tr" sz="1100">
                <a:solidFill>
                  <a:srgbClr val="000000"/>
                </a:solidFill>
                <a:latin typeface="Arial"/>
                <a:ea typeface="Arial"/>
                <a:cs typeface="Arial"/>
                <a:sym typeface="Arial"/>
              </a:rPr>
              <a:t>'ı birleştirerek sırayla veri okuma işlemi yapar.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Listener Kavramı</a:t>
            </a:r>
            <a:endParaRPr/>
          </a:p>
        </p:txBody>
      </p:sp>
      <p:sp>
        <p:nvSpPr>
          <p:cNvPr id="476" name="Google Shape;476;p4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Spring Batch’te </a:t>
            </a:r>
            <a:r>
              <a:rPr b="1" lang="tr" sz="1100">
                <a:solidFill>
                  <a:srgbClr val="000000"/>
                </a:solidFill>
                <a:latin typeface="Arial"/>
                <a:ea typeface="Arial"/>
                <a:cs typeface="Arial"/>
                <a:sym typeface="Arial"/>
              </a:rPr>
              <a:t>Listener'lar</a:t>
            </a:r>
            <a:r>
              <a:rPr lang="tr" sz="1100">
                <a:solidFill>
                  <a:srgbClr val="000000"/>
                </a:solidFill>
                <a:latin typeface="Arial"/>
                <a:ea typeface="Arial"/>
                <a:cs typeface="Arial"/>
                <a:sym typeface="Arial"/>
              </a:rPr>
              <a:t>, her işlemde (job, step, item işlemleri vb.) olayları dinlemenizi sağlar. İşlem başlangıcı, bitişi, hata durumları ve özel durumlar için listener'lar ile özelleştirme yapabilirsiniz. İşlem adımlarını izlemek ve hataları daha iyi yönetmek için listener'lar son derece faydalıdır.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477" name="Google Shape;477;p45" title="SpringBatchListeners.JPG"/>
          <p:cNvPicPr preferRelativeResize="0"/>
          <p:nvPr/>
        </p:nvPicPr>
        <p:blipFill>
          <a:blip r:embed="rId3">
            <a:alphaModFix/>
          </a:blip>
          <a:stretch>
            <a:fillRect/>
          </a:stretch>
        </p:blipFill>
        <p:spPr>
          <a:xfrm>
            <a:off x="2190851" y="2469999"/>
            <a:ext cx="4762301" cy="2356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JobExecutionListener</a:t>
            </a:r>
            <a:endParaRPr/>
          </a:p>
        </p:txBody>
      </p:sp>
      <p:sp>
        <p:nvSpPr>
          <p:cNvPr id="483" name="Google Shape;483;p4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Bir batch </a:t>
            </a:r>
            <a:r>
              <a:rPr b="1" lang="tr" sz="1100">
                <a:solidFill>
                  <a:srgbClr val="000000"/>
                </a:solidFill>
                <a:latin typeface="Arial"/>
                <a:ea typeface="Arial"/>
                <a:cs typeface="Arial"/>
                <a:sym typeface="Arial"/>
              </a:rPr>
              <a:t>job</a:t>
            </a:r>
            <a:r>
              <a:rPr lang="tr" sz="1100">
                <a:solidFill>
                  <a:srgbClr val="000000"/>
                </a:solidFill>
                <a:latin typeface="Arial"/>
                <a:ea typeface="Arial"/>
                <a:cs typeface="Arial"/>
                <a:sym typeface="Arial"/>
              </a:rPr>
              <a:t>'unun başlangıç ve bitişi sırasında tetiklenen olayları dinler.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Job başlangıcında ve sonunda özel işlemler yapmak (örneğin, loglama, ön hazırlık işlemleri veya temizlik işlemleri).</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Arial"/>
                <a:ea typeface="Arial"/>
                <a:cs typeface="Arial"/>
                <a:sym typeface="Arial"/>
              </a:rPr>
              <a:t>beforeJob(JobExecution jobExecution)</a:t>
            </a:r>
            <a:r>
              <a:rPr lang="tr" sz="1100">
                <a:solidFill>
                  <a:srgbClr val="000000"/>
                </a:solidFill>
                <a:latin typeface="Arial"/>
                <a:ea typeface="Arial"/>
                <a:cs typeface="Arial"/>
                <a:sym typeface="Arial"/>
              </a:rPr>
              <a:t>: Job başlamadan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Arial"/>
                <a:ea typeface="Arial"/>
                <a:cs typeface="Arial"/>
                <a:sym typeface="Arial"/>
              </a:rPr>
              <a:t>afterJob(JobExecution jobExecution)</a:t>
            </a:r>
            <a:r>
              <a:rPr lang="tr" sz="1100">
                <a:solidFill>
                  <a:srgbClr val="000000"/>
                </a:solidFill>
                <a:latin typeface="Arial"/>
                <a:ea typeface="Arial"/>
                <a:cs typeface="Arial"/>
                <a:sym typeface="Arial"/>
              </a:rPr>
              <a:t>: Job tamamlandığında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StepExecutionListener</a:t>
            </a:r>
            <a:endParaRPr/>
          </a:p>
        </p:txBody>
      </p:sp>
      <p:sp>
        <p:nvSpPr>
          <p:cNvPr id="489" name="Google Shape;489;p4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Her </a:t>
            </a:r>
            <a:r>
              <a:rPr b="1" lang="tr" sz="1100">
                <a:solidFill>
                  <a:srgbClr val="000000"/>
                </a:solidFill>
                <a:latin typeface="Arial"/>
                <a:ea typeface="Arial"/>
                <a:cs typeface="Arial"/>
                <a:sym typeface="Arial"/>
              </a:rPr>
              <a:t>step</a:t>
            </a:r>
            <a:r>
              <a:rPr lang="tr" sz="1100">
                <a:solidFill>
                  <a:srgbClr val="000000"/>
                </a:solidFill>
                <a:latin typeface="Arial"/>
                <a:ea typeface="Arial"/>
                <a:cs typeface="Arial"/>
                <a:sym typeface="Arial"/>
              </a:rPr>
              <a:t>'in başlangıç ve bitişi sırasında tetiklenen olayları dinler.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Step seviyesinde işlem yapmak, örneğin, bir step'in başlangıcında veya bitişinde loglama, istatistik toplama, vb.</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beforeStep(StepExecution stepExecution)</a:t>
            </a:r>
            <a:r>
              <a:rPr lang="tr" sz="1100">
                <a:solidFill>
                  <a:srgbClr val="000000"/>
                </a:solidFill>
                <a:latin typeface="Arial"/>
                <a:ea typeface="Arial"/>
                <a:cs typeface="Arial"/>
                <a:sym typeface="Arial"/>
              </a:rPr>
              <a:t>: Step başlamadan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afterStep(StepExecution stepExecution)</a:t>
            </a:r>
            <a:r>
              <a:rPr lang="tr" sz="1100">
                <a:solidFill>
                  <a:srgbClr val="000000"/>
                </a:solidFill>
                <a:latin typeface="Arial"/>
                <a:ea typeface="Arial"/>
                <a:cs typeface="Arial"/>
                <a:sym typeface="Arial"/>
              </a:rPr>
              <a:t>: Step tamamlandığında çalışır.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ItemReaderListener</a:t>
            </a:r>
            <a:endParaRPr/>
          </a:p>
        </p:txBody>
      </p:sp>
      <p:sp>
        <p:nvSpPr>
          <p:cNvPr id="495" name="Google Shape;495;p4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188038"/>
                </a:solidFill>
                <a:latin typeface="Roboto Mono"/>
                <a:ea typeface="Roboto Mono"/>
                <a:cs typeface="Roboto Mono"/>
                <a:sym typeface="Roboto Mono"/>
              </a:rPr>
              <a:t>ItemReader</a:t>
            </a:r>
            <a:r>
              <a:rPr lang="tr" sz="1100">
                <a:solidFill>
                  <a:srgbClr val="000000"/>
                </a:solidFill>
                <a:latin typeface="Arial"/>
                <a:ea typeface="Arial"/>
                <a:cs typeface="Arial"/>
                <a:sym typeface="Arial"/>
              </a:rPr>
              <a:t> işlemi sırasında tetiklenen olayları dinler. Bu, veri okuma sürecini izlemek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Okuma işlemi başlamadan önce veya sonra özel işlem yapma (örneğin, loglama veya okuma hatalarını izleme).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beforeRead()</a:t>
            </a:r>
            <a:r>
              <a:rPr lang="tr" sz="1100">
                <a:solidFill>
                  <a:srgbClr val="000000"/>
                </a:solidFill>
                <a:latin typeface="Arial"/>
                <a:ea typeface="Arial"/>
                <a:cs typeface="Arial"/>
                <a:sym typeface="Arial"/>
              </a:rPr>
              <a:t>: Veri okunmadan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afterRead(T item)</a:t>
            </a:r>
            <a:r>
              <a:rPr lang="tr" sz="1100">
                <a:solidFill>
                  <a:srgbClr val="000000"/>
                </a:solidFill>
                <a:latin typeface="Arial"/>
                <a:ea typeface="Arial"/>
                <a:cs typeface="Arial"/>
                <a:sym typeface="Arial"/>
              </a:rPr>
              <a:t>: Veri okunduktan sonra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onReadError(Exception ex)</a:t>
            </a:r>
            <a:r>
              <a:rPr lang="tr" sz="1100">
                <a:solidFill>
                  <a:srgbClr val="000000"/>
                </a:solidFill>
                <a:latin typeface="Arial"/>
                <a:ea typeface="Arial"/>
                <a:cs typeface="Arial"/>
                <a:sym typeface="Arial"/>
              </a:rPr>
              <a:t>: Okuma hatası oluştuğunda çalışır.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ItemProcessorListener</a:t>
            </a:r>
            <a:endParaRPr/>
          </a:p>
        </p:txBody>
      </p:sp>
      <p:sp>
        <p:nvSpPr>
          <p:cNvPr id="501" name="Google Shape;501;p4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188038"/>
                </a:solidFill>
                <a:latin typeface="Roboto Mono"/>
                <a:ea typeface="Roboto Mono"/>
                <a:cs typeface="Roboto Mono"/>
                <a:sym typeface="Roboto Mono"/>
              </a:rPr>
              <a:t>ItemProcessor</a:t>
            </a:r>
            <a:r>
              <a:rPr lang="tr" sz="1100">
                <a:solidFill>
                  <a:srgbClr val="000000"/>
                </a:solidFill>
                <a:latin typeface="Arial"/>
                <a:ea typeface="Arial"/>
                <a:cs typeface="Arial"/>
                <a:sym typeface="Arial"/>
              </a:rPr>
              <a:t> işlemi sırasında tetiklenen olayları dinler. Veriyi işleme sürecini izlemek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Veriyi işlerken veya işlem sırasında hata yönetimi yapmak.</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beforeProcess(T item)</a:t>
            </a:r>
            <a:r>
              <a:rPr lang="tr" sz="1100">
                <a:solidFill>
                  <a:srgbClr val="000000"/>
                </a:solidFill>
                <a:latin typeface="Arial"/>
                <a:ea typeface="Arial"/>
                <a:cs typeface="Arial"/>
                <a:sym typeface="Arial"/>
              </a:rPr>
              <a:t>: Veri işlenmeden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afterProcess(T item, R result)</a:t>
            </a:r>
            <a:r>
              <a:rPr lang="tr" sz="1100">
                <a:solidFill>
                  <a:srgbClr val="000000"/>
                </a:solidFill>
                <a:latin typeface="Arial"/>
                <a:ea typeface="Arial"/>
                <a:cs typeface="Arial"/>
                <a:sym typeface="Arial"/>
              </a:rPr>
              <a:t>: Veri işlendikten sonra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onProcessError(T item, Exception ex)</a:t>
            </a:r>
            <a:r>
              <a:rPr lang="tr" sz="1100">
                <a:solidFill>
                  <a:srgbClr val="000000"/>
                </a:solidFill>
                <a:latin typeface="Arial"/>
                <a:ea typeface="Arial"/>
                <a:cs typeface="Arial"/>
                <a:sym typeface="Arial"/>
              </a:rPr>
              <a:t>: İşleme hatası oluştuğunda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ItemWriterListener</a:t>
            </a:r>
            <a:endParaRPr/>
          </a:p>
        </p:txBody>
      </p:sp>
      <p:sp>
        <p:nvSpPr>
          <p:cNvPr id="507" name="Google Shape;507;p5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188038"/>
                </a:solidFill>
                <a:latin typeface="Roboto Mono"/>
                <a:ea typeface="Roboto Mono"/>
                <a:cs typeface="Roboto Mono"/>
                <a:sym typeface="Roboto Mono"/>
              </a:rPr>
              <a:t>ItemWriter</a:t>
            </a:r>
            <a:r>
              <a:rPr lang="tr" sz="1100">
                <a:solidFill>
                  <a:srgbClr val="000000"/>
                </a:solidFill>
                <a:latin typeface="Arial"/>
                <a:ea typeface="Arial"/>
                <a:cs typeface="Arial"/>
                <a:sym typeface="Arial"/>
              </a:rPr>
              <a:t> işlemi sırasında tetiklenen olayları dinler. Verinin yazılması sürecini izlemek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Veriyi yazarken veya yazma sırasında hata yönetimi yapmak.</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beforeWrite(List&lt;? extends T&gt; items)</a:t>
            </a:r>
            <a:r>
              <a:rPr lang="tr" sz="1100">
                <a:solidFill>
                  <a:srgbClr val="000000"/>
                </a:solidFill>
                <a:latin typeface="Arial"/>
                <a:ea typeface="Arial"/>
                <a:cs typeface="Arial"/>
                <a:sym typeface="Arial"/>
              </a:rPr>
              <a:t>: Veri yazılmadan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afterWrite(List&lt;? extends T&gt; items)</a:t>
            </a:r>
            <a:r>
              <a:rPr lang="tr" sz="1100">
                <a:solidFill>
                  <a:srgbClr val="000000"/>
                </a:solidFill>
                <a:latin typeface="Arial"/>
                <a:ea typeface="Arial"/>
                <a:cs typeface="Arial"/>
                <a:sym typeface="Arial"/>
              </a:rPr>
              <a:t>: Veri yazıldıktan sonra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onWriteError(Exception ex, List&lt;? extends T&gt; items)</a:t>
            </a:r>
            <a:r>
              <a:rPr lang="tr" sz="1100">
                <a:solidFill>
                  <a:srgbClr val="000000"/>
                </a:solidFill>
                <a:latin typeface="Arial"/>
                <a:ea typeface="Arial"/>
                <a:cs typeface="Arial"/>
                <a:sym typeface="Arial"/>
              </a:rPr>
              <a:t>: Yazma hatası oluştuğunda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SkipListener</a:t>
            </a:r>
            <a:endParaRPr/>
          </a:p>
        </p:txBody>
      </p:sp>
      <p:sp>
        <p:nvSpPr>
          <p:cNvPr id="513" name="Google Shape;513;p5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188038"/>
                </a:solidFill>
                <a:latin typeface="Roboto Mono"/>
                <a:ea typeface="Roboto Mono"/>
                <a:cs typeface="Roboto Mono"/>
                <a:sym typeface="Roboto Mono"/>
              </a:rPr>
              <a:t>Skip() </a:t>
            </a:r>
            <a:r>
              <a:rPr lang="tr" sz="1100">
                <a:solidFill>
                  <a:srgbClr val="000000"/>
                </a:solidFill>
                <a:latin typeface="Arial"/>
                <a:ea typeface="Arial"/>
                <a:cs typeface="Arial"/>
                <a:sym typeface="Arial"/>
              </a:rPr>
              <a:t>İşlem sırasında atlanan öğeleri (skip edilen) dinlemek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Hata ile karşılaşılan öğeleri izleme ve bunlarla ilgili özel işlemler yapma.</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onSkipInRead(Throwable t)</a:t>
            </a:r>
            <a:r>
              <a:rPr lang="tr" sz="1100">
                <a:solidFill>
                  <a:srgbClr val="000000"/>
                </a:solidFill>
                <a:latin typeface="Arial"/>
                <a:ea typeface="Arial"/>
                <a:cs typeface="Arial"/>
                <a:sym typeface="Arial"/>
              </a:rPr>
              <a:t>: Okuma sırasında atlanan öğe.</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onSkipInProcess(T item, Throwable t)</a:t>
            </a:r>
            <a:r>
              <a:rPr lang="tr" sz="1100">
                <a:solidFill>
                  <a:srgbClr val="000000"/>
                </a:solidFill>
                <a:latin typeface="Arial"/>
                <a:ea typeface="Arial"/>
                <a:cs typeface="Arial"/>
                <a:sym typeface="Arial"/>
              </a:rPr>
              <a:t>: İşleme sırasında atlanan öğe.</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onSkipInWrite(T item, Throwable t)</a:t>
            </a:r>
            <a:r>
              <a:rPr lang="tr" sz="1100">
                <a:solidFill>
                  <a:srgbClr val="000000"/>
                </a:solidFill>
                <a:latin typeface="Arial"/>
                <a:ea typeface="Arial"/>
                <a:cs typeface="Arial"/>
                <a:sym typeface="Arial"/>
              </a:rPr>
              <a:t>: Yazma sırasında atlanan öğe.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Batch Uygulama Özellikleri Neler Olmalıdır?</a:t>
            </a:r>
            <a:endParaRPr/>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Spring Batch, aşağıdaki işleri kolaylaştırır:</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tr" sz="1200">
                <a:solidFill>
                  <a:srgbClr val="000000"/>
                </a:solidFill>
                <a:latin typeface="Arial"/>
                <a:ea typeface="Arial"/>
                <a:cs typeface="Arial"/>
                <a:sym typeface="Arial"/>
              </a:rPr>
              <a:t>Otomatikleştirilmiş olmalı (Cron Job)</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Sağlam ve güvenilir olmalı.</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Büyük veri kümeleri üzerinde çalışmalı</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İyi bir performans çıktısı sağlamlı</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ExecutionContextListener</a:t>
            </a:r>
            <a:endParaRPr/>
          </a:p>
        </p:txBody>
      </p:sp>
      <p:sp>
        <p:nvSpPr>
          <p:cNvPr id="519" name="Google Shape;519;p5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ExecutionContext</a:t>
            </a:r>
            <a:r>
              <a:rPr lang="tr" sz="1100">
                <a:solidFill>
                  <a:srgbClr val="000000"/>
                </a:solidFill>
                <a:latin typeface="Arial"/>
                <a:ea typeface="Arial"/>
                <a:cs typeface="Arial"/>
                <a:sym typeface="Arial"/>
              </a:rPr>
              <a:t> (çalışma bağlamı) ile ilgili verileri dinler. Özellikle işin veya step'in durumu ile ilgili bilgi tutmak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beforeStep(StepExecution stepExecution)</a:t>
            </a:r>
            <a:r>
              <a:rPr lang="tr" sz="1100">
                <a:solidFill>
                  <a:srgbClr val="000000"/>
                </a:solidFill>
                <a:latin typeface="Arial"/>
                <a:ea typeface="Arial"/>
                <a:cs typeface="Arial"/>
                <a:sym typeface="Arial"/>
              </a:rPr>
              <a:t>: Step başlamadan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afterStep(StepExecution stepExecution)</a:t>
            </a:r>
            <a:r>
              <a:rPr lang="tr" sz="1100">
                <a:solidFill>
                  <a:srgbClr val="000000"/>
                </a:solidFill>
                <a:latin typeface="Arial"/>
                <a:ea typeface="Arial"/>
                <a:cs typeface="Arial"/>
                <a:sym typeface="Arial"/>
              </a:rPr>
              <a:t>: Step tamamlandığında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İş Akışı</a:t>
            </a:r>
            <a:endParaRPr/>
          </a:p>
        </p:txBody>
      </p:sp>
      <p:sp>
        <p:nvSpPr>
          <p:cNvPr id="525" name="Google Shape;525;p53"/>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Bir Spring Batch iş akışı genellikle şu adımları içerir:</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AutoNum type="arabicPeriod"/>
            </a:pPr>
            <a:r>
              <a:rPr b="1" lang="tr" sz="1200">
                <a:solidFill>
                  <a:srgbClr val="000000"/>
                </a:solidFill>
                <a:latin typeface="Arial"/>
                <a:ea typeface="Arial"/>
                <a:cs typeface="Arial"/>
                <a:sym typeface="Arial"/>
              </a:rPr>
              <a:t>Job Configuration</a:t>
            </a:r>
            <a:r>
              <a:rPr lang="tr" sz="1200">
                <a:solidFill>
                  <a:srgbClr val="000000"/>
                </a:solidFill>
                <a:latin typeface="Arial"/>
                <a:ea typeface="Arial"/>
                <a:cs typeface="Arial"/>
                <a:sym typeface="Arial"/>
              </a:rPr>
              <a:t>: Job, step'lerin nasıl </a:t>
            </a:r>
            <a:r>
              <a:rPr lang="tr" sz="1200">
                <a:solidFill>
                  <a:srgbClr val="000000"/>
                </a:solidFill>
                <a:latin typeface="Arial"/>
                <a:ea typeface="Arial"/>
                <a:cs typeface="Arial"/>
                <a:sym typeface="Arial"/>
              </a:rPr>
              <a:t>çalıştığını</a:t>
            </a:r>
            <a:r>
              <a:rPr lang="tr" sz="1200">
                <a:solidFill>
                  <a:srgbClr val="000000"/>
                </a:solidFill>
                <a:latin typeface="Arial"/>
                <a:ea typeface="Arial"/>
                <a:cs typeface="Arial"/>
                <a:sym typeface="Arial"/>
              </a:rPr>
              <a:t> ve hangi kaynakların kullanılacağını belirler.</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tr" sz="1200">
                <a:solidFill>
                  <a:srgbClr val="000000"/>
                </a:solidFill>
                <a:latin typeface="Arial"/>
                <a:ea typeface="Arial"/>
                <a:cs typeface="Arial"/>
                <a:sym typeface="Arial"/>
              </a:rPr>
              <a:t>Step Configuration</a:t>
            </a:r>
            <a:r>
              <a:rPr lang="tr" sz="1200">
                <a:solidFill>
                  <a:srgbClr val="000000"/>
                </a:solidFill>
                <a:latin typeface="Arial"/>
                <a:ea typeface="Arial"/>
                <a:cs typeface="Arial"/>
                <a:sym typeface="Arial"/>
              </a:rPr>
              <a:t>: Her step'in detayları (ItemReader, ItemProcessor, ItemWriter) tanımlanır.</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tr" sz="1200">
                <a:solidFill>
                  <a:srgbClr val="000000"/>
                </a:solidFill>
                <a:latin typeface="Arial"/>
                <a:ea typeface="Arial"/>
                <a:cs typeface="Arial"/>
                <a:sym typeface="Arial"/>
              </a:rPr>
              <a:t>Job Execution</a:t>
            </a:r>
            <a:r>
              <a:rPr lang="tr" sz="1200">
                <a:solidFill>
                  <a:srgbClr val="000000"/>
                </a:solidFill>
                <a:latin typeface="Arial"/>
                <a:ea typeface="Arial"/>
                <a:cs typeface="Arial"/>
                <a:sym typeface="Arial"/>
              </a:rPr>
              <a:t>: İşlem başlatıldığında, Spring Batch job'un tüm step'lerini sırasıyla çalıştırır.</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tr" sz="1200">
                <a:solidFill>
                  <a:srgbClr val="000000"/>
                </a:solidFill>
                <a:latin typeface="Arial"/>
                <a:ea typeface="Arial"/>
                <a:cs typeface="Arial"/>
                <a:sym typeface="Arial"/>
              </a:rPr>
              <a:t>Transaction Management</a:t>
            </a:r>
            <a:r>
              <a:rPr lang="tr" sz="1200">
                <a:solidFill>
                  <a:srgbClr val="000000"/>
                </a:solidFill>
                <a:latin typeface="Arial"/>
                <a:ea typeface="Arial"/>
                <a:cs typeface="Arial"/>
                <a:sym typeface="Arial"/>
              </a:rPr>
              <a:t>: Her step, işlem sırasında veri tutarlılığı için transaction yönetimi sağlar.</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tr" sz="1200">
                <a:solidFill>
                  <a:srgbClr val="000000"/>
                </a:solidFill>
                <a:latin typeface="Arial"/>
                <a:ea typeface="Arial"/>
                <a:cs typeface="Arial"/>
                <a:sym typeface="Arial"/>
              </a:rPr>
              <a:t>Completion and Reporting</a:t>
            </a:r>
            <a:r>
              <a:rPr lang="tr" sz="1200">
                <a:solidFill>
                  <a:srgbClr val="000000"/>
                </a:solidFill>
                <a:latin typeface="Arial"/>
                <a:ea typeface="Arial"/>
                <a:cs typeface="Arial"/>
                <a:sym typeface="Arial"/>
              </a:rPr>
              <a:t>: İşlem tamamlandığında, sonuçlar raporlanabilir ve yönetilebilir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Partitioning: Nedir?</a:t>
            </a:r>
            <a:endParaRPr/>
          </a:p>
        </p:txBody>
      </p:sp>
      <p:sp>
        <p:nvSpPr>
          <p:cNvPr id="531" name="Google Shape;531;p5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Spring Batch'te </a:t>
            </a:r>
            <a:r>
              <a:rPr b="1" lang="tr" sz="1100">
                <a:solidFill>
                  <a:srgbClr val="000000"/>
                </a:solidFill>
                <a:latin typeface="Arial"/>
                <a:ea typeface="Arial"/>
                <a:cs typeface="Arial"/>
                <a:sym typeface="Arial"/>
              </a:rPr>
              <a:t>partitioning</a:t>
            </a:r>
            <a:r>
              <a:rPr lang="tr" sz="1100">
                <a:solidFill>
                  <a:srgbClr val="000000"/>
                </a:solidFill>
                <a:latin typeface="Arial"/>
                <a:ea typeface="Arial"/>
                <a:cs typeface="Arial"/>
                <a:sym typeface="Arial"/>
              </a:rPr>
              <a:t>, büyük veri setlerini birden fazla parçaya ayırarak her parçayı bağımsız olarak işlemek amacıyla kullanılan bir tekniktir. Bu yöntemle, paralel işleme sağlanarak </a:t>
            </a:r>
            <a:r>
              <a:rPr b="1" lang="tr" sz="1100">
                <a:solidFill>
                  <a:srgbClr val="000000"/>
                </a:solidFill>
                <a:latin typeface="Arial"/>
                <a:ea typeface="Arial"/>
                <a:cs typeface="Arial"/>
                <a:sym typeface="Arial"/>
              </a:rPr>
              <a:t>performans iyileştirmeleri</a:t>
            </a:r>
            <a:r>
              <a:rPr lang="tr" sz="1100">
                <a:solidFill>
                  <a:srgbClr val="000000"/>
                </a:solidFill>
                <a:latin typeface="Arial"/>
                <a:ea typeface="Arial"/>
                <a:cs typeface="Arial"/>
                <a:sym typeface="Arial"/>
              </a:rPr>
              <a:t> yapılır.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Temel Özellikler: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Veri Paralelleştirme:</a:t>
            </a:r>
            <a:r>
              <a:rPr lang="tr" sz="1100">
                <a:solidFill>
                  <a:srgbClr val="000000"/>
                </a:solidFill>
                <a:latin typeface="Arial"/>
                <a:ea typeface="Arial"/>
                <a:cs typeface="Arial"/>
                <a:sym typeface="Arial"/>
              </a:rPr>
              <a:t> Büyük veri setleri, </a:t>
            </a:r>
            <a:r>
              <a:rPr b="1" lang="tr" sz="1100">
                <a:solidFill>
                  <a:srgbClr val="000000"/>
                </a:solidFill>
                <a:latin typeface="Arial"/>
                <a:ea typeface="Arial"/>
                <a:cs typeface="Arial"/>
                <a:sym typeface="Arial"/>
              </a:rPr>
              <a:t>bağımsız küçük parçalara (partition)</a:t>
            </a:r>
            <a:r>
              <a:rPr lang="tr" sz="1100">
                <a:solidFill>
                  <a:srgbClr val="000000"/>
                </a:solidFill>
                <a:latin typeface="Arial"/>
                <a:ea typeface="Arial"/>
                <a:cs typeface="Arial"/>
                <a:sym typeface="Arial"/>
              </a:rPr>
              <a:t> ayrılır.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Bağımsız İşlem:</a:t>
            </a:r>
            <a:r>
              <a:rPr lang="tr" sz="1100">
                <a:solidFill>
                  <a:srgbClr val="000000"/>
                </a:solidFill>
                <a:latin typeface="Arial"/>
                <a:ea typeface="Arial"/>
                <a:cs typeface="Arial"/>
                <a:sym typeface="Arial"/>
              </a:rPr>
              <a:t> Her partition kendi verisini okur, işler ve yazar. Partition'lar birbirinden </a:t>
            </a:r>
            <a:r>
              <a:rPr b="1" lang="tr" sz="1100">
                <a:solidFill>
                  <a:srgbClr val="000000"/>
                </a:solidFill>
                <a:latin typeface="Arial"/>
                <a:ea typeface="Arial"/>
                <a:cs typeface="Arial"/>
                <a:sym typeface="Arial"/>
              </a:rPr>
              <a:t>bağımsız</a:t>
            </a:r>
            <a:r>
              <a:rPr lang="tr" sz="1100">
                <a:solidFill>
                  <a:srgbClr val="000000"/>
                </a:solidFill>
                <a:latin typeface="Arial"/>
                <a:ea typeface="Arial"/>
                <a:cs typeface="Arial"/>
                <a:sym typeface="Arial"/>
              </a:rPr>
              <a:t> olarak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TaskExecutor Kullanımı:</a:t>
            </a:r>
            <a:r>
              <a:rPr lang="tr" sz="1100">
                <a:solidFill>
                  <a:srgbClr val="000000"/>
                </a:solidFill>
                <a:latin typeface="Arial"/>
                <a:ea typeface="Arial"/>
                <a:cs typeface="Arial"/>
                <a:sym typeface="Arial"/>
              </a:rPr>
              <a:t> Partition'lar paralel işlenebilir ve her bir partition için ayrı bir thread kullanılır.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Partitioning: Nedir?</a:t>
            </a:r>
            <a:endParaRPr/>
          </a:p>
        </p:txBody>
      </p:sp>
      <p:sp>
        <p:nvSpPr>
          <p:cNvPr id="537" name="Google Shape;537;p5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538" name="Google Shape;538;p55" title="Partitioning.JPG"/>
          <p:cNvPicPr preferRelativeResize="0"/>
          <p:nvPr/>
        </p:nvPicPr>
        <p:blipFill>
          <a:blip r:embed="rId3">
            <a:alphaModFix/>
          </a:blip>
          <a:stretch>
            <a:fillRect/>
          </a:stretch>
        </p:blipFill>
        <p:spPr>
          <a:xfrm>
            <a:off x="1980425" y="1375175"/>
            <a:ext cx="4986951" cy="32673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Partitioning Süreci</a:t>
            </a:r>
            <a:endParaRPr/>
          </a:p>
        </p:txBody>
      </p:sp>
      <p:sp>
        <p:nvSpPr>
          <p:cNvPr id="544" name="Google Shape;544;p5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Partitioning işlemi 3 ana bileşenden oluşur:</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Partitioner</a:t>
            </a:r>
            <a:r>
              <a:rPr lang="tr" sz="1100">
                <a:solidFill>
                  <a:srgbClr val="000000"/>
                </a:solidFill>
                <a:latin typeface="Arial"/>
                <a:ea typeface="Arial"/>
                <a:cs typeface="Arial"/>
                <a:sym typeface="Arial"/>
              </a:rPr>
              <a:t>: Verinin nasıl bölüneceğini belirler (örneğin, </a:t>
            </a:r>
            <a:r>
              <a:rPr lang="tr" sz="1100">
                <a:solidFill>
                  <a:srgbClr val="188038"/>
                </a:solidFill>
                <a:latin typeface="Arial"/>
                <a:ea typeface="Arial"/>
                <a:cs typeface="Arial"/>
                <a:sym typeface="Arial"/>
              </a:rPr>
              <a:t>start</a:t>
            </a:r>
            <a:r>
              <a:rPr lang="tr" sz="1100">
                <a:solidFill>
                  <a:srgbClr val="000000"/>
                </a:solidFill>
                <a:latin typeface="Arial"/>
                <a:ea typeface="Arial"/>
                <a:cs typeface="Arial"/>
                <a:sym typeface="Arial"/>
              </a:rPr>
              <a:t> ve </a:t>
            </a:r>
            <a:r>
              <a:rPr lang="tr" sz="1100">
                <a:solidFill>
                  <a:srgbClr val="188038"/>
                </a:solidFill>
                <a:latin typeface="Arial"/>
                <a:ea typeface="Arial"/>
                <a:cs typeface="Arial"/>
                <a:sym typeface="Arial"/>
              </a:rPr>
              <a:t>end</a:t>
            </a:r>
            <a:r>
              <a:rPr lang="tr" sz="1100">
                <a:solidFill>
                  <a:srgbClr val="000000"/>
                </a:solidFill>
                <a:latin typeface="Arial"/>
                <a:ea typeface="Arial"/>
                <a:cs typeface="Arial"/>
                <a:sym typeface="Arial"/>
              </a:rPr>
              <a:t> parametrelerine göre).</a:t>
            </a:r>
            <a:br>
              <a:rPr b="1" lang="tr" sz="1100">
                <a:solidFill>
                  <a:srgbClr val="000000"/>
                </a:solidFill>
                <a:latin typeface="Arial"/>
                <a:ea typeface="Arial"/>
                <a:cs typeface="Arial"/>
                <a:sym typeface="Arial"/>
              </a:rPr>
            </a:b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PartitionHandler: </a:t>
            </a:r>
            <a:r>
              <a:rPr lang="tr" sz="1100">
                <a:solidFill>
                  <a:srgbClr val="000000"/>
                </a:solidFill>
                <a:latin typeface="Arial"/>
                <a:ea typeface="Arial"/>
                <a:cs typeface="Arial"/>
                <a:sym typeface="Arial"/>
              </a:rPr>
              <a:t>Partition'ların nasıl paralel çalıştırılacağını belirler.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TaskExecutor </a:t>
            </a:r>
            <a:r>
              <a:rPr lang="tr" sz="1100">
                <a:solidFill>
                  <a:srgbClr val="000000"/>
                </a:solidFill>
                <a:latin typeface="Arial"/>
                <a:ea typeface="Arial"/>
                <a:cs typeface="Arial"/>
                <a:sym typeface="Arial"/>
              </a:rPr>
              <a:t>Partition'ları paralel olarak çalıştırmak için </a:t>
            </a:r>
            <a:r>
              <a:rPr b="1" lang="tr" sz="1100">
                <a:solidFill>
                  <a:srgbClr val="000000"/>
                </a:solidFill>
                <a:latin typeface="Arial"/>
                <a:ea typeface="Arial"/>
                <a:cs typeface="Arial"/>
                <a:sym typeface="Arial"/>
              </a:rPr>
              <a:t>thread pool</a:t>
            </a:r>
            <a:r>
              <a:rPr lang="tr" sz="1100">
                <a:solidFill>
                  <a:srgbClr val="000000"/>
                </a:solidFill>
                <a:latin typeface="Arial"/>
                <a:ea typeface="Arial"/>
                <a:cs typeface="Arial"/>
                <a:sym typeface="Arial"/>
              </a:rPr>
              <a:t> sağlar.</a:t>
            </a:r>
            <a:endParaRPr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Simple</a:t>
            </a:r>
            <a:r>
              <a:rPr lang="tr"/>
              <a:t>TaskExecutor</a:t>
            </a:r>
            <a:endParaRPr/>
          </a:p>
        </p:txBody>
      </p:sp>
      <p:sp>
        <p:nvSpPr>
          <p:cNvPr id="550" name="Google Shape;550;p5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Spring Batch</a:t>
            </a:r>
            <a:r>
              <a:rPr lang="tr" sz="1100">
                <a:solidFill>
                  <a:srgbClr val="000000"/>
                </a:solidFill>
                <a:latin typeface="Arial"/>
                <a:ea typeface="Arial"/>
                <a:cs typeface="Arial"/>
                <a:sym typeface="Arial"/>
              </a:rPr>
              <a:t>'te yaygın olarak kullanılan, temel bir </a:t>
            </a:r>
            <a:r>
              <a:rPr b="1" lang="tr" sz="1100">
                <a:solidFill>
                  <a:srgbClr val="000000"/>
                </a:solidFill>
                <a:latin typeface="Arial"/>
                <a:ea typeface="Arial"/>
                <a:cs typeface="Arial"/>
                <a:sym typeface="Arial"/>
              </a:rPr>
              <a:t>asenkron iş yürütücüsüdür</a:t>
            </a:r>
            <a:r>
              <a:rPr lang="tr"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tr" sz="1100">
                <a:latin typeface="Arial"/>
                <a:ea typeface="Arial"/>
                <a:cs typeface="Arial"/>
                <a:sym typeface="Arial"/>
              </a:rPr>
              <a:t>Özellikler:</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tr" sz="1100">
                <a:latin typeface="Arial"/>
                <a:ea typeface="Arial"/>
                <a:cs typeface="Arial"/>
                <a:sym typeface="Arial"/>
              </a:rPr>
              <a:t>Basit bir thread pool olmadan her iş için yeni bir thread oluşturur.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tr" sz="1100">
                <a:latin typeface="Arial"/>
                <a:ea typeface="Arial"/>
                <a:cs typeface="Arial"/>
                <a:sym typeface="Arial"/>
              </a:rPr>
              <a:t>Küçük iş yükleri ve düşük paralellik gereksinimlerinde iyi çalışır.</a:t>
            </a:r>
            <a:br>
              <a:rPr lang="tr"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rPr b="1" lang="tr" sz="1100">
                <a:latin typeface="Arial"/>
                <a:ea typeface="Arial"/>
                <a:cs typeface="Arial"/>
                <a:sym typeface="Arial"/>
              </a:rPr>
              <a:t>Kullanım Alanı:</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tr" sz="1100">
                <a:latin typeface="Arial"/>
                <a:ea typeface="Arial"/>
                <a:cs typeface="Arial"/>
                <a:sym typeface="Arial"/>
              </a:rPr>
              <a:t>Küçük, hızlı iş yükleri için uygundur.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tr" sz="1100">
                <a:latin typeface="Arial"/>
                <a:ea typeface="Arial"/>
                <a:cs typeface="Arial"/>
                <a:sym typeface="Arial"/>
              </a:rPr>
              <a:t>Yüksek performans gerektiren durumlar için önerilmez.</a:t>
            </a:r>
            <a:endParaRPr sz="1100">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ThreadPoolTaskExecutor </a:t>
            </a:r>
            <a:endParaRPr/>
          </a:p>
        </p:txBody>
      </p:sp>
      <p:sp>
        <p:nvSpPr>
          <p:cNvPr id="556" name="Google Shape;556;p5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000000"/>
                </a:solidFill>
                <a:latin typeface="Arial"/>
                <a:ea typeface="Arial"/>
                <a:cs typeface="Arial"/>
                <a:sym typeface="Arial"/>
              </a:rPr>
              <a:t>Daha gelişmiş bir </a:t>
            </a:r>
            <a:r>
              <a:rPr b="1" lang="tr" sz="1100">
                <a:solidFill>
                  <a:srgbClr val="000000"/>
                </a:solidFill>
                <a:latin typeface="Arial"/>
                <a:ea typeface="Arial"/>
                <a:cs typeface="Arial"/>
                <a:sym typeface="Arial"/>
              </a:rPr>
              <a:t>thread pool</a:t>
            </a:r>
            <a:r>
              <a:rPr lang="tr" sz="1100">
                <a:solidFill>
                  <a:srgbClr val="000000"/>
                </a:solidFill>
                <a:latin typeface="Arial"/>
                <a:ea typeface="Arial"/>
                <a:cs typeface="Arial"/>
                <a:sym typeface="Arial"/>
              </a:rPr>
              <a:t> implementasyonudur. </a:t>
            </a:r>
            <a:r>
              <a:rPr b="1" lang="tr" sz="1100">
                <a:solidFill>
                  <a:srgbClr val="000000"/>
                </a:solidFill>
                <a:latin typeface="Arial"/>
                <a:ea typeface="Arial"/>
                <a:cs typeface="Arial"/>
                <a:sym typeface="Arial"/>
              </a:rPr>
              <a:t>Thread havuzu</a:t>
            </a:r>
            <a:r>
              <a:rPr lang="tr" sz="1100">
                <a:solidFill>
                  <a:srgbClr val="000000"/>
                </a:solidFill>
                <a:latin typeface="Arial"/>
                <a:ea typeface="Arial"/>
                <a:cs typeface="Arial"/>
                <a:sym typeface="Arial"/>
              </a:rPr>
              <a:t> kullanarak, iş yüklerine göre mevcut thread'leri tekrar kullanabilir, daha verimli paralel işlem yapabilir</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Özellikler: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000000"/>
                </a:solidFill>
                <a:latin typeface="Arial"/>
                <a:ea typeface="Arial"/>
                <a:cs typeface="Arial"/>
                <a:sym typeface="Arial"/>
              </a:rPr>
              <a:t>Dinamik olarak </a:t>
            </a:r>
            <a:r>
              <a:rPr b="1" lang="tr" sz="1100">
                <a:solidFill>
                  <a:srgbClr val="000000"/>
                </a:solidFill>
                <a:latin typeface="Arial"/>
                <a:ea typeface="Arial"/>
                <a:cs typeface="Arial"/>
                <a:sym typeface="Arial"/>
              </a:rPr>
              <a:t>thread pool</a:t>
            </a:r>
            <a:r>
              <a:rPr lang="tr" sz="1100">
                <a:solidFill>
                  <a:srgbClr val="000000"/>
                </a:solidFill>
                <a:latin typeface="Arial"/>
                <a:ea typeface="Arial"/>
                <a:cs typeface="Arial"/>
                <a:sym typeface="Arial"/>
              </a:rPr>
              <a:t> oluşturur.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188038"/>
                </a:solidFill>
                <a:latin typeface="Roboto Mono"/>
                <a:ea typeface="Roboto Mono"/>
                <a:cs typeface="Roboto Mono"/>
                <a:sym typeface="Roboto Mono"/>
              </a:rPr>
              <a:t>CorePoolSize</a:t>
            </a:r>
            <a:r>
              <a:rPr lang="tr" sz="1100">
                <a:solidFill>
                  <a:srgbClr val="000000"/>
                </a:solidFill>
                <a:latin typeface="Arial"/>
                <a:ea typeface="Arial"/>
                <a:cs typeface="Arial"/>
                <a:sym typeface="Arial"/>
              </a:rPr>
              <a:t> ve </a:t>
            </a:r>
            <a:r>
              <a:rPr b="1" lang="tr" sz="1100">
                <a:solidFill>
                  <a:srgbClr val="188038"/>
                </a:solidFill>
                <a:latin typeface="Roboto Mono"/>
                <a:ea typeface="Roboto Mono"/>
                <a:cs typeface="Roboto Mono"/>
                <a:sym typeface="Roboto Mono"/>
              </a:rPr>
              <a:t>MaxPoolSize,MinPoolsize </a:t>
            </a:r>
            <a:r>
              <a:rPr lang="tr" sz="1100">
                <a:solidFill>
                  <a:srgbClr val="000000"/>
                </a:solidFill>
                <a:latin typeface="Arial"/>
                <a:ea typeface="Arial"/>
                <a:cs typeface="Arial"/>
                <a:sym typeface="Arial"/>
              </a:rPr>
              <a:t> gibi parametrelerle thread havuzunu yönetebilirsiniz.</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Kullanım Alanı:</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000000"/>
                </a:solidFill>
                <a:latin typeface="Arial"/>
                <a:ea typeface="Arial"/>
                <a:cs typeface="Arial"/>
                <a:sym typeface="Arial"/>
              </a:rPr>
              <a:t>Yüksek performans gerektiren, daha büyük iş yükleri için tercih edilir.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TaskExecutorPartitionHandler</a:t>
            </a:r>
            <a:endParaRPr/>
          </a:p>
        </p:txBody>
      </p:sp>
      <p:sp>
        <p:nvSpPr>
          <p:cNvPr id="562" name="Google Shape;562;p5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100">
                <a:solidFill>
                  <a:srgbClr val="188038"/>
                </a:solidFill>
                <a:latin typeface="Roboto Mono"/>
                <a:ea typeface="Roboto Mono"/>
                <a:cs typeface="Roboto Mono"/>
                <a:sym typeface="Roboto Mono"/>
              </a:rPr>
              <a:t>TaskExecutorPartitionHandler</a:t>
            </a:r>
            <a:r>
              <a:rPr lang="tr" sz="1100">
                <a:solidFill>
                  <a:srgbClr val="000000"/>
                </a:solidFill>
                <a:latin typeface="Arial"/>
                <a:ea typeface="Arial"/>
                <a:cs typeface="Arial"/>
                <a:sym typeface="Arial"/>
              </a:rPr>
              <a:t>, </a:t>
            </a:r>
            <a:r>
              <a:rPr b="1" lang="tr" sz="1100">
                <a:solidFill>
                  <a:srgbClr val="188038"/>
                </a:solidFill>
                <a:latin typeface="Roboto Mono"/>
                <a:ea typeface="Roboto Mono"/>
                <a:cs typeface="Roboto Mono"/>
                <a:sym typeface="Roboto Mono"/>
              </a:rPr>
              <a:t>TaskExecutor</a:t>
            </a:r>
            <a:r>
              <a:rPr lang="tr" sz="1100">
                <a:solidFill>
                  <a:srgbClr val="000000"/>
                </a:solidFill>
                <a:latin typeface="Arial"/>
                <a:ea typeface="Arial"/>
                <a:cs typeface="Arial"/>
                <a:sym typeface="Arial"/>
              </a:rPr>
              <a:t>'ı kullanarak </a:t>
            </a:r>
            <a:r>
              <a:rPr b="1" lang="tr" sz="1100">
                <a:solidFill>
                  <a:srgbClr val="000000"/>
                </a:solidFill>
                <a:latin typeface="Arial"/>
                <a:ea typeface="Arial"/>
                <a:cs typeface="Arial"/>
                <a:sym typeface="Arial"/>
              </a:rPr>
              <a:t>partitioning</a:t>
            </a:r>
            <a:r>
              <a:rPr lang="tr" sz="1100">
                <a:solidFill>
                  <a:srgbClr val="000000"/>
                </a:solidFill>
                <a:latin typeface="Arial"/>
                <a:ea typeface="Arial"/>
                <a:cs typeface="Arial"/>
                <a:sym typeface="Arial"/>
              </a:rPr>
              <a:t> sürecinde her bir partition'ı paralel olarak işlemek için kullanılır. Bu sınıf, partition'ları paralel olarak işleyebilmek için </a:t>
            </a:r>
            <a:r>
              <a:rPr b="1" lang="tr" sz="1100">
                <a:solidFill>
                  <a:srgbClr val="188038"/>
                </a:solidFill>
                <a:latin typeface="Roboto Mono"/>
                <a:ea typeface="Roboto Mono"/>
                <a:cs typeface="Roboto Mono"/>
                <a:sym typeface="Roboto Mono"/>
              </a:rPr>
              <a:t>TaskExecutor</a:t>
            </a:r>
            <a:r>
              <a:rPr lang="tr" sz="1100">
                <a:solidFill>
                  <a:srgbClr val="000000"/>
                </a:solidFill>
                <a:latin typeface="Arial"/>
                <a:ea typeface="Arial"/>
                <a:cs typeface="Arial"/>
                <a:sym typeface="Arial"/>
              </a:rPr>
              <a:t>'ı kullanır.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Temel Özellikler: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188038"/>
                </a:solidFill>
                <a:latin typeface="Roboto Mono"/>
                <a:ea typeface="Roboto Mono"/>
                <a:cs typeface="Roboto Mono"/>
                <a:sym typeface="Roboto Mono"/>
              </a:rPr>
              <a:t>partitionHandler.setTaskExecutor()</a:t>
            </a:r>
            <a:r>
              <a:rPr lang="tr" sz="1100">
                <a:solidFill>
                  <a:srgbClr val="000000"/>
                </a:solidFill>
                <a:latin typeface="Arial"/>
                <a:ea typeface="Arial"/>
                <a:cs typeface="Arial"/>
                <a:sym typeface="Arial"/>
              </a:rPr>
              <a:t>: TaskExecutor ile paralel işleme yapılacak.</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188038"/>
                </a:solidFill>
                <a:latin typeface="Roboto Mono"/>
                <a:ea typeface="Roboto Mono"/>
                <a:cs typeface="Roboto Mono"/>
                <a:sym typeface="Roboto Mono"/>
              </a:rPr>
              <a:t>partitionHandler.setStep()</a:t>
            </a:r>
            <a:r>
              <a:rPr lang="tr" sz="1100">
                <a:solidFill>
                  <a:srgbClr val="000000"/>
                </a:solidFill>
                <a:latin typeface="Arial"/>
                <a:ea typeface="Arial"/>
                <a:cs typeface="Arial"/>
                <a:sym typeface="Arial"/>
              </a:rPr>
              <a:t>: Paralel olarak çalıştırılacak step’i belirler.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Paralel Partition Yönetimi:</a:t>
            </a:r>
            <a:r>
              <a:rPr lang="tr" sz="1100">
                <a:solidFill>
                  <a:srgbClr val="000000"/>
                </a:solidFill>
                <a:latin typeface="Arial"/>
                <a:ea typeface="Arial"/>
                <a:cs typeface="Arial"/>
                <a:sym typeface="Arial"/>
              </a:rPr>
              <a:t> Her partition için ayrı bir thread ayrılır ve işlem paralel olarak yürütülür.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Race Condition ve Asenkron Çalışma</a:t>
            </a:r>
            <a:endParaRPr/>
          </a:p>
        </p:txBody>
      </p:sp>
      <p:sp>
        <p:nvSpPr>
          <p:cNvPr id="568" name="Google Shape;568;p6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000000"/>
                </a:solidFill>
                <a:latin typeface="Arial"/>
                <a:ea typeface="Arial"/>
                <a:cs typeface="Arial"/>
                <a:sym typeface="Arial"/>
              </a:rPr>
              <a:t>Paralel işleme sırasında </a:t>
            </a:r>
            <a:r>
              <a:rPr b="1" lang="tr" sz="1100">
                <a:solidFill>
                  <a:srgbClr val="000000"/>
                </a:solidFill>
                <a:latin typeface="Arial"/>
                <a:ea typeface="Arial"/>
                <a:cs typeface="Arial"/>
                <a:sym typeface="Arial"/>
              </a:rPr>
              <a:t>race condition</a:t>
            </a:r>
            <a:r>
              <a:rPr lang="tr" sz="1100">
                <a:solidFill>
                  <a:srgbClr val="000000"/>
                </a:solidFill>
                <a:latin typeface="Arial"/>
                <a:ea typeface="Arial"/>
                <a:cs typeface="Arial"/>
                <a:sym typeface="Arial"/>
              </a:rPr>
              <a:t> riski, aynı verinin birden fazla thread tarafından aynı anda işlenmesiyle ortaya çıkar. Spring Batch, </a:t>
            </a:r>
            <a:r>
              <a:rPr b="1" lang="tr" sz="1100">
                <a:solidFill>
                  <a:srgbClr val="000000"/>
                </a:solidFill>
                <a:latin typeface="Arial"/>
                <a:ea typeface="Arial"/>
                <a:cs typeface="Arial"/>
                <a:sym typeface="Arial"/>
              </a:rPr>
              <a:t>partitioning</a:t>
            </a:r>
            <a:r>
              <a:rPr lang="tr" sz="1100">
                <a:solidFill>
                  <a:srgbClr val="000000"/>
                </a:solidFill>
                <a:latin typeface="Arial"/>
                <a:ea typeface="Arial"/>
                <a:cs typeface="Arial"/>
                <a:sym typeface="Arial"/>
              </a:rPr>
              <a:t> sayesinde bu riski ortadan kaldırır, çünkü her partition kendi veri aralığında bağımsız olarak çalışır. Ancak, veritabanı veya global kaynaklar paylaşılırsa, dikkat edilmesi gerekir.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Korunma Yöntemleri:</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Veri Segmentasyonu:</a:t>
            </a:r>
            <a:r>
              <a:rPr lang="tr" sz="1100">
                <a:solidFill>
                  <a:srgbClr val="000000"/>
                </a:solidFill>
                <a:latin typeface="Arial"/>
                <a:ea typeface="Arial"/>
                <a:cs typeface="Arial"/>
                <a:sym typeface="Arial"/>
              </a:rPr>
              <a:t> Partitioning sayesinde her partition kendi verisi üzerinde çalışır, bu da race condition'ı engeller.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Transaction Yönetimi:</a:t>
            </a:r>
            <a:r>
              <a:rPr lang="tr" sz="1100">
                <a:solidFill>
                  <a:srgbClr val="000000"/>
                </a:solidFill>
                <a:latin typeface="Arial"/>
                <a:ea typeface="Arial"/>
                <a:cs typeface="Arial"/>
                <a:sym typeface="Arial"/>
              </a:rPr>
              <a:t> Paralel işleme sırasında her partition için bağımsız </a:t>
            </a:r>
            <a:r>
              <a:rPr b="1" lang="tr" sz="1100">
                <a:solidFill>
                  <a:srgbClr val="000000"/>
                </a:solidFill>
                <a:latin typeface="Arial"/>
                <a:ea typeface="Arial"/>
                <a:cs typeface="Arial"/>
                <a:sym typeface="Arial"/>
              </a:rPr>
              <a:t>transaction</a:t>
            </a:r>
            <a:r>
              <a:rPr lang="tr" sz="1100">
                <a:solidFill>
                  <a:srgbClr val="000000"/>
                </a:solidFill>
                <a:latin typeface="Arial"/>
                <a:ea typeface="Arial"/>
                <a:cs typeface="Arial"/>
                <a:sym typeface="Arial"/>
              </a:rPr>
              <a:t>'lar kullanılır.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Veritabanı Locking:</a:t>
            </a:r>
            <a:r>
              <a:rPr lang="tr" sz="1100">
                <a:solidFill>
                  <a:srgbClr val="000000"/>
                </a:solidFill>
                <a:latin typeface="Arial"/>
                <a:ea typeface="Arial"/>
                <a:cs typeface="Arial"/>
                <a:sym typeface="Arial"/>
              </a:rPr>
              <a:t> Global kaynaklar kullanılıyorsa, </a:t>
            </a:r>
            <a:r>
              <a:rPr b="1" lang="tr" sz="1100">
                <a:solidFill>
                  <a:srgbClr val="000000"/>
                </a:solidFill>
                <a:latin typeface="Arial"/>
                <a:ea typeface="Arial"/>
                <a:cs typeface="Arial"/>
                <a:sym typeface="Arial"/>
              </a:rPr>
              <a:t>optimistic</a:t>
            </a:r>
            <a:r>
              <a:rPr lang="tr" sz="1100">
                <a:solidFill>
                  <a:srgbClr val="000000"/>
                </a:solidFill>
                <a:latin typeface="Arial"/>
                <a:ea typeface="Arial"/>
                <a:cs typeface="Arial"/>
                <a:sym typeface="Arial"/>
              </a:rPr>
              <a:t> veya </a:t>
            </a:r>
            <a:r>
              <a:rPr b="1" lang="tr" sz="1100">
                <a:solidFill>
                  <a:srgbClr val="000000"/>
                </a:solidFill>
                <a:latin typeface="Arial"/>
                <a:ea typeface="Arial"/>
                <a:cs typeface="Arial"/>
                <a:sym typeface="Arial"/>
              </a:rPr>
              <a:t>pessimistic locking</a:t>
            </a:r>
            <a:r>
              <a:rPr lang="tr" sz="1100">
                <a:solidFill>
                  <a:srgbClr val="000000"/>
                </a:solidFill>
                <a:latin typeface="Arial"/>
                <a:ea typeface="Arial"/>
                <a:cs typeface="Arial"/>
                <a:sym typeface="Arial"/>
              </a:rPr>
              <a:t> yöntemleri kullanılabilir.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Remote Chunking</a:t>
            </a:r>
            <a:endParaRPr/>
          </a:p>
        </p:txBody>
      </p:sp>
      <p:sp>
        <p:nvSpPr>
          <p:cNvPr id="574" name="Google Shape;574;p6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Büyük veri setlerini </a:t>
            </a:r>
            <a:r>
              <a:rPr b="1" lang="tr" sz="1100">
                <a:solidFill>
                  <a:srgbClr val="000000"/>
                </a:solidFill>
                <a:latin typeface="Arial"/>
                <a:ea typeface="Arial"/>
                <a:cs typeface="Arial"/>
                <a:sym typeface="Arial"/>
              </a:rPr>
              <a:t>dağıtık bir ortamda</a:t>
            </a:r>
            <a:r>
              <a:rPr lang="tr" sz="1100">
                <a:solidFill>
                  <a:srgbClr val="000000"/>
                </a:solidFill>
                <a:latin typeface="Arial"/>
                <a:ea typeface="Arial"/>
                <a:cs typeface="Arial"/>
                <a:sym typeface="Arial"/>
              </a:rPr>
              <a:t> işlemek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İş yükü</a:t>
            </a:r>
            <a:r>
              <a:rPr lang="tr" sz="1100">
                <a:solidFill>
                  <a:srgbClr val="000000"/>
                </a:solidFill>
                <a:latin typeface="Arial"/>
                <a:ea typeface="Arial"/>
                <a:cs typeface="Arial"/>
                <a:sym typeface="Arial"/>
              </a:rPr>
              <a:t>, bir </a:t>
            </a:r>
            <a:r>
              <a:rPr b="1" lang="tr" sz="1100">
                <a:solidFill>
                  <a:srgbClr val="000000"/>
                </a:solidFill>
                <a:latin typeface="Arial"/>
                <a:ea typeface="Arial"/>
                <a:cs typeface="Arial"/>
                <a:sym typeface="Arial"/>
              </a:rPr>
              <a:t>master-slave</a:t>
            </a:r>
            <a:r>
              <a:rPr lang="tr" sz="1100">
                <a:solidFill>
                  <a:srgbClr val="000000"/>
                </a:solidFill>
                <a:latin typeface="Arial"/>
                <a:ea typeface="Arial"/>
                <a:cs typeface="Arial"/>
                <a:sym typeface="Arial"/>
              </a:rPr>
              <a:t> modeline göre dağıtılır. Ana (master) iş parçası verileri okur, işleme komutlarını ve veriyi </a:t>
            </a:r>
            <a:r>
              <a:rPr b="1" lang="tr" sz="1100">
                <a:solidFill>
                  <a:srgbClr val="000000"/>
                </a:solidFill>
                <a:latin typeface="Arial"/>
                <a:ea typeface="Arial"/>
                <a:cs typeface="Arial"/>
                <a:sym typeface="Arial"/>
              </a:rPr>
              <a:t>slave</a:t>
            </a:r>
            <a:r>
              <a:rPr lang="tr" sz="1100">
                <a:solidFill>
                  <a:srgbClr val="000000"/>
                </a:solidFill>
                <a:latin typeface="Arial"/>
                <a:ea typeface="Arial"/>
                <a:cs typeface="Arial"/>
                <a:sym typeface="Arial"/>
              </a:rPr>
              <a:t> (uzak) işçilerine gönderir.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Özellikler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000000"/>
                </a:solidFill>
                <a:latin typeface="Arial"/>
                <a:ea typeface="Arial"/>
                <a:cs typeface="Arial"/>
                <a:sym typeface="Arial"/>
              </a:rPr>
              <a:t>Veri, master tarafından </a:t>
            </a:r>
            <a:r>
              <a:rPr b="1" lang="tr" sz="1100">
                <a:solidFill>
                  <a:srgbClr val="000000"/>
                </a:solidFill>
                <a:latin typeface="Arial"/>
                <a:ea typeface="Arial"/>
                <a:cs typeface="Arial"/>
                <a:sym typeface="Arial"/>
              </a:rPr>
              <a:t>chunk'lara</a:t>
            </a:r>
            <a:r>
              <a:rPr lang="tr" sz="1100">
                <a:solidFill>
                  <a:srgbClr val="000000"/>
                </a:solidFill>
                <a:latin typeface="Arial"/>
                <a:ea typeface="Arial"/>
                <a:cs typeface="Arial"/>
                <a:sym typeface="Arial"/>
              </a:rPr>
              <a:t> ayrılır ve bu chunk'lar </a:t>
            </a:r>
            <a:r>
              <a:rPr b="1" lang="tr" sz="1100">
                <a:solidFill>
                  <a:srgbClr val="000000"/>
                </a:solidFill>
                <a:latin typeface="Arial"/>
                <a:ea typeface="Arial"/>
                <a:cs typeface="Arial"/>
                <a:sym typeface="Arial"/>
              </a:rPr>
              <a:t>remote slave'lere</a:t>
            </a:r>
            <a:r>
              <a:rPr lang="tr" sz="1100">
                <a:solidFill>
                  <a:srgbClr val="000000"/>
                </a:solidFill>
                <a:latin typeface="Arial"/>
                <a:ea typeface="Arial"/>
                <a:cs typeface="Arial"/>
                <a:sym typeface="Arial"/>
              </a:rPr>
              <a:t> gönderilir.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Her slave, kendisine gönderilen </a:t>
            </a:r>
            <a:r>
              <a:rPr b="1" lang="tr" sz="1100">
                <a:solidFill>
                  <a:srgbClr val="000000"/>
                </a:solidFill>
                <a:latin typeface="Arial"/>
                <a:ea typeface="Arial"/>
                <a:cs typeface="Arial"/>
                <a:sym typeface="Arial"/>
              </a:rPr>
              <a:t>chunk'ı</a:t>
            </a:r>
            <a:r>
              <a:rPr lang="tr" sz="1100">
                <a:solidFill>
                  <a:srgbClr val="000000"/>
                </a:solidFill>
                <a:latin typeface="Arial"/>
                <a:ea typeface="Arial"/>
                <a:cs typeface="Arial"/>
                <a:sym typeface="Arial"/>
              </a:rPr>
              <a:t> işler, ardından işlenmiş veriyi master'a geri iletir.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Master, chunk'lar üzerinde toplam işlemi kontrol eder ve slave'lerin her biri bağımsız olarak çalışır.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İş yükü, bir </a:t>
            </a:r>
            <a:r>
              <a:rPr b="1" lang="tr" sz="1100">
                <a:solidFill>
                  <a:srgbClr val="000000"/>
                </a:solidFill>
                <a:latin typeface="Arial"/>
                <a:ea typeface="Arial"/>
                <a:cs typeface="Arial"/>
                <a:sym typeface="Arial"/>
              </a:rPr>
              <a:t>message queue (Kafka,RabbitMQ)</a:t>
            </a:r>
            <a:r>
              <a:rPr lang="tr" sz="1100">
                <a:solidFill>
                  <a:srgbClr val="000000"/>
                </a:solidFill>
                <a:latin typeface="Arial"/>
                <a:ea typeface="Arial"/>
                <a:cs typeface="Arial"/>
                <a:sym typeface="Arial"/>
              </a:rPr>
              <a:t> kullanılarak dağıtılır ve sonuçlar da yine mesajlaşma yoluyla geri alınır.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Dağıtık işleme</a:t>
            </a:r>
            <a:r>
              <a:rPr lang="tr" sz="1100">
                <a:solidFill>
                  <a:srgbClr val="000000"/>
                </a:solidFill>
                <a:latin typeface="Arial"/>
                <a:ea typeface="Arial"/>
                <a:cs typeface="Arial"/>
                <a:sym typeface="Arial"/>
              </a:rPr>
              <a:t> ve </a:t>
            </a:r>
            <a:r>
              <a:rPr b="1" lang="tr" sz="1100">
                <a:solidFill>
                  <a:srgbClr val="000000"/>
                </a:solidFill>
                <a:latin typeface="Arial"/>
                <a:ea typeface="Arial"/>
                <a:cs typeface="Arial"/>
                <a:sym typeface="Arial"/>
              </a:rPr>
              <a:t>büyük verinin global çapta işlenmesi</a:t>
            </a:r>
            <a:r>
              <a:rPr lang="tr" sz="1100">
                <a:solidFill>
                  <a:srgbClr val="000000"/>
                </a:solidFill>
                <a:latin typeface="Arial"/>
                <a:ea typeface="Arial"/>
                <a:cs typeface="Arial"/>
                <a:sym typeface="Arial"/>
              </a:rPr>
              <a:t> gereken durumlar için uygundur.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Hangi Tip Projelerde Tercih Edilir</a:t>
            </a:r>
            <a:endParaRPr/>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Spring Batch, özellikle aşağıdaki alanlarda yaygın olarak kullanılır:</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tr" sz="1200">
                <a:solidFill>
                  <a:srgbClr val="000000"/>
                </a:solidFill>
                <a:latin typeface="Arial"/>
                <a:ea typeface="Arial"/>
                <a:cs typeface="Arial"/>
                <a:sym typeface="Arial"/>
              </a:rPr>
              <a:t>ETL (Extract, Transform, Load)</a:t>
            </a:r>
            <a:r>
              <a:rPr lang="tr" sz="1200">
                <a:solidFill>
                  <a:srgbClr val="000000"/>
                </a:solidFill>
                <a:latin typeface="Arial"/>
                <a:ea typeface="Arial"/>
                <a:cs typeface="Arial"/>
                <a:sym typeface="Arial"/>
              </a:rPr>
              <a:t>: Veritabanlarından veya dış kaynaklardan veri çekmek, dönüştürmek ve başka bir yere yüklemek.</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Veri Arşivleme ve Raporlama</a:t>
            </a:r>
            <a:r>
              <a:rPr lang="tr" sz="1200">
                <a:solidFill>
                  <a:srgbClr val="000000"/>
                </a:solidFill>
                <a:latin typeface="Arial"/>
                <a:ea typeface="Arial"/>
                <a:cs typeface="Arial"/>
                <a:sym typeface="Arial"/>
              </a:rPr>
              <a:t>: Belirli aralıklarla verilerin işlenmesi ve raporların oluşturulması.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Zamanlanmış İşlemler</a:t>
            </a:r>
            <a:r>
              <a:rPr lang="tr" sz="1200">
                <a:solidFill>
                  <a:srgbClr val="000000"/>
                </a:solidFill>
                <a:latin typeface="Arial"/>
                <a:ea typeface="Arial"/>
                <a:cs typeface="Arial"/>
                <a:sym typeface="Arial"/>
              </a:rPr>
              <a:t>: Günlük, haftalık veya aylık raporların otomatik olarak oluşturulması.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Veri Göçü</a:t>
            </a:r>
            <a:r>
              <a:rPr lang="tr" sz="1200">
                <a:solidFill>
                  <a:srgbClr val="000000"/>
                </a:solidFill>
                <a:latin typeface="Arial"/>
                <a:ea typeface="Arial"/>
                <a:cs typeface="Arial"/>
                <a:sym typeface="Arial"/>
              </a:rPr>
              <a:t>: Sistemler arası veri taşınması.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Toplu Veri Yükleme (Bulk Loading)</a:t>
            </a:r>
            <a:r>
              <a:rPr lang="tr" sz="1200">
                <a:solidFill>
                  <a:srgbClr val="000000"/>
                </a:solidFill>
                <a:latin typeface="Arial"/>
                <a:ea typeface="Arial"/>
                <a:cs typeface="Arial"/>
                <a:sym typeface="Arial"/>
              </a:rPr>
              <a:t>: Veritabanlarına veya sistemlere büyük miktarda veri yüklenmesi.</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Remote Chunking</a:t>
            </a:r>
            <a:endParaRPr/>
          </a:p>
        </p:txBody>
      </p:sp>
      <p:pic>
        <p:nvPicPr>
          <p:cNvPr id="580" name="Google Shape;580;p62" title="RemoteChunking.JPG"/>
          <p:cNvPicPr preferRelativeResize="0"/>
          <p:nvPr/>
        </p:nvPicPr>
        <p:blipFill>
          <a:blip r:embed="rId3">
            <a:alphaModFix/>
          </a:blip>
          <a:stretch>
            <a:fillRect/>
          </a:stretch>
        </p:blipFill>
        <p:spPr>
          <a:xfrm>
            <a:off x="1768263" y="1480250"/>
            <a:ext cx="5607480" cy="3240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Avantajları</a:t>
            </a:r>
            <a:endParaRPr/>
          </a:p>
        </p:txBody>
      </p:sp>
      <p:sp>
        <p:nvSpPr>
          <p:cNvPr id="586" name="Google Shape;586;p63"/>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457200" lvl="0" marL="0" rtl="0" algn="l">
              <a:spcBef>
                <a:spcPts val="1200"/>
              </a:spcBef>
              <a:spcAft>
                <a:spcPts val="0"/>
              </a:spcAft>
              <a:buNone/>
            </a:pPr>
            <a:r>
              <a:rPr lang="tr" sz="1100">
                <a:solidFill>
                  <a:srgbClr val="000000"/>
                </a:solidFill>
                <a:latin typeface="Arial"/>
                <a:ea typeface="Arial"/>
                <a:cs typeface="Arial"/>
                <a:sym typeface="Arial"/>
              </a:rPr>
              <a:t>✅ </a:t>
            </a:r>
            <a:r>
              <a:rPr lang="tr" sz="1100">
                <a:solidFill>
                  <a:srgbClr val="000000"/>
                </a:solidFill>
                <a:latin typeface="Arial"/>
                <a:ea typeface="Arial"/>
                <a:cs typeface="Arial"/>
                <a:sym typeface="Arial"/>
              </a:rPr>
              <a:t>Yüksek hacimli veri işleme</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tr" sz="1100">
                <a:solidFill>
                  <a:srgbClr val="000000"/>
                </a:solidFill>
                <a:latin typeface="Arial"/>
                <a:ea typeface="Arial"/>
                <a:cs typeface="Arial"/>
                <a:sym typeface="Arial"/>
              </a:rPr>
              <a:t>✅ Güçlü hata yönetimi</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tr" sz="1100">
                <a:solidFill>
                  <a:srgbClr val="000000"/>
                </a:solidFill>
                <a:latin typeface="Arial"/>
                <a:ea typeface="Arial"/>
                <a:cs typeface="Arial"/>
                <a:sym typeface="Arial"/>
              </a:rPr>
              <a:t>✅ Gelişmiş konfigürasyon yetenekleri</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tr" sz="1100">
                <a:solidFill>
                  <a:srgbClr val="000000"/>
                </a:solidFill>
                <a:latin typeface="Arial"/>
                <a:ea typeface="Arial"/>
                <a:cs typeface="Arial"/>
                <a:sym typeface="Arial"/>
              </a:rPr>
              <a:t>✅ Spring Boot ile kolay entegrasyon</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tr" sz="1100">
                <a:solidFill>
                  <a:srgbClr val="000000"/>
                </a:solidFill>
                <a:latin typeface="Arial"/>
                <a:ea typeface="Arial"/>
                <a:cs typeface="Arial"/>
                <a:sym typeface="Arial"/>
              </a:rPr>
              <a:t>✅ Asenkron-paralel işlem desteği</a:t>
            </a:r>
            <a:endParaRPr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TEŞEKKÜRLER</a:t>
            </a:r>
            <a:endParaRPr/>
          </a:p>
        </p:txBody>
      </p:sp>
      <p:sp>
        <p:nvSpPr>
          <p:cNvPr id="592" name="Google Shape;592;p6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Mert Alptekin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Nedir?</a:t>
            </a:r>
            <a:endParaRPr/>
          </a:p>
        </p:txBody>
      </p:sp>
      <p:sp>
        <p:nvSpPr>
          <p:cNvPr id="308" name="Google Shape;308;p1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200">
                <a:solidFill>
                  <a:srgbClr val="000000"/>
                </a:solidFill>
                <a:latin typeface="Arial"/>
                <a:ea typeface="Arial"/>
                <a:cs typeface="Arial"/>
                <a:sym typeface="Arial"/>
              </a:rPr>
              <a:t>Spring Batch</a:t>
            </a:r>
            <a:r>
              <a:rPr lang="tr" sz="1200">
                <a:solidFill>
                  <a:srgbClr val="000000"/>
                </a:solidFill>
                <a:latin typeface="Arial"/>
                <a:ea typeface="Arial"/>
                <a:cs typeface="Arial"/>
                <a:sym typeface="Arial"/>
              </a:rPr>
              <a:t>, büyük miktarda veri işleme ihtiyaçları için geliştirilmiş, </a:t>
            </a:r>
            <a:r>
              <a:rPr b="1" lang="tr" sz="1200">
                <a:solidFill>
                  <a:srgbClr val="000000"/>
                </a:solidFill>
                <a:latin typeface="Arial"/>
                <a:ea typeface="Arial"/>
                <a:cs typeface="Arial"/>
                <a:sym typeface="Arial"/>
              </a:rPr>
              <a:t>toplu işlem (batch processing)</a:t>
            </a:r>
            <a:r>
              <a:rPr lang="tr" sz="1200">
                <a:solidFill>
                  <a:srgbClr val="000000"/>
                </a:solidFill>
                <a:latin typeface="Arial"/>
                <a:ea typeface="Arial"/>
                <a:cs typeface="Arial"/>
                <a:sym typeface="Arial"/>
              </a:rPr>
              <a:t> desteği sağlayan hafif, açık kaynak kodlu bir </a:t>
            </a:r>
            <a:r>
              <a:rPr b="1" lang="tr" sz="1200">
                <a:solidFill>
                  <a:srgbClr val="000000"/>
                </a:solidFill>
                <a:latin typeface="Arial"/>
                <a:ea typeface="Arial"/>
                <a:cs typeface="Arial"/>
                <a:sym typeface="Arial"/>
              </a:rPr>
              <a:t>Spring tabanlı framework</a:t>
            </a:r>
            <a:r>
              <a:rPr lang="tr" sz="1200">
                <a:solidFill>
                  <a:srgbClr val="000000"/>
                </a:solidFill>
                <a:latin typeface="Arial"/>
                <a:ea typeface="Arial"/>
                <a:cs typeface="Arial"/>
                <a:sym typeface="Arial"/>
              </a:rPr>
              <a:t>’tür.</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tr" sz="1200">
                <a:solidFill>
                  <a:srgbClr val="000000"/>
                </a:solidFill>
                <a:latin typeface="Arial"/>
                <a:ea typeface="Arial"/>
                <a:cs typeface="Arial"/>
                <a:sym typeface="Arial"/>
              </a:rPr>
              <a:t>Batch işlemleri genellikle:</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tr" sz="1200">
                <a:solidFill>
                  <a:srgbClr val="000000"/>
                </a:solidFill>
                <a:latin typeface="Arial"/>
                <a:ea typeface="Arial"/>
                <a:cs typeface="Arial"/>
                <a:sym typeface="Arial"/>
              </a:rPr>
              <a:t>Kolay </a:t>
            </a:r>
            <a:r>
              <a:rPr lang="tr" sz="1200">
                <a:solidFill>
                  <a:srgbClr val="000000"/>
                </a:solidFill>
                <a:latin typeface="Arial"/>
                <a:ea typeface="Arial"/>
                <a:cs typeface="Arial"/>
                <a:sym typeface="Arial"/>
              </a:rPr>
              <a:t>konfigürasyonları</a:t>
            </a:r>
            <a:r>
              <a:rPr lang="tr" sz="1200">
                <a:solidFill>
                  <a:srgbClr val="000000"/>
                </a:solidFill>
                <a:latin typeface="Arial"/>
                <a:ea typeface="Arial"/>
                <a:cs typeface="Arial"/>
                <a:sym typeface="Arial"/>
              </a:rPr>
              <a:t> az kod yazmamızı sağlar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Spring Framework üzerine kurulmuştur. Spring IoC, Spring AOP, JPA gibi bir çok özellikten faydalanabiliriz.</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JVM üzerinde çalışır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Geliştirmesi ve Öğrenme eğrisi kolaydır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Birçok Batch Probleme karşı çözüm sunar.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Scheduling Framework değildir. Sadece İş mantıkları ile ilgilenir.</a:t>
            </a:r>
            <a:endParaRPr sz="12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Nedir?</a:t>
            </a:r>
            <a:endParaRPr/>
          </a:p>
        </p:txBody>
      </p:sp>
      <p:sp>
        <p:nvSpPr>
          <p:cNvPr id="314" name="Google Shape;314;p1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200">
                <a:solidFill>
                  <a:srgbClr val="000000"/>
                </a:solidFill>
                <a:latin typeface="Arial"/>
                <a:ea typeface="Arial"/>
                <a:cs typeface="Arial"/>
                <a:sym typeface="Arial"/>
              </a:rPr>
              <a:t>Tipik bir Toplu İşlem (Batch Processing) aşağıdaki adımlardan oluşur</a:t>
            </a:r>
            <a:endParaRPr sz="12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tr" sz="1200">
                <a:solidFill>
                  <a:srgbClr val="000000"/>
                </a:solidFill>
                <a:latin typeface="Arial"/>
                <a:ea typeface="Arial"/>
                <a:cs typeface="Arial"/>
                <a:sym typeface="Arial"/>
              </a:rPr>
              <a:t>Farklı veri kaynaklarından veri okuma </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Veriyi bir şekilde işleme </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İşlenen veriyi hedef veri kaynağına yazma </a:t>
            </a:r>
            <a:endParaRPr b="1"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rPr lang="tr" sz="1200">
                <a:solidFill>
                  <a:srgbClr val="000000"/>
                </a:solidFill>
                <a:latin typeface="Arial"/>
                <a:ea typeface="Arial"/>
                <a:cs typeface="Arial"/>
                <a:sym typeface="Arial"/>
              </a:rPr>
              <a:t>Spring Batch bu yukarıdaki işlemleri bizim için otomatik hale getirmemizi sağlar.</a:t>
            </a:r>
            <a:endParaRPr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Mimarisi</a:t>
            </a:r>
            <a:endParaRPr/>
          </a:p>
        </p:txBody>
      </p:sp>
      <p:sp>
        <p:nvSpPr>
          <p:cNvPr id="320" name="Google Shape;320;p20"/>
          <p:cNvSpPr txBox="1"/>
          <p:nvPr>
            <p:ph idx="1" type="body"/>
          </p:nvPr>
        </p:nvSpPr>
        <p:spPr>
          <a:xfrm>
            <a:off x="494025" y="1597875"/>
            <a:ext cx="8544000" cy="2933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200"/>
              </a:spcBef>
              <a:spcAft>
                <a:spcPts val="0"/>
              </a:spcAft>
              <a:buClr>
                <a:srgbClr val="000000"/>
              </a:buClr>
              <a:buSzPts val="1200"/>
              <a:buFont typeface="Arial"/>
              <a:buChar char="●"/>
            </a:pPr>
            <a:r>
              <a:rPr lang="tr" sz="1200">
                <a:solidFill>
                  <a:srgbClr val="000000"/>
                </a:solidFill>
                <a:latin typeface="Arial"/>
                <a:ea typeface="Arial"/>
                <a:cs typeface="Arial"/>
                <a:sym typeface="Arial"/>
              </a:rPr>
              <a:t>İş birimlerine ait süreçleri otomatik olarak arka planda yürütür.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Domain modeli üzerinden geliştiriciye soyutlama arayüzleri sağlar.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Hata Toleransı ve Yüksek Erişilebilirlik sağlar (Restart, Skip, Retry)</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İşleri paralel olarak dağıtık bir ortamda çalıştırılabilir. Ölçeklenebilirlik sağlar.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Farklı veri kaynaklarından veri okuma ve yazma ve işleme işlemlerine ait hazır yapılar barındırır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Büyük veri kümeleri üzerinde çalışırken, verileri chunlara ayırarak performans çözümü sağlar.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Chunk’lara ayrılmış veri kümeleri arasında transaction tutarlılığı sağlar.</a:t>
            </a:r>
            <a:endParaRPr sz="1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Mimarisi</a:t>
            </a:r>
            <a:endParaRPr/>
          </a:p>
        </p:txBody>
      </p:sp>
      <p:pic>
        <p:nvPicPr>
          <p:cNvPr id="326" name="Google Shape;326;p21" title="SpringBatch.JPG"/>
          <p:cNvPicPr preferRelativeResize="0"/>
          <p:nvPr/>
        </p:nvPicPr>
        <p:blipFill>
          <a:blip r:embed="rId3">
            <a:alphaModFix/>
          </a:blip>
          <a:stretch>
            <a:fillRect/>
          </a:stretch>
        </p:blipFill>
        <p:spPr>
          <a:xfrm>
            <a:off x="2529625" y="1414473"/>
            <a:ext cx="3173175" cy="277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