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1" r:id="rId17"/>
    <p:sldId id="274" r:id="rId18"/>
    <p:sldId id="275" r:id="rId19"/>
    <p:sldId id="273"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C17CEC"/>
    <a:srgbClr val="81DD43"/>
    <a:srgbClr val="A568D2"/>
    <a:srgbClr val="FF8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6" autoAdjust="0"/>
    <p:restoredTop sz="94660"/>
  </p:normalViewPr>
  <p:slideViewPr>
    <p:cSldViewPr snapToGrid="0">
      <p:cViewPr varScale="1">
        <p:scale>
          <a:sx n="115" d="100"/>
          <a:sy n="115" d="100"/>
        </p:scale>
        <p:origin x="10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9E016143-E03C-4CFD-AFDC-14E5BDEA754C}" type="datetimeFigureOut">
              <a:rPr lang="en-US" smtClean="0"/>
              <a:t>12/15/2022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212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033E54A-A8CA-48C1-9504-691B58049D29}" type="datetimeFigureOut">
              <a:rPr lang="en-US" smtClean="0"/>
              <a:t>12/15/2022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5772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5F6C806-BBF7-471C-9527-881CE2266695}" type="datetimeFigureOut">
              <a:rPr lang="en-US" smtClean="0"/>
              <a:t>12/15/2022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367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78C94063-DF36-4330-A365-08DA1FA5B7D6}" type="datetimeFigureOut">
              <a:rPr lang="en-US" smtClean="0"/>
              <a:t>12/15/2022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1991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2"/>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08A7C6C-0F39-4D70-8E8D-FE5B9C95FA73}" type="datetimeFigureOut">
              <a:rPr lang="en-US" smtClean="0"/>
              <a:t>12/15/2022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2215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FCFA4AC-08CC-42CE-BD01-C191750A04EC}" type="datetimeFigureOut">
              <a:rPr lang="en-US" smtClean="0"/>
              <a:t>12/15/2022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4542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9"/>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BA7A723-92A7-435B-B681-F25B092FEFEB}" type="datetimeFigureOut">
              <a:rPr lang="en-US" smtClean="0"/>
              <a:t>12/15/2022</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1904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F170639-886C-4FCF-9EAB-ABB5DA3F3F4A}" type="datetimeFigureOut">
              <a:rPr lang="en-US" smtClean="0"/>
              <a:t>12/15/2022</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804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2230651-31F4-45D2-98AE-A2108F41BC07}" type="datetimeFigureOut">
              <a:rPr lang="en-US" smtClean="0"/>
              <a:t>12/15/2022</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6171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F53789A-C914-4DB1-8815-80B5EC7335C5}" type="datetimeFigureOut">
              <a:rPr lang="en-US" smtClean="0"/>
              <a:t>12/15/2022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6036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E6440AA-91A0-436F-8FDB-C0F939DCAE21}" type="datetimeFigureOut">
              <a:rPr lang="en-US" smtClean="0"/>
              <a:t>12/15/2022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191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12/15/2022</a:t>
            </a:fld>
            <a:endParaRPr lang="en-US" dirty="0"/>
          </a:p>
        </p:txBody>
      </p:sp>
      <p:sp>
        <p:nvSpPr>
          <p:cNvPr id="5" name="Marcador de pie de página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0953084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27.png"/><Relationship Id="rId3" Type="http://schemas.openxmlformats.org/officeDocument/2006/relationships/oleObject" Target="../embeddings/oleObject1.bin"/><Relationship Id="rId7" Type="http://schemas.openxmlformats.org/officeDocument/2006/relationships/image" Target="../media/image310.png"/><Relationship Id="rId12"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0.png"/><Relationship Id="rId11" Type="http://schemas.openxmlformats.org/officeDocument/2006/relationships/image" Target="../media/image70.png"/><Relationship Id="rId5" Type="http://schemas.openxmlformats.org/officeDocument/2006/relationships/image" Target="../media/image38.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68.png"/><Relationship Id="rId14" Type="http://schemas.openxmlformats.org/officeDocument/2006/relationships/image" Target="../media/image71.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oleObject" Target="../embeddings/oleObject1.bin"/><Relationship Id="rId7" Type="http://schemas.openxmlformats.org/officeDocument/2006/relationships/image" Target="../media/image310.png"/><Relationship Id="rId12"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0.png"/><Relationship Id="rId11" Type="http://schemas.openxmlformats.org/officeDocument/2006/relationships/image" Target="../media/image70.png"/><Relationship Id="rId5" Type="http://schemas.openxmlformats.org/officeDocument/2006/relationships/image" Target="../media/image38.png"/><Relationship Id="rId15" Type="http://schemas.openxmlformats.org/officeDocument/2006/relationships/image" Target="../media/image76.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68.png"/><Relationship Id="rId14" Type="http://schemas.openxmlformats.org/officeDocument/2006/relationships/image" Target="../media/image73.png"/></Relationships>
</file>

<file path=ppt/slides/_rels/slide1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7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3" Type="http://schemas.openxmlformats.org/officeDocument/2006/relationships/oleObject" Target="../embeddings/oleObject1.bin"/><Relationship Id="rId7" Type="http://schemas.openxmlformats.org/officeDocument/2006/relationships/image" Target="../media/image79.png"/><Relationship Id="rId12" Type="http://schemas.openxmlformats.org/officeDocument/2006/relationships/image" Target="../media/image26.png"/><Relationship Id="rId2" Type="http://schemas.openxmlformats.org/officeDocument/2006/relationships/slideLayout" Target="../slideLayouts/slideLayout1.xml"/><Relationship Id="rId16" Type="http://schemas.openxmlformats.org/officeDocument/2006/relationships/image" Target="../media/image87.png"/><Relationship Id="rId1" Type="http://schemas.openxmlformats.org/officeDocument/2006/relationships/vmlDrawing" Target="../drawings/vmlDrawing12.vml"/><Relationship Id="rId6" Type="http://schemas.openxmlformats.org/officeDocument/2006/relationships/image" Target="../media/image10.png"/><Relationship Id="rId11" Type="http://schemas.openxmlformats.org/officeDocument/2006/relationships/image" Target="../media/image83.png"/><Relationship Id="rId15" Type="http://schemas.openxmlformats.org/officeDocument/2006/relationships/image" Target="../media/image86.png"/><Relationship Id="rId10" Type="http://schemas.openxmlformats.org/officeDocument/2006/relationships/image" Target="../media/image82.png"/><Relationship Id="rId4" Type="http://schemas.openxmlformats.org/officeDocument/2006/relationships/image" Target="../media/image3.png"/><Relationship Id="rId9" Type="http://schemas.openxmlformats.org/officeDocument/2006/relationships/image" Target="../media/image81.png"/><Relationship Id="rId14" Type="http://schemas.openxmlformats.org/officeDocument/2006/relationships/image" Target="../media/image85.png"/></Relationships>
</file>

<file path=ppt/slides/_rels/slide14.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5.png"/><Relationship Id="rId3" Type="http://schemas.openxmlformats.org/officeDocument/2006/relationships/oleObject" Target="../embeddings/oleObject1.bin"/><Relationship Id="rId7" Type="http://schemas.openxmlformats.org/officeDocument/2006/relationships/image" Target="../media/image90.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slideLayout" Target="../slideLayouts/slideLayout1.xml"/><Relationship Id="rId16" Type="http://schemas.openxmlformats.org/officeDocument/2006/relationships/image" Target="../media/image98.png"/><Relationship Id="rId1" Type="http://schemas.openxmlformats.org/officeDocument/2006/relationships/vmlDrawing" Target="../drawings/vmlDrawing13.vml"/><Relationship Id="rId6" Type="http://schemas.openxmlformats.org/officeDocument/2006/relationships/image" Target="../media/image89.png"/><Relationship Id="rId11" Type="http://schemas.openxmlformats.org/officeDocument/2006/relationships/image" Target="../media/image26.png"/><Relationship Id="rId5" Type="http://schemas.openxmlformats.org/officeDocument/2006/relationships/image" Target="../media/image88.png"/><Relationship Id="rId15" Type="http://schemas.openxmlformats.org/officeDocument/2006/relationships/image" Target="../media/image97.png"/><Relationship Id="rId10" Type="http://schemas.openxmlformats.org/officeDocument/2006/relationships/image" Target="../media/image93.png"/><Relationship Id="rId4" Type="http://schemas.openxmlformats.org/officeDocument/2006/relationships/image" Target="../media/image3.png"/><Relationship Id="rId9" Type="http://schemas.openxmlformats.org/officeDocument/2006/relationships/image" Target="../media/image92.png"/><Relationship Id="rId14" Type="http://schemas.openxmlformats.org/officeDocument/2006/relationships/image" Target="../media/image96.png"/></Relationships>
</file>

<file path=ppt/slides/_rels/slide15.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oleObject" Target="../embeddings/oleObject1.bin"/><Relationship Id="rId21" Type="http://schemas.openxmlformats.org/officeDocument/2006/relationships/image" Target="../media/image115.png"/><Relationship Id="rId7" Type="http://schemas.openxmlformats.org/officeDocument/2006/relationships/image" Target="../media/image26.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slideLayout" Target="../slideLayouts/slideLayout1.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vmlDrawing" Target="../drawings/vmlDrawing14.vml"/><Relationship Id="rId6" Type="http://schemas.openxmlformats.org/officeDocument/2006/relationships/image" Target="../media/image101.png"/><Relationship Id="rId11" Type="http://schemas.openxmlformats.org/officeDocument/2006/relationships/image" Target="../media/image105.png"/><Relationship Id="rId5" Type="http://schemas.openxmlformats.org/officeDocument/2006/relationships/image" Target="../media/image100.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3.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s>
</file>

<file path=ppt/slides/_rels/slide1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11.png"/><Relationship Id="rId3" Type="http://schemas.openxmlformats.org/officeDocument/2006/relationships/oleObject" Target="../embeddings/oleObject1.bin"/><Relationship Id="rId21" Type="http://schemas.openxmlformats.org/officeDocument/2006/relationships/image" Target="../media/image114.png"/><Relationship Id="rId7" Type="http://schemas.openxmlformats.org/officeDocument/2006/relationships/image" Target="../media/image26.png"/><Relationship Id="rId12" Type="http://schemas.openxmlformats.org/officeDocument/2006/relationships/image" Target="../media/image123.png"/><Relationship Id="rId17" Type="http://schemas.openxmlformats.org/officeDocument/2006/relationships/image" Target="../media/image127.png"/><Relationship Id="rId2" Type="http://schemas.openxmlformats.org/officeDocument/2006/relationships/slideLayout" Target="../slideLayouts/slideLayout1.xml"/><Relationship Id="rId16" Type="http://schemas.openxmlformats.org/officeDocument/2006/relationships/image" Target="../media/image126.png"/><Relationship Id="rId20" Type="http://schemas.openxmlformats.org/officeDocument/2006/relationships/image" Target="../media/image129.png"/><Relationship Id="rId1" Type="http://schemas.openxmlformats.org/officeDocument/2006/relationships/vmlDrawing" Target="../drawings/vmlDrawing15.vml"/><Relationship Id="rId6" Type="http://schemas.openxmlformats.org/officeDocument/2006/relationships/image" Target="../media/image118.png"/><Relationship Id="rId11" Type="http://schemas.openxmlformats.org/officeDocument/2006/relationships/image" Target="../media/image122.png"/><Relationship Id="rId24" Type="http://schemas.openxmlformats.org/officeDocument/2006/relationships/image" Target="../media/image131.png"/><Relationship Id="rId5" Type="http://schemas.openxmlformats.org/officeDocument/2006/relationships/image" Target="../media/image117.png"/><Relationship Id="rId15" Type="http://schemas.openxmlformats.org/officeDocument/2006/relationships/image" Target="../media/image125.png"/><Relationship Id="rId23" Type="http://schemas.openxmlformats.org/officeDocument/2006/relationships/image" Target="../media/image115.png"/><Relationship Id="rId10" Type="http://schemas.openxmlformats.org/officeDocument/2006/relationships/image" Target="../media/image121.png"/><Relationship Id="rId19" Type="http://schemas.openxmlformats.org/officeDocument/2006/relationships/image" Target="../media/image128.png"/><Relationship Id="rId4" Type="http://schemas.openxmlformats.org/officeDocument/2006/relationships/image" Target="../media/image3.png"/><Relationship Id="rId9" Type="http://schemas.openxmlformats.org/officeDocument/2006/relationships/image" Target="../media/image120.png"/><Relationship Id="rId14" Type="http://schemas.openxmlformats.org/officeDocument/2006/relationships/image" Target="../media/image108.png"/><Relationship Id="rId22" Type="http://schemas.openxmlformats.org/officeDocument/2006/relationships/image" Target="../media/image130.png"/></Relationships>
</file>

<file path=ppt/slides/_rels/slide17.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18" Type="http://schemas.openxmlformats.org/officeDocument/2006/relationships/image" Target="../media/image145.png"/><Relationship Id="rId3" Type="http://schemas.openxmlformats.org/officeDocument/2006/relationships/image" Target="../media/image74.png"/><Relationship Id="rId7" Type="http://schemas.openxmlformats.org/officeDocument/2006/relationships/image" Target="../media/image134.png"/><Relationship Id="rId12" Type="http://schemas.openxmlformats.org/officeDocument/2006/relationships/image" Target="../media/image139.png"/><Relationship Id="rId17" Type="http://schemas.openxmlformats.org/officeDocument/2006/relationships/image" Target="../media/image144.png"/><Relationship Id="rId2" Type="http://schemas.openxmlformats.org/officeDocument/2006/relationships/slideLayout" Target="../slideLayouts/slideLayout1.xml"/><Relationship Id="rId16" Type="http://schemas.openxmlformats.org/officeDocument/2006/relationships/image" Target="../media/image132.png"/><Relationship Id="rId20" Type="http://schemas.openxmlformats.org/officeDocument/2006/relationships/image" Target="../media/image133.png"/><Relationship Id="rId1" Type="http://schemas.openxmlformats.org/officeDocument/2006/relationships/vmlDrawing" Target="../drawings/vmlDrawing16.vml"/><Relationship Id="rId6" Type="http://schemas.openxmlformats.org/officeDocument/2006/relationships/image" Target="../media/image75.png"/><Relationship Id="rId11" Type="http://schemas.openxmlformats.org/officeDocument/2006/relationships/image" Target="../media/image138.png"/><Relationship Id="rId5" Type="http://schemas.openxmlformats.org/officeDocument/2006/relationships/image" Target="../media/image3.png"/><Relationship Id="rId15" Type="http://schemas.openxmlformats.org/officeDocument/2006/relationships/image" Target="../media/image142.png"/><Relationship Id="rId10" Type="http://schemas.openxmlformats.org/officeDocument/2006/relationships/image" Target="../media/image137.png"/><Relationship Id="rId19" Type="http://schemas.openxmlformats.org/officeDocument/2006/relationships/image" Target="../media/image146.png"/><Relationship Id="rId4" Type="http://schemas.openxmlformats.org/officeDocument/2006/relationships/oleObject" Target="../embeddings/oleObject1.bin"/><Relationship Id="rId9" Type="http://schemas.openxmlformats.org/officeDocument/2006/relationships/image" Target="../media/image136.png"/><Relationship Id="rId14" Type="http://schemas.openxmlformats.org/officeDocument/2006/relationships/image" Target="../media/image141.png"/></Relationships>
</file>

<file path=ppt/slides/_rels/slide18.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74.png"/><Relationship Id="rId7" Type="http://schemas.openxmlformats.org/officeDocument/2006/relationships/image" Target="../media/image132.png"/><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75.png"/><Relationship Id="rId5" Type="http://schemas.openxmlformats.org/officeDocument/2006/relationships/image" Target="../media/image3.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oleObject" Target="../embeddings/oleObject1.bin"/><Relationship Id="rId7" Type="http://schemas.openxmlformats.org/officeDocument/2006/relationships/image" Target="../media/image147.png"/><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143.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3.png"/><Relationship Id="rId9"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6.png"/><Relationship Id="rId5" Type="http://schemas.openxmlformats.org/officeDocument/2006/relationships/image" Target="../media/image15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3" Type="http://schemas.openxmlformats.org/officeDocument/2006/relationships/oleObject" Target="../embeddings/oleObject1.bin"/><Relationship Id="rId7" Type="http://schemas.openxmlformats.org/officeDocument/2006/relationships/image" Target="../media/image157.png"/><Relationship Id="rId12" Type="http://schemas.openxmlformats.org/officeDocument/2006/relationships/image" Target="../media/image26.png"/><Relationship Id="rId2" Type="http://schemas.openxmlformats.org/officeDocument/2006/relationships/slideLayout" Target="../slideLayouts/slideLayout1.xml"/><Relationship Id="rId16" Type="http://schemas.openxmlformats.org/officeDocument/2006/relationships/image" Target="../media/image161.png"/><Relationship Id="rId1" Type="http://schemas.openxmlformats.org/officeDocument/2006/relationships/vmlDrawing" Target="../drawings/vmlDrawing20.vml"/><Relationship Id="rId6" Type="http://schemas.openxmlformats.org/officeDocument/2006/relationships/image" Target="../media/image10.png"/><Relationship Id="rId11" Type="http://schemas.openxmlformats.org/officeDocument/2006/relationships/image" Target="../media/image83.png"/><Relationship Id="rId15" Type="http://schemas.openxmlformats.org/officeDocument/2006/relationships/image" Target="../media/image160.png"/><Relationship Id="rId4" Type="http://schemas.openxmlformats.org/officeDocument/2006/relationships/image" Target="../media/image3.png"/><Relationship Id="rId9" Type="http://schemas.openxmlformats.org/officeDocument/2006/relationships/image" Target="../media/image158.png"/><Relationship Id="rId14" Type="http://schemas.openxmlformats.org/officeDocument/2006/relationships/image" Target="../media/image159.png"/></Relationships>
</file>

<file path=ppt/slides/_rels/slide22.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oleObject" Target="../embeddings/oleObject1.bin"/><Relationship Id="rId7" Type="http://schemas.openxmlformats.org/officeDocument/2006/relationships/image" Target="../media/image151.png"/><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163.png"/><Relationship Id="rId11" Type="http://schemas.openxmlformats.org/officeDocument/2006/relationships/image" Target="../media/image168.png"/><Relationship Id="rId5" Type="http://schemas.openxmlformats.org/officeDocument/2006/relationships/image" Target="../media/image162.png"/><Relationship Id="rId10" Type="http://schemas.openxmlformats.org/officeDocument/2006/relationships/image" Target="../media/image165.png"/><Relationship Id="rId4" Type="http://schemas.openxmlformats.org/officeDocument/2006/relationships/image" Target="../media/image3.png"/><Relationship Id="rId9" Type="http://schemas.openxmlformats.org/officeDocument/2006/relationships/image" Target="../media/image164.png"/></Relationships>
</file>

<file path=ppt/slides/_rels/slide2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6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oleObject" Target="../embeddings/oleObject1.bin"/><Relationship Id="rId7" Type="http://schemas.openxmlformats.org/officeDocument/2006/relationships/image" Target="../media/image173.png"/><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166.png"/><Relationship Id="rId5" Type="http://schemas.openxmlformats.org/officeDocument/2006/relationships/image" Target="../media/image17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oleObject" Target="../embeddings/oleObject1.bin"/><Relationship Id="rId7" Type="http://schemas.openxmlformats.org/officeDocument/2006/relationships/image" Target="../media/image176.png"/><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75.png"/><Relationship Id="rId11" Type="http://schemas.openxmlformats.org/officeDocument/2006/relationships/image" Target="../media/image179.png"/><Relationship Id="rId5" Type="http://schemas.openxmlformats.org/officeDocument/2006/relationships/image" Target="../media/image171.png"/><Relationship Id="rId10" Type="http://schemas.openxmlformats.org/officeDocument/2006/relationships/image" Target="../media/image178.png"/><Relationship Id="rId4" Type="http://schemas.openxmlformats.org/officeDocument/2006/relationships/image" Target="../media/image3.png"/><Relationship Id="rId9" Type="http://schemas.openxmlformats.org/officeDocument/2006/relationships/image" Target="../media/image166.png"/></Relationships>
</file>

<file path=ppt/slides/_rels/slide26.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66.png"/><Relationship Id="rId7" Type="http://schemas.openxmlformats.org/officeDocument/2006/relationships/image" Target="../media/image181.png"/><Relationship Id="rId12" Type="http://schemas.openxmlformats.org/officeDocument/2006/relationships/image" Target="../media/image186.png"/><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180.png"/><Relationship Id="rId11" Type="http://schemas.openxmlformats.org/officeDocument/2006/relationships/image" Target="../media/image185.png"/><Relationship Id="rId5" Type="http://schemas.openxmlformats.org/officeDocument/2006/relationships/image" Target="../media/image3.png"/><Relationship Id="rId10" Type="http://schemas.openxmlformats.org/officeDocument/2006/relationships/image" Target="../media/image184.png"/><Relationship Id="rId4" Type="http://schemas.openxmlformats.org/officeDocument/2006/relationships/oleObject" Target="../embeddings/oleObject1.bin"/><Relationship Id="rId9" Type="http://schemas.openxmlformats.org/officeDocument/2006/relationships/image" Target="../media/image183.png"/></Relationships>
</file>

<file path=ppt/slides/_rels/slide27.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67.png"/><Relationship Id="rId7" Type="http://schemas.openxmlformats.org/officeDocument/2006/relationships/image" Target="../media/image172.png"/><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88.png"/><Relationship Id="rId11" Type="http://schemas.openxmlformats.org/officeDocument/2006/relationships/image" Target="../media/image189.png"/><Relationship Id="rId5" Type="http://schemas.openxmlformats.org/officeDocument/2006/relationships/image" Target="../media/image3.png"/><Relationship Id="rId10" Type="http://schemas.openxmlformats.org/officeDocument/2006/relationships/image" Target="../media/image187.png"/><Relationship Id="rId4" Type="http://schemas.openxmlformats.org/officeDocument/2006/relationships/oleObject" Target="../embeddings/oleObject1.bin"/><Relationship Id="rId9" Type="http://schemas.openxmlformats.org/officeDocument/2006/relationships/image" Target="../media/image191.png"/></Relationships>
</file>

<file path=ppt/slides/_rels/slide2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193.png"/><Relationship Id="rId3" Type="http://schemas.openxmlformats.org/officeDocument/2006/relationships/oleObject" Target="../embeddings/oleObject1.bin"/><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slideLayout" Target="../slideLayouts/slideLayout1.xml"/><Relationship Id="rId16" Type="http://schemas.openxmlformats.org/officeDocument/2006/relationships/image" Target="../media/image205.png"/><Relationship Id="rId20" Type="http://schemas.openxmlformats.org/officeDocument/2006/relationships/image" Target="../media/image207.png"/><Relationship Id="rId1" Type="http://schemas.openxmlformats.org/officeDocument/2006/relationships/vmlDrawing" Target="../drawings/vmlDrawing27.v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2.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194.png"/><Relationship Id="rId4" Type="http://schemas.openxmlformats.org/officeDocument/2006/relationships/image" Target="../media/image3.png"/><Relationship Id="rId9" Type="http://schemas.openxmlformats.org/officeDocument/2006/relationships/image" Target="../media/image198.png"/><Relationship Id="rId14" Type="http://schemas.openxmlformats.org/officeDocument/2006/relationships/image" Target="../media/image20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20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209.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30.v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211.png"/><Relationship Id="rId5" Type="http://schemas.openxmlformats.org/officeDocument/2006/relationships/image" Target="../media/image2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0.png"/><Relationship Id="rId11" Type="http://schemas.openxmlformats.org/officeDocument/2006/relationships/image" Target="../media/image22.png"/><Relationship Id="rId5" Type="http://schemas.openxmlformats.org/officeDocument/2006/relationships/image" Target="../media/image3.png"/><Relationship Id="rId19" Type="http://schemas.openxmlformats.org/officeDocument/2006/relationships/image" Target="../media/image30.png"/><Relationship Id="rId4" Type="http://schemas.openxmlformats.org/officeDocument/2006/relationships/oleObject" Target="../embeddings/oleObject1.bin"/><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0.png"/><Relationship Id="rId11" Type="http://schemas.openxmlformats.org/officeDocument/2006/relationships/image" Target="../media/image35.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oleObject" Target="../embeddings/oleObject1.bin"/><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9.png"/><Relationship Id="rId18" Type="http://schemas.openxmlformats.org/officeDocument/2006/relationships/image" Target="../media/image43.png"/><Relationship Id="rId3" Type="http://schemas.openxmlformats.org/officeDocument/2006/relationships/image" Target="../media/image21.png"/><Relationship Id="rId21" Type="http://schemas.openxmlformats.org/officeDocument/2006/relationships/image" Target="../media/image36.png"/><Relationship Id="rId12" Type="http://schemas.openxmlformats.org/officeDocument/2006/relationships/image" Target="../media/image38.png"/><Relationship Id="rId17" Type="http://schemas.openxmlformats.org/officeDocument/2006/relationships/image" Target="../media/image42.png"/><Relationship Id="rId2" Type="http://schemas.openxmlformats.org/officeDocument/2006/relationships/slideLayout" Target="../slideLayouts/slideLayout1.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vmlDrawing" Target="../drawings/vmlDrawing7.v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3.png"/><Relationship Id="rId15" Type="http://schemas.openxmlformats.org/officeDocument/2006/relationships/image" Target="../media/image40.png"/><Relationship Id="rId10" Type="http://schemas.openxmlformats.org/officeDocument/2006/relationships/image" Target="../media/image31.png"/><Relationship Id="rId19" Type="http://schemas.openxmlformats.org/officeDocument/2006/relationships/image" Target="../media/image44.png"/><Relationship Id="rId4" Type="http://schemas.openxmlformats.org/officeDocument/2006/relationships/oleObject" Target="../embeddings/oleObject1.bin"/><Relationship Id="rId9" Type="http://schemas.openxmlformats.org/officeDocument/2006/relationships/image" Target="../media/image33.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oleObject" Target="../embeddings/oleObject1.bin"/><Relationship Id="rId21" Type="http://schemas.openxmlformats.org/officeDocument/2006/relationships/image" Target="../media/image59.png"/><Relationship Id="rId7" Type="http://schemas.openxmlformats.org/officeDocument/2006/relationships/image" Target="../media/image310.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slideLayout" Target="../slideLayouts/slideLayout1.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vmlDrawing" Target="../drawings/vmlDrawing8.vml"/><Relationship Id="rId6" Type="http://schemas.openxmlformats.org/officeDocument/2006/relationships/image" Target="../media/image10.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38.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3.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1120" y="2721195"/>
            <a:ext cx="9418320" cy="1250232"/>
          </a:xfrm>
        </p:spPr>
        <p:txBody>
          <a:bodyPr>
            <a:normAutofit/>
          </a:bodyPr>
          <a:lstStyle/>
          <a:p>
            <a:r>
              <a:rPr lang="es-ES" sz="4000" dirty="0" smtClean="0"/>
              <a:t>Adaptación de Impedancias</a:t>
            </a:r>
            <a:br>
              <a:rPr lang="es-ES" sz="4000" dirty="0" smtClean="0"/>
            </a:br>
            <a:r>
              <a:rPr lang="es-ES" sz="4000" dirty="0" smtClean="0"/>
              <a:t>Parámetros Concentrados</a:t>
            </a:r>
            <a:endParaRPr lang="en-US" sz="4000" dirty="0"/>
          </a:p>
        </p:txBody>
      </p:sp>
      <p:cxnSp>
        <p:nvCxnSpPr>
          <p:cNvPr id="5" name="Conector recto 4"/>
          <p:cNvCxnSpPr/>
          <p:nvPr/>
        </p:nvCxnSpPr>
        <p:spPr>
          <a:xfrm flipV="1">
            <a:off x="996474" y="6441266"/>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CuadroTexto 6"/>
          <p:cNvSpPr txBox="1"/>
          <p:nvPr/>
        </p:nvSpPr>
        <p:spPr>
          <a:xfrm>
            <a:off x="3313408" y="1544816"/>
            <a:ext cx="5473743" cy="523220"/>
          </a:xfrm>
          <a:prstGeom prst="rect">
            <a:avLst/>
          </a:prstGeom>
          <a:noFill/>
        </p:spPr>
        <p:txBody>
          <a:bodyPr wrap="none" rtlCol="0">
            <a:spAutoFit/>
          </a:bodyPr>
          <a:lstStyle/>
          <a:p>
            <a:r>
              <a:rPr lang="es-ES" sz="2800" dirty="0" smtClean="0">
                <a:latin typeface="Cambria" panose="02040503050406030204" pitchFamily="18" charset="0"/>
                <a:ea typeface="Cambria" panose="02040503050406030204" pitchFamily="18" charset="0"/>
              </a:rPr>
              <a:t>Diseño de Circuitos en Microondas</a:t>
            </a:r>
          </a:p>
        </p:txBody>
      </p:sp>
      <p:sp>
        <p:nvSpPr>
          <p:cNvPr id="8" name="CuadroTexto 7"/>
          <p:cNvSpPr txBox="1"/>
          <p:nvPr/>
        </p:nvSpPr>
        <p:spPr>
          <a:xfrm>
            <a:off x="3392309" y="5016072"/>
            <a:ext cx="5315942" cy="1200329"/>
          </a:xfrm>
          <a:prstGeom prst="rect">
            <a:avLst/>
          </a:prstGeom>
          <a:noFill/>
        </p:spPr>
        <p:txBody>
          <a:bodyPr wrap="none" rtlCol="0">
            <a:spAutoFit/>
          </a:bodyPr>
          <a:lstStyle/>
          <a:p>
            <a:pPr algn="ctr"/>
            <a:r>
              <a:rPr lang="es-ES" sz="2400" dirty="0" smtClean="0">
                <a:latin typeface="Cambria" panose="02040503050406030204" pitchFamily="18" charset="0"/>
                <a:ea typeface="Cambria" panose="02040503050406030204" pitchFamily="18" charset="0"/>
              </a:rPr>
              <a:t>2023 –</a:t>
            </a:r>
            <a:r>
              <a:rPr lang="en-US" sz="2400" dirty="0">
                <a:latin typeface="Cambria" panose="02040503050406030204" pitchFamily="18" charset="0"/>
                <a:ea typeface="Cambria" panose="02040503050406030204" pitchFamily="18" charset="0"/>
              </a:rPr>
              <a:t> </a:t>
            </a:r>
            <a:r>
              <a:rPr lang="es-ES" sz="2400" dirty="0" smtClean="0">
                <a:latin typeface="Cambria" panose="02040503050406030204" pitchFamily="18" charset="0"/>
                <a:ea typeface="Cambria" panose="02040503050406030204" pitchFamily="18" charset="0"/>
              </a:rPr>
              <a:t>Laboratorio de Comunicaciones</a:t>
            </a:r>
          </a:p>
          <a:p>
            <a:pPr algn="ctr"/>
            <a:r>
              <a:rPr lang="es-ES" sz="2400" dirty="0" smtClean="0">
                <a:latin typeface="Cambria" panose="02040503050406030204" pitchFamily="18" charset="0"/>
                <a:ea typeface="Cambria" panose="02040503050406030204" pitchFamily="18" charset="0"/>
              </a:rPr>
              <a:t>Facultad de Ingeniería</a:t>
            </a:r>
          </a:p>
          <a:p>
            <a:pPr algn="ctr"/>
            <a:r>
              <a:rPr lang="es-ES" sz="2400" dirty="0" smtClean="0">
                <a:latin typeface="Cambria" panose="02040503050406030204" pitchFamily="18" charset="0"/>
                <a:ea typeface="Cambria" panose="02040503050406030204" pitchFamily="18" charset="0"/>
              </a:rPr>
              <a:t>UNMDP </a:t>
            </a:r>
            <a:endParaRPr lang="en-US" sz="2400" dirty="0">
              <a:latin typeface="Cambria" panose="02040503050406030204" pitchFamily="18" charset="0"/>
              <a:ea typeface="Cambria" panose="02040503050406030204" pitchFamily="18" charset="0"/>
            </a:endParaRPr>
          </a:p>
        </p:txBody>
      </p:sp>
      <p:grpSp>
        <p:nvGrpSpPr>
          <p:cNvPr id="10" name="Grupo 9"/>
          <p:cNvGrpSpPr/>
          <p:nvPr/>
        </p:nvGrpSpPr>
        <p:grpSpPr>
          <a:xfrm>
            <a:off x="1554480" y="366505"/>
            <a:ext cx="9048215" cy="777702"/>
            <a:chOff x="1988820" y="317763"/>
            <a:chExt cx="9048215" cy="777702"/>
          </a:xfrm>
        </p:grpSpPr>
        <p:pic>
          <p:nvPicPr>
            <p:cNvPr id="11" name="Imagen 10"/>
            <p:cNvPicPr>
              <a:picLocks noChangeAspect="1"/>
            </p:cNvPicPr>
            <p:nvPr/>
          </p:nvPicPr>
          <p:blipFill rotWithShape="1">
            <a:blip r:embed="rId2"/>
            <a:srcRect l="-281" r="20113"/>
            <a:stretch/>
          </p:blipFill>
          <p:spPr>
            <a:xfrm>
              <a:off x="1988820" y="318932"/>
              <a:ext cx="8991600" cy="776533"/>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987" y="327245"/>
              <a:ext cx="4789927" cy="757670"/>
            </a:xfrm>
            <a:prstGeom prst="rect">
              <a:avLst/>
            </a:prstGeom>
          </p:spPr>
        </p:pic>
        <p:pic>
          <p:nvPicPr>
            <p:cNvPr id="13" name="Imagen 12"/>
            <p:cNvPicPr>
              <a:picLocks noChangeAspect="1"/>
            </p:cNvPicPr>
            <p:nvPr/>
          </p:nvPicPr>
          <p:blipFill rotWithShape="1">
            <a:blip r:embed="rId2"/>
            <a:srcRect l="76777"/>
            <a:stretch/>
          </p:blipFill>
          <p:spPr>
            <a:xfrm>
              <a:off x="8428412" y="317763"/>
              <a:ext cx="2608623" cy="777701"/>
            </a:xfrm>
            <a:prstGeom prst="rect">
              <a:avLst/>
            </a:prstGeom>
          </p:spPr>
        </p:pic>
      </p:grpSp>
    </p:spTree>
    <p:extLst>
      <p:ext uri="{BB962C8B-B14F-4D97-AF65-F5344CB8AC3E}">
        <p14:creationId xmlns:p14="http://schemas.microsoft.com/office/powerpoint/2010/main" val="2247917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6451"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cxnSp>
        <p:nvCxnSpPr>
          <p:cNvPr id="22" name="Conector recto 21"/>
          <p:cNvCxnSpPr/>
          <p:nvPr/>
        </p:nvCxnSpPr>
        <p:spPr>
          <a:xfrm flipV="1">
            <a:off x="4573753"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Rectángulo 22"/>
              <p:cNvSpPr/>
              <p:nvPr/>
            </p:nvSpPr>
            <p:spPr>
              <a:xfrm>
                <a:off x="4313843"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3" name="Rectángulo 22"/>
              <p:cNvSpPr>
                <a:spLocks noRot="1" noChangeAspect="1" noMove="1" noResize="1" noEditPoints="1" noAdjustHandles="1" noChangeArrowheads="1" noChangeShapeType="1" noTextEdit="1"/>
              </p:cNvSpPr>
              <p:nvPr/>
            </p:nvSpPr>
            <p:spPr>
              <a:xfrm>
                <a:off x="4313843"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24" name="Conector recto 23"/>
          <p:cNvCxnSpPr/>
          <p:nvPr/>
        </p:nvCxnSpPr>
        <p:spPr>
          <a:xfrm flipV="1">
            <a:off x="632320"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flipH="1">
            <a:off x="632321"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26" name="Grupo 25"/>
          <p:cNvGrpSpPr/>
          <p:nvPr/>
        </p:nvGrpSpPr>
        <p:grpSpPr>
          <a:xfrm rot="19154456">
            <a:off x="389405" y="1933986"/>
            <a:ext cx="493667" cy="474004"/>
            <a:chOff x="1512916" y="3158836"/>
            <a:chExt cx="831273" cy="798022"/>
          </a:xfrm>
        </p:grpSpPr>
        <p:sp>
          <p:nvSpPr>
            <p:cNvPr id="27" name="Elipse 26"/>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Conector curvado 27"/>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1917422"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1094643"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1094643"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632320"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flipH="1">
            <a:off x="4987649"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V="1">
            <a:off x="5576822"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Rectángulo 33"/>
              <p:cNvSpPr/>
              <p:nvPr/>
            </p:nvSpPr>
            <p:spPr>
              <a:xfrm>
                <a:off x="5268566"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4" name="Rectángulo 33"/>
              <p:cNvSpPr>
                <a:spLocks noRot="1" noChangeAspect="1" noMove="1" noResize="1" noEditPoints="1" noAdjustHandles="1" noChangeArrowheads="1" noChangeShapeType="1" noTextEdit="1"/>
              </p:cNvSpPr>
              <p:nvPr/>
            </p:nvSpPr>
            <p:spPr>
              <a:xfrm>
                <a:off x="5268566"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36" name="Conector recto 35"/>
          <p:cNvCxnSpPr/>
          <p:nvPr/>
        </p:nvCxnSpPr>
        <p:spPr>
          <a:xfrm flipV="1">
            <a:off x="3604202" y="1663405"/>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38" name="Conector recto 37"/>
          <p:cNvCxnSpPr/>
          <p:nvPr/>
        </p:nvCxnSpPr>
        <p:spPr>
          <a:xfrm flipV="1">
            <a:off x="10307851"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Rectángulo 38"/>
              <p:cNvSpPr/>
              <p:nvPr/>
            </p:nvSpPr>
            <p:spPr>
              <a:xfrm>
                <a:off x="10047941"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9" name="Rectángulo 38"/>
              <p:cNvSpPr>
                <a:spLocks noRot="1" noChangeAspect="1" noMove="1" noResize="1" noEditPoints="1" noAdjustHandles="1" noChangeArrowheads="1" noChangeShapeType="1" noTextEdit="1"/>
              </p:cNvSpPr>
              <p:nvPr/>
            </p:nvSpPr>
            <p:spPr>
              <a:xfrm>
                <a:off x="10047941"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40" name="Conector recto 39"/>
          <p:cNvCxnSpPr/>
          <p:nvPr/>
        </p:nvCxnSpPr>
        <p:spPr>
          <a:xfrm flipV="1">
            <a:off x="6366418"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cto 40"/>
          <p:cNvCxnSpPr/>
          <p:nvPr/>
        </p:nvCxnSpPr>
        <p:spPr>
          <a:xfrm flipH="1">
            <a:off x="6366419"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43" name="Grupo 42"/>
          <p:cNvGrpSpPr/>
          <p:nvPr/>
        </p:nvGrpSpPr>
        <p:grpSpPr>
          <a:xfrm rot="19154456">
            <a:off x="6123503" y="1933986"/>
            <a:ext cx="493667" cy="474004"/>
            <a:chOff x="1512916" y="3158836"/>
            <a:chExt cx="831273" cy="798022"/>
          </a:xfrm>
        </p:grpSpPr>
        <p:sp>
          <p:nvSpPr>
            <p:cNvPr id="44" name="Elipse 4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5" name="Conector curvado 4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6" name="Conector recto 45"/>
          <p:cNvCxnSpPr/>
          <p:nvPr/>
        </p:nvCxnSpPr>
        <p:spPr>
          <a:xfrm flipH="1">
            <a:off x="7651520"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Rectángulo 46"/>
              <p:cNvSpPr/>
              <p:nvPr/>
            </p:nvSpPr>
            <p:spPr>
              <a:xfrm>
                <a:off x="6828741"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7" name="Rectángulo 46"/>
              <p:cNvSpPr>
                <a:spLocks noRot="1" noChangeAspect="1" noMove="1" noResize="1" noEditPoints="1" noAdjustHandles="1" noChangeArrowheads="1" noChangeShapeType="1" noTextEdit="1"/>
              </p:cNvSpPr>
              <p:nvPr/>
            </p:nvSpPr>
            <p:spPr>
              <a:xfrm>
                <a:off x="6828741"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48" name="Conector recto 47"/>
          <p:cNvCxnSpPr>
            <a:stCxn id="47" idx="1"/>
          </p:cNvCxnSpPr>
          <p:nvPr/>
        </p:nvCxnSpPr>
        <p:spPr>
          <a:xfrm flipH="1">
            <a:off x="6366418"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49" name="Conector recto 48"/>
          <p:cNvCxnSpPr/>
          <p:nvPr/>
        </p:nvCxnSpPr>
        <p:spPr>
          <a:xfrm flipH="1">
            <a:off x="10721747"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1131092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11002664"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11002664"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53" name="Conector recto 52"/>
          <p:cNvCxnSpPr/>
          <p:nvPr/>
        </p:nvCxnSpPr>
        <p:spPr>
          <a:xfrm flipV="1">
            <a:off x="933830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5" name="Rectángulo 64"/>
              <p:cNvSpPr/>
              <p:nvPr/>
            </p:nvSpPr>
            <p:spPr>
              <a:xfrm>
                <a:off x="2659690" y="2496641"/>
                <a:ext cx="10000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2,28 </m:t>
                      </m:r>
                      <m:r>
                        <a:rPr lang="es-ES" b="0" i="1" smtClean="0">
                          <a:solidFill>
                            <a:schemeClr val="tx1"/>
                          </a:solidFill>
                          <a:latin typeface="Cambria Math" panose="02040503050406030204" pitchFamily="18" charset="0"/>
                        </a:rPr>
                        <m:t>𝑝𝐹</m:t>
                      </m:r>
                    </m:oMath>
                  </m:oMathPara>
                </a14:m>
                <a:endParaRPr lang="es-AR" i="1" dirty="0" smtClean="0">
                  <a:solidFill>
                    <a:schemeClr val="tx1"/>
                  </a:solidFill>
                </a:endParaRPr>
              </a:p>
            </p:txBody>
          </p:sp>
        </mc:Choice>
        <mc:Fallback xmlns="">
          <p:sp>
            <p:nvSpPr>
              <p:cNvPr id="65" name="Rectángulo 64"/>
              <p:cNvSpPr>
                <a:spLocks noRot="1" noChangeAspect="1" noMove="1" noResize="1" noEditPoints="1" noAdjustHandles="1" noChangeArrowheads="1" noChangeShapeType="1" noTextEdit="1"/>
              </p:cNvSpPr>
              <p:nvPr/>
            </p:nvSpPr>
            <p:spPr>
              <a:xfrm>
                <a:off x="2659690" y="2496641"/>
                <a:ext cx="1000017" cy="369332"/>
              </a:xfrm>
              <a:prstGeom prst="rect">
                <a:avLst/>
              </a:prstGeom>
              <a:blipFill>
                <a:blip r:embed="rId8"/>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7" name="Rectángulo 66"/>
              <p:cNvSpPr/>
              <p:nvPr/>
            </p:nvSpPr>
            <p:spPr>
              <a:xfrm>
                <a:off x="8115467" y="2573335"/>
                <a:ext cx="11568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31,4 </m:t>
                      </m:r>
                      <m:r>
                        <a:rPr lang="es-ES" b="0" i="1" smtClean="0">
                          <a:solidFill>
                            <a:schemeClr val="tx1"/>
                          </a:solidFill>
                          <a:latin typeface="Cambria Math" panose="02040503050406030204" pitchFamily="18" charset="0"/>
                        </a:rPr>
                        <m:t>𝑛𝐻𝑦</m:t>
                      </m:r>
                    </m:oMath>
                  </m:oMathPara>
                </a14:m>
                <a:endParaRPr lang="es-AR" i="1" dirty="0" smtClean="0">
                  <a:solidFill>
                    <a:schemeClr val="tx1"/>
                  </a:solidFill>
                </a:endParaRPr>
              </a:p>
            </p:txBody>
          </p:sp>
        </mc:Choice>
        <mc:Fallback xmlns="">
          <p:sp>
            <p:nvSpPr>
              <p:cNvPr id="67" name="Rectángulo 66"/>
              <p:cNvSpPr>
                <a:spLocks noRot="1" noChangeAspect="1" noMove="1" noResize="1" noEditPoints="1" noAdjustHandles="1" noChangeArrowheads="1" noChangeShapeType="1" noTextEdit="1"/>
              </p:cNvSpPr>
              <p:nvPr/>
            </p:nvSpPr>
            <p:spPr>
              <a:xfrm>
                <a:off x="8115467" y="2573335"/>
                <a:ext cx="1156855" cy="369332"/>
              </a:xfrm>
              <a:prstGeom prst="rect">
                <a:avLst/>
              </a:prstGeom>
              <a:blipFill>
                <a:blip r:embed="rId9"/>
                <a:stretch>
                  <a:fillRect b="-1147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9" name="Rectángulo 68"/>
              <p:cNvSpPr/>
              <p:nvPr/>
            </p:nvSpPr>
            <p:spPr>
              <a:xfrm>
                <a:off x="2109567" y="1770897"/>
                <a:ext cx="11568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13,2 </m:t>
                      </m:r>
                      <m:r>
                        <a:rPr lang="es-ES" b="0" i="1" smtClean="0">
                          <a:solidFill>
                            <a:schemeClr val="tx1"/>
                          </a:solidFill>
                          <a:latin typeface="Cambria Math" panose="02040503050406030204" pitchFamily="18" charset="0"/>
                        </a:rPr>
                        <m:t>𝑛𝐻𝑦</m:t>
                      </m:r>
                    </m:oMath>
                  </m:oMathPara>
                </a14:m>
                <a:endParaRPr lang="es-AR" i="1" dirty="0">
                  <a:solidFill>
                    <a:schemeClr val="tx1"/>
                  </a:solidFill>
                </a:endParaRPr>
              </a:p>
            </p:txBody>
          </p:sp>
        </mc:Choice>
        <mc:Fallback xmlns="">
          <p:sp>
            <p:nvSpPr>
              <p:cNvPr id="69" name="Rectángulo 68"/>
              <p:cNvSpPr>
                <a:spLocks noRot="1" noChangeAspect="1" noMove="1" noResize="1" noEditPoints="1" noAdjustHandles="1" noChangeArrowheads="1" noChangeShapeType="1" noTextEdit="1"/>
              </p:cNvSpPr>
              <p:nvPr/>
            </p:nvSpPr>
            <p:spPr>
              <a:xfrm>
                <a:off x="2109567" y="1770897"/>
                <a:ext cx="1156855" cy="369332"/>
              </a:xfrm>
              <a:prstGeom prst="rect">
                <a:avLst/>
              </a:prstGeom>
              <a:blipFill>
                <a:blip r:embed="rId10"/>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1" name="Rectángulo 70"/>
              <p:cNvSpPr/>
              <p:nvPr/>
            </p:nvSpPr>
            <p:spPr>
              <a:xfrm>
                <a:off x="7921730" y="1966204"/>
                <a:ext cx="10000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2,37 </m:t>
                      </m:r>
                      <m:r>
                        <a:rPr lang="es-ES" b="0" i="1" smtClean="0">
                          <a:solidFill>
                            <a:schemeClr val="tx1"/>
                          </a:solidFill>
                          <a:latin typeface="Cambria Math" panose="02040503050406030204" pitchFamily="18" charset="0"/>
                        </a:rPr>
                        <m:t>𝑝𝐹</m:t>
                      </m:r>
                    </m:oMath>
                  </m:oMathPara>
                </a14:m>
                <a:endParaRPr lang="es-AR" i="1" dirty="0">
                  <a:solidFill>
                    <a:schemeClr val="tx1"/>
                  </a:solidFill>
                </a:endParaRPr>
              </a:p>
            </p:txBody>
          </p:sp>
        </mc:Choice>
        <mc:Fallback xmlns="">
          <p:sp>
            <p:nvSpPr>
              <p:cNvPr id="71" name="Rectángulo 70"/>
              <p:cNvSpPr>
                <a:spLocks noRot="1" noChangeAspect="1" noMove="1" noResize="1" noEditPoints="1" noAdjustHandles="1" noChangeArrowheads="1" noChangeShapeType="1" noTextEdit="1"/>
              </p:cNvSpPr>
              <p:nvPr/>
            </p:nvSpPr>
            <p:spPr>
              <a:xfrm>
                <a:off x="7921730" y="1966204"/>
                <a:ext cx="1000017" cy="369332"/>
              </a:xfrm>
              <a:prstGeom prst="rect">
                <a:avLst/>
              </a:prstGeom>
              <a:blipFill>
                <a:blip r:embed="rId11"/>
                <a:stretch>
                  <a:fillRect b="-13333"/>
                </a:stretch>
              </a:blipFill>
            </p:spPr>
            <p:txBody>
              <a:bodyPr/>
              <a:lstStyle/>
              <a:p>
                <a:r>
                  <a:rPr lang="es-AR">
                    <a:noFill/>
                  </a:rPr>
                  <a:t> </a:t>
                </a:r>
              </a:p>
            </p:txBody>
          </p:sp>
        </mc:Fallback>
      </mc:AlternateContent>
      <p:pic>
        <p:nvPicPr>
          <p:cNvPr id="72" name="Picture 8"/>
          <p:cNvPicPr/>
          <p:nvPr/>
        </p:nvPicPr>
        <p:blipFill rotWithShape="1">
          <a:blip r:embed="rId12" cstate="print">
            <a:extLst>
              <a:ext uri="{28A0092B-C50C-407E-A947-70E740481C1C}">
                <a14:useLocalDpi xmlns:a14="http://schemas.microsoft.com/office/drawing/2010/main" val="0"/>
              </a:ext>
            </a:extLst>
          </a:blip>
          <a:srcRect l="11704" t="-1074" r="71623" b="91427"/>
          <a:stretch/>
        </p:blipFill>
        <p:spPr bwMode="auto">
          <a:xfrm>
            <a:off x="2246153" y="1473811"/>
            <a:ext cx="864523" cy="340821"/>
          </a:xfrm>
          <a:prstGeom prst="rect">
            <a:avLst/>
          </a:prstGeom>
          <a:solidFill>
            <a:schemeClr val="bg1"/>
          </a:solidFill>
          <a:ln>
            <a:noFill/>
          </a:ln>
          <a:extLst/>
        </p:spPr>
      </p:pic>
      <p:pic>
        <p:nvPicPr>
          <p:cNvPr id="73" name="Picture 8"/>
          <p:cNvPicPr/>
          <p:nvPr/>
        </p:nvPicPr>
        <p:blipFill rotWithShape="1">
          <a:blip r:embed="rId12" cstate="print">
            <a:extLst>
              <a:ext uri="{28A0092B-C50C-407E-A947-70E740481C1C}">
                <a14:useLocalDpi xmlns:a14="http://schemas.microsoft.com/office/drawing/2010/main" val="0"/>
              </a:ext>
            </a:extLst>
          </a:blip>
          <a:srcRect l="11704" t="-1074" r="71623" b="91427"/>
          <a:stretch/>
        </p:blipFill>
        <p:spPr bwMode="auto">
          <a:xfrm rot="5400000">
            <a:off x="8916818" y="2173156"/>
            <a:ext cx="864523" cy="340821"/>
          </a:xfrm>
          <a:prstGeom prst="rect">
            <a:avLst/>
          </a:prstGeom>
          <a:solidFill>
            <a:schemeClr val="bg1"/>
          </a:solidFill>
          <a:ln>
            <a:noFill/>
          </a:ln>
          <a:extLst/>
        </p:spPr>
      </p:pic>
      <p:pic>
        <p:nvPicPr>
          <p:cNvPr id="74" name="Picture 8"/>
          <p:cNvPicPr/>
          <p:nvPr/>
        </p:nvPicPr>
        <p:blipFill rotWithShape="1">
          <a:blip r:embed="rId12" cstate="print">
            <a:extLst>
              <a:ext uri="{28A0092B-C50C-407E-A947-70E740481C1C}">
                <a14:useLocalDpi xmlns:a14="http://schemas.microsoft.com/office/drawing/2010/main" val="0"/>
              </a:ext>
            </a:extLst>
          </a:blip>
          <a:srcRect l="26145" t="11021" r="66479" b="73920"/>
          <a:stretch/>
        </p:blipFill>
        <p:spPr bwMode="auto">
          <a:xfrm rot="5400000">
            <a:off x="8035836" y="1398997"/>
            <a:ext cx="725964" cy="532014"/>
          </a:xfrm>
          <a:prstGeom prst="rect">
            <a:avLst/>
          </a:prstGeom>
          <a:solidFill>
            <a:schemeClr val="bg1"/>
          </a:solidFill>
          <a:ln>
            <a:noFill/>
          </a:ln>
          <a:extLst/>
        </p:spPr>
      </p:pic>
      <p:pic>
        <p:nvPicPr>
          <p:cNvPr id="75" name="Picture 8"/>
          <p:cNvPicPr/>
          <p:nvPr/>
        </p:nvPicPr>
        <p:blipFill rotWithShape="1">
          <a:blip r:embed="rId12" cstate="print">
            <a:extLst>
              <a:ext uri="{28A0092B-C50C-407E-A947-70E740481C1C}">
                <a14:useLocalDpi xmlns:a14="http://schemas.microsoft.com/office/drawing/2010/main" val="0"/>
              </a:ext>
            </a:extLst>
          </a:blip>
          <a:srcRect l="26145" t="11021" r="66479" b="73920"/>
          <a:stretch/>
        </p:blipFill>
        <p:spPr bwMode="auto">
          <a:xfrm>
            <a:off x="3251014" y="2041321"/>
            <a:ext cx="725964" cy="532014"/>
          </a:xfrm>
          <a:prstGeom prst="rect">
            <a:avLst/>
          </a:prstGeom>
          <a:solidFill>
            <a:schemeClr val="bg1"/>
          </a:solidFill>
          <a:ln>
            <a:noFill/>
          </a:ln>
          <a:extLst/>
        </p:spPr>
      </p:pic>
      <p:pic>
        <p:nvPicPr>
          <p:cNvPr id="3" name="Imagen 2"/>
          <p:cNvPicPr>
            <a:picLocks noChangeAspect="1"/>
          </p:cNvPicPr>
          <p:nvPr/>
        </p:nvPicPr>
        <p:blipFill>
          <a:blip r:embed="rId13"/>
          <a:stretch>
            <a:fillRect/>
          </a:stretch>
        </p:blipFill>
        <p:spPr>
          <a:xfrm>
            <a:off x="785169" y="3359023"/>
            <a:ext cx="4676293" cy="3140794"/>
          </a:xfrm>
          <a:prstGeom prst="rect">
            <a:avLst/>
          </a:prstGeom>
        </p:spPr>
      </p:pic>
      <p:pic>
        <p:nvPicPr>
          <p:cNvPr id="6" name="Imagen 5"/>
          <p:cNvPicPr>
            <a:picLocks noChangeAspect="1"/>
          </p:cNvPicPr>
          <p:nvPr/>
        </p:nvPicPr>
        <p:blipFill>
          <a:blip r:embed="rId14"/>
          <a:stretch>
            <a:fillRect/>
          </a:stretch>
        </p:blipFill>
        <p:spPr>
          <a:xfrm>
            <a:off x="6623224" y="3401815"/>
            <a:ext cx="5126316" cy="3045761"/>
          </a:xfrm>
          <a:prstGeom prst="rect">
            <a:avLst/>
          </a:prstGeom>
        </p:spPr>
      </p:pic>
    </p:spTree>
    <p:extLst>
      <p:ext uri="{BB962C8B-B14F-4D97-AF65-F5344CB8AC3E}">
        <p14:creationId xmlns:p14="http://schemas.microsoft.com/office/powerpoint/2010/main" val="404838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7476"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cxnSp>
        <p:nvCxnSpPr>
          <p:cNvPr id="22" name="Conector recto 21"/>
          <p:cNvCxnSpPr/>
          <p:nvPr/>
        </p:nvCxnSpPr>
        <p:spPr>
          <a:xfrm flipV="1">
            <a:off x="4573753"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Rectángulo 22"/>
              <p:cNvSpPr/>
              <p:nvPr/>
            </p:nvSpPr>
            <p:spPr>
              <a:xfrm>
                <a:off x="4313843"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3" name="Rectángulo 22"/>
              <p:cNvSpPr>
                <a:spLocks noRot="1" noChangeAspect="1" noMove="1" noResize="1" noEditPoints="1" noAdjustHandles="1" noChangeArrowheads="1" noChangeShapeType="1" noTextEdit="1"/>
              </p:cNvSpPr>
              <p:nvPr/>
            </p:nvSpPr>
            <p:spPr>
              <a:xfrm>
                <a:off x="4313843"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24" name="Conector recto 23"/>
          <p:cNvCxnSpPr/>
          <p:nvPr/>
        </p:nvCxnSpPr>
        <p:spPr>
          <a:xfrm flipV="1">
            <a:off x="632320"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flipH="1">
            <a:off x="632321"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26" name="Grupo 25"/>
          <p:cNvGrpSpPr/>
          <p:nvPr/>
        </p:nvGrpSpPr>
        <p:grpSpPr>
          <a:xfrm rot="19154456">
            <a:off x="389405" y="1933986"/>
            <a:ext cx="493667" cy="474004"/>
            <a:chOff x="1512916" y="3158836"/>
            <a:chExt cx="831273" cy="798022"/>
          </a:xfrm>
        </p:grpSpPr>
        <p:sp>
          <p:nvSpPr>
            <p:cNvPr id="27" name="Elipse 26"/>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Conector curvado 27"/>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1917422"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1094643"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1094643"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632320"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flipH="1">
            <a:off x="4987649"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V="1">
            <a:off x="5576822"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Rectángulo 33"/>
              <p:cNvSpPr/>
              <p:nvPr/>
            </p:nvSpPr>
            <p:spPr>
              <a:xfrm>
                <a:off x="5268566"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4" name="Rectángulo 33"/>
              <p:cNvSpPr>
                <a:spLocks noRot="1" noChangeAspect="1" noMove="1" noResize="1" noEditPoints="1" noAdjustHandles="1" noChangeArrowheads="1" noChangeShapeType="1" noTextEdit="1"/>
              </p:cNvSpPr>
              <p:nvPr/>
            </p:nvSpPr>
            <p:spPr>
              <a:xfrm>
                <a:off x="5268566"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36" name="Conector recto 35"/>
          <p:cNvCxnSpPr/>
          <p:nvPr/>
        </p:nvCxnSpPr>
        <p:spPr>
          <a:xfrm flipV="1">
            <a:off x="3604202" y="1663405"/>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38" name="Conector recto 37"/>
          <p:cNvCxnSpPr/>
          <p:nvPr/>
        </p:nvCxnSpPr>
        <p:spPr>
          <a:xfrm flipV="1">
            <a:off x="10307851"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Rectángulo 38"/>
              <p:cNvSpPr/>
              <p:nvPr/>
            </p:nvSpPr>
            <p:spPr>
              <a:xfrm>
                <a:off x="10047941"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9" name="Rectángulo 38"/>
              <p:cNvSpPr>
                <a:spLocks noRot="1" noChangeAspect="1" noMove="1" noResize="1" noEditPoints="1" noAdjustHandles="1" noChangeArrowheads="1" noChangeShapeType="1" noTextEdit="1"/>
              </p:cNvSpPr>
              <p:nvPr/>
            </p:nvSpPr>
            <p:spPr>
              <a:xfrm>
                <a:off x="10047941"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40" name="Conector recto 39"/>
          <p:cNvCxnSpPr/>
          <p:nvPr/>
        </p:nvCxnSpPr>
        <p:spPr>
          <a:xfrm flipV="1">
            <a:off x="6366418"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cto 40"/>
          <p:cNvCxnSpPr/>
          <p:nvPr/>
        </p:nvCxnSpPr>
        <p:spPr>
          <a:xfrm flipH="1">
            <a:off x="6366419"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43" name="Grupo 42"/>
          <p:cNvGrpSpPr/>
          <p:nvPr/>
        </p:nvGrpSpPr>
        <p:grpSpPr>
          <a:xfrm rot="19154456">
            <a:off x="6123503" y="1933986"/>
            <a:ext cx="493667" cy="474004"/>
            <a:chOff x="1512916" y="3158836"/>
            <a:chExt cx="831273" cy="798022"/>
          </a:xfrm>
        </p:grpSpPr>
        <p:sp>
          <p:nvSpPr>
            <p:cNvPr id="44" name="Elipse 4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5" name="Conector curvado 4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6" name="Conector recto 45"/>
          <p:cNvCxnSpPr/>
          <p:nvPr/>
        </p:nvCxnSpPr>
        <p:spPr>
          <a:xfrm flipH="1">
            <a:off x="7651520"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Rectángulo 46"/>
              <p:cNvSpPr/>
              <p:nvPr/>
            </p:nvSpPr>
            <p:spPr>
              <a:xfrm>
                <a:off x="6828741"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7" name="Rectángulo 46"/>
              <p:cNvSpPr>
                <a:spLocks noRot="1" noChangeAspect="1" noMove="1" noResize="1" noEditPoints="1" noAdjustHandles="1" noChangeArrowheads="1" noChangeShapeType="1" noTextEdit="1"/>
              </p:cNvSpPr>
              <p:nvPr/>
            </p:nvSpPr>
            <p:spPr>
              <a:xfrm>
                <a:off x="6828741"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48" name="Conector recto 47"/>
          <p:cNvCxnSpPr>
            <a:stCxn id="47" idx="1"/>
          </p:cNvCxnSpPr>
          <p:nvPr/>
        </p:nvCxnSpPr>
        <p:spPr>
          <a:xfrm flipH="1">
            <a:off x="6366418"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49" name="Conector recto 48"/>
          <p:cNvCxnSpPr/>
          <p:nvPr/>
        </p:nvCxnSpPr>
        <p:spPr>
          <a:xfrm flipH="1">
            <a:off x="10721747"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1131092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11002664"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11002664"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53" name="Conector recto 52"/>
          <p:cNvCxnSpPr/>
          <p:nvPr/>
        </p:nvCxnSpPr>
        <p:spPr>
          <a:xfrm flipV="1">
            <a:off x="933830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5" name="Rectángulo 64"/>
              <p:cNvSpPr/>
              <p:nvPr/>
            </p:nvSpPr>
            <p:spPr>
              <a:xfrm>
                <a:off x="2659690" y="2496641"/>
                <a:ext cx="10000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2,28 </m:t>
                      </m:r>
                      <m:r>
                        <a:rPr lang="es-ES" b="0" i="1" smtClean="0">
                          <a:solidFill>
                            <a:schemeClr val="tx1"/>
                          </a:solidFill>
                          <a:latin typeface="Cambria Math" panose="02040503050406030204" pitchFamily="18" charset="0"/>
                        </a:rPr>
                        <m:t>𝑝𝐹</m:t>
                      </m:r>
                    </m:oMath>
                  </m:oMathPara>
                </a14:m>
                <a:endParaRPr lang="es-AR" i="1" dirty="0" smtClean="0">
                  <a:solidFill>
                    <a:schemeClr val="tx1"/>
                  </a:solidFill>
                </a:endParaRPr>
              </a:p>
            </p:txBody>
          </p:sp>
        </mc:Choice>
        <mc:Fallback xmlns="">
          <p:sp>
            <p:nvSpPr>
              <p:cNvPr id="65" name="Rectángulo 64"/>
              <p:cNvSpPr>
                <a:spLocks noRot="1" noChangeAspect="1" noMove="1" noResize="1" noEditPoints="1" noAdjustHandles="1" noChangeArrowheads="1" noChangeShapeType="1" noTextEdit="1"/>
              </p:cNvSpPr>
              <p:nvPr/>
            </p:nvSpPr>
            <p:spPr>
              <a:xfrm>
                <a:off x="2659690" y="2496641"/>
                <a:ext cx="1000017" cy="369332"/>
              </a:xfrm>
              <a:prstGeom prst="rect">
                <a:avLst/>
              </a:prstGeom>
              <a:blipFill>
                <a:blip r:embed="rId8"/>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7" name="Rectángulo 66"/>
              <p:cNvSpPr/>
              <p:nvPr/>
            </p:nvSpPr>
            <p:spPr>
              <a:xfrm>
                <a:off x="8115467" y="2573335"/>
                <a:ext cx="11568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31,4 </m:t>
                      </m:r>
                      <m:r>
                        <a:rPr lang="es-ES" b="0" i="1" smtClean="0">
                          <a:solidFill>
                            <a:schemeClr val="tx1"/>
                          </a:solidFill>
                          <a:latin typeface="Cambria Math" panose="02040503050406030204" pitchFamily="18" charset="0"/>
                        </a:rPr>
                        <m:t>𝑛𝐻𝑦</m:t>
                      </m:r>
                    </m:oMath>
                  </m:oMathPara>
                </a14:m>
                <a:endParaRPr lang="es-AR" i="1" dirty="0" smtClean="0">
                  <a:solidFill>
                    <a:schemeClr val="tx1"/>
                  </a:solidFill>
                </a:endParaRPr>
              </a:p>
            </p:txBody>
          </p:sp>
        </mc:Choice>
        <mc:Fallback xmlns="">
          <p:sp>
            <p:nvSpPr>
              <p:cNvPr id="67" name="Rectángulo 66"/>
              <p:cNvSpPr>
                <a:spLocks noRot="1" noChangeAspect="1" noMove="1" noResize="1" noEditPoints="1" noAdjustHandles="1" noChangeArrowheads="1" noChangeShapeType="1" noTextEdit="1"/>
              </p:cNvSpPr>
              <p:nvPr/>
            </p:nvSpPr>
            <p:spPr>
              <a:xfrm>
                <a:off x="8115467" y="2573335"/>
                <a:ext cx="1156855" cy="369332"/>
              </a:xfrm>
              <a:prstGeom prst="rect">
                <a:avLst/>
              </a:prstGeom>
              <a:blipFill>
                <a:blip r:embed="rId9"/>
                <a:stretch>
                  <a:fillRect b="-1147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9" name="Rectángulo 68"/>
              <p:cNvSpPr/>
              <p:nvPr/>
            </p:nvSpPr>
            <p:spPr>
              <a:xfrm>
                <a:off x="2109567" y="1770897"/>
                <a:ext cx="11568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13,2 </m:t>
                      </m:r>
                      <m:r>
                        <a:rPr lang="es-ES" b="0" i="1" smtClean="0">
                          <a:solidFill>
                            <a:schemeClr val="tx1"/>
                          </a:solidFill>
                          <a:latin typeface="Cambria Math" panose="02040503050406030204" pitchFamily="18" charset="0"/>
                        </a:rPr>
                        <m:t>𝑛𝐻𝑦</m:t>
                      </m:r>
                    </m:oMath>
                  </m:oMathPara>
                </a14:m>
                <a:endParaRPr lang="es-AR" i="1" dirty="0">
                  <a:solidFill>
                    <a:schemeClr val="tx1"/>
                  </a:solidFill>
                </a:endParaRPr>
              </a:p>
            </p:txBody>
          </p:sp>
        </mc:Choice>
        <mc:Fallback xmlns="">
          <p:sp>
            <p:nvSpPr>
              <p:cNvPr id="69" name="Rectángulo 68"/>
              <p:cNvSpPr>
                <a:spLocks noRot="1" noChangeAspect="1" noMove="1" noResize="1" noEditPoints="1" noAdjustHandles="1" noChangeArrowheads="1" noChangeShapeType="1" noTextEdit="1"/>
              </p:cNvSpPr>
              <p:nvPr/>
            </p:nvSpPr>
            <p:spPr>
              <a:xfrm>
                <a:off x="2109567" y="1770897"/>
                <a:ext cx="1156855" cy="369332"/>
              </a:xfrm>
              <a:prstGeom prst="rect">
                <a:avLst/>
              </a:prstGeom>
              <a:blipFill>
                <a:blip r:embed="rId10"/>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1" name="Rectángulo 70"/>
              <p:cNvSpPr/>
              <p:nvPr/>
            </p:nvSpPr>
            <p:spPr>
              <a:xfrm>
                <a:off x="7921730" y="1966204"/>
                <a:ext cx="10000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2,37 </m:t>
                      </m:r>
                      <m:r>
                        <a:rPr lang="es-ES" b="0" i="1" smtClean="0">
                          <a:solidFill>
                            <a:schemeClr val="tx1"/>
                          </a:solidFill>
                          <a:latin typeface="Cambria Math" panose="02040503050406030204" pitchFamily="18" charset="0"/>
                        </a:rPr>
                        <m:t>𝑝𝐹</m:t>
                      </m:r>
                    </m:oMath>
                  </m:oMathPara>
                </a14:m>
                <a:endParaRPr lang="es-AR" i="1" dirty="0">
                  <a:solidFill>
                    <a:schemeClr val="tx1"/>
                  </a:solidFill>
                </a:endParaRPr>
              </a:p>
            </p:txBody>
          </p:sp>
        </mc:Choice>
        <mc:Fallback xmlns="">
          <p:sp>
            <p:nvSpPr>
              <p:cNvPr id="71" name="Rectángulo 70"/>
              <p:cNvSpPr>
                <a:spLocks noRot="1" noChangeAspect="1" noMove="1" noResize="1" noEditPoints="1" noAdjustHandles="1" noChangeArrowheads="1" noChangeShapeType="1" noTextEdit="1"/>
              </p:cNvSpPr>
              <p:nvPr/>
            </p:nvSpPr>
            <p:spPr>
              <a:xfrm>
                <a:off x="7921730" y="1966204"/>
                <a:ext cx="1000017" cy="369332"/>
              </a:xfrm>
              <a:prstGeom prst="rect">
                <a:avLst/>
              </a:prstGeom>
              <a:blipFill>
                <a:blip r:embed="rId11"/>
                <a:stretch>
                  <a:fillRect b="-13333"/>
                </a:stretch>
              </a:blipFill>
            </p:spPr>
            <p:txBody>
              <a:bodyPr/>
              <a:lstStyle/>
              <a:p>
                <a:r>
                  <a:rPr lang="es-AR">
                    <a:noFill/>
                  </a:rPr>
                  <a:t> </a:t>
                </a:r>
              </a:p>
            </p:txBody>
          </p:sp>
        </mc:Fallback>
      </mc:AlternateContent>
      <p:pic>
        <p:nvPicPr>
          <p:cNvPr id="72" name="Picture 8"/>
          <p:cNvPicPr/>
          <p:nvPr/>
        </p:nvPicPr>
        <p:blipFill rotWithShape="1">
          <a:blip r:embed="rId12" cstate="print">
            <a:extLst>
              <a:ext uri="{28A0092B-C50C-407E-A947-70E740481C1C}">
                <a14:useLocalDpi xmlns:a14="http://schemas.microsoft.com/office/drawing/2010/main" val="0"/>
              </a:ext>
            </a:extLst>
          </a:blip>
          <a:srcRect l="11704" t="-1074" r="71623" b="91427"/>
          <a:stretch/>
        </p:blipFill>
        <p:spPr bwMode="auto">
          <a:xfrm>
            <a:off x="2246153" y="1473811"/>
            <a:ext cx="864523" cy="340821"/>
          </a:xfrm>
          <a:prstGeom prst="rect">
            <a:avLst/>
          </a:prstGeom>
          <a:solidFill>
            <a:schemeClr val="bg1"/>
          </a:solidFill>
          <a:ln>
            <a:noFill/>
          </a:ln>
          <a:extLst/>
        </p:spPr>
      </p:pic>
      <p:pic>
        <p:nvPicPr>
          <p:cNvPr id="73" name="Picture 8"/>
          <p:cNvPicPr/>
          <p:nvPr/>
        </p:nvPicPr>
        <p:blipFill rotWithShape="1">
          <a:blip r:embed="rId12" cstate="print">
            <a:extLst>
              <a:ext uri="{28A0092B-C50C-407E-A947-70E740481C1C}">
                <a14:useLocalDpi xmlns:a14="http://schemas.microsoft.com/office/drawing/2010/main" val="0"/>
              </a:ext>
            </a:extLst>
          </a:blip>
          <a:srcRect l="11704" t="-1074" r="71623" b="91427"/>
          <a:stretch/>
        </p:blipFill>
        <p:spPr bwMode="auto">
          <a:xfrm rot="5400000">
            <a:off x="8916818" y="2173156"/>
            <a:ext cx="864523" cy="340821"/>
          </a:xfrm>
          <a:prstGeom prst="rect">
            <a:avLst/>
          </a:prstGeom>
          <a:solidFill>
            <a:schemeClr val="bg1"/>
          </a:solidFill>
          <a:ln>
            <a:noFill/>
          </a:ln>
          <a:extLst/>
        </p:spPr>
      </p:pic>
      <p:pic>
        <p:nvPicPr>
          <p:cNvPr id="74" name="Picture 8"/>
          <p:cNvPicPr/>
          <p:nvPr/>
        </p:nvPicPr>
        <p:blipFill rotWithShape="1">
          <a:blip r:embed="rId12" cstate="print">
            <a:extLst>
              <a:ext uri="{28A0092B-C50C-407E-A947-70E740481C1C}">
                <a14:useLocalDpi xmlns:a14="http://schemas.microsoft.com/office/drawing/2010/main" val="0"/>
              </a:ext>
            </a:extLst>
          </a:blip>
          <a:srcRect l="26145" t="11021" r="66479" b="73920"/>
          <a:stretch/>
        </p:blipFill>
        <p:spPr bwMode="auto">
          <a:xfrm rot="5400000">
            <a:off x="8035836" y="1398997"/>
            <a:ext cx="725964" cy="532014"/>
          </a:xfrm>
          <a:prstGeom prst="rect">
            <a:avLst/>
          </a:prstGeom>
          <a:solidFill>
            <a:schemeClr val="bg1"/>
          </a:solidFill>
          <a:ln>
            <a:noFill/>
          </a:ln>
          <a:extLst/>
        </p:spPr>
      </p:pic>
      <p:pic>
        <p:nvPicPr>
          <p:cNvPr id="75" name="Picture 8"/>
          <p:cNvPicPr/>
          <p:nvPr/>
        </p:nvPicPr>
        <p:blipFill rotWithShape="1">
          <a:blip r:embed="rId12" cstate="print">
            <a:extLst>
              <a:ext uri="{28A0092B-C50C-407E-A947-70E740481C1C}">
                <a14:useLocalDpi xmlns:a14="http://schemas.microsoft.com/office/drawing/2010/main" val="0"/>
              </a:ext>
            </a:extLst>
          </a:blip>
          <a:srcRect l="26145" t="11021" r="66479" b="73920"/>
          <a:stretch/>
        </p:blipFill>
        <p:spPr bwMode="auto">
          <a:xfrm>
            <a:off x="3251014" y="2041321"/>
            <a:ext cx="725964" cy="532014"/>
          </a:xfrm>
          <a:prstGeom prst="rect">
            <a:avLst/>
          </a:prstGeom>
          <a:solidFill>
            <a:schemeClr val="bg1"/>
          </a:solidFill>
          <a:ln>
            <a:noFill/>
          </a:ln>
          <a:extLst/>
        </p:spPr>
      </p:pic>
      <p:pic>
        <p:nvPicPr>
          <p:cNvPr id="2" name="Imagen 1"/>
          <p:cNvPicPr>
            <a:picLocks noChangeAspect="1"/>
          </p:cNvPicPr>
          <p:nvPr/>
        </p:nvPicPr>
        <p:blipFill>
          <a:blip r:embed="rId13"/>
          <a:stretch>
            <a:fillRect/>
          </a:stretch>
        </p:blipFill>
        <p:spPr>
          <a:xfrm>
            <a:off x="1087915" y="3441010"/>
            <a:ext cx="3600450" cy="3000375"/>
          </a:xfrm>
          <a:prstGeom prst="rect">
            <a:avLst/>
          </a:prstGeom>
        </p:spPr>
      </p:pic>
      <p:pic>
        <p:nvPicPr>
          <p:cNvPr id="7" name="Imagen 6"/>
          <p:cNvPicPr>
            <a:picLocks noChangeAspect="1"/>
          </p:cNvPicPr>
          <p:nvPr/>
        </p:nvPicPr>
        <p:blipFill>
          <a:blip r:embed="rId14"/>
          <a:stretch>
            <a:fillRect/>
          </a:stretch>
        </p:blipFill>
        <p:spPr>
          <a:xfrm>
            <a:off x="6611988" y="3470372"/>
            <a:ext cx="3619500" cy="2933700"/>
          </a:xfrm>
          <a:prstGeom prst="rect">
            <a:avLst/>
          </a:prstGeom>
        </p:spPr>
      </p:pic>
      <p:cxnSp>
        <p:nvCxnSpPr>
          <p:cNvPr id="52" name="Conector recto de flecha 51"/>
          <p:cNvCxnSpPr/>
          <p:nvPr/>
        </p:nvCxnSpPr>
        <p:spPr>
          <a:xfrm>
            <a:off x="4561855" y="3939761"/>
            <a:ext cx="425292" cy="54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recto de flecha 53"/>
          <p:cNvCxnSpPr/>
          <p:nvPr/>
        </p:nvCxnSpPr>
        <p:spPr>
          <a:xfrm flipH="1">
            <a:off x="6366418" y="3846675"/>
            <a:ext cx="873711" cy="10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uadroTexto 54"/>
          <p:cNvSpPr txBox="1"/>
          <p:nvPr/>
        </p:nvSpPr>
        <p:spPr>
          <a:xfrm>
            <a:off x="4987147" y="3329533"/>
            <a:ext cx="1442782" cy="755937"/>
          </a:xfrm>
          <a:prstGeom prst="rect">
            <a:avLst/>
          </a:prstGeom>
          <a:noFill/>
        </p:spPr>
        <p:txBody>
          <a:bodyPr wrap="square" rtlCol="0">
            <a:spAutoFit/>
          </a:bodyPr>
          <a:lstStyle/>
          <a:p>
            <a:pPr algn="just"/>
            <a:r>
              <a:rPr lang="es-ES" sz="1400" dirty="0" smtClean="0"/>
              <a:t>Rechaza más las bajas frecuencias (pasaaltos)</a:t>
            </a:r>
            <a:endParaRPr lang="es-ES" sz="1400" dirty="0"/>
          </a:p>
        </p:txBody>
      </p:sp>
      <p:sp>
        <p:nvSpPr>
          <p:cNvPr id="56" name="CuadroTexto 55"/>
          <p:cNvSpPr txBox="1"/>
          <p:nvPr/>
        </p:nvSpPr>
        <p:spPr>
          <a:xfrm>
            <a:off x="5000127" y="4461773"/>
            <a:ext cx="1429802" cy="738664"/>
          </a:xfrm>
          <a:prstGeom prst="rect">
            <a:avLst/>
          </a:prstGeom>
          <a:noFill/>
        </p:spPr>
        <p:txBody>
          <a:bodyPr wrap="square" rtlCol="0">
            <a:spAutoFit/>
          </a:bodyPr>
          <a:lstStyle/>
          <a:p>
            <a:pPr algn="just"/>
            <a:r>
              <a:rPr lang="es-ES" sz="1400" dirty="0" smtClean="0"/>
              <a:t>Rechaza más las altas frecuencias (pasabajos)</a:t>
            </a:r>
            <a:endParaRPr lang="es-ES" sz="1400" dirty="0"/>
          </a:p>
        </p:txBody>
      </p:sp>
      <p:cxnSp>
        <p:nvCxnSpPr>
          <p:cNvPr id="13" name="Conector recto 12"/>
          <p:cNvCxnSpPr/>
          <p:nvPr/>
        </p:nvCxnSpPr>
        <p:spPr>
          <a:xfrm>
            <a:off x="1663284" y="4056139"/>
            <a:ext cx="21363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ector recto 56"/>
          <p:cNvCxnSpPr/>
          <p:nvPr/>
        </p:nvCxnSpPr>
        <p:spPr>
          <a:xfrm>
            <a:off x="7930043" y="4016874"/>
            <a:ext cx="2136370"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58" name="CuadroTexto 57"/>
              <p:cNvSpPr txBox="1"/>
              <p:nvPr/>
            </p:nvSpPr>
            <p:spPr>
              <a:xfrm>
                <a:off x="4780694" y="5726887"/>
                <a:ext cx="1889583" cy="738664"/>
              </a:xfrm>
              <a:prstGeom prst="rect">
                <a:avLst/>
              </a:prstGeom>
              <a:noFill/>
            </p:spPr>
            <p:txBody>
              <a:bodyPr wrap="square" rtlCol="0">
                <a:spAutoFit/>
              </a:bodyPr>
              <a:lstStyle/>
              <a:p>
                <a:pPr algn="just"/>
                <a:r>
                  <a:rPr lang="es-ES" sz="1400" dirty="0" smtClean="0"/>
                  <a:t>En ambos casos el ancho de banda es </a:t>
                </a:r>
                <a14:m>
                  <m:oMath xmlns:m="http://schemas.openxmlformats.org/officeDocument/2006/math">
                    <m:r>
                      <a:rPr lang="es-ES" sz="1400" i="1">
                        <a:latin typeface="Cambria Math" panose="02040503050406030204" pitchFamily="18" charset="0"/>
                      </a:rPr>
                      <m:t>𝐵</m:t>
                    </m:r>
                    <m:r>
                      <a:rPr lang="es-ES" sz="1400" i="1">
                        <a:latin typeface="Cambria Math" panose="02040503050406030204" pitchFamily="18" charset="0"/>
                      </a:rPr>
                      <m:t>≈600 </m:t>
                    </m:r>
                    <m:r>
                      <a:rPr lang="es-ES" sz="1400" i="1">
                        <a:latin typeface="Cambria Math" panose="02040503050406030204" pitchFamily="18" charset="0"/>
                      </a:rPr>
                      <m:t>𝑀𝐻𝑧</m:t>
                    </m:r>
                  </m:oMath>
                </a14:m>
                <a:endParaRPr lang="es-ES" sz="1400" dirty="0"/>
              </a:p>
            </p:txBody>
          </p:sp>
        </mc:Choice>
        <mc:Fallback xmlns="">
          <p:sp>
            <p:nvSpPr>
              <p:cNvPr id="58" name="CuadroTexto 57"/>
              <p:cNvSpPr txBox="1">
                <a:spLocks noRot="1" noChangeAspect="1" noMove="1" noResize="1" noEditPoints="1" noAdjustHandles="1" noChangeArrowheads="1" noChangeShapeType="1" noTextEdit="1"/>
              </p:cNvSpPr>
              <p:nvPr/>
            </p:nvSpPr>
            <p:spPr>
              <a:xfrm>
                <a:off x="4780694" y="5726887"/>
                <a:ext cx="1889583" cy="738664"/>
              </a:xfrm>
              <a:prstGeom prst="rect">
                <a:avLst/>
              </a:prstGeom>
              <a:blipFill>
                <a:blip r:embed="rId15"/>
                <a:stretch>
                  <a:fillRect l="-968" t="-820" r="-968"/>
                </a:stretch>
              </a:blipFill>
            </p:spPr>
            <p:txBody>
              <a:bodyPr/>
              <a:lstStyle/>
              <a:p>
                <a:r>
                  <a:rPr lang="es-AR">
                    <a:noFill/>
                  </a:rPr>
                  <a:t> </a:t>
                </a:r>
              </a:p>
            </p:txBody>
          </p:sp>
        </mc:Fallback>
      </mc:AlternateContent>
    </p:spTree>
    <p:extLst>
      <p:ext uri="{BB962C8B-B14F-4D97-AF65-F5344CB8AC3E}">
        <p14:creationId xmlns:p14="http://schemas.microsoft.com/office/powerpoint/2010/main" val="2282805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8497"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4647426"/>
              </a:xfrm>
              <a:prstGeom prst="rect">
                <a:avLst/>
              </a:prstGeom>
              <a:noFill/>
            </p:spPr>
            <p:txBody>
              <a:bodyPr wrap="square" rtlCol="0">
                <a:spAutoFit/>
              </a:bodyPr>
              <a:lstStyle/>
              <a:p>
                <a:pPr lvl="0" algn="just"/>
                <a:r>
                  <a:rPr lang="es-ES" dirty="0" smtClean="0"/>
                  <a:t>Diseñe una red para adaptar una carga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r>
                      <a:rPr lang="es-ES" i="1">
                        <a:latin typeface="Cambria Math" panose="02040503050406030204" pitchFamily="18" charset="0"/>
                      </a:rPr>
                      <m:t>=</m:t>
                    </m:r>
                    <m:d>
                      <m:dPr>
                        <m:ctrlPr>
                          <a:rPr lang="es-AR" i="1">
                            <a:latin typeface="Cambria Math" panose="02040503050406030204" pitchFamily="18" charset="0"/>
                          </a:rPr>
                        </m:ctrlPr>
                      </m:dPr>
                      <m:e>
                        <m:r>
                          <a:rPr lang="es-ES" b="0" i="1" smtClean="0">
                            <a:latin typeface="Cambria Math" panose="02040503050406030204" pitchFamily="18" charset="0"/>
                          </a:rPr>
                          <m:t>120+</m:t>
                        </m:r>
                        <m:r>
                          <a:rPr lang="es-ES" i="1">
                            <a:latin typeface="Cambria Math" panose="02040503050406030204" pitchFamily="18" charset="0"/>
                          </a:rPr>
                          <m:t>𝑗</m:t>
                        </m:r>
                        <m:r>
                          <a:rPr lang="es-ES" b="0" i="1" smtClean="0">
                            <a:latin typeface="Cambria Math" panose="02040503050406030204" pitchFamily="18" charset="0"/>
                          </a:rPr>
                          <m:t>70</m:t>
                        </m:r>
                      </m:e>
                    </m:d>
                    <m:r>
                      <m:rPr>
                        <m:sty m:val="p"/>
                      </m:rPr>
                      <a:rPr lang="es-ES">
                        <a:latin typeface="Cambria Math" panose="02040503050406030204" pitchFamily="18" charset="0"/>
                      </a:rPr>
                      <m:t>Ω</m:t>
                    </m:r>
                  </m:oMath>
                </a14:m>
                <a:r>
                  <a:rPr lang="es-ES" dirty="0"/>
                  <a:t> a una línea de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0</m:t>
                        </m:r>
                      </m:sub>
                    </m:sSub>
                    <m:r>
                      <a:rPr lang="es-ES" i="1">
                        <a:latin typeface="Cambria Math" panose="02040503050406030204" pitchFamily="18" charset="0"/>
                      </a:rPr>
                      <m:t>=</m:t>
                    </m:r>
                    <m:r>
                      <a:rPr lang="es-ES" b="0" i="1" smtClean="0">
                        <a:latin typeface="Cambria Math" panose="02040503050406030204" pitchFamily="18" charset="0"/>
                      </a:rPr>
                      <m:t>50</m:t>
                    </m:r>
                    <m:r>
                      <m:rPr>
                        <m:sty m:val="p"/>
                      </m:rPr>
                      <a:rPr lang="es-ES">
                        <a:latin typeface="Cambria Math" panose="02040503050406030204" pitchFamily="18" charset="0"/>
                      </a:rPr>
                      <m:t>Ω</m:t>
                    </m:r>
                  </m:oMath>
                </a14:m>
                <a:r>
                  <a:rPr lang="es-ES" dirty="0"/>
                  <a:t> a la frecuencia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=900 </m:t>
                    </m:r>
                    <m:r>
                      <a:rPr lang="es-ES" i="1">
                        <a:latin typeface="Cambria Math" panose="02040503050406030204" pitchFamily="18" charset="0"/>
                      </a:rPr>
                      <m:t>𝑀𝐻𝑧</m:t>
                    </m:r>
                    <m:r>
                      <a:rPr lang="es-ES" i="1">
                        <a:latin typeface="Cambria Math" panose="02040503050406030204" pitchFamily="18" charset="0"/>
                      </a:rPr>
                      <m:t>.</m:t>
                    </m:r>
                  </m:oMath>
                </a14:m>
                <a:endParaRPr lang="es-AR" dirty="0"/>
              </a:p>
              <a:p>
                <a:pPr marL="342900" indent="-342900" algn="just">
                  <a:buFont typeface="Arial" panose="020B0604020202020204" pitchFamily="34" charset="0"/>
                  <a:buChar char="•"/>
                </a:pPr>
                <a:endParaRPr lang="es-ES" sz="2000" b="1" dirty="0" smtClean="0"/>
              </a:p>
              <a:p>
                <a:pPr algn="just"/>
                <a:r>
                  <a:rPr lang="es-ES" sz="2000" b="1" dirty="0" smtClean="0"/>
                  <a:t>Opción 2: Red en “</a:t>
                </a:r>
                <a:r>
                  <a:rPr lang="es-ES" sz="2000" b="1" i="1" dirty="0" smtClean="0"/>
                  <a:t>T</a:t>
                </a:r>
                <a:r>
                  <a:rPr lang="es-ES" sz="2000" b="1" dirty="0" smtClean="0"/>
                  <a:t>”. Si se desea acotar el ancho de banda (aumentar el </a:t>
                </a:r>
                <a14:m>
                  <m:oMath xmlns:m="http://schemas.openxmlformats.org/officeDocument/2006/math">
                    <m:r>
                      <a:rPr lang="es-ES" sz="2000" b="1" i="1">
                        <a:latin typeface="Cambria Math" panose="02040503050406030204" pitchFamily="18" charset="0"/>
                      </a:rPr>
                      <m:t>𝑸</m:t>
                    </m:r>
                  </m:oMath>
                </a14:m>
                <a:r>
                  <a:rPr lang="es-ES" sz="2000" b="1" dirty="0" smtClean="0"/>
                  <a:t>).</a:t>
                </a:r>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smtClean="0"/>
              </a:p>
              <a:p>
                <a:pPr algn="just"/>
                <a:endParaRPr lang="es-ES" sz="2000" b="1" dirty="0" smtClean="0"/>
              </a:p>
              <a:p>
                <a:pPr algn="just"/>
                <a:endParaRPr lang="es-ES" sz="2000" b="1" dirty="0"/>
              </a:p>
              <a:p>
                <a:pPr algn="just"/>
                <a:r>
                  <a:rPr lang="es-ES" sz="2000" dirty="0" smtClean="0"/>
                  <a:t>Paso 1: Determinar el </a:t>
                </a:r>
                <a14:m>
                  <m:oMath xmlns:m="http://schemas.openxmlformats.org/officeDocument/2006/math">
                    <m:r>
                      <a:rPr lang="es-ES" sz="2000" i="1">
                        <a:latin typeface="Cambria Math" panose="02040503050406030204" pitchFamily="18" charset="0"/>
                      </a:rPr>
                      <m:t>𝑄</m:t>
                    </m:r>
                  </m:oMath>
                </a14:m>
                <a:r>
                  <a:rPr lang="es-ES" sz="2000" dirty="0" smtClean="0"/>
                  <a:t> deseado, que debe ser mayor que el lograble con la red </a:t>
                </a:r>
                <a:r>
                  <a:rPr lang="es-ES" sz="2000" i="1" dirty="0" smtClean="0"/>
                  <a:t>L</a:t>
                </a:r>
                <a:r>
                  <a:rPr lang="es-ES" sz="2000" dirty="0" smtClean="0"/>
                  <a:t> (1,49). Supongamos en este caso que se busca un </a:t>
                </a:r>
                <a14:m>
                  <m:oMath xmlns:m="http://schemas.openxmlformats.org/officeDocument/2006/math">
                    <m:r>
                      <a:rPr lang="es-ES" sz="2000" i="1">
                        <a:latin typeface="Cambria Math" panose="02040503050406030204" pitchFamily="18" charset="0"/>
                      </a:rPr>
                      <m:t>𝑄</m:t>
                    </m:r>
                    <m:r>
                      <a:rPr lang="es-ES" sz="2000" b="0" i="1" smtClean="0">
                        <a:latin typeface="Cambria Math" panose="02040503050406030204" pitchFamily="18" charset="0"/>
                      </a:rPr>
                      <m:t>=3</m:t>
                    </m:r>
                  </m:oMath>
                </a14:m>
                <a:r>
                  <a:rPr lang="es-ES" sz="2000" dirty="0" smtClean="0"/>
                  <a:t>.</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4647426"/>
              </a:xfrm>
              <a:prstGeom prst="rect">
                <a:avLst/>
              </a:prstGeom>
              <a:blipFill>
                <a:blip r:embed="rId5"/>
                <a:stretch>
                  <a:fillRect l="-599" t="-787" r="-659" b="-1444"/>
                </a:stretch>
              </a:blipFill>
            </p:spPr>
            <p:txBody>
              <a:bodyPr/>
              <a:lstStyle/>
              <a:p>
                <a:r>
                  <a:rPr lang="es-AR">
                    <a:noFill/>
                  </a:rPr>
                  <a:t> </a:t>
                </a:r>
              </a:p>
            </p:txBody>
          </p:sp>
        </mc:Fallback>
      </mc:AlternateContent>
      <p:grpSp>
        <p:nvGrpSpPr>
          <p:cNvPr id="37" name="Grupo 36"/>
          <p:cNvGrpSpPr/>
          <p:nvPr/>
        </p:nvGrpSpPr>
        <p:grpSpPr>
          <a:xfrm>
            <a:off x="3424845" y="2984268"/>
            <a:ext cx="5760116" cy="1878677"/>
            <a:chOff x="1762299" y="2734886"/>
            <a:chExt cx="5760116" cy="1878677"/>
          </a:xfrm>
        </p:grpSpPr>
        <p:cxnSp>
          <p:nvCxnSpPr>
            <p:cNvPr id="12" name="Conector recto 1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4" name="Conector recto 13"/>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10" name="Grupo 9"/>
            <p:cNvGrpSpPr/>
            <p:nvPr/>
          </p:nvGrpSpPr>
          <p:grpSpPr>
            <a:xfrm rot="19154456">
              <a:off x="1762299" y="3225338"/>
              <a:ext cx="523702" cy="523702"/>
              <a:chOff x="1512916" y="3158836"/>
              <a:chExt cx="831273" cy="798022"/>
            </a:xfrm>
          </p:grpSpPr>
          <p:sp>
            <p:nvSpPr>
              <p:cNvPr id="2" name="Elipse 1"/>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 name="Conector curvado 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7" name="Conector recto 16"/>
            <p:cNvCxnSpPr/>
            <p:nvPr/>
          </p:nvCxnSpPr>
          <p:spPr>
            <a:xfrm flipH="1">
              <a:off x="3383283" y="2926388"/>
              <a:ext cx="325702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Rectángulo 1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19" name="Rectángulo 1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21" name="Conector recto 20"/>
            <p:cNvCxnSpPr>
              <a:stCxn id="1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Rectángulo 2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7"/>
                  <a:stretch>
                    <a:fillRect l="-8046" r="-2299"/>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3635253" y="2734886"/>
                  <a:ext cx="1959212" cy="1878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solidFill>
                            <a:latin typeface="Cambria Math" panose="02040503050406030204" pitchFamily="18" charset="0"/>
                          </a:rPr>
                          <m:t>𝑅𝑒𝑑</m:t>
                        </m:r>
                        <m:r>
                          <a:rPr lang="es-ES" sz="2400" b="0" i="1" smtClean="0">
                            <a:solidFill>
                              <a:schemeClr val="tx1"/>
                            </a:solidFill>
                            <a:latin typeface="Cambria Math" panose="02040503050406030204" pitchFamily="18" charset="0"/>
                          </a:rPr>
                          <m:t> </m:t>
                        </m:r>
                        <m:r>
                          <a:rPr lang="es-ES" sz="2400" b="0" i="1" smtClean="0">
                            <a:solidFill>
                              <a:schemeClr val="tx1"/>
                            </a:solidFill>
                            <a:latin typeface="Cambria Math" panose="02040503050406030204" pitchFamily="18" charset="0"/>
                          </a:rPr>
                          <m:t>𝑇</m:t>
                        </m:r>
                      </m:oMath>
                    </m:oMathPara>
                  </a14:m>
                  <a:endParaRPr lang="es-AR" sz="2400" dirty="0"/>
                </a:p>
              </p:txBody>
            </p:sp>
          </mc:Choice>
          <mc:Fallback xmlns="">
            <p:sp>
              <p:nvSpPr>
                <p:cNvPr id="36" name="Rectángulo 35"/>
                <p:cNvSpPr>
                  <a:spLocks noRot="1" noChangeAspect="1" noMove="1" noResize="1" noEditPoints="1" noAdjustHandles="1" noChangeArrowheads="1" noChangeShapeType="1" noTextEdit="1"/>
                </p:cNvSpPr>
                <p:nvPr/>
              </p:nvSpPr>
              <p:spPr>
                <a:xfrm>
                  <a:off x="3635253" y="2734886"/>
                  <a:ext cx="1959212" cy="1878677"/>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spTree>
    <p:extLst>
      <p:ext uri="{BB962C8B-B14F-4D97-AF65-F5344CB8AC3E}">
        <p14:creationId xmlns:p14="http://schemas.microsoft.com/office/powerpoint/2010/main" val="2484962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ector recto 83"/>
          <p:cNvCxnSpPr/>
          <p:nvPr/>
        </p:nvCxnSpPr>
        <p:spPr>
          <a:xfrm flipV="1">
            <a:off x="4707675" y="4901619"/>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0535"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369332"/>
          </a:xfrm>
          <a:prstGeom prst="rect">
            <a:avLst/>
          </a:prstGeom>
          <a:noFill/>
        </p:spPr>
        <p:txBody>
          <a:bodyPr wrap="square" rtlCol="0">
            <a:spAutoFit/>
          </a:bodyPr>
          <a:lstStyle/>
          <a:p>
            <a:pPr algn="just"/>
            <a:r>
              <a:rPr lang="es-ES" dirty="0" smtClean="0"/>
              <a:t>Paso 2: Diagramar la red para identificar las resistencias de cada extremo.</a:t>
            </a:r>
            <a:endParaRPr lang="es-ES" dirty="0"/>
          </a:p>
        </p:txBody>
      </p:sp>
      <p:grpSp>
        <p:nvGrpSpPr>
          <p:cNvPr id="20" name="Grupo 19"/>
          <p:cNvGrpSpPr/>
          <p:nvPr/>
        </p:nvGrpSpPr>
        <p:grpSpPr>
          <a:xfrm>
            <a:off x="1068803" y="2281496"/>
            <a:ext cx="5422134" cy="1549918"/>
            <a:chOff x="1762299" y="2734887"/>
            <a:chExt cx="5752023" cy="1712422"/>
          </a:xfrm>
        </p:grpSpPr>
        <p:cxnSp>
          <p:nvCxnSpPr>
            <p:cNvPr id="22" name="Conector recto 2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H="1">
              <a:off x="2019994" y="4447308"/>
              <a:ext cx="5237237" cy="1"/>
            </a:xfrm>
            <a:prstGeom prst="line">
              <a:avLst/>
            </a:prstGeom>
          </p:spPr>
          <p:style>
            <a:lnRef idx="2">
              <a:schemeClr val="dk1"/>
            </a:lnRef>
            <a:fillRef idx="0">
              <a:schemeClr val="dk1"/>
            </a:fillRef>
            <a:effectRef idx="1">
              <a:schemeClr val="dk1"/>
            </a:effectRef>
            <a:fontRef idx="minor">
              <a:schemeClr val="tx1"/>
            </a:fontRef>
          </p:style>
        </p:cxnSp>
        <p:grpSp>
          <p:nvGrpSpPr>
            <p:cNvPr id="27" name="Grupo 26"/>
            <p:cNvGrpSpPr/>
            <p:nvPr/>
          </p:nvGrpSpPr>
          <p:grpSpPr>
            <a:xfrm rot="19154456">
              <a:off x="1762299" y="3225338"/>
              <a:ext cx="523702" cy="523702"/>
              <a:chOff x="1512916" y="3158836"/>
              <a:chExt cx="831273" cy="798022"/>
            </a:xfrm>
          </p:grpSpPr>
          <p:sp>
            <p:nvSpPr>
              <p:cNvPr id="39" name="Elipse 38"/>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0" name="Conector curvado 39"/>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H="1">
              <a:off x="6515359" y="2917052"/>
              <a:ext cx="741873" cy="0"/>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flipV="1">
              <a:off x="7257232" y="2926387"/>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Rectángulo 34"/>
                <p:cNvSpPr/>
                <p:nvPr/>
              </p:nvSpPr>
              <p:spPr>
                <a:xfrm>
                  <a:off x="7000140" y="325445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5" name="Rectángulo 34"/>
                <p:cNvSpPr>
                  <a:spLocks noRot="1" noChangeAspect="1" noMove="1" noResize="1" noEditPoints="1" noAdjustHandles="1" noChangeArrowheads="1" noChangeShapeType="1" noTextEdit="1"/>
                </p:cNvSpPr>
                <p:nvPr/>
              </p:nvSpPr>
              <p:spPr>
                <a:xfrm>
                  <a:off x="7000140" y="3254453"/>
                  <a:ext cx="514182" cy="738853"/>
                </a:xfrm>
                <a:prstGeom prst="rect">
                  <a:avLst/>
                </a:prstGeom>
                <a:blipFill>
                  <a:blip r:embed="rId7"/>
                  <a:stretch>
                    <a:fillRect l="-12195" r="-4878"/>
                  </a:stretch>
                </a:blipFill>
                <a:ln>
                  <a:solidFill>
                    <a:schemeClr val="tx1"/>
                  </a:solidFill>
                </a:ln>
              </p:spPr>
              <p:txBody>
                <a:bodyPr/>
                <a:lstStyle/>
                <a:p>
                  <a:r>
                    <a:rPr lang="es-AR">
                      <a:noFill/>
                    </a:rPr>
                    <a:t> </a:t>
                  </a:r>
                </a:p>
              </p:txBody>
            </p:sp>
          </mc:Fallback>
        </mc:AlternateContent>
      </p:grpSp>
      <p:sp>
        <p:nvSpPr>
          <p:cNvPr id="55" name="Rectángulo 54"/>
          <p:cNvSpPr/>
          <p:nvPr/>
        </p:nvSpPr>
        <p:spPr>
          <a:xfrm>
            <a:off x="3040783" y="2281496"/>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cxnSp>
        <p:nvCxnSpPr>
          <p:cNvPr id="57" name="Conector recto 56"/>
          <p:cNvCxnSpPr/>
          <p:nvPr/>
        </p:nvCxnSpPr>
        <p:spPr>
          <a:xfrm flipV="1">
            <a:off x="4333476" y="2454824"/>
            <a:ext cx="0" cy="1376590"/>
          </a:xfrm>
          <a:prstGeom prst="line">
            <a:avLst/>
          </a:prstGeom>
        </p:spPr>
        <p:style>
          <a:lnRef idx="2">
            <a:schemeClr val="dk1"/>
          </a:lnRef>
          <a:fillRef idx="0">
            <a:schemeClr val="dk1"/>
          </a:fillRef>
          <a:effectRef idx="1">
            <a:schemeClr val="dk1"/>
          </a:effectRef>
          <a:fontRef idx="minor">
            <a:schemeClr val="tx1"/>
          </a:fontRef>
        </p:style>
      </p:cxnSp>
      <p:sp>
        <p:nvSpPr>
          <p:cNvPr id="62" name="Rectángulo 61"/>
          <p:cNvSpPr/>
          <p:nvPr/>
        </p:nvSpPr>
        <p:spPr>
          <a:xfrm>
            <a:off x="4095314" y="2757623"/>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52" name="Rectángulo 51"/>
          <p:cNvSpPr/>
          <p:nvPr/>
        </p:nvSpPr>
        <p:spPr>
          <a:xfrm>
            <a:off x="4726489" y="227304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56" name="CuadroTexto 55"/>
          <p:cNvSpPr txBox="1"/>
          <p:nvPr/>
        </p:nvSpPr>
        <p:spPr>
          <a:xfrm>
            <a:off x="8588548" y="1874078"/>
            <a:ext cx="2805295" cy="1200329"/>
          </a:xfrm>
          <a:prstGeom prst="rect">
            <a:avLst/>
          </a:prstGeom>
          <a:noFill/>
        </p:spPr>
        <p:txBody>
          <a:bodyPr wrap="square" rtlCol="0">
            <a:spAutoFit/>
          </a:bodyPr>
          <a:lstStyle/>
          <a:p>
            <a:pPr algn="just"/>
            <a:r>
              <a:rPr lang="es-ES" dirty="0" smtClean="0"/>
              <a:t>Como los componentes más extremos de la </a:t>
            </a:r>
            <a:r>
              <a:rPr lang="es-ES" i="1" dirty="0" smtClean="0"/>
              <a:t>T</a:t>
            </a:r>
            <a:r>
              <a:rPr lang="es-ES" dirty="0" smtClean="0"/>
              <a:t> están en serie con la carga y el generador, se cumple que:</a:t>
            </a:r>
          </a:p>
        </p:txBody>
      </p:sp>
      <mc:AlternateContent xmlns:mc="http://schemas.openxmlformats.org/markup-compatibility/2006" xmlns:a14="http://schemas.microsoft.com/office/drawing/2010/main">
        <mc:Choice Requires="a14">
          <p:sp>
            <p:nvSpPr>
              <p:cNvPr id="10" name="Rectángulo 9"/>
              <p:cNvSpPr/>
              <p:nvPr/>
            </p:nvSpPr>
            <p:spPr>
              <a:xfrm>
                <a:off x="8829305" y="3593495"/>
                <a:ext cx="122354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𝐺</m:t>
                          </m:r>
                        </m:sub>
                      </m:sSub>
                      <m:r>
                        <a:rPr lang="es-ES" i="1">
                          <a:latin typeface="Cambria Math" panose="02040503050406030204" pitchFamily="18" charset="0"/>
                        </a:rPr>
                        <m:t>=50</m:t>
                      </m:r>
                      <m:r>
                        <m:rPr>
                          <m:sty m:val="p"/>
                        </m:rPr>
                        <a:rPr lang="es-ES">
                          <a:latin typeface="Cambria Math" panose="02040503050406030204" pitchFamily="18" charset="0"/>
                        </a:rPr>
                        <m:t>Ω</m:t>
                      </m:r>
                    </m:oMath>
                  </m:oMathPara>
                </a14:m>
                <a:endParaRPr lang="es-AR" dirty="0"/>
              </a:p>
            </p:txBody>
          </p:sp>
        </mc:Choice>
        <mc:Fallback xmlns="">
          <p:sp>
            <p:nvSpPr>
              <p:cNvPr id="10" name="Rectángulo 9"/>
              <p:cNvSpPr>
                <a:spLocks noRot="1" noChangeAspect="1" noMove="1" noResize="1" noEditPoints="1" noAdjustHandles="1" noChangeArrowheads="1" noChangeShapeType="1" noTextEdit="1"/>
              </p:cNvSpPr>
              <p:nvPr/>
            </p:nvSpPr>
            <p:spPr>
              <a:xfrm>
                <a:off x="8829305" y="3593495"/>
                <a:ext cx="1223540" cy="369332"/>
              </a:xfrm>
              <a:prstGeom prst="rect">
                <a:avLst/>
              </a:prstGeom>
              <a:blipFill>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0" name="Rectángulo 59"/>
              <p:cNvSpPr/>
              <p:nvPr/>
            </p:nvSpPr>
            <p:spPr>
              <a:xfrm>
                <a:off x="8829305" y="3148771"/>
                <a:ext cx="132965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𝐿</m:t>
                          </m:r>
                        </m:sub>
                      </m:sSub>
                      <m:r>
                        <a:rPr lang="es-ES" i="1">
                          <a:latin typeface="Cambria Math" panose="02040503050406030204" pitchFamily="18" charset="0"/>
                        </a:rPr>
                        <m:t>=</m:t>
                      </m:r>
                      <m:r>
                        <a:rPr lang="es-ES" b="0" i="1" smtClean="0">
                          <a:latin typeface="Cambria Math" panose="02040503050406030204" pitchFamily="18" charset="0"/>
                        </a:rPr>
                        <m:t>120</m:t>
                      </m:r>
                      <m:r>
                        <m:rPr>
                          <m:sty m:val="p"/>
                        </m:rPr>
                        <a:rPr lang="es-ES">
                          <a:latin typeface="Cambria Math" panose="02040503050406030204" pitchFamily="18" charset="0"/>
                        </a:rPr>
                        <m:t>Ω</m:t>
                      </m:r>
                    </m:oMath>
                  </m:oMathPara>
                </a14:m>
                <a:endParaRPr lang="es-AR" dirty="0"/>
              </a:p>
            </p:txBody>
          </p:sp>
        </mc:Choice>
        <mc:Fallback xmlns="">
          <p:sp>
            <p:nvSpPr>
              <p:cNvPr id="60" name="Rectángulo 59"/>
              <p:cNvSpPr>
                <a:spLocks noRot="1" noChangeAspect="1" noMove="1" noResize="1" noEditPoints="1" noAdjustHandles="1" noChangeArrowheads="1" noChangeShapeType="1" noTextEdit="1"/>
              </p:cNvSpPr>
              <p:nvPr/>
            </p:nvSpPr>
            <p:spPr>
              <a:xfrm>
                <a:off x="8829305" y="3148771"/>
                <a:ext cx="1329659" cy="369332"/>
              </a:xfrm>
              <a:prstGeom prst="rect">
                <a:avLst/>
              </a:prstGeom>
              <a:blipFill>
                <a:blip r:embed="rId9"/>
                <a:stretch>
                  <a:fillRect/>
                </a:stretch>
              </a:blipFill>
            </p:spPr>
            <p:txBody>
              <a:bodyPr/>
              <a:lstStyle/>
              <a:p>
                <a:r>
                  <a:rPr lang="es-AR">
                    <a:noFill/>
                  </a:rPr>
                  <a:t> </a:t>
                </a:r>
              </a:p>
            </p:txBody>
          </p:sp>
        </mc:Fallback>
      </mc:AlternateContent>
      <p:grpSp>
        <p:nvGrpSpPr>
          <p:cNvPr id="64" name="Grupo 63"/>
          <p:cNvGrpSpPr/>
          <p:nvPr/>
        </p:nvGrpSpPr>
        <p:grpSpPr>
          <a:xfrm>
            <a:off x="973935" y="4714181"/>
            <a:ext cx="6528774" cy="1552944"/>
            <a:chOff x="1762299" y="2734887"/>
            <a:chExt cx="6925993" cy="1715765"/>
          </a:xfrm>
        </p:grpSpPr>
        <p:cxnSp>
          <p:nvCxnSpPr>
            <p:cNvPr id="65" name="Conector recto 64"/>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66" name="Conector recto 65"/>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67" name="Grupo 66"/>
            <p:cNvGrpSpPr/>
            <p:nvPr/>
          </p:nvGrpSpPr>
          <p:grpSpPr>
            <a:xfrm rot="19154456">
              <a:off x="1762299" y="3225338"/>
              <a:ext cx="523702" cy="523702"/>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8" name="Conector recto 67"/>
            <p:cNvCxnSpPr>
              <a:stCxn id="79" idx="1"/>
            </p:cNvCxnSpPr>
            <p:nvPr/>
          </p:nvCxnSpPr>
          <p:spPr>
            <a:xfrm flipH="1" flipV="1">
              <a:off x="3383284" y="2926388"/>
              <a:ext cx="3409109" cy="1571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9" name="Rectángulo 6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70" name="Conector recto 69"/>
            <p:cNvCxnSpPr>
              <a:stCxn id="6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a:off x="7689331" y="2926388"/>
              <a:ext cx="741873" cy="0"/>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Rectángulo 72"/>
                <p:cNvSpPr/>
                <p:nvPr/>
              </p:nvSpPr>
              <p:spPr>
                <a:xfrm>
                  <a:off x="8174110" y="3257798"/>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3" name="Rectángulo 72"/>
                <p:cNvSpPr>
                  <a:spLocks noRot="1" noChangeAspect="1" noMove="1" noResize="1" noEditPoints="1" noAdjustHandles="1" noChangeArrowheads="1" noChangeShapeType="1" noTextEdit="1"/>
                </p:cNvSpPr>
                <p:nvPr/>
              </p:nvSpPr>
              <p:spPr>
                <a:xfrm>
                  <a:off x="8174110" y="3257798"/>
                  <a:ext cx="514182" cy="738853"/>
                </a:xfrm>
                <a:prstGeom prst="rect">
                  <a:avLst/>
                </a:prstGeom>
                <a:blipFill>
                  <a:blip r:embed="rId10"/>
                  <a:stretch>
                    <a:fillRect l="-12195" r="-4878"/>
                  </a:stretch>
                </a:blipFill>
                <a:ln>
                  <a:solidFill>
                    <a:schemeClr val="tx1"/>
                  </a:solidFill>
                </a:ln>
              </p:spPr>
              <p:txBody>
                <a:bodyPr/>
                <a:lstStyle/>
                <a:p>
                  <a:r>
                    <a:rPr lang="es-AR">
                      <a:noFill/>
                    </a:rPr>
                    <a:t> </a:t>
                  </a:r>
                </a:p>
              </p:txBody>
            </p:sp>
          </mc:Fallback>
        </mc:AlternateContent>
      </p:grpSp>
      <p:sp>
        <p:nvSpPr>
          <p:cNvPr id="76" name="Rectángulo 75"/>
          <p:cNvSpPr/>
          <p:nvPr/>
        </p:nvSpPr>
        <p:spPr>
          <a:xfrm>
            <a:off x="2945915" y="4714181"/>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cxnSp>
        <p:nvCxnSpPr>
          <p:cNvPr id="77" name="Conector recto 76"/>
          <p:cNvCxnSpPr/>
          <p:nvPr/>
        </p:nvCxnSpPr>
        <p:spPr>
          <a:xfrm flipV="1">
            <a:off x="4122227" y="4887509"/>
            <a:ext cx="0" cy="1376590"/>
          </a:xfrm>
          <a:prstGeom prst="line">
            <a:avLst/>
          </a:prstGeom>
        </p:spPr>
        <p:style>
          <a:lnRef idx="2">
            <a:schemeClr val="dk1"/>
          </a:lnRef>
          <a:fillRef idx="0">
            <a:schemeClr val="dk1"/>
          </a:fillRef>
          <a:effectRef idx="1">
            <a:schemeClr val="dk1"/>
          </a:effectRef>
          <a:fontRef idx="minor">
            <a:schemeClr val="tx1"/>
          </a:fontRef>
        </p:style>
      </p:cxnSp>
      <p:sp>
        <p:nvSpPr>
          <p:cNvPr id="78" name="Rectángulo 77"/>
          <p:cNvSpPr/>
          <p:nvPr/>
        </p:nvSpPr>
        <p:spPr>
          <a:xfrm>
            <a:off x="3884065" y="5190308"/>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9" name="Rectángulo 78"/>
          <p:cNvSpPr/>
          <p:nvPr/>
        </p:nvSpPr>
        <p:spPr>
          <a:xfrm>
            <a:off x="5715543" y="4728408"/>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80" name="CuadroTexto 79"/>
              <p:cNvSpPr txBox="1"/>
              <p:nvPr/>
            </p:nvSpPr>
            <p:spPr>
              <a:xfrm>
                <a:off x="1087915" y="4122822"/>
                <a:ext cx="10425212" cy="369332"/>
              </a:xfrm>
              <a:prstGeom prst="rect">
                <a:avLst/>
              </a:prstGeom>
              <a:noFill/>
            </p:spPr>
            <p:txBody>
              <a:bodyPr wrap="square" rtlCol="0">
                <a:spAutoFit/>
              </a:bodyPr>
              <a:lstStyle/>
              <a:p>
                <a:pPr algn="just"/>
                <a:r>
                  <a:rPr lang="es-ES" dirty="0" smtClean="0"/>
                  <a:t>Paso 3: La red anterior equivale a este circuito si asumimos que existe una resistencia virtual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𝑣</m:t>
                        </m:r>
                      </m:sub>
                    </m:sSub>
                    <m:r>
                      <a:rPr lang="es-ES" b="0" i="0" smtClean="0">
                        <a:latin typeface="Cambria Math" panose="02040503050406030204" pitchFamily="18" charset="0"/>
                      </a:rPr>
                      <m:t>. </m:t>
                    </m:r>
                    <m:r>
                      <m:rPr>
                        <m:sty m:val="p"/>
                      </m:rPr>
                      <a:rPr lang="es-ES" b="0" i="0" smtClean="0">
                        <a:latin typeface="Cambria Math" panose="02040503050406030204" pitchFamily="18" charset="0"/>
                      </a:rPr>
                      <m:t>Calcularla</m:t>
                    </m:r>
                    <m:r>
                      <a:rPr lang="es-ES" b="0" i="0" smtClean="0">
                        <a:latin typeface="Cambria Math" panose="02040503050406030204" pitchFamily="18" charset="0"/>
                      </a:rPr>
                      <m:t>.</m:t>
                    </m:r>
                  </m:oMath>
                </a14:m>
                <a:endParaRPr lang="es-ES" dirty="0" smtClean="0"/>
              </a:p>
            </p:txBody>
          </p:sp>
        </mc:Choice>
        <mc:Fallback xmlns="">
          <p:sp>
            <p:nvSpPr>
              <p:cNvPr id="80" name="CuadroTexto 79"/>
              <p:cNvSpPr txBox="1">
                <a:spLocks noRot="1" noChangeAspect="1" noMove="1" noResize="1" noEditPoints="1" noAdjustHandles="1" noChangeArrowheads="1" noChangeShapeType="1" noTextEdit="1"/>
              </p:cNvSpPr>
              <p:nvPr/>
            </p:nvSpPr>
            <p:spPr>
              <a:xfrm>
                <a:off x="1087915" y="4122822"/>
                <a:ext cx="10425212" cy="369332"/>
              </a:xfrm>
              <a:prstGeom prst="rect">
                <a:avLst/>
              </a:prstGeom>
              <a:blipFill>
                <a:blip r:embed="rId11"/>
                <a:stretch>
                  <a:fillRect l="-468" t="-8197" b="-24590"/>
                </a:stretch>
              </a:blipFill>
            </p:spPr>
            <p:txBody>
              <a:bodyPr/>
              <a:lstStyle/>
              <a:p>
                <a:r>
                  <a:rPr lang="es-AR">
                    <a:noFill/>
                  </a:rPr>
                  <a:t> </a:t>
                </a:r>
              </a:p>
            </p:txBody>
          </p:sp>
        </mc:Fallback>
      </mc:AlternateContent>
      <p:cxnSp>
        <p:nvCxnSpPr>
          <p:cNvPr id="82" name="Conector recto 81"/>
          <p:cNvCxnSpPr/>
          <p:nvPr/>
        </p:nvCxnSpPr>
        <p:spPr>
          <a:xfrm flipV="1">
            <a:off x="5311104" y="4901736"/>
            <a:ext cx="0" cy="1376590"/>
          </a:xfrm>
          <a:prstGeom prst="line">
            <a:avLst/>
          </a:prstGeom>
        </p:spPr>
        <p:style>
          <a:lnRef idx="2">
            <a:schemeClr val="dk1"/>
          </a:lnRef>
          <a:fillRef idx="0">
            <a:schemeClr val="dk1"/>
          </a:fillRef>
          <a:effectRef idx="1">
            <a:schemeClr val="dk1"/>
          </a:effectRef>
          <a:fontRef idx="minor">
            <a:schemeClr val="tx1"/>
          </a:fontRef>
        </p:style>
      </p:cxnSp>
      <p:sp>
        <p:nvSpPr>
          <p:cNvPr id="81" name="Rectángulo 80"/>
          <p:cNvSpPr/>
          <p:nvPr/>
        </p:nvSpPr>
        <p:spPr>
          <a:xfrm>
            <a:off x="5072942" y="5185268"/>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pic>
        <p:nvPicPr>
          <p:cNvPr id="83" name="Picture 8"/>
          <p:cNvPicPr/>
          <p:nvPr/>
        </p:nvPicPr>
        <p:blipFill rotWithShape="1">
          <a:blip r:embed="rId12" cstate="print">
            <a:extLst>
              <a:ext uri="{28A0092B-C50C-407E-A947-70E740481C1C}">
                <a14:useLocalDpi xmlns:a14="http://schemas.microsoft.com/office/drawing/2010/main" val="0"/>
              </a:ext>
            </a:extLst>
          </a:blip>
          <a:srcRect l="43283" t="14186" r="53206" b="75697"/>
          <a:stretch/>
        </p:blipFill>
        <p:spPr bwMode="auto">
          <a:xfrm>
            <a:off x="4492389" y="5428211"/>
            <a:ext cx="345618" cy="357447"/>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13" name="Rectángulo 12"/>
              <p:cNvSpPr/>
              <p:nvPr/>
            </p:nvSpPr>
            <p:spPr>
              <a:xfrm>
                <a:off x="4619561" y="5703046"/>
                <a:ext cx="489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oMath>
                  </m:oMathPara>
                </a14:m>
                <a:endParaRPr lang="es-AR" dirty="0"/>
              </a:p>
            </p:txBody>
          </p:sp>
        </mc:Choice>
        <mc:Fallback xmlns="">
          <p:sp>
            <p:nvSpPr>
              <p:cNvPr id="13" name="Rectángulo 12"/>
              <p:cNvSpPr>
                <a:spLocks noRot="1" noChangeAspect="1" noMove="1" noResize="1" noEditPoints="1" noAdjustHandles="1" noChangeArrowheads="1" noChangeShapeType="1" noTextEdit="1"/>
              </p:cNvSpPr>
              <p:nvPr/>
            </p:nvSpPr>
            <p:spPr>
              <a:xfrm>
                <a:off x="4619561" y="5703046"/>
                <a:ext cx="489493" cy="369332"/>
              </a:xfrm>
              <a:prstGeom prst="rect">
                <a:avLst/>
              </a:prstGeom>
              <a:blipFill>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8341318" y="5385946"/>
                <a:ext cx="2305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𝑚𝑖𝑛</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𝑄</m:t>
                              </m:r>
                            </m:e>
                            <m:sup>
                              <m:r>
                                <a:rPr lang="es-ES" b="0" i="1" smtClean="0">
                                  <a:latin typeface="Cambria Math" panose="02040503050406030204" pitchFamily="18" charset="0"/>
                                </a:rPr>
                                <m:t>2</m:t>
                              </m:r>
                            </m:sup>
                          </m:sSup>
                          <m:r>
                            <a:rPr lang="es-ES" b="0" i="1" smtClean="0">
                              <a:latin typeface="Cambria Math" panose="02040503050406030204" pitchFamily="18" charset="0"/>
                            </a:rPr>
                            <m:t>+1</m:t>
                          </m:r>
                        </m:e>
                      </m:d>
                    </m:oMath>
                  </m:oMathPara>
                </a14:m>
                <a:endParaRPr lang="es-ES" b="0" dirty="0" smtClean="0"/>
              </a:p>
            </p:txBody>
          </p:sp>
        </mc:Choice>
        <mc:Fallback xmlns="">
          <p:sp>
            <p:nvSpPr>
              <p:cNvPr id="14" name="Rectángulo 13"/>
              <p:cNvSpPr>
                <a:spLocks noRot="1" noChangeAspect="1" noMove="1" noResize="1" noEditPoints="1" noAdjustHandles="1" noChangeArrowheads="1" noChangeShapeType="1" noTextEdit="1"/>
              </p:cNvSpPr>
              <p:nvPr/>
            </p:nvSpPr>
            <p:spPr>
              <a:xfrm>
                <a:off x="8341318" y="5385946"/>
                <a:ext cx="2305631" cy="369332"/>
              </a:xfrm>
              <a:prstGeom prst="rect">
                <a:avLst/>
              </a:prstGeom>
              <a:blipFill>
                <a:blip r:embed="rId14"/>
                <a:stretch>
                  <a:fillRect b="-1000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7950674" y="4728408"/>
                <a:ext cx="2969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𝑚𝑖𝑛</m:t>
                          </m:r>
                        </m:sub>
                      </m:sSub>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min</m:t>
                          </m:r>
                        </m:fName>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𝐿</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𝐺</m:t>
                                  </m:r>
                                </m:sub>
                              </m:sSub>
                            </m:e>
                          </m:d>
                        </m:e>
                      </m:func>
                      <m:r>
                        <a:rPr lang="es-ES" b="0" i="1" smtClean="0">
                          <a:latin typeface="Cambria Math" panose="02040503050406030204" pitchFamily="18" charset="0"/>
                        </a:rPr>
                        <m:t>=50 </m:t>
                      </m:r>
                      <m:r>
                        <m:rPr>
                          <m:sty m:val="p"/>
                        </m:rPr>
                        <a:rPr lang="es-ES" b="0" i="0" smtClean="0">
                          <a:latin typeface="Cambria Math" panose="02040503050406030204" pitchFamily="18" charset="0"/>
                        </a:rPr>
                        <m:t>Ω</m:t>
                      </m:r>
                    </m:oMath>
                  </m:oMathPara>
                </a14:m>
                <a:endParaRPr lang="es-AR" dirty="0"/>
              </a:p>
            </p:txBody>
          </p:sp>
        </mc:Choice>
        <mc:Fallback xmlns="">
          <p:sp>
            <p:nvSpPr>
              <p:cNvPr id="15" name="Rectángulo 14"/>
              <p:cNvSpPr>
                <a:spLocks noRot="1" noChangeAspect="1" noMove="1" noResize="1" noEditPoints="1" noAdjustHandles="1" noChangeArrowheads="1" noChangeShapeType="1" noTextEdit="1"/>
              </p:cNvSpPr>
              <p:nvPr/>
            </p:nvSpPr>
            <p:spPr>
              <a:xfrm>
                <a:off x="7950674" y="4728408"/>
                <a:ext cx="2969339" cy="369332"/>
              </a:xfrm>
              <a:prstGeom prst="rect">
                <a:avLst/>
              </a:prstGeom>
              <a:blipFill>
                <a:blip r:embed="rId15"/>
                <a:stretch>
                  <a:fillRect b="-1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8679238" y="6043484"/>
                <a:ext cx="13839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r>
                        <a:rPr lang="es-ES" i="1">
                          <a:latin typeface="Cambria Math" panose="02040503050406030204" pitchFamily="18" charset="0"/>
                        </a:rPr>
                        <m:t>=</m:t>
                      </m:r>
                      <m:r>
                        <a:rPr lang="es-ES" b="0" i="1" smtClean="0">
                          <a:latin typeface="Cambria Math" panose="02040503050406030204" pitchFamily="18" charset="0"/>
                        </a:rPr>
                        <m:t>500 </m:t>
                      </m:r>
                      <m:r>
                        <m:rPr>
                          <m:sty m:val="p"/>
                        </m:rPr>
                        <a:rPr lang="es-ES" b="0" i="0" smtClean="0">
                          <a:latin typeface="Cambria Math" panose="02040503050406030204" pitchFamily="18" charset="0"/>
                        </a:rPr>
                        <m:t>Ω</m:t>
                      </m:r>
                    </m:oMath>
                  </m:oMathPara>
                </a14:m>
                <a:endParaRPr lang="es-ES" dirty="0"/>
              </a:p>
            </p:txBody>
          </p:sp>
        </mc:Choice>
        <mc:Fallback xmlns="">
          <p:sp>
            <p:nvSpPr>
              <p:cNvPr id="16" name="Rectángulo 15"/>
              <p:cNvSpPr>
                <a:spLocks noRot="1" noChangeAspect="1" noMove="1" noResize="1" noEditPoints="1" noAdjustHandles="1" noChangeArrowheads="1" noChangeShapeType="1" noTextEdit="1"/>
              </p:cNvSpPr>
              <p:nvPr/>
            </p:nvSpPr>
            <p:spPr>
              <a:xfrm>
                <a:off x="8679238" y="6043484"/>
                <a:ext cx="1383969" cy="369332"/>
              </a:xfrm>
              <a:prstGeom prst="rect">
                <a:avLst/>
              </a:prstGeom>
              <a:blipFill>
                <a:blip r:embed="rId16"/>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172659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ector recto 83"/>
          <p:cNvCxnSpPr/>
          <p:nvPr/>
        </p:nvCxnSpPr>
        <p:spPr>
          <a:xfrm flipV="1">
            <a:off x="5257598" y="2244244"/>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1560"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369332"/>
          </a:xfrm>
          <a:prstGeom prst="rect">
            <a:avLst/>
          </a:prstGeom>
          <a:noFill/>
        </p:spPr>
        <p:txBody>
          <a:bodyPr wrap="square" rtlCol="0">
            <a:spAutoFit/>
          </a:bodyPr>
          <a:lstStyle/>
          <a:p>
            <a:pPr algn="just"/>
            <a:r>
              <a:rPr lang="es-ES" dirty="0" smtClean="0"/>
              <a:t>Paso </a:t>
            </a:r>
            <a:r>
              <a:rPr lang="es-ES" dirty="0"/>
              <a:t>4</a:t>
            </a:r>
            <a:r>
              <a:rPr lang="es-ES" dirty="0" smtClean="0"/>
              <a:t>: Resolver dos redes “</a:t>
            </a:r>
            <a:r>
              <a:rPr lang="es-ES" i="1" dirty="0" smtClean="0"/>
              <a:t>L</a:t>
            </a:r>
            <a:r>
              <a:rPr lang="es-ES" dirty="0" smtClean="0"/>
              <a:t>” ahora, y luego agrupar las reactancias.</a:t>
            </a:r>
            <a:endParaRPr lang="es-ES" dirty="0"/>
          </a:p>
        </p:txBody>
      </p:sp>
      <p:cxnSp>
        <p:nvCxnSpPr>
          <p:cNvPr id="65" name="Conector recto 64"/>
          <p:cNvCxnSpPr/>
          <p:nvPr/>
        </p:nvCxnSpPr>
        <p:spPr>
          <a:xfrm flipV="1">
            <a:off x="1766773" y="2230134"/>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66" name="Conector recto 65"/>
          <p:cNvCxnSpPr/>
          <p:nvPr/>
        </p:nvCxnSpPr>
        <p:spPr>
          <a:xfrm flipH="1">
            <a:off x="1766775" y="3606724"/>
            <a:ext cx="3490823" cy="0"/>
          </a:xfrm>
          <a:prstGeom prst="line">
            <a:avLst/>
          </a:prstGeom>
        </p:spPr>
        <p:style>
          <a:lnRef idx="2">
            <a:schemeClr val="dk1"/>
          </a:lnRef>
          <a:fillRef idx="0">
            <a:schemeClr val="dk1"/>
          </a:fillRef>
          <a:effectRef idx="1">
            <a:schemeClr val="dk1"/>
          </a:effectRef>
          <a:fontRef idx="minor">
            <a:schemeClr val="tx1"/>
          </a:fontRef>
        </p:style>
      </p:cxnSp>
      <p:cxnSp>
        <p:nvCxnSpPr>
          <p:cNvPr id="68" name="Conector recto 67"/>
          <p:cNvCxnSpPr/>
          <p:nvPr/>
        </p:nvCxnSpPr>
        <p:spPr>
          <a:xfrm flipH="1" flipV="1">
            <a:off x="3051876" y="2230135"/>
            <a:ext cx="2176987" cy="1854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9" name="Rectángulo 68"/>
              <p:cNvSpPr/>
              <p:nvPr/>
            </p:nvSpPr>
            <p:spPr>
              <a:xfrm>
                <a:off x="2229095" y="2056806"/>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69" name="Rectángulo 68"/>
              <p:cNvSpPr>
                <a:spLocks noRot="1" noChangeAspect="1" noMove="1" noResize="1" noEditPoints="1" noAdjustHandles="1" noChangeArrowheads="1" noChangeShapeType="1" noTextEdit="1"/>
              </p:cNvSpPr>
              <p:nvPr/>
            </p:nvSpPr>
            <p:spPr>
              <a:xfrm>
                <a:off x="2229095" y="2056806"/>
                <a:ext cx="822777" cy="34665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70" name="Conector recto 69"/>
          <p:cNvCxnSpPr>
            <a:stCxn id="69" idx="1"/>
          </p:cNvCxnSpPr>
          <p:nvPr/>
        </p:nvCxnSpPr>
        <p:spPr>
          <a:xfrm flipH="1">
            <a:off x="1766773" y="2230134"/>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a:off x="9044725" y="2215907"/>
            <a:ext cx="699325" cy="0"/>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9752363" y="221893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Rectángulo 72"/>
              <p:cNvSpPr/>
              <p:nvPr/>
            </p:nvSpPr>
            <p:spPr>
              <a:xfrm>
                <a:off x="9510014" y="2515867"/>
                <a:ext cx="484693"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3" name="Rectángulo 72"/>
              <p:cNvSpPr>
                <a:spLocks noRot="1" noChangeAspect="1" noMove="1" noResize="1" noEditPoints="1" noAdjustHandles="1" noChangeArrowheads="1" noChangeShapeType="1" noTextEdit="1"/>
              </p:cNvSpPr>
              <p:nvPr/>
            </p:nvSpPr>
            <p:spPr>
              <a:xfrm>
                <a:off x="9510014" y="2515867"/>
                <a:ext cx="484693" cy="668738"/>
              </a:xfrm>
              <a:prstGeom prst="rect">
                <a:avLst/>
              </a:prstGeom>
              <a:blipFill>
                <a:blip r:embed="rId6"/>
                <a:stretch>
                  <a:fillRect l="-12195" r="-4878"/>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6" name="Rectángulo 75"/>
              <p:cNvSpPr/>
              <p:nvPr/>
            </p:nvSpPr>
            <p:spPr>
              <a:xfrm>
                <a:off x="3495838" y="2056806"/>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sz="1200" i="1" smtClean="0">
                              <a:solidFill>
                                <a:prstClr val="black"/>
                              </a:solidFill>
                              <a:latin typeface="Cambria Math" panose="02040503050406030204" pitchFamily="18" charset="0"/>
                              <a:ea typeface="Calibri" panose="020F0502020204030204" pitchFamily="34" charset="0"/>
                              <a:cs typeface="Calibri" panose="020F0502020204030204" pitchFamily="34" charset="0"/>
                            </a:rPr>
                          </m:ctrlPr>
                        </m:sSubPr>
                        <m:e>
                          <m:r>
                            <m:rPr>
                              <m:sty m:val="p"/>
                            </m:rPr>
                            <a:rPr lang="es-ES" sz="1200">
                              <a:solidFill>
                                <a:prstClr val="black"/>
                              </a:solidFill>
                              <a:latin typeface="Cambria Math" panose="02040503050406030204" pitchFamily="18" charset="0"/>
                              <a:ea typeface="Calibri" panose="020F0502020204030204" pitchFamily="34" charset="0"/>
                              <a:cs typeface="Calibri" panose="020F0502020204030204" pitchFamily="34" charset="0"/>
                            </a:rPr>
                            <m:t>Z</m:t>
                          </m:r>
                        </m:e>
                        <m:sub>
                          <m:r>
                            <m:rPr>
                              <m:sty m:val="p"/>
                            </m:rPr>
                            <a:rPr lang="es-ES" sz="1200" b="0" i="0" smtClean="0">
                              <a:solidFill>
                                <a:prstClr val="black"/>
                              </a:solidFill>
                              <a:latin typeface="Cambria Math" panose="02040503050406030204" pitchFamily="18" charset="0"/>
                              <a:ea typeface="Calibri" panose="020F0502020204030204" pitchFamily="34" charset="0"/>
                              <a:cs typeface="Calibri" panose="020F0502020204030204" pitchFamily="34" charset="0"/>
                            </a:rPr>
                            <m:t>S</m:t>
                          </m:r>
                        </m:sub>
                      </m:sSub>
                    </m:oMath>
                  </m:oMathPara>
                </a14:m>
                <a:endParaRPr lang="es-AR" sz="1200" dirty="0"/>
              </a:p>
            </p:txBody>
          </p:sp>
        </mc:Choice>
        <mc:Fallback xmlns="">
          <p:sp>
            <p:nvSpPr>
              <p:cNvPr id="76" name="Rectángulo 75"/>
              <p:cNvSpPr>
                <a:spLocks noRot="1" noChangeAspect="1" noMove="1" noResize="1" noEditPoints="1" noAdjustHandles="1" noChangeArrowheads="1" noChangeShapeType="1" noTextEdit="1"/>
              </p:cNvSpPr>
              <p:nvPr/>
            </p:nvSpPr>
            <p:spPr>
              <a:xfrm>
                <a:off x="3495838" y="2056806"/>
                <a:ext cx="822777" cy="346656"/>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77" name="Conector recto 76"/>
          <p:cNvCxnSpPr/>
          <p:nvPr/>
        </p:nvCxnSpPr>
        <p:spPr>
          <a:xfrm flipV="1">
            <a:off x="4672150" y="2230134"/>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Rectángulo 77"/>
              <p:cNvSpPr/>
              <p:nvPr/>
            </p:nvSpPr>
            <p:spPr>
              <a:xfrm>
                <a:off x="4433988" y="2532933"/>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ea typeface="Calibri" panose="020F0502020204030204" pitchFamily="34" charset="0"/>
                              <a:cs typeface="Calibri" panose="020F0502020204030204" pitchFamily="34" charset="0"/>
                            </a:rPr>
                          </m:ctrlPr>
                        </m:sSubPr>
                        <m:e>
                          <m:r>
                            <m:rPr>
                              <m:sty m:val="p"/>
                            </m:rPr>
                            <a:rPr lang="es-ES">
                              <a:solidFill>
                                <a:prstClr val="black"/>
                              </a:solidFill>
                              <a:latin typeface="Cambria Math" panose="02040503050406030204" pitchFamily="18" charset="0"/>
                              <a:ea typeface="Calibri" panose="020F0502020204030204" pitchFamily="34" charset="0"/>
                              <a:cs typeface="Calibri" panose="020F0502020204030204" pitchFamily="34" charset="0"/>
                            </a:rPr>
                            <m:t>Z</m:t>
                          </m:r>
                        </m:e>
                        <m:sub>
                          <m:r>
                            <m:rPr>
                              <m:sty m:val="p"/>
                            </m:rPr>
                            <a:rPr lang="es-ES">
                              <a:solidFill>
                                <a:prstClr val="black"/>
                              </a:solidFill>
                              <a:latin typeface="Cambria Math" panose="02040503050406030204" pitchFamily="18" charset="0"/>
                              <a:ea typeface="Calibri" panose="020F0502020204030204" pitchFamily="34" charset="0"/>
                              <a:cs typeface="Calibri" panose="020F0502020204030204" pitchFamily="34" charset="0"/>
                            </a:rPr>
                            <m:t>p</m:t>
                          </m:r>
                        </m:sub>
                      </m:sSub>
                    </m:oMath>
                  </m:oMathPara>
                </a14:m>
                <a:endParaRPr lang="es-AR" sz="1200" dirty="0"/>
              </a:p>
            </p:txBody>
          </p:sp>
        </mc:Choice>
        <mc:Fallback xmlns="">
          <p:sp>
            <p:nvSpPr>
              <p:cNvPr id="78" name="Rectángulo 77"/>
              <p:cNvSpPr>
                <a:spLocks noRot="1" noChangeAspect="1" noMove="1" noResize="1" noEditPoints="1" noAdjustHandles="1" noChangeArrowheads="1" noChangeShapeType="1" noTextEdit="1"/>
              </p:cNvSpPr>
              <p:nvPr/>
            </p:nvSpPr>
            <p:spPr>
              <a:xfrm>
                <a:off x="4433988" y="2532933"/>
                <a:ext cx="476324" cy="716976"/>
              </a:xfrm>
              <a:prstGeom prst="rect">
                <a:avLst/>
              </a:prstGeom>
              <a:blipFill>
                <a:blip r:embed="rId8"/>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9" name="Rectángulo 78"/>
              <p:cNvSpPr/>
              <p:nvPr/>
            </p:nvSpPr>
            <p:spPr>
              <a:xfrm>
                <a:off x="8207541" y="2056806"/>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sz="1400" i="1" smtClean="0">
                              <a:solidFill>
                                <a:prstClr val="black"/>
                              </a:solidFill>
                              <a:latin typeface="Cambria Math" panose="02040503050406030204" pitchFamily="18" charset="0"/>
                              <a:ea typeface="Calibri" panose="020F0502020204030204" pitchFamily="34" charset="0"/>
                              <a:cs typeface="Calibri" panose="020F0502020204030204" pitchFamily="34" charset="0"/>
                            </a:rPr>
                          </m:ctrlPr>
                        </m:sSubPr>
                        <m:e>
                          <m:r>
                            <m:rPr>
                              <m:sty m:val="p"/>
                            </m:rPr>
                            <a:rPr lang="es-ES" sz="1400" b="0" i="0" smtClean="0">
                              <a:solidFill>
                                <a:prstClr val="black"/>
                              </a:solidFill>
                              <a:latin typeface="Cambria Math" panose="02040503050406030204" pitchFamily="18" charset="0"/>
                              <a:ea typeface="Calibri" panose="020F0502020204030204" pitchFamily="34" charset="0"/>
                              <a:cs typeface="Calibri" panose="020F0502020204030204" pitchFamily="34" charset="0"/>
                            </a:rPr>
                            <m:t>Z</m:t>
                          </m:r>
                        </m:e>
                        <m:sub>
                          <m:r>
                            <m:rPr>
                              <m:sty m:val="p"/>
                            </m:rPr>
                            <a:rPr lang="en-US" sz="1400">
                              <a:solidFill>
                                <a:prstClr val="black"/>
                              </a:solidFill>
                              <a:latin typeface="Cambria Math" panose="02040503050406030204" pitchFamily="18" charset="0"/>
                              <a:ea typeface="Calibri" panose="020F0502020204030204" pitchFamily="34" charset="0"/>
                              <a:cs typeface="Calibri" panose="020F0502020204030204" pitchFamily="34" charset="0"/>
                            </a:rPr>
                            <m:t>s</m:t>
                          </m:r>
                        </m:sub>
                      </m:sSub>
                      <m:r>
                        <a:rPr lang="es-ES" sz="1400" b="0" i="1" smtClean="0">
                          <a:solidFill>
                            <a:prstClr val="black"/>
                          </a:solidFill>
                          <a:latin typeface="Cambria Math" panose="02040503050406030204" pitchFamily="18" charset="0"/>
                          <a:ea typeface="Calibri" panose="020F0502020204030204" pitchFamily="34" charset="0"/>
                          <a:cs typeface="Calibri" panose="020F0502020204030204" pitchFamily="34" charset="0"/>
                        </a:rPr>
                        <m:t>−</m:t>
                      </m:r>
                      <m:r>
                        <a:rPr lang="es-ES" sz="1400" b="0" i="1" smtClean="0">
                          <a:solidFill>
                            <a:prstClr val="black"/>
                          </a:solidFill>
                          <a:latin typeface="Cambria Math" panose="02040503050406030204" pitchFamily="18" charset="0"/>
                          <a:ea typeface="Calibri" panose="020F0502020204030204" pitchFamily="34" charset="0"/>
                          <a:cs typeface="Calibri" panose="020F0502020204030204" pitchFamily="34" charset="0"/>
                        </a:rPr>
                        <m:t>𝑗</m:t>
                      </m:r>
                      <m:r>
                        <a:rPr lang="es-ES" sz="1400" b="0" i="1" smtClean="0">
                          <a:solidFill>
                            <a:prstClr val="black"/>
                          </a:solidFill>
                          <a:latin typeface="Cambria Math" panose="02040503050406030204" pitchFamily="18" charset="0"/>
                          <a:ea typeface="Calibri" panose="020F0502020204030204" pitchFamily="34" charset="0"/>
                          <a:cs typeface="Calibri" panose="020F0502020204030204" pitchFamily="34" charset="0"/>
                        </a:rPr>
                        <m:t>70</m:t>
                      </m:r>
                    </m:oMath>
                  </m:oMathPara>
                </a14:m>
                <a:endParaRPr lang="es-AR" sz="1050" dirty="0"/>
              </a:p>
            </p:txBody>
          </p:sp>
        </mc:Choice>
        <mc:Fallback xmlns="">
          <p:sp>
            <p:nvSpPr>
              <p:cNvPr id="79" name="Rectángulo 78"/>
              <p:cNvSpPr>
                <a:spLocks noRot="1" noChangeAspect="1" noMove="1" noResize="1" noEditPoints="1" noAdjustHandles="1" noChangeArrowheads="1" noChangeShapeType="1" noTextEdit="1"/>
              </p:cNvSpPr>
              <p:nvPr/>
            </p:nvSpPr>
            <p:spPr>
              <a:xfrm>
                <a:off x="8207541" y="2056806"/>
                <a:ext cx="822777" cy="346656"/>
              </a:xfrm>
              <a:prstGeom prst="rect">
                <a:avLst/>
              </a:prstGeom>
              <a:blipFill>
                <a:blip r:embed="rId9"/>
                <a:stretch>
                  <a:fillRect/>
                </a:stretch>
              </a:blipFill>
              <a:ln>
                <a:solidFill>
                  <a:schemeClr val="tx1"/>
                </a:solidFill>
              </a:ln>
            </p:spPr>
            <p:txBody>
              <a:bodyPr/>
              <a:lstStyle/>
              <a:p>
                <a:r>
                  <a:rPr lang="es-AR">
                    <a:noFill/>
                  </a:rPr>
                  <a:t> </a:t>
                </a:r>
              </a:p>
            </p:txBody>
          </p:sp>
        </mc:Fallback>
      </mc:AlternateContent>
      <p:cxnSp>
        <p:nvCxnSpPr>
          <p:cNvPr id="82" name="Conector recto 81"/>
          <p:cNvCxnSpPr/>
          <p:nvPr/>
        </p:nvCxnSpPr>
        <p:spPr>
          <a:xfrm flipV="1">
            <a:off x="7803102" y="2230134"/>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1" name="Rectángulo 80"/>
              <p:cNvSpPr/>
              <p:nvPr/>
            </p:nvSpPr>
            <p:spPr>
              <a:xfrm>
                <a:off x="7564940" y="2513666"/>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ea typeface="Calibri" panose="020F0502020204030204" pitchFamily="34" charset="0"/>
                              <a:cs typeface="Calibri" panose="020F0502020204030204" pitchFamily="34" charset="0"/>
                            </a:rPr>
                          </m:ctrlPr>
                        </m:sSubPr>
                        <m:e>
                          <m:r>
                            <m:rPr>
                              <m:sty m:val="p"/>
                            </m:rPr>
                            <a:rPr lang="es-ES">
                              <a:solidFill>
                                <a:prstClr val="black"/>
                              </a:solidFill>
                              <a:latin typeface="Cambria Math" panose="02040503050406030204" pitchFamily="18" charset="0"/>
                              <a:ea typeface="Calibri" panose="020F0502020204030204" pitchFamily="34" charset="0"/>
                              <a:cs typeface="Calibri" panose="020F0502020204030204" pitchFamily="34" charset="0"/>
                            </a:rPr>
                            <m:t>Z</m:t>
                          </m:r>
                        </m:e>
                        <m:sub>
                          <m:r>
                            <m:rPr>
                              <m:sty m:val="p"/>
                            </m:rPr>
                            <a:rPr lang="es-ES" b="0" i="0" smtClean="0">
                              <a:solidFill>
                                <a:prstClr val="black"/>
                              </a:solidFill>
                              <a:latin typeface="Cambria Math" panose="02040503050406030204" pitchFamily="18" charset="0"/>
                              <a:ea typeface="Calibri" panose="020F0502020204030204" pitchFamily="34" charset="0"/>
                              <a:cs typeface="Calibri" panose="020F0502020204030204" pitchFamily="34" charset="0"/>
                            </a:rPr>
                            <m:t>p</m:t>
                          </m:r>
                        </m:sub>
                      </m:sSub>
                    </m:oMath>
                  </m:oMathPara>
                </a14:m>
                <a:endParaRPr lang="es-AR" dirty="0"/>
              </a:p>
            </p:txBody>
          </p:sp>
        </mc:Choice>
        <mc:Fallback xmlns="">
          <p:sp>
            <p:nvSpPr>
              <p:cNvPr id="81" name="Rectángulo 80"/>
              <p:cNvSpPr>
                <a:spLocks noRot="1" noChangeAspect="1" noMove="1" noResize="1" noEditPoints="1" noAdjustHandles="1" noChangeArrowheads="1" noChangeShapeType="1" noTextEdit="1"/>
              </p:cNvSpPr>
              <p:nvPr/>
            </p:nvSpPr>
            <p:spPr>
              <a:xfrm>
                <a:off x="7564940" y="2513666"/>
                <a:ext cx="476324" cy="716976"/>
              </a:xfrm>
              <a:prstGeom prst="rect">
                <a:avLst/>
              </a:prstGeom>
              <a:blipFill>
                <a:blip r:embed="rId10"/>
                <a:stretch>
                  <a:fillRect/>
                </a:stretch>
              </a:blipFill>
              <a:ln>
                <a:solidFill>
                  <a:schemeClr val="tx1"/>
                </a:solidFill>
              </a:ln>
            </p:spPr>
            <p:txBody>
              <a:bodyPr/>
              <a:lstStyle/>
              <a:p>
                <a:r>
                  <a:rPr lang="es-AR">
                    <a:noFill/>
                  </a:rPr>
                  <a:t> </a:t>
                </a:r>
              </a:p>
            </p:txBody>
          </p:sp>
        </mc:Fallback>
      </mc:AlternateContent>
      <p:pic>
        <p:nvPicPr>
          <p:cNvPr id="83" name="Picture 8"/>
          <p:cNvPicPr/>
          <p:nvPr/>
        </p:nvPicPr>
        <p:blipFill rotWithShape="1">
          <a:blip r:embed="rId11" cstate="print">
            <a:extLst>
              <a:ext uri="{28A0092B-C50C-407E-A947-70E740481C1C}">
                <a14:useLocalDpi xmlns:a14="http://schemas.microsoft.com/office/drawing/2010/main" val="0"/>
              </a:ext>
            </a:extLst>
          </a:blip>
          <a:srcRect l="43283" t="14186" r="53206" b="75697"/>
          <a:stretch/>
        </p:blipFill>
        <p:spPr bwMode="auto">
          <a:xfrm>
            <a:off x="5042312" y="2770836"/>
            <a:ext cx="345618" cy="357447"/>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13" name="Rectángulo 12"/>
              <p:cNvSpPr/>
              <p:nvPr/>
            </p:nvSpPr>
            <p:spPr>
              <a:xfrm>
                <a:off x="5169484" y="3045671"/>
                <a:ext cx="489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oMath>
                  </m:oMathPara>
                </a14:m>
                <a:endParaRPr lang="es-AR" dirty="0"/>
              </a:p>
            </p:txBody>
          </p:sp>
        </mc:Choice>
        <mc:Fallback xmlns="">
          <p:sp>
            <p:nvSpPr>
              <p:cNvPr id="13" name="Rectángulo 12"/>
              <p:cNvSpPr>
                <a:spLocks noRot="1" noChangeAspect="1" noMove="1" noResize="1" noEditPoints="1" noAdjustHandles="1" noChangeArrowheads="1" noChangeShapeType="1" noTextEdit="1"/>
              </p:cNvSpPr>
              <p:nvPr/>
            </p:nvSpPr>
            <p:spPr>
              <a:xfrm>
                <a:off x="5169484" y="3045671"/>
                <a:ext cx="489493" cy="369332"/>
              </a:xfrm>
              <a:prstGeom prst="rect">
                <a:avLst/>
              </a:prstGeom>
              <a:blipFill>
                <a:blip r:embed="rId12"/>
                <a:stretch>
                  <a:fillRect/>
                </a:stretch>
              </a:blipFill>
            </p:spPr>
            <p:txBody>
              <a:bodyPr/>
              <a:lstStyle/>
              <a:p>
                <a:r>
                  <a:rPr lang="es-AR">
                    <a:noFill/>
                  </a:rPr>
                  <a:t> </a:t>
                </a:r>
              </a:p>
            </p:txBody>
          </p:sp>
        </mc:Fallback>
      </mc:AlternateContent>
      <p:cxnSp>
        <p:nvCxnSpPr>
          <p:cNvPr id="86" name="Conector recto 85"/>
          <p:cNvCxnSpPr/>
          <p:nvPr/>
        </p:nvCxnSpPr>
        <p:spPr>
          <a:xfrm flipV="1">
            <a:off x="6937275" y="2198512"/>
            <a:ext cx="0" cy="1376590"/>
          </a:xfrm>
          <a:prstGeom prst="line">
            <a:avLst/>
          </a:prstGeom>
        </p:spPr>
        <p:style>
          <a:lnRef idx="2">
            <a:schemeClr val="dk1"/>
          </a:lnRef>
          <a:fillRef idx="0">
            <a:schemeClr val="dk1"/>
          </a:fillRef>
          <a:effectRef idx="1">
            <a:schemeClr val="dk1"/>
          </a:effectRef>
          <a:fontRef idx="minor">
            <a:schemeClr val="tx1"/>
          </a:fontRef>
        </p:style>
      </p:cxnSp>
      <p:pic>
        <p:nvPicPr>
          <p:cNvPr id="87" name="Picture 8"/>
          <p:cNvPicPr/>
          <p:nvPr/>
        </p:nvPicPr>
        <p:blipFill rotWithShape="1">
          <a:blip r:embed="rId11" cstate="print">
            <a:extLst>
              <a:ext uri="{28A0092B-C50C-407E-A947-70E740481C1C}">
                <a14:useLocalDpi xmlns:a14="http://schemas.microsoft.com/office/drawing/2010/main" val="0"/>
              </a:ext>
            </a:extLst>
          </a:blip>
          <a:srcRect l="43283" t="14186" r="53206" b="75697"/>
          <a:stretch/>
        </p:blipFill>
        <p:spPr bwMode="auto">
          <a:xfrm>
            <a:off x="6721989" y="2725104"/>
            <a:ext cx="345618" cy="357447"/>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88" name="Rectángulo 87"/>
              <p:cNvSpPr/>
              <p:nvPr/>
            </p:nvSpPr>
            <p:spPr>
              <a:xfrm>
                <a:off x="6849161" y="2999939"/>
                <a:ext cx="489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oMath>
                  </m:oMathPara>
                </a14:m>
                <a:endParaRPr lang="es-AR" dirty="0"/>
              </a:p>
            </p:txBody>
          </p:sp>
        </mc:Choice>
        <mc:Fallback xmlns="">
          <p:sp>
            <p:nvSpPr>
              <p:cNvPr id="88" name="Rectángulo 87"/>
              <p:cNvSpPr>
                <a:spLocks noRot="1" noChangeAspect="1" noMove="1" noResize="1" noEditPoints="1" noAdjustHandles="1" noChangeArrowheads="1" noChangeShapeType="1" noTextEdit="1"/>
              </p:cNvSpPr>
              <p:nvPr/>
            </p:nvSpPr>
            <p:spPr>
              <a:xfrm>
                <a:off x="6849161" y="2999939"/>
                <a:ext cx="489493" cy="369332"/>
              </a:xfrm>
              <a:prstGeom prst="rect">
                <a:avLst/>
              </a:prstGeom>
              <a:blipFill>
                <a:blip r:embed="rId13"/>
                <a:stretch>
                  <a:fillRect/>
                </a:stretch>
              </a:blipFill>
            </p:spPr>
            <p:txBody>
              <a:bodyPr/>
              <a:lstStyle/>
              <a:p>
                <a:r>
                  <a:rPr lang="es-AR">
                    <a:noFill/>
                  </a:rPr>
                  <a:t> </a:t>
                </a:r>
              </a:p>
            </p:txBody>
          </p:sp>
        </mc:Fallback>
      </mc:AlternateContent>
      <p:cxnSp>
        <p:nvCxnSpPr>
          <p:cNvPr id="89" name="Conector recto 88"/>
          <p:cNvCxnSpPr/>
          <p:nvPr/>
        </p:nvCxnSpPr>
        <p:spPr>
          <a:xfrm flipH="1">
            <a:off x="6937276" y="3575102"/>
            <a:ext cx="2815087" cy="0"/>
          </a:xfrm>
          <a:prstGeom prst="line">
            <a:avLst/>
          </a:prstGeom>
        </p:spPr>
        <p:style>
          <a:lnRef idx="2">
            <a:schemeClr val="dk1"/>
          </a:lnRef>
          <a:fillRef idx="0">
            <a:schemeClr val="dk1"/>
          </a:fillRef>
          <a:effectRef idx="1">
            <a:schemeClr val="dk1"/>
          </a:effectRef>
          <a:fontRef idx="minor">
            <a:schemeClr val="tx1"/>
          </a:fontRef>
        </p:style>
      </p:cxnSp>
      <p:cxnSp>
        <p:nvCxnSpPr>
          <p:cNvPr id="90" name="Conector recto 89"/>
          <p:cNvCxnSpPr/>
          <p:nvPr/>
        </p:nvCxnSpPr>
        <p:spPr>
          <a:xfrm flipH="1" flipV="1">
            <a:off x="6910083" y="2207594"/>
            <a:ext cx="1305771" cy="14227"/>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1" name="Rectángulo 90"/>
              <p:cNvSpPr/>
              <p:nvPr/>
            </p:nvSpPr>
            <p:spPr>
              <a:xfrm>
                <a:off x="2477895" y="3798445"/>
                <a:ext cx="219425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a:latin typeface="Cambria Math" panose="02040503050406030204" pitchFamily="18" charset="0"/>
                            </a:rPr>
                            <m:t>Q</m:t>
                          </m:r>
                        </m:e>
                        <m:sub>
                          <m:r>
                            <m:rPr>
                              <m:sty m:val="p"/>
                            </m:rPr>
                            <a:rPr lang="es-ES" b="0" i="0" smtClean="0">
                              <a:latin typeface="Cambria Math" panose="02040503050406030204" pitchFamily="18" charset="0"/>
                            </a:rPr>
                            <m:t>a</m:t>
                          </m:r>
                        </m:sub>
                      </m:sSub>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ES" b="0" i="1" smtClean="0">
                                  <a:latin typeface="Cambria Math" panose="02040503050406030204" pitchFamily="18" charset="0"/>
                                </a:rPr>
                                <m:t>500</m:t>
                              </m:r>
                            </m:num>
                            <m:den>
                              <m:r>
                                <a:rPr lang="es-ES" b="0" i="1" smtClean="0">
                                  <a:latin typeface="Cambria Math" panose="02040503050406030204" pitchFamily="18" charset="0"/>
                                </a:rPr>
                                <m:t>50</m:t>
                              </m:r>
                            </m:den>
                          </m:f>
                          <m:r>
                            <a:rPr lang="es-AR" i="0">
                              <a:latin typeface="Cambria Math" panose="02040503050406030204" pitchFamily="18" charset="0"/>
                            </a:rPr>
                            <m:t>−1</m:t>
                          </m:r>
                        </m:e>
                      </m:rad>
                      <m:r>
                        <a:rPr lang="es-ES" b="0" i="1" smtClean="0">
                          <a:latin typeface="Cambria Math" panose="02040503050406030204" pitchFamily="18" charset="0"/>
                        </a:rPr>
                        <m:t>=3</m:t>
                      </m:r>
                    </m:oMath>
                  </m:oMathPara>
                </a14:m>
                <a:endParaRPr lang="es-AR" dirty="0"/>
              </a:p>
            </p:txBody>
          </p:sp>
        </mc:Choice>
        <mc:Fallback xmlns="">
          <p:sp>
            <p:nvSpPr>
              <p:cNvPr id="91" name="Rectángulo 90"/>
              <p:cNvSpPr>
                <a:spLocks noRot="1" noChangeAspect="1" noMove="1" noResize="1" noEditPoints="1" noAdjustHandles="1" noChangeArrowheads="1" noChangeShapeType="1" noTextEdit="1"/>
              </p:cNvSpPr>
              <p:nvPr/>
            </p:nvSpPr>
            <p:spPr>
              <a:xfrm>
                <a:off x="2477895" y="3798445"/>
                <a:ext cx="2194255" cy="910699"/>
              </a:xfrm>
              <a:prstGeom prst="rect">
                <a:avLst/>
              </a:prstGeom>
              <a:blipFill>
                <a:blip r:embed="rId1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2" name="Rectángulo 91"/>
              <p:cNvSpPr/>
              <p:nvPr/>
            </p:nvSpPr>
            <p:spPr>
              <a:xfrm>
                <a:off x="7251155" y="3798445"/>
                <a:ext cx="2510046"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a:latin typeface="Cambria Math" panose="02040503050406030204" pitchFamily="18" charset="0"/>
                            </a:rPr>
                            <m:t>Q</m:t>
                          </m:r>
                        </m:e>
                        <m:sub>
                          <m:r>
                            <m:rPr>
                              <m:sty m:val="p"/>
                            </m:rPr>
                            <a:rPr lang="es-ES" b="0" i="0" smtClean="0">
                              <a:latin typeface="Cambria Math" panose="02040503050406030204" pitchFamily="18" charset="0"/>
                            </a:rPr>
                            <m:t>b</m:t>
                          </m:r>
                        </m:sub>
                      </m:sSub>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ES" b="0" i="1" smtClean="0">
                                  <a:latin typeface="Cambria Math" panose="02040503050406030204" pitchFamily="18" charset="0"/>
                                </a:rPr>
                                <m:t>500</m:t>
                              </m:r>
                            </m:num>
                            <m:den>
                              <m:r>
                                <a:rPr lang="es-ES" b="0" i="1" smtClean="0">
                                  <a:latin typeface="Cambria Math" panose="02040503050406030204" pitchFamily="18" charset="0"/>
                                </a:rPr>
                                <m:t>120</m:t>
                              </m:r>
                            </m:den>
                          </m:f>
                          <m:r>
                            <a:rPr lang="es-AR" i="0">
                              <a:latin typeface="Cambria Math" panose="02040503050406030204" pitchFamily="18" charset="0"/>
                            </a:rPr>
                            <m:t>−1</m:t>
                          </m:r>
                        </m:e>
                      </m:rad>
                      <m:r>
                        <a:rPr lang="es-ES" b="0" i="1" smtClean="0">
                          <a:latin typeface="Cambria Math" panose="02040503050406030204" pitchFamily="18" charset="0"/>
                        </a:rPr>
                        <m:t>=1,78</m:t>
                      </m:r>
                    </m:oMath>
                  </m:oMathPara>
                </a14:m>
                <a:endParaRPr lang="es-AR" dirty="0"/>
              </a:p>
            </p:txBody>
          </p:sp>
        </mc:Choice>
        <mc:Fallback xmlns="">
          <p:sp>
            <p:nvSpPr>
              <p:cNvPr id="92" name="Rectángulo 91"/>
              <p:cNvSpPr>
                <a:spLocks noRot="1" noChangeAspect="1" noMove="1" noResize="1" noEditPoints="1" noAdjustHandles="1" noChangeArrowheads="1" noChangeShapeType="1" noTextEdit="1"/>
              </p:cNvSpPr>
              <p:nvPr/>
            </p:nvSpPr>
            <p:spPr>
              <a:xfrm>
                <a:off x="7251155" y="3798445"/>
                <a:ext cx="2510046" cy="910699"/>
              </a:xfrm>
              <a:prstGeom prst="rect">
                <a:avLst/>
              </a:prstGeom>
              <a:blipFill>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3" name="Rectángulo 92"/>
              <p:cNvSpPr/>
              <p:nvPr/>
            </p:nvSpPr>
            <p:spPr>
              <a:xfrm>
                <a:off x="2640483" y="4843434"/>
                <a:ext cx="1755704" cy="916661"/>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s</m:t>
                          </m:r>
                        </m:sub>
                      </m:sSub>
                      <m:r>
                        <a:rPr lang="en-US">
                          <a:latin typeface="Cambria Math" panose="02040503050406030204" pitchFamily="18" charset="0"/>
                          <a:ea typeface="Calibri" panose="020F0502020204030204" pitchFamily="34" charset="0"/>
                          <a:cs typeface="Calibri" panose="020F0502020204030204" pitchFamily="34" charset="0"/>
                        </a:rPr>
                        <m:t>=</m:t>
                      </m:r>
                      <m:r>
                        <a:rPr lang="es-ES" b="0" i="0" smtClean="0">
                          <a:latin typeface="Cambria Math" panose="02040503050406030204" pitchFamily="18" charset="0"/>
                        </a:rPr>
                        <m:t>150 </m:t>
                      </m:r>
                      <m:r>
                        <m:rPr>
                          <m:sty m:val="p"/>
                        </m:rPr>
                        <a:rPr lang="es-ES" b="0" i="0" smtClean="0">
                          <a:latin typeface="Cambria Math" panose="02040503050406030204" pitchFamily="18" charset="0"/>
                        </a:rPr>
                        <m:t>Ω</m:t>
                      </m:r>
                    </m:oMath>
                  </m:oMathPara>
                </a14:m>
                <a:endParaRPr lang="es-ES" b="0" i="1" dirty="0" smtClean="0">
                  <a:latin typeface="Cambria Math" panose="02040503050406030204" pitchFamily="18" charset="0"/>
                  <a:ea typeface="Calibri" panose="020F0502020204030204" pitchFamily="34" charset="0"/>
                  <a:cs typeface="Calibri" panose="020F050202020403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r>
                        <a:rPr lang="en-US">
                          <a:latin typeface="Cambria Math" panose="02040503050406030204" pitchFamily="18" charset="0"/>
                          <a:ea typeface="Calibri" panose="020F0502020204030204" pitchFamily="34" charset="0"/>
                          <a:cs typeface="Calibri" panose="020F0502020204030204" pitchFamily="34" charset="0"/>
                        </a:rPr>
                        <m:t>=</m:t>
                      </m:r>
                      <m:r>
                        <a:rPr lang="es-ES" i="1" smtClean="0">
                          <a:latin typeface="Cambria Math" panose="02040503050406030204" pitchFamily="18" charset="0"/>
                          <a:ea typeface="Calibri" panose="020F0502020204030204" pitchFamily="34" charset="0"/>
                          <a:cs typeface="Calibri" panose="020F0502020204030204" pitchFamily="34" charset="0"/>
                        </a:rPr>
                        <m:t>1</m:t>
                      </m:r>
                      <m:r>
                        <a:rPr lang="es-ES" b="0" i="1" smtClean="0">
                          <a:latin typeface="Cambria Math" panose="02040503050406030204" pitchFamily="18" charset="0"/>
                          <a:ea typeface="Calibri" panose="020F0502020204030204" pitchFamily="34" charset="0"/>
                          <a:cs typeface="Calibri" panose="020F0502020204030204" pitchFamily="34" charset="0"/>
                        </a:rPr>
                        <m:t>67 </m:t>
                      </m:r>
                      <m:r>
                        <m:rPr>
                          <m:sty m:val="p"/>
                        </m:rPr>
                        <a:rPr lang="es-ES" b="0" i="0" smtClean="0">
                          <a:latin typeface="Cambria Math" panose="02040503050406030204" pitchFamily="18" charset="0"/>
                          <a:ea typeface="Calibri" panose="020F0502020204030204" pitchFamily="34" charset="0"/>
                          <a:cs typeface="Calibri" panose="020F0502020204030204" pitchFamily="34" charset="0"/>
                        </a:rPr>
                        <m:t>Ω</m:t>
                      </m:r>
                    </m:oMath>
                  </m:oMathPara>
                </a14:m>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3" name="Rectángulo 92"/>
              <p:cNvSpPr>
                <a:spLocks noRot="1" noChangeAspect="1" noMove="1" noResize="1" noEditPoints="1" noAdjustHandles="1" noChangeArrowheads="1" noChangeShapeType="1" noTextEdit="1"/>
              </p:cNvSpPr>
              <p:nvPr/>
            </p:nvSpPr>
            <p:spPr>
              <a:xfrm>
                <a:off x="2640483" y="4843434"/>
                <a:ext cx="1755704" cy="916661"/>
              </a:xfrm>
              <a:prstGeom prst="rect">
                <a:avLst/>
              </a:prstGeom>
              <a:blipFill>
                <a:blip r:embed="rId1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4" name="Rectángulo 93"/>
              <p:cNvSpPr/>
              <p:nvPr/>
            </p:nvSpPr>
            <p:spPr>
              <a:xfrm>
                <a:off x="7628326" y="4823923"/>
                <a:ext cx="1755704" cy="916661"/>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s</m:t>
                          </m:r>
                        </m:sub>
                      </m:sSub>
                      <m:r>
                        <a:rPr lang="en-US">
                          <a:latin typeface="Cambria Math" panose="02040503050406030204" pitchFamily="18" charset="0"/>
                          <a:ea typeface="Calibri" panose="020F0502020204030204" pitchFamily="34" charset="0"/>
                          <a:cs typeface="Calibri" panose="020F0502020204030204" pitchFamily="34" charset="0"/>
                        </a:rPr>
                        <m:t>=</m:t>
                      </m:r>
                      <m:r>
                        <a:rPr lang="es-ES" b="0" i="0" smtClean="0">
                          <a:latin typeface="Cambria Math" panose="02040503050406030204" pitchFamily="18" charset="0"/>
                        </a:rPr>
                        <m:t>214 </m:t>
                      </m:r>
                      <m:r>
                        <m:rPr>
                          <m:sty m:val="p"/>
                        </m:rPr>
                        <a:rPr lang="es-ES" b="0" i="0" smtClean="0">
                          <a:latin typeface="Cambria Math" panose="02040503050406030204" pitchFamily="18" charset="0"/>
                        </a:rPr>
                        <m:t>Ω</m:t>
                      </m:r>
                    </m:oMath>
                  </m:oMathPara>
                </a14:m>
                <a:endParaRPr lang="es-ES" b="0" i="1" dirty="0" smtClean="0">
                  <a:latin typeface="Cambria Math" panose="02040503050406030204" pitchFamily="18" charset="0"/>
                  <a:ea typeface="Calibri" panose="020F0502020204030204" pitchFamily="34" charset="0"/>
                  <a:cs typeface="Calibri" panose="020F050202020403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r>
                        <a:rPr lang="en-US">
                          <a:latin typeface="Cambria Math" panose="02040503050406030204" pitchFamily="18" charset="0"/>
                          <a:ea typeface="Calibri" panose="020F0502020204030204" pitchFamily="34" charset="0"/>
                          <a:cs typeface="Calibri" panose="020F0502020204030204" pitchFamily="34" charset="0"/>
                        </a:rPr>
                        <m:t>=</m:t>
                      </m:r>
                      <m:r>
                        <a:rPr lang="es-ES" i="1" smtClean="0">
                          <a:latin typeface="Cambria Math" panose="02040503050406030204" pitchFamily="18" charset="0"/>
                          <a:ea typeface="Calibri" panose="020F0502020204030204" pitchFamily="34" charset="0"/>
                          <a:cs typeface="Calibri" panose="020F0502020204030204" pitchFamily="34" charset="0"/>
                        </a:rPr>
                        <m:t>2</m:t>
                      </m:r>
                      <m:r>
                        <a:rPr lang="es-ES" b="0" i="1" smtClean="0">
                          <a:latin typeface="Cambria Math" panose="02040503050406030204" pitchFamily="18" charset="0"/>
                          <a:ea typeface="Calibri" panose="020F0502020204030204" pitchFamily="34" charset="0"/>
                          <a:cs typeface="Calibri" panose="020F0502020204030204" pitchFamily="34" charset="0"/>
                        </a:rPr>
                        <m:t>81 </m:t>
                      </m:r>
                      <m:r>
                        <m:rPr>
                          <m:sty m:val="p"/>
                        </m:rPr>
                        <a:rPr lang="es-ES" b="0" i="0" smtClean="0">
                          <a:latin typeface="Cambria Math" panose="02040503050406030204" pitchFamily="18" charset="0"/>
                          <a:ea typeface="Calibri" panose="020F0502020204030204" pitchFamily="34" charset="0"/>
                          <a:cs typeface="Calibri" panose="020F0502020204030204" pitchFamily="34" charset="0"/>
                        </a:rPr>
                        <m:t>Ω</m:t>
                      </m:r>
                    </m:oMath>
                  </m:oMathPara>
                </a14:m>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4" name="Rectángulo 93"/>
              <p:cNvSpPr>
                <a:spLocks noRot="1" noChangeAspect="1" noMove="1" noResize="1" noEditPoints="1" noAdjustHandles="1" noChangeArrowheads="1" noChangeShapeType="1" noTextEdit="1"/>
              </p:cNvSpPr>
              <p:nvPr/>
            </p:nvSpPr>
            <p:spPr>
              <a:xfrm>
                <a:off x="7628326" y="4823923"/>
                <a:ext cx="1755704" cy="916661"/>
              </a:xfrm>
              <a:prstGeom prst="rect">
                <a:avLst/>
              </a:prstGeom>
              <a:blipFill>
                <a:blip r:embed="rId17"/>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980264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3597"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369332"/>
          </a:xfrm>
          <a:prstGeom prst="rect">
            <a:avLst/>
          </a:prstGeom>
          <a:noFill/>
        </p:spPr>
        <p:txBody>
          <a:bodyPr wrap="square" rtlCol="0">
            <a:spAutoFit/>
          </a:bodyPr>
          <a:lstStyle/>
          <a:p>
            <a:pPr algn="just"/>
            <a:r>
              <a:rPr lang="es-ES" dirty="0" smtClean="0"/>
              <a:t>Cuatro posibilidades según se elijan las reactancias como inductivas o capacitivas. </a:t>
            </a:r>
            <a:endParaRPr lang="es-ES" dirty="0"/>
          </a:p>
        </p:txBody>
      </p:sp>
      <p:grpSp>
        <p:nvGrpSpPr>
          <p:cNvPr id="2" name="Grupo 1"/>
          <p:cNvGrpSpPr/>
          <p:nvPr/>
        </p:nvGrpSpPr>
        <p:grpSpPr>
          <a:xfrm>
            <a:off x="791056" y="2285328"/>
            <a:ext cx="5135920" cy="1413583"/>
            <a:chOff x="242415" y="2119326"/>
            <a:chExt cx="6528774" cy="1564145"/>
          </a:xfrm>
        </p:grpSpPr>
        <p:grpSp>
          <p:nvGrpSpPr>
            <p:cNvPr id="64" name="Grupo 63"/>
            <p:cNvGrpSpPr/>
            <p:nvPr/>
          </p:nvGrpSpPr>
          <p:grpSpPr>
            <a:xfrm>
              <a:off x="242415" y="2119326"/>
              <a:ext cx="6528774" cy="1552944"/>
              <a:chOff x="1762299" y="2734887"/>
              <a:chExt cx="6925993" cy="1715765"/>
            </a:xfrm>
          </p:grpSpPr>
          <p:cxnSp>
            <p:nvCxnSpPr>
              <p:cNvPr id="65" name="Conector recto 64"/>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66" name="Conector recto 65"/>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67" name="Grupo 66"/>
              <p:cNvGrpSpPr/>
              <p:nvPr/>
            </p:nvGrpSpPr>
            <p:grpSpPr>
              <a:xfrm rot="19154456">
                <a:off x="1762299" y="3225338"/>
                <a:ext cx="523702" cy="523702"/>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8" name="Conector recto 67"/>
              <p:cNvCxnSpPr>
                <a:stCxn id="79" idx="1"/>
              </p:cNvCxnSpPr>
              <p:nvPr/>
            </p:nvCxnSpPr>
            <p:spPr>
              <a:xfrm flipH="1" flipV="1">
                <a:off x="3383284" y="2926388"/>
                <a:ext cx="3409109" cy="1571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9" name="Rectángulo 6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69" name="Rectángulo 6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70" name="Conector recto 69"/>
              <p:cNvCxnSpPr>
                <a:stCxn id="6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a:off x="7689331" y="2926388"/>
                <a:ext cx="741873" cy="0"/>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Rectángulo 72"/>
                  <p:cNvSpPr/>
                  <p:nvPr/>
                </p:nvSpPr>
                <p:spPr>
                  <a:xfrm>
                    <a:off x="8174110" y="3257798"/>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73" name="Rectángulo 72"/>
                  <p:cNvSpPr>
                    <a:spLocks noRot="1" noChangeAspect="1" noMove="1" noResize="1" noEditPoints="1" noAdjustHandles="1" noChangeArrowheads="1" noChangeShapeType="1" noTextEdit="1"/>
                  </p:cNvSpPr>
                  <p:nvPr/>
                </p:nvSpPr>
                <p:spPr>
                  <a:xfrm>
                    <a:off x="8174110" y="3257798"/>
                    <a:ext cx="514182" cy="738853"/>
                  </a:xfrm>
                  <a:prstGeom prst="rect">
                    <a:avLst/>
                  </a:prstGeom>
                  <a:blipFill>
                    <a:blip r:embed="rId6"/>
                    <a:stretch>
                      <a:fillRect/>
                    </a:stretch>
                  </a:blipFill>
                  <a:ln>
                    <a:solidFill>
                      <a:schemeClr val="tx1"/>
                    </a:solidFill>
                  </a:ln>
                </p:spPr>
                <p:txBody>
                  <a:bodyPr/>
                  <a:lstStyle/>
                  <a:p>
                    <a:r>
                      <a:rPr lang="es-AR">
                        <a:noFill/>
                      </a:rPr>
                      <a:t> </a:t>
                    </a:r>
                  </a:p>
                </p:txBody>
              </p:sp>
            </mc:Fallback>
          </mc:AlternateContent>
        </p:grpSp>
        <p:cxnSp>
          <p:nvCxnSpPr>
            <p:cNvPr id="77" name="Conector recto 76"/>
            <p:cNvCxnSpPr/>
            <p:nvPr/>
          </p:nvCxnSpPr>
          <p:spPr>
            <a:xfrm flipV="1">
              <a:off x="3390707" y="2292654"/>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82" name="Conector recto 81"/>
            <p:cNvCxnSpPr/>
            <p:nvPr/>
          </p:nvCxnSpPr>
          <p:spPr>
            <a:xfrm flipV="1">
              <a:off x="4579584" y="2306881"/>
              <a:ext cx="0" cy="1376590"/>
            </a:xfrm>
            <a:prstGeom prst="line">
              <a:avLst/>
            </a:prstGeom>
          </p:spPr>
          <p:style>
            <a:lnRef idx="2">
              <a:schemeClr val="dk1"/>
            </a:lnRef>
            <a:fillRef idx="0">
              <a:schemeClr val="dk1"/>
            </a:fillRef>
            <a:effectRef idx="1">
              <a:schemeClr val="dk1"/>
            </a:effectRef>
            <a:fontRef idx="minor">
              <a:schemeClr val="tx1"/>
            </a:fontRef>
          </p:style>
        </p:cxnSp>
      </p:grpSp>
      <p:pic>
        <p:nvPicPr>
          <p:cNvPr id="50"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2166970" y="2257795"/>
            <a:ext cx="864523" cy="340821"/>
          </a:xfrm>
          <a:prstGeom prst="rect">
            <a:avLst/>
          </a:prstGeom>
          <a:solidFill>
            <a:schemeClr val="bg1"/>
          </a:solidFill>
          <a:ln>
            <a:noFill/>
          </a:ln>
          <a:extLst/>
        </p:spPr>
      </p:pic>
      <p:pic>
        <p:nvPicPr>
          <p:cNvPr id="51"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2904707" y="2764930"/>
            <a:ext cx="725964" cy="532014"/>
          </a:xfrm>
          <a:prstGeom prst="rect">
            <a:avLst/>
          </a:prstGeom>
          <a:solidFill>
            <a:schemeClr val="bg1"/>
          </a:solidFill>
          <a:ln>
            <a:noFill/>
          </a:ln>
          <a:extLst/>
        </p:spPr>
      </p:pic>
      <p:pic>
        <p:nvPicPr>
          <p:cNvPr id="53"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4521086" y="2258610"/>
            <a:ext cx="864523" cy="340821"/>
          </a:xfrm>
          <a:prstGeom prst="rect">
            <a:avLst/>
          </a:prstGeom>
          <a:solidFill>
            <a:schemeClr val="bg1"/>
          </a:solidFill>
          <a:ln>
            <a:noFill/>
          </a:ln>
          <a:extLst/>
        </p:spPr>
      </p:pic>
      <p:pic>
        <p:nvPicPr>
          <p:cNvPr id="54"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3843852" y="2766091"/>
            <a:ext cx="725964" cy="532014"/>
          </a:xfrm>
          <a:prstGeom prst="rect">
            <a:avLst/>
          </a:prstGeom>
          <a:solidFill>
            <a:schemeClr val="bg1"/>
          </a:solidFill>
          <a:ln>
            <a:noFill/>
          </a:ln>
          <a:extLst/>
        </p:spPr>
      </p:pic>
      <p:grpSp>
        <p:nvGrpSpPr>
          <p:cNvPr id="58" name="Grupo 57"/>
          <p:cNvGrpSpPr/>
          <p:nvPr/>
        </p:nvGrpSpPr>
        <p:grpSpPr>
          <a:xfrm>
            <a:off x="6252274" y="2312861"/>
            <a:ext cx="5135920" cy="1413583"/>
            <a:chOff x="242415" y="2119326"/>
            <a:chExt cx="6528774" cy="1564145"/>
          </a:xfrm>
        </p:grpSpPr>
        <p:grpSp>
          <p:nvGrpSpPr>
            <p:cNvPr id="59" name="Grupo 58"/>
            <p:cNvGrpSpPr/>
            <p:nvPr/>
          </p:nvGrpSpPr>
          <p:grpSpPr>
            <a:xfrm>
              <a:off x="242415" y="2119326"/>
              <a:ext cx="6528774" cy="1552944"/>
              <a:chOff x="1762299" y="2734887"/>
              <a:chExt cx="6925993" cy="1715765"/>
            </a:xfrm>
          </p:grpSpPr>
          <p:cxnSp>
            <p:nvCxnSpPr>
              <p:cNvPr id="85" name="Conector recto 84"/>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86" name="Conector recto 85"/>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87" name="Grupo 86"/>
              <p:cNvGrpSpPr/>
              <p:nvPr/>
            </p:nvGrpSpPr>
            <p:grpSpPr>
              <a:xfrm rot="19154456">
                <a:off x="1762299" y="3225338"/>
                <a:ext cx="523702" cy="523702"/>
                <a:chOff x="1512916" y="3158836"/>
                <a:chExt cx="831273" cy="798022"/>
              </a:xfrm>
            </p:grpSpPr>
            <p:sp>
              <p:nvSpPr>
                <p:cNvPr id="94" name="Elipse 9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5" name="Conector curvado 9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88" name="Conector recto 87"/>
              <p:cNvCxnSpPr>
                <a:stCxn id="99" idx="0"/>
              </p:cNvCxnSpPr>
              <p:nvPr/>
            </p:nvCxnSpPr>
            <p:spPr>
              <a:xfrm flipH="1">
                <a:off x="3383284" y="2926388"/>
                <a:ext cx="349885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9" name="Rectángulo 8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89" name="Rectángulo 8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8"/>
                    <a:stretch>
                      <a:fillRect/>
                    </a:stretch>
                  </a:blipFill>
                  <a:ln>
                    <a:solidFill>
                      <a:schemeClr val="tx1"/>
                    </a:solidFill>
                  </a:ln>
                </p:spPr>
                <p:txBody>
                  <a:bodyPr/>
                  <a:lstStyle/>
                  <a:p>
                    <a:r>
                      <a:rPr lang="es-AR">
                        <a:noFill/>
                      </a:rPr>
                      <a:t> </a:t>
                    </a:r>
                  </a:p>
                </p:txBody>
              </p:sp>
            </mc:Fallback>
          </mc:AlternateContent>
          <p:cxnSp>
            <p:nvCxnSpPr>
              <p:cNvPr id="90" name="Conector recto 89"/>
              <p:cNvCxnSpPr>
                <a:stCxn id="8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91" name="Conector recto 90"/>
              <p:cNvCxnSpPr>
                <a:endCxn id="99" idx="2"/>
              </p:cNvCxnSpPr>
              <p:nvPr/>
            </p:nvCxnSpPr>
            <p:spPr>
              <a:xfrm flipH="1">
                <a:off x="7599583" y="2926388"/>
                <a:ext cx="831623" cy="0"/>
              </a:xfrm>
              <a:prstGeom prst="line">
                <a:avLst/>
              </a:prstGeom>
            </p:spPr>
            <p:style>
              <a:lnRef idx="2">
                <a:schemeClr val="dk1"/>
              </a:lnRef>
              <a:fillRef idx="0">
                <a:schemeClr val="dk1"/>
              </a:fillRef>
              <a:effectRef idx="1">
                <a:schemeClr val="dk1"/>
              </a:effectRef>
              <a:fontRef idx="minor">
                <a:schemeClr val="tx1"/>
              </a:fontRef>
            </p:style>
          </p:cxnSp>
          <p:cxnSp>
            <p:nvCxnSpPr>
              <p:cNvPr id="92" name="Conector recto 91"/>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3" name="Rectángulo 92"/>
                  <p:cNvSpPr/>
                  <p:nvPr/>
                </p:nvSpPr>
                <p:spPr>
                  <a:xfrm>
                    <a:off x="8174110" y="3257798"/>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93" name="Rectángulo 92"/>
                  <p:cNvSpPr>
                    <a:spLocks noRot="1" noChangeAspect="1" noMove="1" noResize="1" noEditPoints="1" noAdjustHandles="1" noChangeArrowheads="1" noChangeShapeType="1" noTextEdit="1"/>
                  </p:cNvSpPr>
                  <p:nvPr/>
                </p:nvSpPr>
                <p:spPr>
                  <a:xfrm>
                    <a:off x="8174110" y="3257798"/>
                    <a:ext cx="514182" cy="738853"/>
                  </a:xfrm>
                  <a:prstGeom prst="rect">
                    <a:avLst/>
                  </a:prstGeom>
                  <a:blipFill>
                    <a:blip r:embed="rId9"/>
                    <a:stretch>
                      <a:fillRect/>
                    </a:stretch>
                  </a:blipFill>
                  <a:ln>
                    <a:solidFill>
                      <a:schemeClr val="tx1"/>
                    </a:solidFill>
                  </a:ln>
                </p:spPr>
                <p:txBody>
                  <a:bodyPr/>
                  <a:lstStyle/>
                  <a:p>
                    <a:r>
                      <a:rPr lang="es-AR">
                        <a:noFill/>
                      </a:rPr>
                      <a:t> </a:t>
                    </a:r>
                  </a:p>
                </p:txBody>
              </p:sp>
            </mc:Fallback>
          </mc:AlternateContent>
        </p:grpSp>
        <p:cxnSp>
          <p:nvCxnSpPr>
            <p:cNvPr id="61" name="Conector recto 60"/>
            <p:cNvCxnSpPr/>
            <p:nvPr/>
          </p:nvCxnSpPr>
          <p:spPr>
            <a:xfrm flipV="1">
              <a:off x="3390707" y="2292654"/>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63" name="Conector recto 62"/>
            <p:cNvCxnSpPr/>
            <p:nvPr/>
          </p:nvCxnSpPr>
          <p:spPr>
            <a:xfrm flipV="1">
              <a:off x="4579584" y="2306881"/>
              <a:ext cx="0" cy="1376590"/>
            </a:xfrm>
            <a:prstGeom prst="line">
              <a:avLst/>
            </a:prstGeom>
          </p:spPr>
          <p:style>
            <a:lnRef idx="2">
              <a:schemeClr val="dk1"/>
            </a:lnRef>
            <a:fillRef idx="0">
              <a:schemeClr val="dk1"/>
            </a:fillRef>
            <a:effectRef idx="1">
              <a:schemeClr val="dk1"/>
            </a:effectRef>
            <a:fontRef idx="minor">
              <a:schemeClr val="tx1"/>
            </a:fontRef>
          </p:style>
        </p:cxnSp>
      </p:grpSp>
      <p:pic>
        <p:nvPicPr>
          <p:cNvPr id="96"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7628188" y="2285328"/>
            <a:ext cx="864523" cy="340821"/>
          </a:xfrm>
          <a:prstGeom prst="rect">
            <a:avLst/>
          </a:prstGeom>
          <a:solidFill>
            <a:schemeClr val="bg1"/>
          </a:solidFill>
          <a:ln>
            <a:noFill/>
          </a:ln>
          <a:extLst/>
        </p:spPr>
      </p:pic>
      <p:pic>
        <p:nvPicPr>
          <p:cNvPr id="97"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8365925" y="2792463"/>
            <a:ext cx="725964" cy="532014"/>
          </a:xfrm>
          <a:prstGeom prst="rect">
            <a:avLst/>
          </a:prstGeom>
          <a:solidFill>
            <a:schemeClr val="bg1"/>
          </a:solidFill>
          <a:ln>
            <a:noFill/>
          </a:ln>
          <a:extLst/>
        </p:spPr>
      </p:pic>
      <p:pic>
        <p:nvPicPr>
          <p:cNvPr id="98"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9256825" y="2925594"/>
            <a:ext cx="864523" cy="340821"/>
          </a:xfrm>
          <a:prstGeom prst="rect">
            <a:avLst/>
          </a:prstGeom>
          <a:solidFill>
            <a:schemeClr val="bg1"/>
          </a:solidFill>
          <a:ln>
            <a:noFill/>
          </a:ln>
          <a:extLst/>
        </p:spPr>
      </p:pic>
      <p:pic>
        <p:nvPicPr>
          <p:cNvPr id="9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9951881" y="2203498"/>
            <a:ext cx="725964" cy="532014"/>
          </a:xfrm>
          <a:prstGeom prst="rect">
            <a:avLst/>
          </a:prstGeom>
          <a:solidFill>
            <a:schemeClr val="bg1"/>
          </a:solidFill>
          <a:ln>
            <a:noFill/>
          </a:ln>
          <a:extLst/>
        </p:spPr>
      </p:pic>
      <p:grpSp>
        <p:nvGrpSpPr>
          <p:cNvPr id="100" name="Grupo 99"/>
          <p:cNvGrpSpPr/>
          <p:nvPr/>
        </p:nvGrpSpPr>
        <p:grpSpPr>
          <a:xfrm>
            <a:off x="770127" y="4512488"/>
            <a:ext cx="5135920" cy="1413583"/>
            <a:chOff x="242415" y="2119326"/>
            <a:chExt cx="6528774" cy="1564145"/>
          </a:xfrm>
        </p:grpSpPr>
        <p:grpSp>
          <p:nvGrpSpPr>
            <p:cNvPr id="101" name="Grupo 100"/>
            <p:cNvGrpSpPr/>
            <p:nvPr/>
          </p:nvGrpSpPr>
          <p:grpSpPr>
            <a:xfrm>
              <a:off x="242415" y="2119326"/>
              <a:ext cx="6528774" cy="1552944"/>
              <a:chOff x="1762299" y="2734887"/>
              <a:chExt cx="6925993" cy="1715765"/>
            </a:xfrm>
          </p:grpSpPr>
          <p:cxnSp>
            <p:nvCxnSpPr>
              <p:cNvPr id="104" name="Conector recto 103"/>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05" name="Conector recto 104"/>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106" name="Grupo 105"/>
              <p:cNvGrpSpPr/>
              <p:nvPr/>
            </p:nvGrpSpPr>
            <p:grpSpPr>
              <a:xfrm rot="19154456">
                <a:off x="1762299" y="3225338"/>
                <a:ext cx="523702" cy="523702"/>
                <a:chOff x="1512916" y="3158836"/>
                <a:chExt cx="831273" cy="798022"/>
              </a:xfrm>
            </p:grpSpPr>
            <p:sp>
              <p:nvSpPr>
                <p:cNvPr id="113" name="Elipse 112"/>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4" name="Conector curvado 11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07" name="Conector recto 106"/>
              <p:cNvCxnSpPr/>
              <p:nvPr/>
            </p:nvCxnSpPr>
            <p:spPr>
              <a:xfrm flipH="1" flipV="1">
                <a:off x="3383284" y="2926388"/>
                <a:ext cx="3409109" cy="1571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8" name="Rectángulo 107"/>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108" name="Rectángulo 107"/>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10"/>
                    <a:stretch>
                      <a:fillRect/>
                    </a:stretch>
                  </a:blipFill>
                  <a:ln>
                    <a:solidFill>
                      <a:schemeClr val="tx1"/>
                    </a:solidFill>
                  </a:ln>
                </p:spPr>
                <p:txBody>
                  <a:bodyPr/>
                  <a:lstStyle/>
                  <a:p>
                    <a:r>
                      <a:rPr lang="es-AR">
                        <a:noFill/>
                      </a:rPr>
                      <a:t> </a:t>
                    </a:r>
                  </a:p>
                </p:txBody>
              </p:sp>
            </mc:Fallback>
          </mc:AlternateContent>
          <p:cxnSp>
            <p:nvCxnSpPr>
              <p:cNvPr id="109" name="Conector recto 108"/>
              <p:cNvCxnSpPr>
                <a:stCxn id="108"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110" name="Conector recto 109"/>
              <p:cNvCxnSpPr/>
              <p:nvPr/>
            </p:nvCxnSpPr>
            <p:spPr>
              <a:xfrm flipH="1">
                <a:off x="7689331" y="2926388"/>
                <a:ext cx="741873" cy="0"/>
              </a:xfrm>
              <a:prstGeom prst="line">
                <a:avLst/>
              </a:prstGeom>
            </p:spPr>
            <p:style>
              <a:lnRef idx="2">
                <a:schemeClr val="dk1"/>
              </a:lnRef>
              <a:fillRef idx="0">
                <a:schemeClr val="dk1"/>
              </a:fillRef>
              <a:effectRef idx="1">
                <a:schemeClr val="dk1"/>
              </a:effectRef>
              <a:fontRef idx="minor">
                <a:schemeClr val="tx1"/>
              </a:fontRef>
            </p:style>
          </p:cxnSp>
          <p:cxnSp>
            <p:nvCxnSpPr>
              <p:cNvPr id="111" name="Conector recto 110"/>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2" name="Rectángulo 111"/>
                  <p:cNvSpPr/>
                  <p:nvPr/>
                </p:nvSpPr>
                <p:spPr>
                  <a:xfrm>
                    <a:off x="8174110" y="3257798"/>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112" name="Rectángulo 111"/>
                  <p:cNvSpPr>
                    <a:spLocks noRot="1" noChangeAspect="1" noMove="1" noResize="1" noEditPoints="1" noAdjustHandles="1" noChangeArrowheads="1" noChangeShapeType="1" noTextEdit="1"/>
                  </p:cNvSpPr>
                  <p:nvPr/>
                </p:nvSpPr>
                <p:spPr>
                  <a:xfrm>
                    <a:off x="8174110" y="3257798"/>
                    <a:ext cx="514182" cy="738853"/>
                  </a:xfrm>
                  <a:prstGeom prst="rect">
                    <a:avLst/>
                  </a:prstGeom>
                  <a:blipFill>
                    <a:blip r:embed="rId11"/>
                    <a:stretch>
                      <a:fillRect/>
                    </a:stretch>
                  </a:blipFill>
                  <a:ln>
                    <a:solidFill>
                      <a:schemeClr val="tx1"/>
                    </a:solidFill>
                  </a:ln>
                </p:spPr>
                <p:txBody>
                  <a:bodyPr/>
                  <a:lstStyle/>
                  <a:p>
                    <a:r>
                      <a:rPr lang="es-AR">
                        <a:noFill/>
                      </a:rPr>
                      <a:t> </a:t>
                    </a:r>
                  </a:p>
                </p:txBody>
              </p:sp>
            </mc:Fallback>
          </mc:AlternateContent>
        </p:grpSp>
        <p:cxnSp>
          <p:nvCxnSpPr>
            <p:cNvPr id="102" name="Conector recto 101"/>
            <p:cNvCxnSpPr/>
            <p:nvPr/>
          </p:nvCxnSpPr>
          <p:spPr>
            <a:xfrm flipV="1">
              <a:off x="3390707" y="2292654"/>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103" name="Conector recto 102"/>
            <p:cNvCxnSpPr/>
            <p:nvPr/>
          </p:nvCxnSpPr>
          <p:spPr>
            <a:xfrm flipV="1">
              <a:off x="4579584" y="2306881"/>
              <a:ext cx="0" cy="1376590"/>
            </a:xfrm>
            <a:prstGeom prst="line">
              <a:avLst/>
            </a:prstGeom>
          </p:spPr>
          <p:style>
            <a:lnRef idx="2">
              <a:schemeClr val="dk1"/>
            </a:lnRef>
            <a:fillRef idx="0">
              <a:schemeClr val="dk1"/>
            </a:fillRef>
            <a:effectRef idx="1">
              <a:schemeClr val="dk1"/>
            </a:effectRef>
            <a:fontRef idx="minor">
              <a:schemeClr val="tx1"/>
            </a:fontRef>
          </p:style>
        </p:cxnSp>
      </p:grpSp>
      <p:pic>
        <p:nvPicPr>
          <p:cNvPr id="117"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4500157" y="4485770"/>
            <a:ext cx="864523" cy="340821"/>
          </a:xfrm>
          <a:prstGeom prst="rect">
            <a:avLst/>
          </a:prstGeom>
          <a:solidFill>
            <a:schemeClr val="bg1"/>
          </a:solidFill>
          <a:ln>
            <a:noFill/>
          </a:ln>
          <a:extLst/>
        </p:spPr>
      </p:pic>
      <p:pic>
        <p:nvPicPr>
          <p:cNvPr id="118"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3822923" y="4993251"/>
            <a:ext cx="725964" cy="532014"/>
          </a:xfrm>
          <a:prstGeom prst="rect">
            <a:avLst/>
          </a:prstGeom>
          <a:solidFill>
            <a:schemeClr val="bg1"/>
          </a:solidFill>
          <a:ln>
            <a:noFill/>
          </a:ln>
          <a:extLst/>
        </p:spPr>
      </p:pic>
      <p:pic>
        <p:nvPicPr>
          <p:cNvPr id="11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2215322" y="4403125"/>
            <a:ext cx="725964" cy="532014"/>
          </a:xfrm>
          <a:prstGeom prst="rect">
            <a:avLst/>
          </a:prstGeom>
          <a:solidFill>
            <a:schemeClr val="bg1"/>
          </a:solidFill>
          <a:ln>
            <a:noFill/>
          </a:ln>
          <a:extLst/>
        </p:spPr>
      </p:pic>
      <p:pic>
        <p:nvPicPr>
          <p:cNvPr id="120"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2837930" y="5116567"/>
            <a:ext cx="864523" cy="340821"/>
          </a:xfrm>
          <a:prstGeom prst="rect">
            <a:avLst/>
          </a:prstGeom>
          <a:solidFill>
            <a:schemeClr val="bg1"/>
          </a:solidFill>
          <a:ln>
            <a:noFill/>
          </a:ln>
          <a:extLst/>
        </p:spPr>
      </p:pic>
      <p:grpSp>
        <p:nvGrpSpPr>
          <p:cNvPr id="121" name="Grupo 120"/>
          <p:cNvGrpSpPr/>
          <p:nvPr/>
        </p:nvGrpSpPr>
        <p:grpSpPr>
          <a:xfrm>
            <a:off x="6323494" y="4499630"/>
            <a:ext cx="5135920" cy="1413583"/>
            <a:chOff x="242415" y="2119326"/>
            <a:chExt cx="6528774" cy="1564145"/>
          </a:xfrm>
        </p:grpSpPr>
        <p:grpSp>
          <p:nvGrpSpPr>
            <p:cNvPr id="122" name="Grupo 121"/>
            <p:cNvGrpSpPr/>
            <p:nvPr/>
          </p:nvGrpSpPr>
          <p:grpSpPr>
            <a:xfrm>
              <a:off x="242415" y="2119326"/>
              <a:ext cx="6528774" cy="1552944"/>
              <a:chOff x="1762299" y="2734887"/>
              <a:chExt cx="6925993" cy="1715765"/>
            </a:xfrm>
          </p:grpSpPr>
          <p:cxnSp>
            <p:nvCxnSpPr>
              <p:cNvPr id="125" name="Conector recto 124"/>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26" name="Conector recto 125"/>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127" name="Grupo 126"/>
              <p:cNvGrpSpPr/>
              <p:nvPr/>
            </p:nvGrpSpPr>
            <p:grpSpPr>
              <a:xfrm rot="19154456">
                <a:off x="1762299" y="3225338"/>
                <a:ext cx="523702" cy="523702"/>
                <a:chOff x="1512916" y="3158836"/>
                <a:chExt cx="831273" cy="798022"/>
              </a:xfrm>
            </p:grpSpPr>
            <p:sp>
              <p:nvSpPr>
                <p:cNvPr id="134" name="Elipse 13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5" name="Conector curvado 13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28" name="Conector recto 127"/>
              <p:cNvCxnSpPr/>
              <p:nvPr/>
            </p:nvCxnSpPr>
            <p:spPr>
              <a:xfrm flipH="1">
                <a:off x="3383280" y="2926388"/>
                <a:ext cx="349885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9" name="Rectángulo 12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129" name="Rectángulo 12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12"/>
                    <a:stretch>
                      <a:fillRect/>
                    </a:stretch>
                  </a:blipFill>
                  <a:ln>
                    <a:solidFill>
                      <a:schemeClr val="tx1"/>
                    </a:solidFill>
                  </a:ln>
                </p:spPr>
                <p:txBody>
                  <a:bodyPr/>
                  <a:lstStyle/>
                  <a:p>
                    <a:r>
                      <a:rPr lang="es-AR">
                        <a:noFill/>
                      </a:rPr>
                      <a:t> </a:t>
                    </a:r>
                  </a:p>
                </p:txBody>
              </p:sp>
            </mc:Fallback>
          </mc:AlternateContent>
          <p:cxnSp>
            <p:nvCxnSpPr>
              <p:cNvPr id="130" name="Conector recto 129"/>
              <p:cNvCxnSpPr>
                <a:stCxn id="12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131" name="Conector recto 130"/>
              <p:cNvCxnSpPr/>
              <p:nvPr/>
            </p:nvCxnSpPr>
            <p:spPr>
              <a:xfrm flipH="1">
                <a:off x="7588581" y="2942106"/>
                <a:ext cx="831623" cy="0"/>
              </a:xfrm>
              <a:prstGeom prst="line">
                <a:avLst/>
              </a:prstGeom>
            </p:spPr>
            <p:style>
              <a:lnRef idx="2">
                <a:schemeClr val="dk1"/>
              </a:lnRef>
              <a:fillRef idx="0">
                <a:schemeClr val="dk1"/>
              </a:fillRef>
              <a:effectRef idx="1">
                <a:schemeClr val="dk1"/>
              </a:effectRef>
              <a:fontRef idx="minor">
                <a:schemeClr val="tx1"/>
              </a:fontRef>
            </p:style>
          </p:cxnSp>
          <p:cxnSp>
            <p:nvCxnSpPr>
              <p:cNvPr id="132" name="Conector recto 131"/>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3" name="Rectángulo 132"/>
                  <p:cNvSpPr/>
                  <p:nvPr/>
                </p:nvSpPr>
                <p:spPr>
                  <a:xfrm>
                    <a:off x="8174110" y="3257798"/>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133" name="Rectángulo 132"/>
                  <p:cNvSpPr>
                    <a:spLocks noRot="1" noChangeAspect="1" noMove="1" noResize="1" noEditPoints="1" noAdjustHandles="1" noChangeArrowheads="1" noChangeShapeType="1" noTextEdit="1"/>
                  </p:cNvSpPr>
                  <p:nvPr/>
                </p:nvSpPr>
                <p:spPr>
                  <a:xfrm>
                    <a:off x="8174110" y="3257798"/>
                    <a:ext cx="514182" cy="738853"/>
                  </a:xfrm>
                  <a:prstGeom prst="rect">
                    <a:avLst/>
                  </a:prstGeom>
                  <a:blipFill>
                    <a:blip r:embed="rId13"/>
                    <a:stretch>
                      <a:fillRect/>
                    </a:stretch>
                  </a:blipFill>
                  <a:ln>
                    <a:solidFill>
                      <a:schemeClr val="tx1"/>
                    </a:solidFill>
                  </a:ln>
                </p:spPr>
                <p:txBody>
                  <a:bodyPr/>
                  <a:lstStyle/>
                  <a:p>
                    <a:r>
                      <a:rPr lang="es-AR">
                        <a:noFill/>
                      </a:rPr>
                      <a:t> </a:t>
                    </a:r>
                  </a:p>
                </p:txBody>
              </p:sp>
            </mc:Fallback>
          </mc:AlternateContent>
        </p:grpSp>
        <p:cxnSp>
          <p:nvCxnSpPr>
            <p:cNvPr id="123" name="Conector recto 122"/>
            <p:cNvCxnSpPr/>
            <p:nvPr/>
          </p:nvCxnSpPr>
          <p:spPr>
            <a:xfrm flipV="1">
              <a:off x="3390707" y="2292654"/>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124" name="Conector recto 123"/>
            <p:cNvCxnSpPr/>
            <p:nvPr/>
          </p:nvCxnSpPr>
          <p:spPr>
            <a:xfrm flipV="1">
              <a:off x="4579584" y="2306881"/>
              <a:ext cx="0" cy="1376590"/>
            </a:xfrm>
            <a:prstGeom prst="line">
              <a:avLst/>
            </a:prstGeom>
          </p:spPr>
          <p:style>
            <a:lnRef idx="2">
              <a:schemeClr val="dk1"/>
            </a:lnRef>
            <a:fillRef idx="0">
              <a:schemeClr val="dk1"/>
            </a:fillRef>
            <a:effectRef idx="1">
              <a:schemeClr val="dk1"/>
            </a:effectRef>
            <a:fontRef idx="minor">
              <a:schemeClr val="tx1"/>
            </a:fontRef>
          </p:style>
        </p:cxnSp>
      </p:grpSp>
      <p:pic>
        <p:nvPicPr>
          <p:cNvPr id="138"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9319732" y="5112363"/>
            <a:ext cx="864523" cy="340821"/>
          </a:xfrm>
          <a:prstGeom prst="rect">
            <a:avLst/>
          </a:prstGeom>
          <a:solidFill>
            <a:schemeClr val="bg1"/>
          </a:solidFill>
          <a:ln>
            <a:noFill/>
          </a:ln>
          <a:extLst/>
        </p:spPr>
      </p:pic>
      <p:pic>
        <p:nvPicPr>
          <p:cNvPr id="13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10023101" y="4390267"/>
            <a:ext cx="725964" cy="532014"/>
          </a:xfrm>
          <a:prstGeom prst="rect">
            <a:avLst/>
          </a:prstGeom>
          <a:solidFill>
            <a:schemeClr val="bg1"/>
          </a:solidFill>
          <a:ln>
            <a:noFill/>
          </a:ln>
          <a:extLst/>
        </p:spPr>
      </p:pic>
      <p:pic>
        <p:nvPicPr>
          <p:cNvPr id="140"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8387640" y="5121552"/>
            <a:ext cx="864523" cy="340821"/>
          </a:xfrm>
          <a:prstGeom prst="rect">
            <a:avLst/>
          </a:prstGeom>
          <a:solidFill>
            <a:schemeClr val="bg1"/>
          </a:solidFill>
          <a:ln>
            <a:noFill/>
          </a:ln>
          <a:extLst/>
        </p:spPr>
      </p:pic>
      <p:pic>
        <p:nvPicPr>
          <p:cNvPr id="141"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7854582" y="4377177"/>
            <a:ext cx="725964" cy="532014"/>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7" name="CuadroTexto 6"/>
              <p:cNvSpPr txBox="1"/>
              <p:nvPr/>
            </p:nvSpPr>
            <p:spPr>
              <a:xfrm>
                <a:off x="2215898" y="2563562"/>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2</m:t>
                      </m:r>
                      <m:r>
                        <a:rPr lang="es-ES" sz="1400" b="0" i="1" smtClean="0">
                          <a:latin typeface="Cambria Math" panose="02040503050406030204" pitchFamily="18" charset="0"/>
                        </a:rPr>
                        <m:t>6,5 </m:t>
                      </m:r>
                      <m:r>
                        <a:rPr lang="es-ES" sz="1400" b="0" i="1" smtClean="0">
                          <a:latin typeface="Cambria Math" panose="02040503050406030204" pitchFamily="18" charset="0"/>
                        </a:rPr>
                        <m:t>𝑛𝐻𝑦</m:t>
                      </m:r>
                    </m:oMath>
                  </m:oMathPara>
                </a14:m>
                <a:endParaRPr lang="es-AR" sz="14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2215898" y="2563562"/>
                <a:ext cx="753283" cy="215444"/>
              </a:xfrm>
              <a:prstGeom prst="rect">
                <a:avLst/>
              </a:prstGeom>
              <a:blipFill>
                <a:blip r:embed="rId14"/>
                <a:stretch>
                  <a:fillRect l="-4878" r="-6504"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2" name="CuadroTexto 141"/>
              <p:cNvSpPr txBox="1"/>
              <p:nvPr/>
            </p:nvSpPr>
            <p:spPr>
              <a:xfrm>
                <a:off x="2311072" y="3056697"/>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1,06 </m:t>
                      </m:r>
                      <m:r>
                        <a:rPr lang="es-ES" sz="1400" b="0" i="1" smtClean="0">
                          <a:latin typeface="Cambria Math" panose="02040503050406030204" pitchFamily="18" charset="0"/>
                        </a:rPr>
                        <m:t>𝑝𝐹</m:t>
                      </m:r>
                    </m:oMath>
                  </m:oMathPara>
                </a14:m>
                <a:endParaRPr lang="es-AR" sz="1400" dirty="0"/>
              </a:p>
            </p:txBody>
          </p:sp>
        </mc:Choice>
        <mc:Fallback xmlns="">
          <p:sp>
            <p:nvSpPr>
              <p:cNvPr id="142" name="CuadroTexto 141"/>
              <p:cNvSpPr txBox="1">
                <a:spLocks noRot="1" noChangeAspect="1" noMove="1" noResize="1" noEditPoints="1" noAdjustHandles="1" noChangeArrowheads="1" noChangeShapeType="1" noTextEdit="1"/>
              </p:cNvSpPr>
              <p:nvPr/>
            </p:nvSpPr>
            <p:spPr>
              <a:xfrm>
                <a:off x="2311072" y="3056697"/>
                <a:ext cx="630557" cy="215444"/>
              </a:xfrm>
              <a:prstGeom prst="rect">
                <a:avLst/>
              </a:prstGeom>
              <a:blipFill>
                <a:blip r:embed="rId15"/>
                <a:stretch>
                  <a:fillRect l="-5769" r="-7692"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3" name="CuadroTexto 142"/>
              <p:cNvSpPr txBox="1"/>
              <p:nvPr/>
            </p:nvSpPr>
            <p:spPr>
              <a:xfrm>
                <a:off x="7722109" y="2607743"/>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26,5 </m:t>
                      </m:r>
                      <m:r>
                        <a:rPr lang="es-ES" sz="1400" b="0" i="1" smtClean="0">
                          <a:latin typeface="Cambria Math" panose="02040503050406030204" pitchFamily="18" charset="0"/>
                        </a:rPr>
                        <m:t>𝑛𝐻𝑦</m:t>
                      </m:r>
                    </m:oMath>
                  </m:oMathPara>
                </a14:m>
                <a:endParaRPr lang="es-AR" sz="1400" dirty="0"/>
              </a:p>
            </p:txBody>
          </p:sp>
        </mc:Choice>
        <mc:Fallback xmlns="">
          <p:sp>
            <p:nvSpPr>
              <p:cNvPr id="143" name="CuadroTexto 142"/>
              <p:cNvSpPr txBox="1">
                <a:spLocks noRot="1" noChangeAspect="1" noMove="1" noResize="1" noEditPoints="1" noAdjustHandles="1" noChangeArrowheads="1" noChangeShapeType="1" noTextEdit="1"/>
              </p:cNvSpPr>
              <p:nvPr/>
            </p:nvSpPr>
            <p:spPr>
              <a:xfrm>
                <a:off x="7722109" y="2607743"/>
                <a:ext cx="753283" cy="215444"/>
              </a:xfrm>
              <a:prstGeom prst="rect">
                <a:avLst/>
              </a:prstGeom>
              <a:blipFill>
                <a:blip r:embed="rId16"/>
                <a:stretch>
                  <a:fillRect l="-4878" r="-7317"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4" name="CuadroTexto 143"/>
              <p:cNvSpPr txBox="1"/>
              <p:nvPr/>
            </p:nvSpPr>
            <p:spPr>
              <a:xfrm>
                <a:off x="7817283" y="3100878"/>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1,06 </m:t>
                      </m:r>
                      <m:r>
                        <a:rPr lang="es-ES" sz="1400" b="0" i="1" smtClean="0">
                          <a:latin typeface="Cambria Math" panose="02040503050406030204" pitchFamily="18" charset="0"/>
                        </a:rPr>
                        <m:t>𝑝𝐹</m:t>
                      </m:r>
                    </m:oMath>
                  </m:oMathPara>
                </a14:m>
                <a:endParaRPr lang="es-AR" sz="1400" dirty="0"/>
              </a:p>
            </p:txBody>
          </p:sp>
        </mc:Choice>
        <mc:Fallback xmlns="">
          <p:sp>
            <p:nvSpPr>
              <p:cNvPr id="144" name="CuadroTexto 143"/>
              <p:cNvSpPr txBox="1">
                <a:spLocks noRot="1" noChangeAspect="1" noMove="1" noResize="1" noEditPoints="1" noAdjustHandles="1" noChangeArrowheads="1" noChangeShapeType="1" noTextEdit="1"/>
              </p:cNvSpPr>
              <p:nvPr/>
            </p:nvSpPr>
            <p:spPr>
              <a:xfrm>
                <a:off x="7817283" y="3100878"/>
                <a:ext cx="630557" cy="215444"/>
              </a:xfrm>
              <a:prstGeom prst="rect">
                <a:avLst/>
              </a:prstGeom>
              <a:blipFill>
                <a:blip r:embed="rId15"/>
                <a:stretch>
                  <a:fillRect l="-5769" r="-7692"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5" name="CuadroTexto 144"/>
              <p:cNvSpPr txBox="1"/>
              <p:nvPr/>
            </p:nvSpPr>
            <p:spPr>
              <a:xfrm>
                <a:off x="2283952" y="4179742"/>
                <a:ext cx="5311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1,2 </m:t>
                      </m:r>
                      <m:r>
                        <a:rPr lang="es-ES" sz="1400" b="0" i="1" smtClean="0">
                          <a:latin typeface="Cambria Math" panose="02040503050406030204" pitchFamily="18" charset="0"/>
                        </a:rPr>
                        <m:t>𝑝𝐹</m:t>
                      </m:r>
                    </m:oMath>
                  </m:oMathPara>
                </a14:m>
                <a:endParaRPr lang="es-AR" sz="1400" dirty="0"/>
              </a:p>
            </p:txBody>
          </p:sp>
        </mc:Choice>
        <mc:Fallback xmlns="">
          <p:sp>
            <p:nvSpPr>
              <p:cNvPr id="145" name="CuadroTexto 144"/>
              <p:cNvSpPr txBox="1">
                <a:spLocks noRot="1" noChangeAspect="1" noMove="1" noResize="1" noEditPoints="1" noAdjustHandles="1" noChangeArrowheads="1" noChangeShapeType="1" noTextEdit="1"/>
              </p:cNvSpPr>
              <p:nvPr/>
            </p:nvSpPr>
            <p:spPr>
              <a:xfrm>
                <a:off x="2283952" y="4179742"/>
                <a:ext cx="531171" cy="215444"/>
              </a:xfrm>
              <a:prstGeom prst="rect">
                <a:avLst/>
              </a:prstGeom>
              <a:blipFill>
                <a:blip r:embed="rId17"/>
                <a:stretch>
                  <a:fillRect l="-6897" r="-9195"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6" name="CuadroTexto 145"/>
              <p:cNvSpPr txBox="1"/>
              <p:nvPr/>
            </p:nvSpPr>
            <p:spPr>
              <a:xfrm>
                <a:off x="2401153" y="5204840"/>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29,5 </m:t>
                      </m:r>
                      <m:r>
                        <a:rPr lang="es-ES" sz="1400" b="0" i="1" smtClean="0">
                          <a:latin typeface="Cambria Math" panose="02040503050406030204" pitchFamily="18" charset="0"/>
                        </a:rPr>
                        <m:t>𝑛𝐻𝑦</m:t>
                      </m:r>
                    </m:oMath>
                  </m:oMathPara>
                </a14:m>
                <a:endParaRPr lang="es-AR" sz="1400" dirty="0"/>
              </a:p>
            </p:txBody>
          </p:sp>
        </mc:Choice>
        <mc:Fallback xmlns="">
          <p:sp>
            <p:nvSpPr>
              <p:cNvPr id="146" name="CuadroTexto 145"/>
              <p:cNvSpPr txBox="1">
                <a:spLocks noRot="1" noChangeAspect="1" noMove="1" noResize="1" noEditPoints="1" noAdjustHandles="1" noChangeArrowheads="1" noChangeShapeType="1" noTextEdit="1"/>
              </p:cNvSpPr>
              <p:nvPr/>
            </p:nvSpPr>
            <p:spPr>
              <a:xfrm>
                <a:off x="2401153" y="5204840"/>
                <a:ext cx="753283" cy="215444"/>
              </a:xfrm>
              <a:prstGeom prst="rect">
                <a:avLst/>
              </a:prstGeom>
              <a:blipFill>
                <a:blip r:embed="rId18"/>
                <a:stretch>
                  <a:fillRect l="-4878" r="-7317"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7" name="CuadroTexto 146"/>
              <p:cNvSpPr txBox="1"/>
              <p:nvPr/>
            </p:nvSpPr>
            <p:spPr>
              <a:xfrm>
                <a:off x="7826234" y="4217286"/>
                <a:ext cx="5311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1,2 </m:t>
                      </m:r>
                      <m:r>
                        <a:rPr lang="es-ES" sz="1400" b="0" i="1" smtClean="0">
                          <a:latin typeface="Cambria Math" panose="02040503050406030204" pitchFamily="18" charset="0"/>
                        </a:rPr>
                        <m:t>𝑝𝐹</m:t>
                      </m:r>
                    </m:oMath>
                  </m:oMathPara>
                </a14:m>
                <a:endParaRPr lang="es-AR" sz="1400" dirty="0"/>
              </a:p>
            </p:txBody>
          </p:sp>
        </mc:Choice>
        <mc:Fallback xmlns="">
          <p:sp>
            <p:nvSpPr>
              <p:cNvPr id="147" name="CuadroTexto 146"/>
              <p:cNvSpPr txBox="1">
                <a:spLocks noRot="1" noChangeAspect="1" noMove="1" noResize="1" noEditPoints="1" noAdjustHandles="1" noChangeArrowheads="1" noChangeShapeType="1" noTextEdit="1"/>
              </p:cNvSpPr>
              <p:nvPr/>
            </p:nvSpPr>
            <p:spPr>
              <a:xfrm>
                <a:off x="7826234" y="4217286"/>
                <a:ext cx="531171" cy="215444"/>
              </a:xfrm>
              <a:prstGeom prst="rect">
                <a:avLst/>
              </a:prstGeom>
              <a:blipFill>
                <a:blip r:embed="rId17"/>
                <a:stretch>
                  <a:fillRect l="-6897" r="-9195"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8" name="CuadroTexto 147"/>
              <p:cNvSpPr txBox="1"/>
              <p:nvPr/>
            </p:nvSpPr>
            <p:spPr>
              <a:xfrm>
                <a:off x="7943435" y="5242384"/>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29,5 </m:t>
                      </m:r>
                      <m:r>
                        <a:rPr lang="es-ES" sz="1400" b="0" i="1" smtClean="0">
                          <a:latin typeface="Cambria Math" panose="02040503050406030204" pitchFamily="18" charset="0"/>
                        </a:rPr>
                        <m:t>𝑛𝐻𝑦</m:t>
                      </m:r>
                    </m:oMath>
                  </m:oMathPara>
                </a14:m>
                <a:endParaRPr lang="es-AR" sz="1400" dirty="0"/>
              </a:p>
            </p:txBody>
          </p:sp>
        </mc:Choice>
        <mc:Fallback xmlns="">
          <p:sp>
            <p:nvSpPr>
              <p:cNvPr id="148" name="CuadroTexto 147"/>
              <p:cNvSpPr txBox="1">
                <a:spLocks noRot="1" noChangeAspect="1" noMove="1" noResize="1" noEditPoints="1" noAdjustHandles="1" noChangeArrowheads="1" noChangeShapeType="1" noTextEdit="1"/>
              </p:cNvSpPr>
              <p:nvPr/>
            </p:nvSpPr>
            <p:spPr>
              <a:xfrm>
                <a:off x="7943435" y="5242384"/>
                <a:ext cx="753283" cy="215444"/>
              </a:xfrm>
              <a:prstGeom prst="rect">
                <a:avLst/>
              </a:prstGeom>
              <a:blipFill>
                <a:blip r:embed="rId18"/>
                <a:stretch>
                  <a:fillRect l="-4839" r="-6452"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9" name="CuadroTexto 148"/>
              <p:cNvSpPr txBox="1"/>
              <p:nvPr/>
            </p:nvSpPr>
            <p:spPr>
              <a:xfrm>
                <a:off x="4440641" y="3013343"/>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0,63 </m:t>
                      </m:r>
                      <m:r>
                        <a:rPr lang="es-ES" sz="1400" b="0" i="1" smtClean="0">
                          <a:latin typeface="Cambria Math" panose="02040503050406030204" pitchFamily="18" charset="0"/>
                        </a:rPr>
                        <m:t>𝑝𝐹</m:t>
                      </m:r>
                    </m:oMath>
                  </m:oMathPara>
                </a14:m>
                <a:endParaRPr lang="es-AR" sz="1400" dirty="0"/>
              </a:p>
            </p:txBody>
          </p:sp>
        </mc:Choice>
        <mc:Fallback xmlns="">
          <p:sp>
            <p:nvSpPr>
              <p:cNvPr id="149" name="CuadroTexto 148"/>
              <p:cNvSpPr txBox="1">
                <a:spLocks noRot="1" noChangeAspect="1" noMove="1" noResize="1" noEditPoints="1" noAdjustHandles="1" noChangeArrowheads="1" noChangeShapeType="1" noTextEdit="1"/>
              </p:cNvSpPr>
              <p:nvPr/>
            </p:nvSpPr>
            <p:spPr>
              <a:xfrm>
                <a:off x="4440641" y="3013343"/>
                <a:ext cx="630557" cy="215444"/>
              </a:xfrm>
              <a:prstGeom prst="rect">
                <a:avLst/>
              </a:prstGeom>
              <a:blipFill>
                <a:blip r:embed="rId19"/>
                <a:stretch>
                  <a:fillRect l="-5769" r="-7692"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0" name="CuadroTexto 149"/>
              <p:cNvSpPr txBox="1"/>
              <p:nvPr/>
            </p:nvSpPr>
            <p:spPr>
              <a:xfrm>
                <a:off x="4548887" y="1993688"/>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400" i="1" smtClean="0">
                          <a:latin typeface="Cambria Math" panose="02040503050406030204" pitchFamily="18" charset="0"/>
                        </a:rPr>
                        <m:t>2</m:t>
                      </m:r>
                      <m:r>
                        <a:rPr lang="es-AR" sz="1400" b="0" i="1" smtClean="0">
                          <a:latin typeface="Cambria Math" panose="02040503050406030204" pitchFamily="18" charset="0"/>
                        </a:rPr>
                        <m:t>5,5</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50" name="CuadroTexto 149"/>
              <p:cNvSpPr txBox="1">
                <a:spLocks noRot="1" noChangeAspect="1" noMove="1" noResize="1" noEditPoints="1" noAdjustHandles="1" noChangeArrowheads="1" noChangeShapeType="1" noTextEdit="1"/>
              </p:cNvSpPr>
              <p:nvPr/>
            </p:nvSpPr>
            <p:spPr>
              <a:xfrm>
                <a:off x="4548887" y="1993688"/>
                <a:ext cx="815793" cy="215444"/>
              </a:xfrm>
              <a:prstGeom prst="rect">
                <a:avLst/>
              </a:prstGeom>
              <a:blipFill>
                <a:blip r:embed="rId20"/>
                <a:stretch>
                  <a:fillRect l="-746" r="-2239"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1" name="CuadroTexto 150"/>
              <p:cNvSpPr txBox="1"/>
              <p:nvPr/>
            </p:nvSpPr>
            <p:spPr>
              <a:xfrm>
                <a:off x="4386660" y="5258840"/>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0,63 </m:t>
                      </m:r>
                      <m:r>
                        <a:rPr lang="es-ES" sz="1400" b="0" i="1" smtClean="0">
                          <a:latin typeface="Cambria Math" panose="02040503050406030204" pitchFamily="18" charset="0"/>
                        </a:rPr>
                        <m:t>𝑝𝐹</m:t>
                      </m:r>
                    </m:oMath>
                  </m:oMathPara>
                </a14:m>
                <a:endParaRPr lang="es-AR" sz="1400" dirty="0"/>
              </a:p>
            </p:txBody>
          </p:sp>
        </mc:Choice>
        <mc:Fallback xmlns="">
          <p:sp>
            <p:nvSpPr>
              <p:cNvPr id="151" name="CuadroTexto 150"/>
              <p:cNvSpPr txBox="1">
                <a:spLocks noRot="1" noChangeAspect="1" noMove="1" noResize="1" noEditPoints="1" noAdjustHandles="1" noChangeArrowheads="1" noChangeShapeType="1" noTextEdit="1"/>
              </p:cNvSpPr>
              <p:nvPr/>
            </p:nvSpPr>
            <p:spPr>
              <a:xfrm>
                <a:off x="4386660" y="5258840"/>
                <a:ext cx="630557" cy="215444"/>
              </a:xfrm>
              <a:prstGeom prst="rect">
                <a:avLst/>
              </a:prstGeom>
              <a:blipFill>
                <a:blip r:embed="rId19"/>
                <a:stretch>
                  <a:fillRect l="-5825" r="-8738"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2" name="CuadroTexto 151"/>
              <p:cNvSpPr txBox="1"/>
              <p:nvPr/>
            </p:nvSpPr>
            <p:spPr>
              <a:xfrm>
                <a:off x="4494906" y="4239185"/>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25,5</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52" name="CuadroTexto 151"/>
              <p:cNvSpPr txBox="1">
                <a:spLocks noRot="1" noChangeAspect="1" noMove="1" noResize="1" noEditPoints="1" noAdjustHandles="1" noChangeArrowheads="1" noChangeShapeType="1" noTextEdit="1"/>
              </p:cNvSpPr>
              <p:nvPr/>
            </p:nvSpPr>
            <p:spPr>
              <a:xfrm>
                <a:off x="4494906" y="4239185"/>
                <a:ext cx="815793" cy="215444"/>
              </a:xfrm>
              <a:prstGeom prst="rect">
                <a:avLst/>
              </a:prstGeom>
              <a:blipFill>
                <a:blip r:embed="rId20"/>
                <a:stretch>
                  <a:fillRect l="-746" r="-2239"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3" name="CuadroTexto 152"/>
              <p:cNvSpPr txBox="1"/>
              <p:nvPr/>
            </p:nvSpPr>
            <p:spPr>
              <a:xfrm>
                <a:off x="10204437" y="4198428"/>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0,62</m:t>
                      </m:r>
                      <m:r>
                        <a:rPr lang="es-ES" sz="1400" b="0" i="1" smtClean="0">
                          <a:latin typeface="Cambria Math" panose="02040503050406030204" pitchFamily="18" charset="0"/>
                        </a:rPr>
                        <m:t> </m:t>
                      </m:r>
                      <m:r>
                        <a:rPr lang="es-ES" sz="1400" b="0" i="1" smtClean="0">
                          <a:latin typeface="Cambria Math" panose="02040503050406030204" pitchFamily="18" charset="0"/>
                        </a:rPr>
                        <m:t>𝑝𝐹</m:t>
                      </m:r>
                    </m:oMath>
                  </m:oMathPara>
                </a14:m>
                <a:endParaRPr lang="es-AR" sz="1400" dirty="0"/>
              </a:p>
            </p:txBody>
          </p:sp>
        </mc:Choice>
        <mc:Fallback xmlns="">
          <p:sp>
            <p:nvSpPr>
              <p:cNvPr id="153" name="CuadroTexto 152"/>
              <p:cNvSpPr txBox="1">
                <a:spLocks noRot="1" noChangeAspect="1" noMove="1" noResize="1" noEditPoints="1" noAdjustHandles="1" noChangeArrowheads="1" noChangeShapeType="1" noTextEdit="1"/>
              </p:cNvSpPr>
              <p:nvPr/>
            </p:nvSpPr>
            <p:spPr>
              <a:xfrm>
                <a:off x="10204437" y="4198428"/>
                <a:ext cx="630557" cy="215444"/>
              </a:xfrm>
              <a:prstGeom prst="rect">
                <a:avLst/>
              </a:prstGeom>
              <a:blipFill>
                <a:blip r:embed="rId21"/>
                <a:stretch>
                  <a:fillRect l="-5825" r="-8738"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4" name="CuadroTexto 153"/>
              <p:cNvSpPr txBox="1"/>
              <p:nvPr/>
            </p:nvSpPr>
            <p:spPr>
              <a:xfrm>
                <a:off x="9942296" y="5219507"/>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49,7 </m:t>
                      </m:r>
                      <m:r>
                        <a:rPr lang="es-ES" sz="1400" b="0" i="1" smtClean="0">
                          <a:latin typeface="Cambria Math" panose="02040503050406030204" pitchFamily="18" charset="0"/>
                        </a:rPr>
                        <m:t>𝑛𝐻𝑦</m:t>
                      </m:r>
                    </m:oMath>
                  </m:oMathPara>
                </a14:m>
                <a:endParaRPr lang="es-AR" sz="1400" dirty="0"/>
              </a:p>
            </p:txBody>
          </p:sp>
        </mc:Choice>
        <mc:Fallback xmlns="">
          <p:sp>
            <p:nvSpPr>
              <p:cNvPr id="154" name="CuadroTexto 153"/>
              <p:cNvSpPr txBox="1">
                <a:spLocks noRot="1" noChangeAspect="1" noMove="1" noResize="1" noEditPoints="1" noAdjustHandles="1" noChangeArrowheads="1" noChangeShapeType="1" noTextEdit="1"/>
              </p:cNvSpPr>
              <p:nvPr/>
            </p:nvSpPr>
            <p:spPr>
              <a:xfrm>
                <a:off x="9942296" y="5219507"/>
                <a:ext cx="815793" cy="215444"/>
              </a:xfrm>
              <a:prstGeom prst="rect">
                <a:avLst/>
              </a:prstGeom>
              <a:blipFill>
                <a:blip r:embed="rId22"/>
                <a:stretch>
                  <a:fillRect l="-746" r="-2239"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5" name="CuadroTexto 154"/>
              <p:cNvSpPr txBox="1"/>
              <p:nvPr/>
            </p:nvSpPr>
            <p:spPr>
              <a:xfrm>
                <a:off x="9856563" y="3019881"/>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49,7 </m:t>
                      </m:r>
                      <m:r>
                        <a:rPr lang="es-ES" sz="1400" b="0" i="1" smtClean="0">
                          <a:latin typeface="Cambria Math" panose="02040503050406030204" pitchFamily="18" charset="0"/>
                        </a:rPr>
                        <m:t>𝑛𝐻𝑦</m:t>
                      </m:r>
                    </m:oMath>
                  </m:oMathPara>
                </a14:m>
                <a:endParaRPr lang="es-AR" sz="1400" dirty="0"/>
              </a:p>
            </p:txBody>
          </p:sp>
        </mc:Choice>
        <mc:Fallback xmlns="">
          <p:sp>
            <p:nvSpPr>
              <p:cNvPr id="155" name="CuadroTexto 154"/>
              <p:cNvSpPr txBox="1">
                <a:spLocks noRot="1" noChangeAspect="1" noMove="1" noResize="1" noEditPoints="1" noAdjustHandles="1" noChangeArrowheads="1" noChangeShapeType="1" noTextEdit="1"/>
              </p:cNvSpPr>
              <p:nvPr/>
            </p:nvSpPr>
            <p:spPr>
              <a:xfrm>
                <a:off x="9856563" y="3019881"/>
                <a:ext cx="815793" cy="215444"/>
              </a:xfrm>
              <a:prstGeom prst="rect">
                <a:avLst/>
              </a:prstGeom>
              <a:blipFill>
                <a:blip r:embed="rId22"/>
                <a:stretch>
                  <a:fillRect l="-746" r="-2239"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6" name="CuadroTexto 155"/>
              <p:cNvSpPr txBox="1"/>
              <p:nvPr/>
            </p:nvSpPr>
            <p:spPr>
              <a:xfrm>
                <a:off x="9999584" y="1981844"/>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0,62</m:t>
                      </m:r>
                      <m:r>
                        <a:rPr lang="es-ES" sz="1400" b="0" i="1" smtClean="0">
                          <a:latin typeface="Cambria Math" panose="02040503050406030204" pitchFamily="18" charset="0"/>
                        </a:rPr>
                        <m:t> </m:t>
                      </m:r>
                      <m:r>
                        <a:rPr lang="es-ES" sz="1400" b="0" i="1" smtClean="0">
                          <a:latin typeface="Cambria Math" panose="02040503050406030204" pitchFamily="18" charset="0"/>
                        </a:rPr>
                        <m:t>𝑝𝐹</m:t>
                      </m:r>
                    </m:oMath>
                  </m:oMathPara>
                </a14:m>
                <a:endParaRPr lang="es-AR" sz="1400" dirty="0"/>
              </a:p>
            </p:txBody>
          </p:sp>
        </mc:Choice>
        <mc:Fallback xmlns="">
          <p:sp>
            <p:nvSpPr>
              <p:cNvPr id="156" name="CuadroTexto 155"/>
              <p:cNvSpPr txBox="1">
                <a:spLocks noRot="1" noChangeAspect="1" noMove="1" noResize="1" noEditPoints="1" noAdjustHandles="1" noChangeArrowheads="1" noChangeShapeType="1" noTextEdit="1"/>
              </p:cNvSpPr>
              <p:nvPr/>
            </p:nvSpPr>
            <p:spPr>
              <a:xfrm>
                <a:off x="9999584" y="1981844"/>
                <a:ext cx="630557" cy="215444"/>
              </a:xfrm>
              <a:prstGeom prst="rect">
                <a:avLst/>
              </a:prstGeom>
              <a:blipFill>
                <a:blip r:embed="rId21"/>
                <a:stretch>
                  <a:fillRect l="-5769" r="-7692" b="-31429"/>
                </a:stretch>
              </a:blipFill>
            </p:spPr>
            <p:txBody>
              <a:bodyPr/>
              <a:lstStyle/>
              <a:p>
                <a:r>
                  <a:rPr lang="es-AR">
                    <a:noFill/>
                  </a:rPr>
                  <a:t> </a:t>
                </a:r>
              </a:p>
            </p:txBody>
          </p:sp>
        </mc:Fallback>
      </mc:AlternateContent>
    </p:spTree>
    <p:extLst>
      <p:ext uri="{BB962C8B-B14F-4D97-AF65-F5344CB8AC3E}">
        <p14:creationId xmlns:p14="http://schemas.microsoft.com/office/powerpoint/2010/main" val="219471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2580"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646331"/>
          </a:xfrm>
          <a:prstGeom prst="rect">
            <a:avLst/>
          </a:prstGeom>
          <a:noFill/>
        </p:spPr>
        <p:txBody>
          <a:bodyPr wrap="square" rtlCol="0">
            <a:spAutoFit/>
          </a:bodyPr>
          <a:lstStyle/>
          <a:p>
            <a:pPr algn="just"/>
            <a:r>
              <a:rPr lang="es-ES" dirty="0" smtClean="0"/>
              <a:t>Cuatro posibilidades según se elijan las reactancias como inductivas o capacitivas. Se agrupan reactancias en paralelo.</a:t>
            </a:r>
            <a:endParaRPr lang="es-ES" dirty="0"/>
          </a:p>
        </p:txBody>
      </p:sp>
      <p:cxnSp>
        <p:nvCxnSpPr>
          <p:cNvPr id="65" name="Conector recto 64"/>
          <p:cNvCxnSpPr/>
          <p:nvPr/>
        </p:nvCxnSpPr>
        <p:spPr>
          <a:xfrm flipV="1">
            <a:off x="982147" y="2441972"/>
            <a:ext cx="1" cy="1244082"/>
          </a:xfrm>
          <a:prstGeom prst="line">
            <a:avLst/>
          </a:prstGeom>
        </p:spPr>
        <p:style>
          <a:lnRef idx="2">
            <a:schemeClr val="dk1"/>
          </a:lnRef>
          <a:fillRef idx="0">
            <a:schemeClr val="dk1"/>
          </a:fillRef>
          <a:effectRef idx="1">
            <a:schemeClr val="dk1"/>
          </a:effectRef>
          <a:fontRef idx="minor">
            <a:schemeClr val="tx1"/>
          </a:fontRef>
        </p:style>
      </p:cxnSp>
      <p:cxnSp>
        <p:nvCxnSpPr>
          <p:cNvPr id="66" name="Conector recto 65"/>
          <p:cNvCxnSpPr/>
          <p:nvPr/>
        </p:nvCxnSpPr>
        <p:spPr>
          <a:xfrm flipH="1" flipV="1">
            <a:off x="982150" y="3686053"/>
            <a:ext cx="3881345" cy="1"/>
          </a:xfrm>
          <a:prstGeom prst="line">
            <a:avLst/>
          </a:prstGeom>
        </p:spPr>
        <p:style>
          <a:lnRef idx="2">
            <a:schemeClr val="dk1"/>
          </a:lnRef>
          <a:fillRef idx="0">
            <a:schemeClr val="dk1"/>
          </a:fillRef>
          <a:effectRef idx="1">
            <a:schemeClr val="dk1"/>
          </a:effectRef>
          <a:fontRef idx="minor">
            <a:schemeClr val="tx1"/>
          </a:fontRef>
        </p:style>
      </p:cxnSp>
      <p:grpSp>
        <p:nvGrpSpPr>
          <p:cNvPr id="67" name="Grupo 66"/>
          <p:cNvGrpSpPr/>
          <p:nvPr/>
        </p:nvGrpSpPr>
        <p:grpSpPr>
          <a:xfrm rot="19154456">
            <a:off x="791056" y="2686507"/>
            <a:ext cx="388347" cy="428377"/>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8" name="Conector recto 67"/>
          <p:cNvCxnSpPr>
            <a:stCxn id="79" idx="1"/>
          </p:cNvCxnSpPr>
          <p:nvPr/>
        </p:nvCxnSpPr>
        <p:spPr>
          <a:xfrm flipH="1" flipV="1">
            <a:off x="1993086" y="2441972"/>
            <a:ext cx="2528000" cy="12858"/>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9" name="Rectángulo 68"/>
              <p:cNvSpPr/>
              <p:nvPr/>
            </p:nvSpPr>
            <p:spPr>
              <a:xfrm>
                <a:off x="1345838" y="2285328"/>
                <a:ext cx="647245" cy="31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69" name="Rectángulo 68"/>
              <p:cNvSpPr>
                <a:spLocks noRot="1" noChangeAspect="1" noMove="1" noResize="1" noEditPoints="1" noAdjustHandles="1" noChangeArrowheads="1" noChangeShapeType="1" noTextEdit="1"/>
              </p:cNvSpPr>
              <p:nvPr/>
            </p:nvSpPr>
            <p:spPr>
              <a:xfrm>
                <a:off x="1345838" y="2285328"/>
                <a:ext cx="647245" cy="313288"/>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70" name="Conector recto 69"/>
          <p:cNvCxnSpPr>
            <a:stCxn id="69" idx="1"/>
          </p:cNvCxnSpPr>
          <p:nvPr/>
        </p:nvCxnSpPr>
        <p:spPr>
          <a:xfrm flipH="1">
            <a:off x="982147" y="2441972"/>
            <a:ext cx="363690"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a:off x="4313365" y="2441972"/>
            <a:ext cx="550131" cy="0"/>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4863495" y="2444706"/>
            <a:ext cx="0" cy="1244082"/>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Rectángulo 72"/>
              <p:cNvSpPr/>
              <p:nvPr/>
            </p:nvSpPr>
            <p:spPr>
              <a:xfrm>
                <a:off x="4672849" y="2713058"/>
                <a:ext cx="381288" cy="6043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73" name="Rectángulo 72"/>
              <p:cNvSpPr>
                <a:spLocks noRot="1" noChangeAspect="1" noMove="1" noResize="1" noEditPoints="1" noAdjustHandles="1" noChangeArrowheads="1" noChangeShapeType="1" noTextEdit="1"/>
              </p:cNvSpPr>
              <p:nvPr/>
            </p:nvSpPr>
            <p:spPr>
              <a:xfrm>
                <a:off x="4672849" y="2713058"/>
                <a:ext cx="381288" cy="604366"/>
              </a:xfrm>
              <a:prstGeom prst="rect">
                <a:avLst/>
              </a:prstGeom>
              <a:blipFill>
                <a:blip r:embed="rId6"/>
                <a:stretch>
                  <a:fillRect l="-1563"/>
                </a:stretch>
              </a:blipFill>
              <a:ln>
                <a:solidFill>
                  <a:schemeClr val="tx1"/>
                </a:solidFill>
              </a:ln>
            </p:spPr>
            <p:txBody>
              <a:bodyPr/>
              <a:lstStyle/>
              <a:p>
                <a:r>
                  <a:rPr lang="es-AR">
                    <a:noFill/>
                  </a:rPr>
                  <a:t> </a:t>
                </a:r>
              </a:p>
            </p:txBody>
          </p:sp>
        </mc:Fallback>
      </mc:AlternateContent>
      <p:cxnSp>
        <p:nvCxnSpPr>
          <p:cNvPr id="77" name="Conector recto 76"/>
          <p:cNvCxnSpPr/>
          <p:nvPr/>
        </p:nvCxnSpPr>
        <p:spPr>
          <a:xfrm flipV="1">
            <a:off x="3267689" y="2441972"/>
            <a:ext cx="0" cy="1244082"/>
          </a:xfrm>
          <a:prstGeom prst="line">
            <a:avLst/>
          </a:prstGeom>
        </p:spPr>
        <p:style>
          <a:lnRef idx="2">
            <a:schemeClr val="dk1"/>
          </a:lnRef>
          <a:fillRef idx="0">
            <a:schemeClr val="dk1"/>
          </a:fillRef>
          <a:effectRef idx="1">
            <a:schemeClr val="dk1"/>
          </a:effectRef>
          <a:fontRef idx="minor">
            <a:schemeClr val="tx1"/>
          </a:fontRef>
        </p:style>
      </p:cxnSp>
      <p:pic>
        <p:nvPicPr>
          <p:cNvPr id="50"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2166970" y="2257795"/>
            <a:ext cx="864523" cy="340821"/>
          </a:xfrm>
          <a:prstGeom prst="rect">
            <a:avLst/>
          </a:prstGeom>
          <a:solidFill>
            <a:schemeClr val="bg1"/>
          </a:solidFill>
          <a:ln>
            <a:noFill/>
          </a:ln>
          <a:extLst/>
        </p:spPr>
      </p:pic>
      <p:pic>
        <p:nvPicPr>
          <p:cNvPr id="51"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2904707" y="2764930"/>
            <a:ext cx="725964" cy="532014"/>
          </a:xfrm>
          <a:prstGeom prst="rect">
            <a:avLst/>
          </a:prstGeom>
          <a:solidFill>
            <a:schemeClr val="bg1"/>
          </a:solidFill>
          <a:ln>
            <a:noFill/>
          </a:ln>
          <a:extLst/>
        </p:spPr>
      </p:pic>
      <p:pic>
        <p:nvPicPr>
          <p:cNvPr id="53"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3648247" y="2258610"/>
            <a:ext cx="864523" cy="340821"/>
          </a:xfrm>
          <a:prstGeom prst="rect">
            <a:avLst/>
          </a:prstGeom>
          <a:solidFill>
            <a:schemeClr val="bg1"/>
          </a:solidFill>
          <a:ln>
            <a:noFill/>
          </a:ln>
          <a:extLst/>
        </p:spPr>
      </p:pic>
      <p:cxnSp>
        <p:nvCxnSpPr>
          <p:cNvPr id="85" name="Conector recto 84"/>
          <p:cNvCxnSpPr/>
          <p:nvPr/>
        </p:nvCxnSpPr>
        <p:spPr>
          <a:xfrm flipV="1">
            <a:off x="7457520" y="2469505"/>
            <a:ext cx="1" cy="1244082"/>
          </a:xfrm>
          <a:prstGeom prst="line">
            <a:avLst/>
          </a:prstGeom>
        </p:spPr>
        <p:style>
          <a:lnRef idx="2">
            <a:schemeClr val="dk1"/>
          </a:lnRef>
          <a:fillRef idx="0">
            <a:schemeClr val="dk1"/>
          </a:fillRef>
          <a:effectRef idx="1">
            <a:schemeClr val="dk1"/>
          </a:effectRef>
          <a:fontRef idx="minor">
            <a:schemeClr val="tx1"/>
          </a:fontRef>
        </p:style>
      </p:cxnSp>
      <p:cxnSp>
        <p:nvCxnSpPr>
          <p:cNvPr id="86" name="Conector recto 85"/>
          <p:cNvCxnSpPr/>
          <p:nvPr/>
        </p:nvCxnSpPr>
        <p:spPr>
          <a:xfrm flipH="1">
            <a:off x="7433805" y="3713586"/>
            <a:ext cx="3763746" cy="1"/>
          </a:xfrm>
          <a:prstGeom prst="line">
            <a:avLst/>
          </a:prstGeom>
        </p:spPr>
        <p:style>
          <a:lnRef idx="2">
            <a:schemeClr val="dk1"/>
          </a:lnRef>
          <a:fillRef idx="0">
            <a:schemeClr val="dk1"/>
          </a:fillRef>
          <a:effectRef idx="1">
            <a:schemeClr val="dk1"/>
          </a:effectRef>
          <a:fontRef idx="minor">
            <a:schemeClr val="tx1"/>
          </a:fontRef>
        </p:style>
      </p:cxnSp>
      <p:grpSp>
        <p:nvGrpSpPr>
          <p:cNvPr id="87" name="Grupo 86"/>
          <p:cNvGrpSpPr/>
          <p:nvPr/>
        </p:nvGrpSpPr>
        <p:grpSpPr>
          <a:xfrm rot="19154456">
            <a:off x="7266429" y="2714040"/>
            <a:ext cx="388347" cy="428377"/>
            <a:chOff x="1512916" y="3158836"/>
            <a:chExt cx="831273" cy="798022"/>
          </a:xfrm>
        </p:grpSpPr>
        <p:sp>
          <p:nvSpPr>
            <p:cNvPr id="94" name="Elipse 9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5" name="Conector curvado 9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88" name="Conector recto 87"/>
          <p:cNvCxnSpPr>
            <a:stCxn id="99" idx="0"/>
          </p:cNvCxnSpPr>
          <p:nvPr/>
        </p:nvCxnSpPr>
        <p:spPr>
          <a:xfrm flipH="1">
            <a:off x="7454304" y="2469505"/>
            <a:ext cx="259455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9" name="Rectángulo 88"/>
              <p:cNvSpPr/>
              <p:nvPr/>
            </p:nvSpPr>
            <p:spPr>
              <a:xfrm>
                <a:off x="7821211" y="2312861"/>
                <a:ext cx="647245" cy="31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89" name="Rectángulo 88"/>
              <p:cNvSpPr>
                <a:spLocks noRot="1" noChangeAspect="1" noMove="1" noResize="1" noEditPoints="1" noAdjustHandles="1" noChangeArrowheads="1" noChangeShapeType="1" noTextEdit="1"/>
              </p:cNvSpPr>
              <p:nvPr/>
            </p:nvSpPr>
            <p:spPr>
              <a:xfrm>
                <a:off x="7821211" y="2312861"/>
                <a:ext cx="647245" cy="313288"/>
              </a:xfrm>
              <a:prstGeom prst="rect">
                <a:avLst/>
              </a:prstGeom>
              <a:blipFill>
                <a:blip r:embed="rId8"/>
                <a:stretch>
                  <a:fillRect/>
                </a:stretch>
              </a:blipFill>
              <a:ln>
                <a:solidFill>
                  <a:schemeClr val="tx1"/>
                </a:solidFill>
              </a:ln>
            </p:spPr>
            <p:txBody>
              <a:bodyPr/>
              <a:lstStyle/>
              <a:p>
                <a:r>
                  <a:rPr lang="es-AR">
                    <a:noFill/>
                  </a:rPr>
                  <a:t> </a:t>
                </a:r>
              </a:p>
            </p:txBody>
          </p:sp>
        </mc:Fallback>
      </mc:AlternateContent>
      <p:cxnSp>
        <p:nvCxnSpPr>
          <p:cNvPr id="90" name="Conector recto 89"/>
          <p:cNvCxnSpPr>
            <a:stCxn id="89" idx="1"/>
          </p:cNvCxnSpPr>
          <p:nvPr/>
        </p:nvCxnSpPr>
        <p:spPr>
          <a:xfrm flipH="1">
            <a:off x="7457520" y="2469505"/>
            <a:ext cx="363690" cy="0"/>
          </a:xfrm>
          <a:prstGeom prst="line">
            <a:avLst/>
          </a:prstGeom>
        </p:spPr>
        <p:style>
          <a:lnRef idx="2">
            <a:schemeClr val="dk1"/>
          </a:lnRef>
          <a:fillRef idx="0">
            <a:schemeClr val="dk1"/>
          </a:fillRef>
          <a:effectRef idx="1">
            <a:schemeClr val="dk1"/>
          </a:effectRef>
          <a:fontRef idx="minor">
            <a:schemeClr val="tx1"/>
          </a:fontRef>
        </p:style>
      </p:cxnSp>
      <p:cxnSp>
        <p:nvCxnSpPr>
          <p:cNvPr id="91" name="Conector recto 90"/>
          <p:cNvCxnSpPr>
            <a:endCxn id="99" idx="2"/>
          </p:cNvCxnSpPr>
          <p:nvPr/>
        </p:nvCxnSpPr>
        <p:spPr>
          <a:xfrm flipH="1">
            <a:off x="10580870" y="2469505"/>
            <a:ext cx="616684" cy="0"/>
          </a:xfrm>
          <a:prstGeom prst="line">
            <a:avLst/>
          </a:prstGeom>
        </p:spPr>
        <p:style>
          <a:lnRef idx="2">
            <a:schemeClr val="dk1"/>
          </a:lnRef>
          <a:fillRef idx="0">
            <a:schemeClr val="dk1"/>
          </a:fillRef>
          <a:effectRef idx="1">
            <a:schemeClr val="dk1"/>
          </a:effectRef>
          <a:fontRef idx="minor">
            <a:schemeClr val="tx1"/>
          </a:fontRef>
        </p:style>
      </p:cxnSp>
      <p:cxnSp>
        <p:nvCxnSpPr>
          <p:cNvPr id="92" name="Conector recto 91"/>
          <p:cNvCxnSpPr/>
          <p:nvPr/>
        </p:nvCxnSpPr>
        <p:spPr>
          <a:xfrm flipV="1">
            <a:off x="11197552" y="2472239"/>
            <a:ext cx="0" cy="1244082"/>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3" name="Rectángulo 92"/>
              <p:cNvSpPr/>
              <p:nvPr/>
            </p:nvSpPr>
            <p:spPr>
              <a:xfrm>
                <a:off x="11006906" y="2740591"/>
                <a:ext cx="381288" cy="6043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93" name="Rectángulo 92"/>
              <p:cNvSpPr>
                <a:spLocks noRot="1" noChangeAspect="1" noMove="1" noResize="1" noEditPoints="1" noAdjustHandles="1" noChangeArrowheads="1" noChangeShapeType="1" noTextEdit="1"/>
              </p:cNvSpPr>
              <p:nvPr/>
            </p:nvSpPr>
            <p:spPr>
              <a:xfrm>
                <a:off x="11006906" y="2740591"/>
                <a:ext cx="381288" cy="604366"/>
              </a:xfrm>
              <a:prstGeom prst="rect">
                <a:avLst/>
              </a:prstGeom>
              <a:blipFill>
                <a:blip r:embed="rId9"/>
                <a:stretch>
                  <a:fillRect/>
                </a:stretch>
              </a:blipFill>
              <a:ln>
                <a:solidFill>
                  <a:schemeClr val="tx1"/>
                </a:solidFill>
              </a:ln>
            </p:spPr>
            <p:txBody>
              <a:bodyPr/>
              <a:lstStyle/>
              <a:p>
                <a:r>
                  <a:rPr lang="es-AR">
                    <a:noFill/>
                  </a:rPr>
                  <a:t> </a:t>
                </a:r>
              </a:p>
            </p:txBody>
          </p:sp>
        </mc:Fallback>
      </mc:AlternateContent>
      <p:cxnSp>
        <p:nvCxnSpPr>
          <p:cNvPr id="61" name="Conector recto 60"/>
          <p:cNvCxnSpPr/>
          <p:nvPr/>
        </p:nvCxnSpPr>
        <p:spPr>
          <a:xfrm flipV="1">
            <a:off x="9743062" y="2469505"/>
            <a:ext cx="0" cy="1244082"/>
          </a:xfrm>
          <a:prstGeom prst="line">
            <a:avLst/>
          </a:prstGeom>
        </p:spPr>
        <p:style>
          <a:lnRef idx="2">
            <a:schemeClr val="dk1"/>
          </a:lnRef>
          <a:fillRef idx="0">
            <a:schemeClr val="dk1"/>
          </a:fillRef>
          <a:effectRef idx="1">
            <a:schemeClr val="dk1"/>
          </a:effectRef>
          <a:fontRef idx="minor">
            <a:schemeClr val="tx1"/>
          </a:fontRef>
        </p:style>
      </p:cxnSp>
      <p:pic>
        <p:nvPicPr>
          <p:cNvPr id="96"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8642343" y="2285328"/>
            <a:ext cx="864523" cy="340821"/>
          </a:xfrm>
          <a:prstGeom prst="rect">
            <a:avLst/>
          </a:prstGeom>
          <a:solidFill>
            <a:schemeClr val="bg1"/>
          </a:solidFill>
          <a:ln>
            <a:noFill/>
          </a:ln>
          <a:extLst/>
        </p:spPr>
      </p:pic>
      <p:pic>
        <p:nvPicPr>
          <p:cNvPr id="97"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a:off x="9380080" y="2792463"/>
            <a:ext cx="725964" cy="532014"/>
          </a:xfrm>
          <a:prstGeom prst="rect">
            <a:avLst/>
          </a:prstGeom>
          <a:solidFill>
            <a:schemeClr val="bg1"/>
          </a:solidFill>
          <a:ln>
            <a:noFill/>
          </a:ln>
          <a:extLst/>
        </p:spPr>
      </p:pic>
      <p:pic>
        <p:nvPicPr>
          <p:cNvPr id="9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9951881" y="2203498"/>
            <a:ext cx="725964" cy="532014"/>
          </a:xfrm>
          <a:prstGeom prst="rect">
            <a:avLst/>
          </a:prstGeom>
          <a:solidFill>
            <a:schemeClr val="bg1"/>
          </a:solidFill>
          <a:ln>
            <a:noFill/>
          </a:ln>
          <a:extLst/>
        </p:spPr>
      </p:pic>
      <p:cxnSp>
        <p:nvCxnSpPr>
          <p:cNvPr id="104" name="Conector recto 103"/>
          <p:cNvCxnSpPr/>
          <p:nvPr/>
        </p:nvCxnSpPr>
        <p:spPr>
          <a:xfrm flipV="1">
            <a:off x="961218" y="4669132"/>
            <a:ext cx="1" cy="1244082"/>
          </a:xfrm>
          <a:prstGeom prst="line">
            <a:avLst/>
          </a:prstGeom>
        </p:spPr>
        <p:style>
          <a:lnRef idx="2">
            <a:schemeClr val="dk1"/>
          </a:lnRef>
          <a:fillRef idx="0">
            <a:schemeClr val="dk1"/>
          </a:fillRef>
          <a:effectRef idx="1">
            <a:schemeClr val="dk1"/>
          </a:effectRef>
          <a:fontRef idx="minor">
            <a:schemeClr val="tx1"/>
          </a:fontRef>
        </p:style>
      </p:cxnSp>
      <p:cxnSp>
        <p:nvCxnSpPr>
          <p:cNvPr id="105" name="Conector recto 104"/>
          <p:cNvCxnSpPr/>
          <p:nvPr/>
        </p:nvCxnSpPr>
        <p:spPr>
          <a:xfrm flipH="1">
            <a:off x="961221" y="5900355"/>
            <a:ext cx="3897970" cy="12858"/>
          </a:xfrm>
          <a:prstGeom prst="line">
            <a:avLst/>
          </a:prstGeom>
        </p:spPr>
        <p:style>
          <a:lnRef idx="2">
            <a:schemeClr val="dk1"/>
          </a:lnRef>
          <a:fillRef idx="0">
            <a:schemeClr val="dk1"/>
          </a:fillRef>
          <a:effectRef idx="1">
            <a:schemeClr val="dk1"/>
          </a:effectRef>
          <a:fontRef idx="minor">
            <a:schemeClr val="tx1"/>
          </a:fontRef>
        </p:style>
      </p:cxnSp>
      <p:grpSp>
        <p:nvGrpSpPr>
          <p:cNvPr id="106" name="Grupo 105"/>
          <p:cNvGrpSpPr/>
          <p:nvPr/>
        </p:nvGrpSpPr>
        <p:grpSpPr>
          <a:xfrm rot="19154456">
            <a:off x="770127" y="4913667"/>
            <a:ext cx="388347" cy="428377"/>
            <a:chOff x="1512916" y="3158836"/>
            <a:chExt cx="831273" cy="798022"/>
          </a:xfrm>
        </p:grpSpPr>
        <p:sp>
          <p:nvSpPr>
            <p:cNvPr id="113" name="Elipse 112"/>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4" name="Conector curvado 11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07" name="Conector recto 106"/>
          <p:cNvCxnSpPr/>
          <p:nvPr/>
        </p:nvCxnSpPr>
        <p:spPr>
          <a:xfrm flipH="1" flipV="1">
            <a:off x="1972157" y="4669132"/>
            <a:ext cx="2528000" cy="12858"/>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8" name="Rectángulo 107"/>
              <p:cNvSpPr/>
              <p:nvPr/>
            </p:nvSpPr>
            <p:spPr>
              <a:xfrm>
                <a:off x="1324909" y="4512488"/>
                <a:ext cx="647245" cy="31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108" name="Rectángulo 107"/>
              <p:cNvSpPr>
                <a:spLocks noRot="1" noChangeAspect="1" noMove="1" noResize="1" noEditPoints="1" noAdjustHandles="1" noChangeArrowheads="1" noChangeShapeType="1" noTextEdit="1"/>
              </p:cNvSpPr>
              <p:nvPr/>
            </p:nvSpPr>
            <p:spPr>
              <a:xfrm>
                <a:off x="1324909" y="4512488"/>
                <a:ext cx="647245" cy="313288"/>
              </a:xfrm>
              <a:prstGeom prst="rect">
                <a:avLst/>
              </a:prstGeom>
              <a:blipFill>
                <a:blip r:embed="rId10"/>
                <a:stretch>
                  <a:fillRect/>
                </a:stretch>
              </a:blipFill>
              <a:ln>
                <a:solidFill>
                  <a:schemeClr val="tx1"/>
                </a:solidFill>
              </a:ln>
            </p:spPr>
            <p:txBody>
              <a:bodyPr/>
              <a:lstStyle/>
              <a:p>
                <a:r>
                  <a:rPr lang="es-AR">
                    <a:noFill/>
                  </a:rPr>
                  <a:t> </a:t>
                </a:r>
              </a:p>
            </p:txBody>
          </p:sp>
        </mc:Fallback>
      </mc:AlternateContent>
      <p:cxnSp>
        <p:nvCxnSpPr>
          <p:cNvPr id="109" name="Conector recto 108"/>
          <p:cNvCxnSpPr>
            <a:stCxn id="108" idx="1"/>
          </p:cNvCxnSpPr>
          <p:nvPr/>
        </p:nvCxnSpPr>
        <p:spPr>
          <a:xfrm flipH="1">
            <a:off x="961218" y="4669132"/>
            <a:ext cx="363690" cy="0"/>
          </a:xfrm>
          <a:prstGeom prst="line">
            <a:avLst/>
          </a:prstGeom>
        </p:spPr>
        <p:style>
          <a:lnRef idx="2">
            <a:schemeClr val="dk1"/>
          </a:lnRef>
          <a:fillRef idx="0">
            <a:schemeClr val="dk1"/>
          </a:fillRef>
          <a:effectRef idx="1">
            <a:schemeClr val="dk1"/>
          </a:effectRef>
          <a:fontRef idx="minor">
            <a:schemeClr val="tx1"/>
          </a:fontRef>
        </p:style>
      </p:cxnSp>
      <p:cxnSp>
        <p:nvCxnSpPr>
          <p:cNvPr id="110" name="Conector recto 109"/>
          <p:cNvCxnSpPr/>
          <p:nvPr/>
        </p:nvCxnSpPr>
        <p:spPr>
          <a:xfrm flipH="1">
            <a:off x="4309063" y="4669132"/>
            <a:ext cx="550131" cy="0"/>
          </a:xfrm>
          <a:prstGeom prst="line">
            <a:avLst/>
          </a:prstGeom>
        </p:spPr>
        <p:style>
          <a:lnRef idx="2">
            <a:schemeClr val="dk1"/>
          </a:lnRef>
          <a:fillRef idx="0">
            <a:schemeClr val="dk1"/>
          </a:fillRef>
          <a:effectRef idx="1">
            <a:schemeClr val="dk1"/>
          </a:effectRef>
          <a:fontRef idx="minor">
            <a:schemeClr val="tx1"/>
          </a:fontRef>
        </p:style>
      </p:cxnSp>
      <p:cxnSp>
        <p:nvCxnSpPr>
          <p:cNvPr id="111" name="Conector recto 110"/>
          <p:cNvCxnSpPr/>
          <p:nvPr/>
        </p:nvCxnSpPr>
        <p:spPr>
          <a:xfrm flipV="1">
            <a:off x="4859193" y="4671866"/>
            <a:ext cx="0" cy="1244082"/>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2" name="Rectángulo 111"/>
              <p:cNvSpPr/>
              <p:nvPr/>
            </p:nvSpPr>
            <p:spPr>
              <a:xfrm>
                <a:off x="4668547" y="4940218"/>
                <a:ext cx="381288" cy="6043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112" name="Rectángulo 111"/>
              <p:cNvSpPr>
                <a:spLocks noRot="1" noChangeAspect="1" noMove="1" noResize="1" noEditPoints="1" noAdjustHandles="1" noChangeArrowheads="1" noChangeShapeType="1" noTextEdit="1"/>
              </p:cNvSpPr>
              <p:nvPr/>
            </p:nvSpPr>
            <p:spPr>
              <a:xfrm>
                <a:off x="4668547" y="4940218"/>
                <a:ext cx="381288" cy="604366"/>
              </a:xfrm>
              <a:prstGeom prst="rect">
                <a:avLst/>
              </a:prstGeom>
              <a:blipFill>
                <a:blip r:embed="rId11"/>
                <a:stretch>
                  <a:fillRect/>
                </a:stretch>
              </a:blipFill>
              <a:ln>
                <a:solidFill>
                  <a:schemeClr val="tx1"/>
                </a:solidFill>
              </a:ln>
            </p:spPr>
            <p:txBody>
              <a:bodyPr/>
              <a:lstStyle/>
              <a:p>
                <a:r>
                  <a:rPr lang="es-AR">
                    <a:noFill/>
                  </a:rPr>
                  <a:t> </a:t>
                </a:r>
              </a:p>
            </p:txBody>
          </p:sp>
        </mc:Fallback>
      </mc:AlternateContent>
      <p:cxnSp>
        <p:nvCxnSpPr>
          <p:cNvPr id="102" name="Conector recto 101"/>
          <p:cNvCxnSpPr/>
          <p:nvPr/>
        </p:nvCxnSpPr>
        <p:spPr>
          <a:xfrm flipV="1">
            <a:off x="3246760" y="4669132"/>
            <a:ext cx="0" cy="1244082"/>
          </a:xfrm>
          <a:prstGeom prst="line">
            <a:avLst/>
          </a:prstGeom>
        </p:spPr>
        <p:style>
          <a:lnRef idx="2">
            <a:schemeClr val="dk1"/>
          </a:lnRef>
          <a:fillRef idx="0">
            <a:schemeClr val="dk1"/>
          </a:fillRef>
          <a:effectRef idx="1">
            <a:schemeClr val="dk1"/>
          </a:effectRef>
          <a:fontRef idx="minor">
            <a:schemeClr val="tx1"/>
          </a:fontRef>
        </p:style>
      </p:cxnSp>
      <p:pic>
        <p:nvPicPr>
          <p:cNvPr id="117"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a:off x="3643945" y="4485770"/>
            <a:ext cx="864523" cy="340821"/>
          </a:xfrm>
          <a:prstGeom prst="rect">
            <a:avLst/>
          </a:prstGeom>
          <a:solidFill>
            <a:schemeClr val="bg1"/>
          </a:solidFill>
          <a:ln>
            <a:noFill/>
          </a:ln>
          <a:extLst/>
        </p:spPr>
      </p:pic>
      <p:pic>
        <p:nvPicPr>
          <p:cNvPr id="11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2215322" y="4403125"/>
            <a:ext cx="725964" cy="532014"/>
          </a:xfrm>
          <a:prstGeom prst="rect">
            <a:avLst/>
          </a:prstGeom>
          <a:solidFill>
            <a:schemeClr val="bg1"/>
          </a:solidFill>
          <a:ln>
            <a:noFill/>
          </a:ln>
          <a:extLst/>
        </p:spPr>
      </p:pic>
      <p:pic>
        <p:nvPicPr>
          <p:cNvPr id="120"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2837930" y="5116567"/>
            <a:ext cx="864523" cy="340821"/>
          </a:xfrm>
          <a:prstGeom prst="rect">
            <a:avLst/>
          </a:prstGeom>
          <a:solidFill>
            <a:schemeClr val="bg1"/>
          </a:solidFill>
          <a:ln>
            <a:noFill/>
          </a:ln>
          <a:extLst/>
        </p:spPr>
      </p:pic>
      <p:cxnSp>
        <p:nvCxnSpPr>
          <p:cNvPr id="125" name="Conector recto 124"/>
          <p:cNvCxnSpPr/>
          <p:nvPr/>
        </p:nvCxnSpPr>
        <p:spPr>
          <a:xfrm flipV="1">
            <a:off x="7553676" y="4656274"/>
            <a:ext cx="1" cy="1244082"/>
          </a:xfrm>
          <a:prstGeom prst="line">
            <a:avLst/>
          </a:prstGeom>
        </p:spPr>
        <p:style>
          <a:lnRef idx="2">
            <a:schemeClr val="dk1"/>
          </a:lnRef>
          <a:fillRef idx="0">
            <a:schemeClr val="dk1"/>
          </a:fillRef>
          <a:effectRef idx="1">
            <a:schemeClr val="dk1"/>
          </a:effectRef>
          <a:fontRef idx="minor">
            <a:schemeClr val="tx1"/>
          </a:fontRef>
        </p:style>
      </p:cxnSp>
      <p:cxnSp>
        <p:nvCxnSpPr>
          <p:cNvPr id="126" name="Conector recto 125"/>
          <p:cNvCxnSpPr/>
          <p:nvPr/>
        </p:nvCxnSpPr>
        <p:spPr>
          <a:xfrm flipH="1">
            <a:off x="7525521" y="5900355"/>
            <a:ext cx="3743250" cy="1"/>
          </a:xfrm>
          <a:prstGeom prst="line">
            <a:avLst/>
          </a:prstGeom>
        </p:spPr>
        <p:style>
          <a:lnRef idx="2">
            <a:schemeClr val="dk1"/>
          </a:lnRef>
          <a:fillRef idx="0">
            <a:schemeClr val="dk1"/>
          </a:fillRef>
          <a:effectRef idx="1">
            <a:schemeClr val="dk1"/>
          </a:effectRef>
          <a:fontRef idx="minor">
            <a:schemeClr val="tx1"/>
          </a:fontRef>
        </p:style>
      </p:cxnSp>
      <p:grpSp>
        <p:nvGrpSpPr>
          <p:cNvPr id="127" name="Grupo 126"/>
          <p:cNvGrpSpPr/>
          <p:nvPr/>
        </p:nvGrpSpPr>
        <p:grpSpPr>
          <a:xfrm rot="19154456">
            <a:off x="7362585" y="4900809"/>
            <a:ext cx="388347" cy="428377"/>
            <a:chOff x="1512916" y="3158836"/>
            <a:chExt cx="831273" cy="798022"/>
          </a:xfrm>
        </p:grpSpPr>
        <p:sp>
          <p:nvSpPr>
            <p:cNvPr id="134" name="Elipse 13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5" name="Conector curvado 13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28" name="Conector recto 127"/>
          <p:cNvCxnSpPr/>
          <p:nvPr/>
        </p:nvCxnSpPr>
        <p:spPr>
          <a:xfrm flipH="1">
            <a:off x="7525521" y="4656274"/>
            <a:ext cx="259455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9" name="Rectángulo 128"/>
              <p:cNvSpPr/>
              <p:nvPr/>
            </p:nvSpPr>
            <p:spPr>
              <a:xfrm>
                <a:off x="7917367" y="4499630"/>
                <a:ext cx="647245" cy="313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0</m:t>
                          </m:r>
                        </m:sub>
                      </m:sSub>
                    </m:oMath>
                  </m:oMathPara>
                </a14:m>
                <a:endParaRPr lang="es-AR" sz="1200" dirty="0"/>
              </a:p>
            </p:txBody>
          </p:sp>
        </mc:Choice>
        <mc:Fallback xmlns="">
          <p:sp>
            <p:nvSpPr>
              <p:cNvPr id="129" name="Rectángulo 128"/>
              <p:cNvSpPr>
                <a:spLocks noRot="1" noChangeAspect="1" noMove="1" noResize="1" noEditPoints="1" noAdjustHandles="1" noChangeArrowheads="1" noChangeShapeType="1" noTextEdit="1"/>
              </p:cNvSpPr>
              <p:nvPr/>
            </p:nvSpPr>
            <p:spPr>
              <a:xfrm>
                <a:off x="7917367" y="4499630"/>
                <a:ext cx="647245" cy="313288"/>
              </a:xfrm>
              <a:prstGeom prst="rect">
                <a:avLst/>
              </a:prstGeom>
              <a:blipFill>
                <a:blip r:embed="rId12"/>
                <a:stretch>
                  <a:fillRect/>
                </a:stretch>
              </a:blipFill>
              <a:ln>
                <a:solidFill>
                  <a:schemeClr val="tx1"/>
                </a:solidFill>
              </a:ln>
            </p:spPr>
            <p:txBody>
              <a:bodyPr/>
              <a:lstStyle/>
              <a:p>
                <a:r>
                  <a:rPr lang="es-AR">
                    <a:noFill/>
                  </a:rPr>
                  <a:t> </a:t>
                </a:r>
              </a:p>
            </p:txBody>
          </p:sp>
        </mc:Fallback>
      </mc:AlternateContent>
      <p:cxnSp>
        <p:nvCxnSpPr>
          <p:cNvPr id="130" name="Conector recto 129"/>
          <p:cNvCxnSpPr>
            <a:stCxn id="129" idx="1"/>
          </p:cNvCxnSpPr>
          <p:nvPr/>
        </p:nvCxnSpPr>
        <p:spPr>
          <a:xfrm flipH="1">
            <a:off x="7553676" y="4656274"/>
            <a:ext cx="363690" cy="0"/>
          </a:xfrm>
          <a:prstGeom prst="line">
            <a:avLst/>
          </a:prstGeom>
        </p:spPr>
        <p:style>
          <a:lnRef idx="2">
            <a:schemeClr val="dk1"/>
          </a:lnRef>
          <a:fillRef idx="0">
            <a:schemeClr val="dk1"/>
          </a:fillRef>
          <a:effectRef idx="1">
            <a:schemeClr val="dk1"/>
          </a:effectRef>
          <a:fontRef idx="minor">
            <a:schemeClr val="tx1"/>
          </a:fontRef>
        </p:style>
      </p:cxnSp>
      <p:cxnSp>
        <p:nvCxnSpPr>
          <p:cNvPr id="131" name="Conector recto 130"/>
          <p:cNvCxnSpPr/>
          <p:nvPr/>
        </p:nvCxnSpPr>
        <p:spPr>
          <a:xfrm flipH="1">
            <a:off x="10643931" y="4669131"/>
            <a:ext cx="616684" cy="0"/>
          </a:xfrm>
          <a:prstGeom prst="line">
            <a:avLst/>
          </a:prstGeom>
        </p:spPr>
        <p:style>
          <a:lnRef idx="2">
            <a:schemeClr val="dk1"/>
          </a:lnRef>
          <a:fillRef idx="0">
            <a:schemeClr val="dk1"/>
          </a:fillRef>
          <a:effectRef idx="1">
            <a:schemeClr val="dk1"/>
          </a:effectRef>
          <a:fontRef idx="minor">
            <a:schemeClr val="tx1"/>
          </a:fontRef>
        </p:style>
      </p:cxnSp>
      <p:cxnSp>
        <p:nvCxnSpPr>
          <p:cNvPr id="132" name="Conector recto 131"/>
          <p:cNvCxnSpPr/>
          <p:nvPr/>
        </p:nvCxnSpPr>
        <p:spPr>
          <a:xfrm flipV="1">
            <a:off x="11268772" y="4659008"/>
            <a:ext cx="0" cy="1244082"/>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3" name="Rectángulo 132"/>
              <p:cNvSpPr/>
              <p:nvPr/>
            </p:nvSpPr>
            <p:spPr>
              <a:xfrm>
                <a:off x="11078126" y="4927360"/>
                <a:ext cx="381288" cy="6043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b="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𝑍</m:t>
                          </m:r>
                        </m:e>
                        <m:sub>
                          <m:r>
                            <a:rPr lang="es-ES" sz="1600" b="0" i="1" smtClean="0">
                              <a:solidFill>
                                <a:schemeClr val="tx1"/>
                              </a:solidFill>
                              <a:latin typeface="Cambria Math" panose="02040503050406030204" pitchFamily="18" charset="0"/>
                            </a:rPr>
                            <m:t>𝐿</m:t>
                          </m:r>
                        </m:sub>
                      </m:sSub>
                    </m:oMath>
                  </m:oMathPara>
                </a14:m>
                <a:endParaRPr lang="es-AR" sz="1100" dirty="0"/>
              </a:p>
            </p:txBody>
          </p:sp>
        </mc:Choice>
        <mc:Fallback xmlns="">
          <p:sp>
            <p:nvSpPr>
              <p:cNvPr id="133" name="Rectángulo 132"/>
              <p:cNvSpPr>
                <a:spLocks noRot="1" noChangeAspect="1" noMove="1" noResize="1" noEditPoints="1" noAdjustHandles="1" noChangeArrowheads="1" noChangeShapeType="1" noTextEdit="1"/>
              </p:cNvSpPr>
              <p:nvPr/>
            </p:nvSpPr>
            <p:spPr>
              <a:xfrm>
                <a:off x="11078126" y="4927360"/>
                <a:ext cx="381288" cy="604366"/>
              </a:xfrm>
              <a:prstGeom prst="rect">
                <a:avLst/>
              </a:prstGeom>
              <a:blipFill>
                <a:blip r:embed="rId13"/>
                <a:stretch>
                  <a:fillRect/>
                </a:stretch>
              </a:blipFill>
              <a:ln>
                <a:solidFill>
                  <a:schemeClr val="tx1"/>
                </a:solidFill>
              </a:ln>
            </p:spPr>
            <p:txBody>
              <a:bodyPr/>
              <a:lstStyle/>
              <a:p>
                <a:r>
                  <a:rPr lang="es-AR">
                    <a:noFill/>
                  </a:rPr>
                  <a:t> </a:t>
                </a:r>
              </a:p>
            </p:txBody>
          </p:sp>
        </mc:Fallback>
      </mc:AlternateContent>
      <p:cxnSp>
        <p:nvCxnSpPr>
          <p:cNvPr id="124" name="Conector recto 123"/>
          <p:cNvCxnSpPr/>
          <p:nvPr/>
        </p:nvCxnSpPr>
        <p:spPr>
          <a:xfrm flipV="1">
            <a:off x="9735368" y="4669131"/>
            <a:ext cx="0" cy="1244082"/>
          </a:xfrm>
          <a:prstGeom prst="line">
            <a:avLst/>
          </a:prstGeom>
        </p:spPr>
        <p:style>
          <a:lnRef idx="2">
            <a:schemeClr val="dk1"/>
          </a:lnRef>
          <a:fillRef idx="0">
            <a:schemeClr val="dk1"/>
          </a:fillRef>
          <a:effectRef idx="1">
            <a:schemeClr val="dk1"/>
          </a:effectRef>
          <a:fontRef idx="minor">
            <a:schemeClr val="tx1"/>
          </a:fontRef>
        </p:style>
      </p:cxnSp>
      <p:pic>
        <p:nvPicPr>
          <p:cNvPr id="138" name="Picture 8"/>
          <p:cNvPicPr/>
          <p:nvPr/>
        </p:nvPicPr>
        <p:blipFill rotWithShape="1">
          <a:blip r:embed="rId7" cstate="print">
            <a:extLst>
              <a:ext uri="{28A0092B-C50C-407E-A947-70E740481C1C}">
                <a14:useLocalDpi xmlns:a14="http://schemas.microsoft.com/office/drawing/2010/main" val="0"/>
              </a:ext>
            </a:extLst>
          </a:blip>
          <a:srcRect l="11704" t="-1074" r="71623" b="91427"/>
          <a:stretch/>
        </p:blipFill>
        <p:spPr bwMode="auto">
          <a:xfrm rot="5400000">
            <a:off x="9319732" y="5112363"/>
            <a:ext cx="864523" cy="340821"/>
          </a:xfrm>
          <a:prstGeom prst="rect">
            <a:avLst/>
          </a:prstGeom>
          <a:solidFill>
            <a:schemeClr val="bg1"/>
          </a:solidFill>
          <a:ln>
            <a:noFill/>
          </a:ln>
          <a:extLst/>
        </p:spPr>
      </p:pic>
      <p:pic>
        <p:nvPicPr>
          <p:cNvPr id="139"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10023101" y="4390267"/>
            <a:ext cx="725964" cy="532014"/>
          </a:xfrm>
          <a:prstGeom prst="rect">
            <a:avLst/>
          </a:prstGeom>
          <a:solidFill>
            <a:schemeClr val="bg1"/>
          </a:solidFill>
          <a:ln>
            <a:noFill/>
          </a:ln>
          <a:extLst/>
        </p:spPr>
      </p:pic>
      <p:pic>
        <p:nvPicPr>
          <p:cNvPr id="141" name="Picture 8"/>
          <p:cNvPicPr/>
          <p:nvPr/>
        </p:nvPicPr>
        <p:blipFill rotWithShape="1">
          <a:blip r:embed="rId7" cstate="print">
            <a:extLst>
              <a:ext uri="{28A0092B-C50C-407E-A947-70E740481C1C}">
                <a14:useLocalDpi xmlns:a14="http://schemas.microsoft.com/office/drawing/2010/main" val="0"/>
              </a:ext>
            </a:extLst>
          </a:blip>
          <a:srcRect l="26145" t="11021" r="66479" b="73920"/>
          <a:stretch/>
        </p:blipFill>
        <p:spPr bwMode="auto">
          <a:xfrm rot="16200000">
            <a:off x="8893673" y="4377177"/>
            <a:ext cx="725964" cy="532014"/>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7" name="CuadroTexto 6"/>
              <p:cNvSpPr txBox="1"/>
              <p:nvPr/>
            </p:nvSpPr>
            <p:spPr>
              <a:xfrm>
                <a:off x="2215898" y="2563562"/>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2</m:t>
                      </m:r>
                      <m:r>
                        <a:rPr lang="es-ES" sz="1400" b="0" i="1" smtClean="0">
                          <a:latin typeface="Cambria Math" panose="02040503050406030204" pitchFamily="18" charset="0"/>
                        </a:rPr>
                        <m:t>6,5 </m:t>
                      </m:r>
                      <m:r>
                        <a:rPr lang="es-ES" sz="1400" b="0" i="1" smtClean="0">
                          <a:latin typeface="Cambria Math" panose="02040503050406030204" pitchFamily="18" charset="0"/>
                        </a:rPr>
                        <m:t>𝑛𝐻𝑦</m:t>
                      </m:r>
                    </m:oMath>
                  </m:oMathPara>
                </a14:m>
                <a:endParaRPr lang="es-AR" sz="14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2215898" y="2563562"/>
                <a:ext cx="753283" cy="215444"/>
              </a:xfrm>
              <a:prstGeom prst="rect">
                <a:avLst/>
              </a:prstGeom>
              <a:blipFill>
                <a:blip r:embed="rId14"/>
                <a:stretch>
                  <a:fillRect l="-4878" r="-6504"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2" name="CuadroTexto 141"/>
              <p:cNvSpPr txBox="1"/>
              <p:nvPr/>
            </p:nvSpPr>
            <p:spPr>
              <a:xfrm>
                <a:off x="2436406" y="3055101"/>
                <a:ext cx="5311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m:t>
                      </m:r>
                      <m:r>
                        <a:rPr lang="es-AR" sz="1400" b="0" i="1" smtClean="0">
                          <a:latin typeface="Cambria Math" panose="02040503050406030204" pitchFamily="18" charset="0"/>
                        </a:rPr>
                        <m:t>7</m:t>
                      </m:r>
                      <m:r>
                        <a:rPr lang="es-ES" sz="1400" b="0" i="1" smtClean="0">
                          <a:latin typeface="Cambria Math" panose="02040503050406030204" pitchFamily="18" charset="0"/>
                        </a:rPr>
                        <m:t> </m:t>
                      </m:r>
                      <m:r>
                        <a:rPr lang="es-ES" sz="1400" b="0" i="1" smtClean="0">
                          <a:latin typeface="Cambria Math" panose="02040503050406030204" pitchFamily="18" charset="0"/>
                        </a:rPr>
                        <m:t>𝑝𝐹</m:t>
                      </m:r>
                    </m:oMath>
                  </m:oMathPara>
                </a14:m>
                <a:endParaRPr lang="es-AR" sz="1400" dirty="0"/>
              </a:p>
            </p:txBody>
          </p:sp>
        </mc:Choice>
        <mc:Fallback xmlns="">
          <p:sp>
            <p:nvSpPr>
              <p:cNvPr id="142" name="CuadroTexto 141"/>
              <p:cNvSpPr txBox="1">
                <a:spLocks noRot="1" noChangeAspect="1" noMove="1" noResize="1" noEditPoints="1" noAdjustHandles="1" noChangeArrowheads="1" noChangeShapeType="1" noTextEdit="1"/>
              </p:cNvSpPr>
              <p:nvPr/>
            </p:nvSpPr>
            <p:spPr>
              <a:xfrm>
                <a:off x="2436406" y="3055101"/>
                <a:ext cx="531171" cy="215444"/>
              </a:xfrm>
              <a:prstGeom prst="rect">
                <a:avLst/>
              </a:prstGeom>
              <a:blipFill>
                <a:blip r:embed="rId15"/>
                <a:stretch>
                  <a:fillRect l="-6897" r="-9195"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3" name="CuadroTexto 142"/>
              <p:cNvSpPr txBox="1"/>
              <p:nvPr/>
            </p:nvSpPr>
            <p:spPr>
              <a:xfrm>
                <a:off x="8736264" y="2607743"/>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26,5 </m:t>
                      </m:r>
                      <m:r>
                        <a:rPr lang="es-ES" sz="1400" b="0" i="1" smtClean="0">
                          <a:latin typeface="Cambria Math" panose="02040503050406030204" pitchFamily="18" charset="0"/>
                        </a:rPr>
                        <m:t>𝑛𝐻𝑦</m:t>
                      </m:r>
                    </m:oMath>
                  </m:oMathPara>
                </a14:m>
                <a:endParaRPr lang="es-AR" sz="1400" dirty="0"/>
              </a:p>
            </p:txBody>
          </p:sp>
        </mc:Choice>
        <mc:Fallback xmlns="">
          <p:sp>
            <p:nvSpPr>
              <p:cNvPr id="143" name="CuadroTexto 142"/>
              <p:cNvSpPr txBox="1">
                <a:spLocks noRot="1" noChangeAspect="1" noMove="1" noResize="1" noEditPoints="1" noAdjustHandles="1" noChangeArrowheads="1" noChangeShapeType="1" noTextEdit="1"/>
              </p:cNvSpPr>
              <p:nvPr/>
            </p:nvSpPr>
            <p:spPr>
              <a:xfrm>
                <a:off x="8736264" y="2607743"/>
                <a:ext cx="753283" cy="215444"/>
              </a:xfrm>
              <a:prstGeom prst="rect">
                <a:avLst/>
              </a:prstGeom>
              <a:blipFill>
                <a:blip r:embed="rId16"/>
                <a:stretch>
                  <a:fillRect l="-4839" r="-6452"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4" name="CuadroTexto 143"/>
              <p:cNvSpPr txBox="1"/>
              <p:nvPr/>
            </p:nvSpPr>
            <p:spPr>
              <a:xfrm>
                <a:off x="8831438" y="3100878"/>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0,43 </m:t>
                      </m:r>
                      <m:r>
                        <a:rPr lang="es-ES" sz="1400" b="0" i="1" smtClean="0">
                          <a:latin typeface="Cambria Math" panose="02040503050406030204" pitchFamily="18" charset="0"/>
                        </a:rPr>
                        <m:t>𝑝𝐹</m:t>
                      </m:r>
                    </m:oMath>
                  </m:oMathPara>
                </a14:m>
                <a:endParaRPr lang="es-AR" sz="1400" dirty="0"/>
              </a:p>
            </p:txBody>
          </p:sp>
        </mc:Choice>
        <mc:Fallback xmlns="">
          <p:sp>
            <p:nvSpPr>
              <p:cNvPr id="144" name="CuadroTexto 143"/>
              <p:cNvSpPr txBox="1">
                <a:spLocks noRot="1" noChangeAspect="1" noMove="1" noResize="1" noEditPoints="1" noAdjustHandles="1" noChangeArrowheads="1" noChangeShapeType="1" noTextEdit="1"/>
              </p:cNvSpPr>
              <p:nvPr/>
            </p:nvSpPr>
            <p:spPr>
              <a:xfrm>
                <a:off x="8831438" y="3100878"/>
                <a:ext cx="630557" cy="215444"/>
              </a:xfrm>
              <a:prstGeom prst="rect">
                <a:avLst/>
              </a:prstGeom>
              <a:blipFill>
                <a:blip r:embed="rId17"/>
                <a:stretch>
                  <a:fillRect l="-5825" r="-8738"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5" name="CuadroTexto 144"/>
              <p:cNvSpPr txBox="1"/>
              <p:nvPr/>
            </p:nvSpPr>
            <p:spPr>
              <a:xfrm>
                <a:off x="2283952" y="4179742"/>
                <a:ext cx="5311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1,2 </m:t>
                      </m:r>
                      <m:r>
                        <a:rPr lang="es-ES" sz="1400" b="0" i="1" smtClean="0">
                          <a:latin typeface="Cambria Math" panose="02040503050406030204" pitchFamily="18" charset="0"/>
                        </a:rPr>
                        <m:t>𝑝𝐹</m:t>
                      </m:r>
                    </m:oMath>
                  </m:oMathPara>
                </a14:m>
                <a:endParaRPr lang="es-AR" sz="1400" dirty="0"/>
              </a:p>
            </p:txBody>
          </p:sp>
        </mc:Choice>
        <mc:Fallback xmlns="">
          <p:sp>
            <p:nvSpPr>
              <p:cNvPr id="145" name="CuadroTexto 144"/>
              <p:cNvSpPr txBox="1">
                <a:spLocks noRot="1" noChangeAspect="1" noMove="1" noResize="1" noEditPoints="1" noAdjustHandles="1" noChangeArrowheads="1" noChangeShapeType="1" noTextEdit="1"/>
              </p:cNvSpPr>
              <p:nvPr/>
            </p:nvSpPr>
            <p:spPr>
              <a:xfrm>
                <a:off x="2283952" y="4179742"/>
                <a:ext cx="531171" cy="215444"/>
              </a:xfrm>
              <a:prstGeom prst="rect">
                <a:avLst/>
              </a:prstGeom>
              <a:blipFill>
                <a:blip r:embed="rId18"/>
                <a:stretch>
                  <a:fillRect l="-6897" r="-9195"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6" name="CuadroTexto 145"/>
              <p:cNvSpPr txBox="1"/>
              <p:nvPr/>
            </p:nvSpPr>
            <p:spPr>
              <a:xfrm>
                <a:off x="2401153" y="5204840"/>
                <a:ext cx="7532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72,7</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46" name="CuadroTexto 145"/>
              <p:cNvSpPr txBox="1">
                <a:spLocks noRot="1" noChangeAspect="1" noMove="1" noResize="1" noEditPoints="1" noAdjustHandles="1" noChangeArrowheads="1" noChangeShapeType="1" noTextEdit="1"/>
              </p:cNvSpPr>
              <p:nvPr/>
            </p:nvSpPr>
            <p:spPr>
              <a:xfrm>
                <a:off x="2401153" y="5204840"/>
                <a:ext cx="753283" cy="215444"/>
              </a:xfrm>
              <a:prstGeom prst="rect">
                <a:avLst/>
              </a:prstGeom>
              <a:blipFill>
                <a:blip r:embed="rId19"/>
                <a:stretch>
                  <a:fillRect l="-4878" r="-7317"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7" name="CuadroTexto 146"/>
              <p:cNvSpPr txBox="1"/>
              <p:nvPr/>
            </p:nvSpPr>
            <p:spPr>
              <a:xfrm>
                <a:off x="8865325" y="4217286"/>
                <a:ext cx="5311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1,2 </m:t>
                      </m:r>
                      <m:r>
                        <a:rPr lang="es-ES" sz="1400" b="0" i="1" smtClean="0">
                          <a:latin typeface="Cambria Math" panose="02040503050406030204" pitchFamily="18" charset="0"/>
                        </a:rPr>
                        <m:t>𝑝𝐹</m:t>
                      </m:r>
                    </m:oMath>
                  </m:oMathPara>
                </a14:m>
                <a:endParaRPr lang="es-AR" sz="1400" dirty="0"/>
              </a:p>
            </p:txBody>
          </p:sp>
        </mc:Choice>
        <mc:Fallback xmlns="">
          <p:sp>
            <p:nvSpPr>
              <p:cNvPr id="147" name="CuadroTexto 146"/>
              <p:cNvSpPr txBox="1">
                <a:spLocks noRot="1" noChangeAspect="1" noMove="1" noResize="1" noEditPoints="1" noAdjustHandles="1" noChangeArrowheads="1" noChangeShapeType="1" noTextEdit="1"/>
              </p:cNvSpPr>
              <p:nvPr/>
            </p:nvSpPr>
            <p:spPr>
              <a:xfrm>
                <a:off x="8865325" y="4217286"/>
                <a:ext cx="531171" cy="215444"/>
              </a:xfrm>
              <a:prstGeom prst="rect">
                <a:avLst/>
              </a:prstGeom>
              <a:blipFill>
                <a:blip r:embed="rId20"/>
                <a:stretch>
                  <a:fillRect l="-6897" r="-9195"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0" name="CuadroTexto 149"/>
              <p:cNvSpPr txBox="1"/>
              <p:nvPr/>
            </p:nvSpPr>
            <p:spPr>
              <a:xfrm>
                <a:off x="3676048" y="1993688"/>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400" i="1" smtClean="0">
                          <a:latin typeface="Cambria Math" panose="02040503050406030204" pitchFamily="18" charset="0"/>
                        </a:rPr>
                        <m:t>2</m:t>
                      </m:r>
                      <m:r>
                        <a:rPr lang="es-AR" sz="1400" b="0" i="1" smtClean="0">
                          <a:latin typeface="Cambria Math" panose="02040503050406030204" pitchFamily="18" charset="0"/>
                        </a:rPr>
                        <m:t>5,5</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50" name="CuadroTexto 149"/>
              <p:cNvSpPr txBox="1">
                <a:spLocks noRot="1" noChangeAspect="1" noMove="1" noResize="1" noEditPoints="1" noAdjustHandles="1" noChangeArrowheads="1" noChangeShapeType="1" noTextEdit="1"/>
              </p:cNvSpPr>
              <p:nvPr/>
            </p:nvSpPr>
            <p:spPr>
              <a:xfrm>
                <a:off x="3676048" y="1993688"/>
                <a:ext cx="815793" cy="215444"/>
              </a:xfrm>
              <a:prstGeom prst="rect">
                <a:avLst/>
              </a:prstGeom>
              <a:blipFill>
                <a:blip r:embed="rId21"/>
                <a:stretch>
                  <a:fillRect l="-746" r="-2239"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2" name="CuadroTexto 151"/>
              <p:cNvSpPr txBox="1"/>
              <p:nvPr/>
            </p:nvSpPr>
            <p:spPr>
              <a:xfrm>
                <a:off x="3638694" y="4239185"/>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25,5</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52" name="CuadroTexto 151"/>
              <p:cNvSpPr txBox="1">
                <a:spLocks noRot="1" noChangeAspect="1" noMove="1" noResize="1" noEditPoints="1" noAdjustHandles="1" noChangeArrowheads="1" noChangeShapeType="1" noTextEdit="1"/>
              </p:cNvSpPr>
              <p:nvPr/>
            </p:nvSpPr>
            <p:spPr>
              <a:xfrm>
                <a:off x="3638694" y="4239185"/>
                <a:ext cx="815793" cy="215444"/>
              </a:xfrm>
              <a:prstGeom prst="rect">
                <a:avLst/>
              </a:prstGeom>
              <a:blipFill>
                <a:blip r:embed="rId22"/>
                <a:stretch>
                  <a:fillRect l="-1493" r="-2239"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3" name="CuadroTexto 152"/>
              <p:cNvSpPr txBox="1"/>
              <p:nvPr/>
            </p:nvSpPr>
            <p:spPr>
              <a:xfrm>
                <a:off x="10204437" y="4198428"/>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0,62</m:t>
                      </m:r>
                      <m:r>
                        <a:rPr lang="es-ES" sz="1400" b="0" i="1" smtClean="0">
                          <a:latin typeface="Cambria Math" panose="02040503050406030204" pitchFamily="18" charset="0"/>
                        </a:rPr>
                        <m:t> </m:t>
                      </m:r>
                      <m:r>
                        <a:rPr lang="es-ES" sz="1400" b="0" i="1" smtClean="0">
                          <a:latin typeface="Cambria Math" panose="02040503050406030204" pitchFamily="18" charset="0"/>
                        </a:rPr>
                        <m:t>𝑝𝐹</m:t>
                      </m:r>
                    </m:oMath>
                  </m:oMathPara>
                </a14:m>
                <a:endParaRPr lang="es-AR" sz="1400" dirty="0"/>
              </a:p>
            </p:txBody>
          </p:sp>
        </mc:Choice>
        <mc:Fallback xmlns="">
          <p:sp>
            <p:nvSpPr>
              <p:cNvPr id="153" name="CuadroTexto 152"/>
              <p:cNvSpPr txBox="1">
                <a:spLocks noRot="1" noChangeAspect="1" noMove="1" noResize="1" noEditPoints="1" noAdjustHandles="1" noChangeArrowheads="1" noChangeShapeType="1" noTextEdit="1"/>
              </p:cNvSpPr>
              <p:nvPr/>
            </p:nvSpPr>
            <p:spPr>
              <a:xfrm>
                <a:off x="10204437" y="4198428"/>
                <a:ext cx="630557" cy="215444"/>
              </a:xfrm>
              <a:prstGeom prst="rect">
                <a:avLst/>
              </a:prstGeom>
              <a:blipFill>
                <a:blip r:embed="rId23"/>
                <a:stretch>
                  <a:fillRect l="-5825" r="-8738" b="-3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4" name="CuadroTexto 153"/>
              <p:cNvSpPr txBox="1"/>
              <p:nvPr/>
            </p:nvSpPr>
            <p:spPr>
              <a:xfrm>
                <a:off x="9942296" y="5219507"/>
                <a:ext cx="81579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1</m:t>
                      </m:r>
                      <m:r>
                        <a:rPr lang="es-AR" sz="1400" b="0" i="1" smtClean="0">
                          <a:latin typeface="Cambria Math" panose="02040503050406030204" pitchFamily="18" charset="0"/>
                        </a:rPr>
                        <m:t>8,5</m:t>
                      </m:r>
                      <m:r>
                        <a:rPr lang="es-ES" sz="1400" b="0" i="1" smtClean="0">
                          <a:latin typeface="Cambria Math" panose="02040503050406030204" pitchFamily="18" charset="0"/>
                        </a:rPr>
                        <m:t> </m:t>
                      </m:r>
                      <m:r>
                        <a:rPr lang="es-ES" sz="1400" b="0" i="1" smtClean="0">
                          <a:latin typeface="Cambria Math" panose="02040503050406030204" pitchFamily="18" charset="0"/>
                        </a:rPr>
                        <m:t>𝑛𝐻𝑦</m:t>
                      </m:r>
                    </m:oMath>
                  </m:oMathPara>
                </a14:m>
                <a:endParaRPr lang="es-AR" sz="1400" dirty="0"/>
              </a:p>
            </p:txBody>
          </p:sp>
        </mc:Choice>
        <mc:Fallback xmlns="">
          <p:sp>
            <p:nvSpPr>
              <p:cNvPr id="154" name="CuadroTexto 153"/>
              <p:cNvSpPr txBox="1">
                <a:spLocks noRot="1" noChangeAspect="1" noMove="1" noResize="1" noEditPoints="1" noAdjustHandles="1" noChangeArrowheads="1" noChangeShapeType="1" noTextEdit="1"/>
              </p:cNvSpPr>
              <p:nvPr/>
            </p:nvSpPr>
            <p:spPr>
              <a:xfrm>
                <a:off x="9942296" y="5219507"/>
                <a:ext cx="815793" cy="215444"/>
              </a:xfrm>
              <a:prstGeom prst="rect">
                <a:avLst/>
              </a:prstGeom>
              <a:blipFill>
                <a:blip r:embed="rId24"/>
                <a:stretch>
                  <a:fillRect l="-746" r="-2239" b="-2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6" name="CuadroTexto 155"/>
              <p:cNvSpPr txBox="1"/>
              <p:nvPr/>
            </p:nvSpPr>
            <p:spPr>
              <a:xfrm>
                <a:off x="9999584" y="1981844"/>
                <a:ext cx="63055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0,62</m:t>
                      </m:r>
                      <m:r>
                        <a:rPr lang="es-ES" sz="1400" b="0" i="1" smtClean="0">
                          <a:latin typeface="Cambria Math" panose="02040503050406030204" pitchFamily="18" charset="0"/>
                        </a:rPr>
                        <m:t> </m:t>
                      </m:r>
                      <m:r>
                        <a:rPr lang="es-ES" sz="1400" b="0" i="1" smtClean="0">
                          <a:latin typeface="Cambria Math" panose="02040503050406030204" pitchFamily="18" charset="0"/>
                        </a:rPr>
                        <m:t>𝑝𝐹</m:t>
                      </m:r>
                    </m:oMath>
                  </m:oMathPara>
                </a14:m>
                <a:endParaRPr lang="es-AR" sz="1400" dirty="0"/>
              </a:p>
            </p:txBody>
          </p:sp>
        </mc:Choice>
        <mc:Fallback xmlns="">
          <p:sp>
            <p:nvSpPr>
              <p:cNvPr id="156" name="CuadroTexto 155"/>
              <p:cNvSpPr txBox="1">
                <a:spLocks noRot="1" noChangeAspect="1" noMove="1" noResize="1" noEditPoints="1" noAdjustHandles="1" noChangeArrowheads="1" noChangeShapeType="1" noTextEdit="1"/>
              </p:cNvSpPr>
              <p:nvPr/>
            </p:nvSpPr>
            <p:spPr>
              <a:xfrm>
                <a:off x="9999584" y="1981844"/>
                <a:ext cx="630557" cy="215444"/>
              </a:xfrm>
              <a:prstGeom prst="rect">
                <a:avLst/>
              </a:prstGeom>
              <a:blipFill>
                <a:blip r:embed="rId23"/>
                <a:stretch>
                  <a:fillRect l="-5769" r="-7692" b="-31429"/>
                </a:stretch>
              </a:blipFill>
            </p:spPr>
            <p:txBody>
              <a:bodyPr/>
              <a:lstStyle/>
              <a:p>
                <a:r>
                  <a:rPr lang="es-AR">
                    <a:noFill/>
                  </a:rPr>
                  <a:t> </a:t>
                </a:r>
              </a:p>
            </p:txBody>
          </p:sp>
        </mc:Fallback>
      </mc:AlternateContent>
    </p:spTree>
    <p:extLst>
      <p:ext uri="{BB962C8B-B14F-4D97-AF65-F5344CB8AC3E}">
        <p14:creationId xmlns:p14="http://schemas.microsoft.com/office/powerpoint/2010/main" val="3811304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3"/>
          <a:stretch>
            <a:fillRect/>
          </a:stretch>
        </p:blipFill>
        <p:spPr>
          <a:xfrm>
            <a:off x="7018681" y="1909099"/>
            <a:ext cx="2743029" cy="2273434"/>
          </a:xfrm>
          <a:prstGeom prst="rect">
            <a:avLst/>
          </a:prstGeom>
        </p:spPr>
      </p:pic>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5643"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60885" y="1263003"/>
            <a:ext cx="10172700" cy="646331"/>
          </a:xfrm>
          <a:prstGeom prst="rect">
            <a:avLst/>
          </a:prstGeom>
          <a:noFill/>
        </p:spPr>
        <p:txBody>
          <a:bodyPr wrap="square" rtlCol="0">
            <a:spAutoFit/>
          </a:bodyPr>
          <a:lstStyle/>
          <a:p>
            <a:pPr algn="just"/>
            <a:r>
              <a:rPr lang="es-ES" dirty="0" smtClean="0"/>
              <a:t>Diferentes resultados cuando se modela la carga como un RL ya que en ese caso el ancho de banda depende también de la reactancia variable de la carga. </a:t>
            </a:r>
            <a:endParaRPr lang="es-ES" dirty="0"/>
          </a:p>
        </p:txBody>
      </p:sp>
      <p:pic>
        <p:nvPicPr>
          <p:cNvPr id="2" name="Imagen 1"/>
          <p:cNvPicPr>
            <a:picLocks noChangeAspect="1"/>
          </p:cNvPicPr>
          <p:nvPr/>
        </p:nvPicPr>
        <p:blipFill>
          <a:blip r:embed="rId6"/>
          <a:stretch>
            <a:fillRect/>
          </a:stretch>
        </p:blipFill>
        <p:spPr>
          <a:xfrm>
            <a:off x="7018682" y="4505123"/>
            <a:ext cx="2745798" cy="2263428"/>
          </a:xfrm>
          <a:prstGeom prst="rect">
            <a:avLst/>
          </a:prstGeom>
        </p:spPr>
      </p:pic>
      <p:cxnSp>
        <p:nvCxnSpPr>
          <p:cNvPr id="14" name="Conector recto 13"/>
          <p:cNvCxnSpPr/>
          <p:nvPr/>
        </p:nvCxnSpPr>
        <p:spPr>
          <a:xfrm flipV="1">
            <a:off x="8403868" y="4921135"/>
            <a:ext cx="407623" cy="1827"/>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CuadroTexto 6"/>
              <p:cNvSpPr txBox="1"/>
              <p:nvPr/>
            </p:nvSpPr>
            <p:spPr>
              <a:xfrm>
                <a:off x="10004107" y="4782635"/>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≈844 </m:t>
                      </m:r>
                      <m:r>
                        <a:rPr lang="es-ES" b="0" i="1" smtClean="0">
                          <a:latin typeface="Cambria Math" panose="02040503050406030204" pitchFamily="18" charset="0"/>
                        </a:rPr>
                        <m:t>𝑀𝐻𝑧</m:t>
                      </m:r>
                    </m:oMath>
                  </m:oMathPara>
                </a14:m>
                <a:endParaRPr lang="es-AR" dirty="0"/>
              </a:p>
            </p:txBody>
          </p:sp>
        </mc:Choice>
        <mc:Fallback xmlns="">
          <p:sp>
            <p:nvSpPr>
              <p:cNvPr id="7" name="CuadroTexto 6"/>
              <p:cNvSpPr txBox="1">
                <a:spLocks noRot="1" noChangeAspect="1" noMove="1" noResize="1" noEditPoints="1" noAdjustHandles="1" noChangeArrowheads="1" noChangeShapeType="1" noTextEdit="1"/>
              </p:cNvSpPr>
              <p:nvPr/>
            </p:nvSpPr>
            <p:spPr>
              <a:xfrm>
                <a:off x="10004107" y="4782635"/>
                <a:ext cx="1540806" cy="276999"/>
              </a:xfrm>
              <a:prstGeom prst="rect">
                <a:avLst/>
              </a:prstGeom>
              <a:blipFill>
                <a:blip r:embed="rId7"/>
                <a:stretch>
                  <a:fillRect l="-5138" t="-4444" r="-3162"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10004107" y="5263080"/>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≈988 </m:t>
                      </m:r>
                      <m:r>
                        <a:rPr lang="es-ES" b="0" i="1" smtClean="0">
                          <a:latin typeface="Cambria Math" panose="02040503050406030204" pitchFamily="18" charset="0"/>
                        </a:rPr>
                        <m:t>𝑀𝐻𝑧</m:t>
                      </m:r>
                    </m:oMath>
                  </m:oMathPara>
                </a14:m>
                <a:endParaRPr lang="es-AR"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10004107" y="5263080"/>
                <a:ext cx="1540806" cy="276999"/>
              </a:xfrm>
              <a:prstGeom prst="rect">
                <a:avLst/>
              </a:prstGeom>
              <a:blipFill>
                <a:blip r:embed="rId8"/>
                <a:stretch>
                  <a:fillRect l="-5138" t="-2174" r="-3162" b="-3260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CuadroTexto 17"/>
              <p:cNvSpPr txBox="1"/>
              <p:nvPr/>
            </p:nvSpPr>
            <p:spPr>
              <a:xfrm>
                <a:off x="10004107" y="5831116"/>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≈144 </m:t>
                      </m:r>
                      <m:r>
                        <a:rPr lang="es-ES" b="0" i="1" smtClean="0">
                          <a:latin typeface="Cambria Math" panose="02040503050406030204" pitchFamily="18" charset="0"/>
                        </a:rPr>
                        <m:t>𝑀𝐻𝑧</m:t>
                      </m:r>
                    </m:oMath>
                  </m:oMathPara>
                </a14:m>
                <a:endParaRPr lang="es-AR" dirty="0"/>
              </a:p>
            </p:txBody>
          </p:sp>
        </mc:Choice>
        <mc:Fallback xmlns="">
          <p:sp>
            <p:nvSpPr>
              <p:cNvPr id="18" name="CuadroTexto 17"/>
              <p:cNvSpPr txBox="1">
                <a:spLocks noRot="1" noChangeAspect="1" noMove="1" noResize="1" noEditPoints="1" noAdjustHandles="1" noChangeArrowheads="1" noChangeShapeType="1" noTextEdit="1"/>
              </p:cNvSpPr>
              <p:nvPr/>
            </p:nvSpPr>
            <p:spPr>
              <a:xfrm>
                <a:off x="10004107" y="5831116"/>
                <a:ext cx="1427250" cy="276999"/>
              </a:xfrm>
              <a:prstGeom prst="rect">
                <a:avLst/>
              </a:prstGeom>
              <a:blipFill>
                <a:blip r:embed="rId9"/>
                <a:stretch>
                  <a:fillRect l="-3419" r="-3846"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CuadroTexto 18"/>
              <p:cNvSpPr txBox="1"/>
              <p:nvPr/>
            </p:nvSpPr>
            <p:spPr>
              <a:xfrm>
                <a:off x="10004107" y="2502608"/>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≈816 </m:t>
                      </m:r>
                      <m:r>
                        <a:rPr lang="es-ES" b="0" i="1" smtClean="0">
                          <a:latin typeface="Cambria Math" panose="02040503050406030204" pitchFamily="18" charset="0"/>
                        </a:rPr>
                        <m:t>𝑀𝐻𝑧</m:t>
                      </m:r>
                    </m:oMath>
                  </m:oMathPara>
                </a14:m>
                <a:endParaRPr lang="es-AR"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10004107" y="2502608"/>
                <a:ext cx="1540806" cy="276999"/>
              </a:xfrm>
              <a:prstGeom prst="rect">
                <a:avLst/>
              </a:prstGeom>
              <a:blipFill>
                <a:blip r:embed="rId10"/>
                <a:stretch>
                  <a:fillRect l="-5138" t="-4444" r="-3162"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10004107" y="2983053"/>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≈996 </m:t>
                      </m:r>
                      <m:r>
                        <a:rPr lang="es-ES" b="0" i="1" smtClean="0">
                          <a:latin typeface="Cambria Math" panose="02040503050406030204" pitchFamily="18" charset="0"/>
                        </a:rPr>
                        <m:t>𝑀𝐻𝑧</m:t>
                      </m:r>
                    </m:oMath>
                  </m:oMathPara>
                </a14:m>
                <a:endParaRPr lang="es-AR"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10004107" y="2983053"/>
                <a:ext cx="1540806" cy="276999"/>
              </a:xfrm>
              <a:prstGeom prst="rect">
                <a:avLst/>
              </a:prstGeom>
              <a:blipFill>
                <a:blip r:embed="rId11"/>
                <a:stretch>
                  <a:fillRect l="-5138" t="-2174" r="-3162" b="-3260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p:cNvSpPr txBox="1"/>
              <p:nvPr/>
            </p:nvSpPr>
            <p:spPr>
              <a:xfrm>
                <a:off x="10004107" y="3551089"/>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≈180 </m:t>
                      </m:r>
                      <m:r>
                        <a:rPr lang="es-ES" b="0" i="1" smtClean="0">
                          <a:latin typeface="Cambria Math" panose="02040503050406030204" pitchFamily="18" charset="0"/>
                        </a:rPr>
                        <m:t>𝑀𝐻𝑧</m:t>
                      </m:r>
                    </m:oMath>
                  </m:oMathPara>
                </a14:m>
                <a:endParaRPr lang="es-AR"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10004107" y="3551089"/>
                <a:ext cx="1427250" cy="276999"/>
              </a:xfrm>
              <a:prstGeom prst="rect">
                <a:avLst/>
              </a:prstGeom>
              <a:blipFill>
                <a:blip r:embed="rId12"/>
                <a:stretch>
                  <a:fillRect l="-3419" r="-3846" b="-6667"/>
                </a:stretch>
              </a:blipFill>
            </p:spPr>
            <p:txBody>
              <a:bodyPr/>
              <a:lstStyle/>
              <a:p>
                <a:r>
                  <a:rPr lang="es-AR">
                    <a:noFill/>
                  </a:rPr>
                  <a:t> </a:t>
                </a:r>
              </a:p>
            </p:txBody>
          </p:sp>
        </mc:Fallback>
      </mc:AlternateContent>
      <p:cxnSp>
        <p:nvCxnSpPr>
          <p:cNvPr id="23" name="Conector recto 22"/>
          <p:cNvCxnSpPr/>
          <p:nvPr/>
        </p:nvCxnSpPr>
        <p:spPr>
          <a:xfrm flipV="1">
            <a:off x="8312728" y="2309218"/>
            <a:ext cx="507076" cy="1062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7" name="CuadroTexto 26"/>
              <p:cNvSpPr txBox="1"/>
              <p:nvPr/>
            </p:nvSpPr>
            <p:spPr>
              <a:xfrm>
                <a:off x="4936273" y="4782635"/>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≈792 </m:t>
                      </m:r>
                      <m:r>
                        <a:rPr lang="es-ES" b="0" i="1" smtClean="0">
                          <a:latin typeface="Cambria Math" panose="02040503050406030204" pitchFamily="18" charset="0"/>
                        </a:rPr>
                        <m:t>𝑀𝐻𝑧</m:t>
                      </m:r>
                    </m:oMath>
                  </m:oMathPara>
                </a14:m>
                <a:endParaRPr lang="es-AR" dirty="0"/>
              </a:p>
            </p:txBody>
          </p:sp>
        </mc:Choice>
        <mc:Fallback xmlns="">
          <p:sp>
            <p:nvSpPr>
              <p:cNvPr id="27" name="CuadroTexto 26"/>
              <p:cNvSpPr txBox="1">
                <a:spLocks noRot="1" noChangeAspect="1" noMove="1" noResize="1" noEditPoints="1" noAdjustHandles="1" noChangeArrowheads="1" noChangeShapeType="1" noTextEdit="1"/>
              </p:cNvSpPr>
              <p:nvPr/>
            </p:nvSpPr>
            <p:spPr>
              <a:xfrm>
                <a:off x="4936273" y="4782635"/>
                <a:ext cx="1540806" cy="276999"/>
              </a:xfrm>
              <a:prstGeom prst="rect">
                <a:avLst/>
              </a:prstGeom>
              <a:blipFill>
                <a:blip r:embed="rId13"/>
                <a:stretch>
                  <a:fillRect l="-5138" t="-4444" r="-2767"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8" name="CuadroTexto 27"/>
              <p:cNvSpPr txBox="1"/>
              <p:nvPr/>
            </p:nvSpPr>
            <p:spPr>
              <a:xfrm>
                <a:off x="4936273" y="5263080"/>
                <a:ext cx="1669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≈1000 </m:t>
                      </m:r>
                      <m:r>
                        <a:rPr lang="es-ES" b="0" i="1" smtClean="0">
                          <a:latin typeface="Cambria Math" panose="02040503050406030204" pitchFamily="18" charset="0"/>
                        </a:rPr>
                        <m:t>𝑀𝐻𝑧</m:t>
                      </m:r>
                    </m:oMath>
                  </m:oMathPara>
                </a14:m>
                <a:endParaRPr lang="es-AR" dirty="0"/>
              </a:p>
            </p:txBody>
          </p:sp>
        </mc:Choice>
        <mc:Fallback xmlns="">
          <p:sp>
            <p:nvSpPr>
              <p:cNvPr id="28" name="CuadroTexto 27"/>
              <p:cNvSpPr txBox="1">
                <a:spLocks noRot="1" noChangeAspect="1" noMove="1" noResize="1" noEditPoints="1" noAdjustHandles="1" noChangeArrowheads="1" noChangeShapeType="1" noTextEdit="1"/>
              </p:cNvSpPr>
              <p:nvPr/>
            </p:nvSpPr>
            <p:spPr>
              <a:xfrm>
                <a:off x="4936273" y="5263080"/>
                <a:ext cx="1669047" cy="276999"/>
              </a:xfrm>
              <a:prstGeom prst="rect">
                <a:avLst/>
              </a:prstGeom>
              <a:blipFill>
                <a:blip r:embed="rId14"/>
                <a:stretch>
                  <a:fillRect l="-4380" t="-2174" r="-2555" b="-3260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9" name="CuadroTexto 28"/>
              <p:cNvSpPr txBox="1"/>
              <p:nvPr/>
            </p:nvSpPr>
            <p:spPr>
              <a:xfrm>
                <a:off x="4936273" y="5831116"/>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≈208 </m:t>
                      </m:r>
                      <m:r>
                        <a:rPr lang="es-ES" b="0" i="1" smtClean="0">
                          <a:latin typeface="Cambria Math" panose="02040503050406030204" pitchFamily="18" charset="0"/>
                        </a:rPr>
                        <m:t>𝑀𝐻𝑧</m:t>
                      </m:r>
                    </m:oMath>
                  </m:oMathPara>
                </a14:m>
                <a:endParaRPr lang="es-AR" dirty="0"/>
              </a:p>
            </p:txBody>
          </p:sp>
        </mc:Choice>
        <mc:Fallback xmlns="">
          <p:sp>
            <p:nvSpPr>
              <p:cNvPr id="29" name="CuadroTexto 28"/>
              <p:cNvSpPr txBox="1">
                <a:spLocks noRot="1" noChangeAspect="1" noMove="1" noResize="1" noEditPoints="1" noAdjustHandles="1" noChangeArrowheads="1" noChangeShapeType="1" noTextEdit="1"/>
              </p:cNvSpPr>
              <p:nvPr/>
            </p:nvSpPr>
            <p:spPr>
              <a:xfrm>
                <a:off x="4936273" y="5831116"/>
                <a:ext cx="1427250" cy="276999"/>
              </a:xfrm>
              <a:prstGeom prst="rect">
                <a:avLst/>
              </a:prstGeom>
              <a:blipFill>
                <a:blip r:embed="rId15"/>
                <a:stretch>
                  <a:fillRect l="-3846" r="-3419" b="-6667"/>
                </a:stretch>
              </a:blipFill>
            </p:spPr>
            <p:txBody>
              <a:bodyPr/>
              <a:lstStyle/>
              <a:p>
                <a:r>
                  <a:rPr lang="es-AR">
                    <a:noFill/>
                  </a:rPr>
                  <a:t> </a:t>
                </a:r>
              </a:p>
            </p:txBody>
          </p:sp>
        </mc:Fallback>
      </mc:AlternateContent>
      <p:pic>
        <p:nvPicPr>
          <p:cNvPr id="25" name="Imagen 24"/>
          <p:cNvPicPr>
            <a:picLocks noChangeAspect="1"/>
          </p:cNvPicPr>
          <p:nvPr/>
        </p:nvPicPr>
        <p:blipFill>
          <a:blip r:embed="rId16"/>
          <a:stretch>
            <a:fillRect/>
          </a:stretch>
        </p:blipFill>
        <p:spPr>
          <a:xfrm>
            <a:off x="1970116" y="4511283"/>
            <a:ext cx="2695355" cy="2257267"/>
          </a:xfrm>
          <a:prstGeom prst="rect">
            <a:avLst/>
          </a:prstGeom>
        </p:spPr>
      </p:pic>
      <p:cxnSp>
        <p:nvCxnSpPr>
          <p:cNvPr id="31" name="Conector recto 30"/>
          <p:cNvCxnSpPr/>
          <p:nvPr/>
        </p:nvCxnSpPr>
        <p:spPr>
          <a:xfrm>
            <a:off x="3211027" y="4904508"/>
            <a:ext cx="546326" cy="16626"/>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3" name="CuadroTexto 32"/>
              <p:cNvSpPr txBox="1"/>
              <p:nvPr/>
            </p:nvSpPr>
            <p:spPr>
              <a:xfrm>
                <a:off x="4936273" y="2502608"/>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≈812 </m:t>
                      </m:r>
                      <m:r>
                        <a:rPr lang="es-ES" b="0" i="1" smtClean="0">
                          <a:latin typeface="Cambria Math" panose="02040503050406030204" pitchFamily="18" charset="0"/>
                        </a:rPr>
                        <m:t>𝑀𝐻𝑧</m:t>
                      </m:r>
                    </m:oMath>
                  </m:oMathPara>
                </a14:m>
                <a:endParaRPr lang="es-AR"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4936273" y="2502608"/>
                <a:ext cx="1540806" cy="276999"/>
              </a:xfrm>
              <a:prstGeom prst="rect">
                <a:avLst/>
              </a:prstGeom>
              <a:blipFill>
                <a:blip r:embed="rId17"/>
                <a:stretch>
                  <a:fillRect l="-5138" t="-4444" r="-2767"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4" name="CuadroTexto 33"/>
              <p:cNvSpPr txBox="1"/>
              <p:nvPr/>
            </p:nvSpPr>
            <p:spPr>
              <a:xfrm>
                <a:off x="4936273" y="2983053"/>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≈960 </m:t>
                      </m:r>
                      <m:r>
                        <a:rPr lang="es-ES" b="0" i="1" smtClean="0">
                          <a:latin typeface="Cambria Math" panose="02040503050406030204" pitchFamily="18" charset="0"/>
                        </a:rPr>
                        <m:t>𝑀𝐻𝑧</m:t>
                      </m:r>
                    </m:oMath>
                  </m:oMathPara>
                </a14:m>
                <a:endParaRPr lang="es-AR" dirty="0"/>
              </a:p>
            </p:txBody>
          </p:sp>
        </mc:Choice>
        <mc:Fallback xmlns="">
          <p:sp>
            <p:nvSpPr>
              <p:cNvPr id="34" name="CuadroTexto 33"/>
              <p:cNvSpPr txBox="1">
                <a:spLocks noRot="1" noChangeAspect="1" noMove="1" noResize="1" noEditPoints="1" noAdjustHandles="1" noChangeArrowheads="1" noChangeShapeType="1" noTextEdit="1"/>
              </p:cNvSpPr>
              <p:nvPr/>
            </p:nvSpPr>
            <p:spPr>
              <a:xfrm>
                <a:off x="4936273" y="2983053"/>
                <a:ext cx="1540806" cy="276999"/>
              </a:xfrm>
              <a:prstGeom prst="rect">
                <a:avLst/>
              </a:prstGeom>
              <a:blipFill>
                <a:blip r:embed="rId18"/>
                <a:stretch>
                  <a:fillRect l="-5138" t="-2174" r="-2767" b="-3260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4936273" y="3551089"/>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≈188 </m:t>
                      </m:r>
                      <m:r>
                        <a:rPr lang="es-ES" b="0" i="1" smtClean="0">
                          <a:latin typeface="Cambria Math" panose="02040503050406030204" pitchFamily="18" charset="0"/>
                        </a:rPr>
                        <m:t>𝑀𝐻𝑧</m:t>
                      </m:r>
                    </m:oMath>
                  </m:oMathPara>
                </a14:m>
                <a:endParaRPr lang="es-AR"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4936273" y="3551089"/>
                <a:ext cx="1427250" cy="276999"/>
              </a:xfrm>
              <a:prstGeom prst="rect">
                <a:avLst/>
              </a:prstGeom>
              <a:blipFill>
                <a:blip r:embed="rId19"/>
                <a:stretch>
                  <a:fillRect l="-3846" r="-3419" b="-6667"/>
                </a:stretch>
              </a:blipFill>
            </p:spPr>
            <p:txBody>
              <a:bodyPr/>
              <a:lstStyle/>
              <a:p>
                <a:r>
                  <a:rPr lang="es-AR">
                    <a:noFill/>
                  </a:rPr>
                  <a:t> </a:t>
                </a:r>
              </a:p>
            </p:txBody>
          </p:sp>
        </mc:Fallback>
      </mc:AlternateContent>
      <p:pic>
        <p:nvPicPr>
          <p:cNvPr id="30" name="Imagen 29"/>
          <p:cNvPicPr>
            <a:picLocks noChangeAspect="1"/>
          </p:cNvPicPr>
          <p:nvPr/>
        </p:nvPicPr>
        <p:blipFill>
          <a:blip r:embed="rId20"/>
          <a:stretch>
            <a:fillRect/>
          </a:stretch>
        </p:blipFill>
        <p:spPr>
          <a:xfrm>
            <a:off x="1970116" y="1902948"/>
            <a:ext cx="2708419" cy="2279586"/>
          </a:xfrm>
          <a:prstGeom prst="rect">
            <a:avLst/>
          </a:prstGeom>
        </p:spPr>
      </p:pic>
      <p:cxnSp>
        <p:nvCxnSpPr>
          <p:cNvPr id="37" name="Conector recto 36"/>
          <p:cNvCxnSpPr/>
          <p:nvPr/>
        </p:nvCxnSpPr>
        <p:spPr>
          <a:xfrm flipV="1">
            <a:off x="3280378" y="2304574"/>
            <a:ext cx="407623" cy="182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7056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3"/>
          <a:stretch>
            <a:fillRect/>
          </a:stretch>
        </p:blipFill>
        <p:spPr>
          <a:xfrm>
            <a:off x="7018681" y="1909099"/>
            <a:ext cx="2743029" cy="2273434"/>
          </a:xfrm>
          <a:prstGeom prst="rect">
            <a:avLst/>
          </a:prstGeom>
        </p:spPr>
      </p:pic>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6664"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60885" y="1263003"/>
            <a:ext cx="10172700" cy="369332"/>
          </a:xfrm>
          <a:prstGeom prst="rect">
            <a:avLst/>
          </a:prstGeom>
          <a:noFill/>
        </p:spPr>
        <p:txBody>
          <a:bodyPr wrap="square" rtlCol="0">
            <a:spAutoFit/>
          </a:bodyPr>
          <a:lstStyle/>
          <a:p>
            <a:pPr algn="just"/>
            <a:r>
              <a:rPr lang="es-ES" dirty="0" smtClean="0"/>
              <a:t>Ahora bien, el comportamiento general es coherente con aquel de los elementos de la “T”.</a:t>
            </a:r>
            <a:endParaRPr lang="es-ES" dirty="0"/>
          </a:p>
        </p:txBody>
      </p:sp>
      <p:pic>
        <p:nvPicPr>
          <p:cNvPr id="2" name="Imagen 1"/>
          <p:cNvPicPr>
            <a:picLocks noChangeAspect="1"/>
          </p:cNvPicPr>
          <p:nvPr/>
        </p:nvPicPr>
        <p:blipFill>
          <a:blip r:embed="rId6"/>
          <a:stretch>
            <a:fillRect/>
          </a:stretch>
        </p:blipFill>
        <p:spPr>
          <a:xfrm>
            <a:off x="7018682" y="4505123"/>
            <a:ext cx="2745798" cy="2263428"/>
          </a:xfrm>
          <a:prstGeom prst="rect">
            <a:avLst/>
          </a:prstGeom>
        </p:spPr>
      </p:pic>
      <p:cxnSp>
        <p:nvCxnSpPr>
          <p:cNvPr id="14" name="Conector recto 13"/>
          <p:cNvCxnSpPr/>
          <p:nvPr/>
        </p:nvCxnSpPr>
        <p:spPr>
          <a:xfrm flipV="1">
            <a:off x="8403868" y="4921135"/>
            <a:ext cx="407623" cy="1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ector recto 22"/>
          <p:cNvCxnSpPr/>
          <p:nvPr/>
        </p:nvCxnSpPr>
        <p:spPr>
          <a:xfrm flipV="1">
            <a:off x="8312728" y="2309218"/>
            <a:ext cx="507076" cy="10620"/>
          </a:xfrm>
          <a:prstGeom prst="line">
            <a:avLst/>
          </a:prstGeom>
        </p:spPr>
        <p:style>
          <a:lnRef idx="3">
            <a:schemeClr val="accent2"/>
          </a:lnRef>
          <a:fillRef idx="0">
            <a:schemeClr val="accent2"/>
          </a:fillRef>
          <a:effectRef idx="2">
            <a:schemeClr val="accent2"/>
          </a:effectRef>
          <a:fontRef idx="minor">
            <a:schemeClr val="tx1"/>
          </a:fontRef>
        </p:style>
      </p:cxnSp>
      <p:pic>
        <p:nvPicPr>
          <p:cNvPr id="25" name="Imagen 24"/>
          <p:cNvPicPr>
            <a:picLocks noChangeAspect="1"/>
          </p:cNvPicPr>
          <p:nvPr/>
        </p:nvPicPr>
        <p:blipFill>
          <a:blip r:embed="rId7"/>
          <a:stretch>
            <a:fillRect/>
          </a:stretch>
        </p:blipFill>
        <p:spPr>
          <a:xfrm>
            <a:off x="1970116" y="4511283"/>
            <a:ext cx="2695355" cy="2257267"/>
          </a:xfrm>
          <a:prstGeom prst="rect">
            <a:avLst/>
          </a:prstGeom>
        </p:spPr>
      </p:pic>
      <p:cxnSp>
        <p:nvCxnSpPr>
          <p:cNvPr id="31" name="Conector recto 30"/>
          <p:cNvCxnSpPr/>
          <p:nvPr/>
        </p:nvCxnSpPr>
        <p:spPr>
          <a:xfrm>
            <a:off x="3211027" y="4904508"/>
            <a:ext cx="546326" cy="16626"/>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Imagen 29"/>
          <p:cNvPicPr>
            <a:picLocks noChangeAspect="1"/>
          </p:cNvPicPr>
          <p:nvPr/>
        </p:nvPicPr>
        <p:blipFill>
          <a:blip r:embed="rId8"/>
          <a:stretch>
            <a:fillRect/>
          </a:stretch>
        </p:blipFill>
        <p:spPr>
          <a:xfrm>
            <a:off x="1970116" y="1902948"/>
            <a:ext cx="2708419" cy="2279586"/>
          </a:xfrm>
          <a:prstGeom prst="rect">
            <a:avLst/>
          </a:prstGeom>
        </p:spPr>
      </p:pic>
      <p:cxnSp>
        <p:nvCxnSpPr>
          <p:cNvPr id="37" name="Conector recto 36"/>
          <p:cNvCxnSpPr/>
          <p:nvPr/>
        </p:nvCxnSpPr>
        <p:spPr>
          <a:xfrm flipV="1">
            <a:off x="3280378" y="2304574"/>
            <a:ext cx="407623" cy="1827"/>
          </a:xfrm>
          <a:prstGeom prst="line">
            <a:avLst/>
          </a:prstGeom>
        </p:spPr>
        <p:style>
          <a:lnRef idx="3">
            <a:schemeClr val="accent2"/>
          </a:lnRef>
          <a:fillRef idx="0">
            <a:schemeClr val="accent2"/>
          </a:fillRef>
          <a:effectRef idx="2">
            <a:schemeClr val="accent2"/>
          </a:effectRef>
          <a:fontRef idx="minor">
            <a:schemeClr val="tx1"/>
          </a:fontRef>
        </p:style>
      </p:cxnSp>
      <p:sp>
        <p:nvSpPr>
          <p:cNvPr id="26" name="CuadroTexto 25"/>
          <p:cNvSpPr txBox="1"/>
          <p:nvPr/>
        </p:nvSpPr>
        <p:spPr>
          <a:xfrm>
            <a:off x="4787757" y="2001131"/>
            <a:ext cx="1795923" cy="646331"/>
          </a:xfrm>
          <a:prstGeom prst="rect">
            <a:avLst/>
          </a:prstGeom>
          <a:noFill/>
        </p:spPr>
        <p:txBody>
          <a:bodyPr wrap="square" rtlCol="0">
            <a:spAutoFit/>
          </a:bodyPr>
          <a:lstStyle/>
          <a:p>
            <a:pPr algn="just"/>
            <a:r>
              <a:rPr lang="es-ES" dirty="0" smtClean="0"/>
              <a:t>Comportamiento pasa-bajos.</a:t>
            </a:r>
            <a:endParaRPr lang="es-ES" dirty="0"/>
          </a:p>
        </p:txBody>
      </p:sp>
      <p:sp>
        <p:nvSpPr>
          <p:cNvPr id="32" name="CuadroTexto 31"/>
          <p:cNvSpPr txBox="1"/>
          <p:nvPr/>
        </p:nvSpPr>
        <p:spPr>
          <a:xfrm>
            <a:off x="9921298" y="4722164"/>
            <a:ext cx="1795923" cy="646331"/>
          </a:xfrm>
          <a:prstGeom prst="rect">
            <a:avLst/>
          </a:prstGeom>
          <a:noFill/>
        </p:spPr>
        <p:txBody>
          <a:bodyPr wrap="square" rtlCol="0">
            <a:spAutoFit/>
          </a:bodyPr>
          <a:lstStyle/>
          <a:p>
            <a:pPr algn="just"/>
            <a:r>
              <a:rPr lang="es-ES" dirty="0" smtClean="0"/>
              <a:t>Comportamiento pasa-altos.</a:t>
            </a:r>
            <a:endParaRPr lang="es-ES" dirty="0"/>
          </a:p>
        </p:txBody>
      </p:sp>
      <p:sp>
        <p:nvSpPr>
          <p:cNvPr id="36" name="CuadroTexto 35"/>
          <p:cNvSpPr txBox="1"/>
          <p:nvPr/>
        </p:nvSpPr>
        <p:spPr>
          <a:xfrm>
            <a:off x="9921298" y="1981408"/>
            <a:ext cx="1795923" cy="646331"/>
          </a:xfrm>
          <a:prstGeom prst="rect">
            <a:avLst/>
          </a:prstGeom>
          <a:noFill/>
        </p:spPr>
        <p:txBody>
          <a:bodyPr wrap="square" rtlCol="0">
            <a:spAutoFit/>
          </a:bodyPr>
          <a:lstStyle/>
          <a:p>
            <a:pPr algn="just"/>
            <a:r>
              <a:rPr lang="es-ES" dirty="0" smtClean="0"/>
              <a:t>Comportamiento pasa-banda.</a:t>
            </a:r>
            <a:endParaRPr lang="es-ES" dirty="0"/>
          </a:p>
        </p:txBody>
      </p:sp>
      <p:sp>
        <p:nvSpPr>
          <p:cNvPr id="38" name="CuadroTexto 37"/>
          <p:cNvSpPr txBox="1"/>
          <p:nvPr/>
        </p:nvSpPr>
        <p:spPr>
          <a:xfrm>
            <a:off x="4787756" y="4722163"/>
            <a:ext cx="1795923" cy="646331"/>
          </a:xfrm>
          <a:prstGeom prst="rect">
            <a:avLst/>
          </a:prstGeom>
          <a:noFill/>
        </p:spPr>
        <p:txBody>
          <a:bodyPr wrap="square" rtlCol="0">
            <a:spAutoFit/>
          </a:bodyPr>
          <a:lstStyle/>
          <a:p>
            <a:pPr algn="just"/>
            <a:r>
              <a:rPr lang="es-ES" dirty="0" smtClean="0"/>
              <a:t>Comportamiento pasa-banda.</a:t>
            </a:r>
            <a:endParaRPr lang="es-ES" dirty="0"/>
          </a:p>
        </p:txBody>
      </p:sp>
    </p:spTree>
    <p:extLst>
      <p:ext uri="{BB962C8B-B14F-4D97-AF65-F5344CB8AC3E}">
        <p14:creationId xmlns:p14="http://schemas.microsoft.com/office/powerpoint/2010/main" val="1993134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4621"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60885" y="1263003"/>
                <a:ext cx="10172700" cy="762196"/>
              </a:xfrm>
              <a:prstGeom prst="rect">
                <a:avLst/>
              </a:prstGeom>
              <a:noFill/>
            </p:spPr>
            <p:txBody>
              <a:bodyPr wrap="square" rtlCol="0">
                <a:spAutoFit/>
              </a:bodyPr>
              <a:lstStyle/>
              <a:p>
                <a:pPr algn="just"/>
                <a:r>
                  <a:rPr lang="es-ES" dirty="0" smtClean="0"/>
                  <a:t>Las cuatro posibilidades llevan al circulo con conductancia virtual </a:t>
                </a:r>
                <a14:m>
                  <m:oMath xmlns:m="http://schemas.openxmlformats.org/officeDocument/2006/math">
                    <m:f>
                      <m:fPr>
                        <m:ctrlPr>
                          <a:rPr lang="es-AR" b="0" i="1" smtClean="0">
                            <a:latin typeface="Cambria Math" panose="02040503050406030204" pitchFamily="18" charset="0"/>
                          </a:rPr>
                        </m:ctrlPr>
                      </m:fPr>
                      <m:num>
                        <m:r>
                          <a:rPr lang="es-AR" b="0" i="1" smtClean="0">
                            <a:latin typeface="Cambria Math" panose="02040503050406030204" pitchFamily="18" charset="0"/>
                          </a:rPr>
                          <m:t>1</m:t>
                        </m:r>
                      </m:num>
                      <m:den>
                        <m:r>
                          <a:rPr lang="es-AR" b="0" i="1" smtClean="0">
                            <a:latin typeface="Cambria Math" panose="02040503050406030204" pitchFamily="18" charset="0"/>
                          </a:rPr>
                          <m:t>500</m:t>
                        </m:r>
                        <m:r>
                          <m:rPr>
                            <m:sty m:val="p"/>
                          </m:rPr>
                          <a:rPr lang="es-ES" b="0" i="0" smtClean="0">
                            <a:latin typeface="Cambria Math" panose="02040503050406030204" pitchFamily="18" charset="0"/>
                          </a:rPr>
                          <m:t>Ω</m:t>
                        </m:r>
                      </m:den>
                    </m:f>
                  </m:oMath>
                </a14:m>
                <a:r>
                  <a:rPr lang="es-ES" dirty="0" smtClean="0"/>
                  <a:t> antes de adaptar el nuevo punto con una red “L”. Explicar diseño directo con el ábaco.</a:t>
                </a:r>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60885" y="1263003"/>
                <a:ext cx="10172700" cy="762196"/>
              </a:xfrm>
              <a:prstGeom prst="rect">
                <a:avLst/>
              </a:prstGeom>
              <a:blipFill>
                <a:blip r:embed="rId5"/>
                <a:stretch>
                  <a:fillRect l="-479" r="-539" b="-12000"/>
                </a:stretch>
              </a:blipFill>
            </p:spPr>
            <p:txBody>
              <a:bodyPr/>
              <a:lstStyle/>
              <a:p>
                <a:r>
                  <a:rPr lang="es-AR">
                    <a:noFill/>
                  </a:rPr>
                  <a:t> </a:t>
                </a:r>
              </a:p>
            </p:txBody>
          </p:sp>
        </mc:Fallback>
      </mc:AlternateContent>
      <p:pic>
        <p:nvPicPr>
          <p:cNvPr id="4" name="Imagen 3"/>
          <p:cNvPicPr>
            <a:picLocks noChangeAspect="1"/>
          </p:cNvPicPr>
          <p:nvPr/>
        </p:nvPicPr>
        <p:blipFill>
          <a:blip r:embed="rId6"/>
          <a:stretch>
            <a:fillRect/>
          </a:stretch>
        </p:blipFill>
        <p:spPr>
          <a:xfrm>
            <a:off x="7018682" y="4370855"/>
            <a:ext cx="3650984" cy="2180870"/>
          </a:xfrm>
          <a:prstGeom prst="rect">
            <a:avLst/>
          </a:prstGeom>
        </p:spPr>
      </p:pic>
      <p:pic>
        <p:nvPicPr>
          <p:cNvPr id="9" name="Imagen 8"/>
          <p:cNvPicPr>
            <a:picLocks noChangeAspect="1"/>
          </p:cNvPicPr>
          <p:nvPr/>
        </p:nvPicPr>
        <p:blipFill>
          <a:blip r:embed="rId7"/>
          <a:stretch>
            <a:fillRect/>
          </a:stretch>
        </p:blipFill>
        <p:spPr>
          <a:xfrm>
            <a:off x="7018682" y="2076713"/>
            <a:ext cx="3650984" cy="2225477"/>
          </a:xfrm>
          <a:prstGeom prst="rect">
            <a:avLst/>
          </a:prstGeom>
        </p:spPr>
      </p:pic>
      <p:pic>
        <p:nvPicPr>
          <p:cNvPr id="10" name="Imagen 9"/>
          <p:cNvPicPr>
            <a:picLocks noChangeAspect="1"/>
          </p:cNvPicPr>
          <p:nvPr/>
        </p:nvPicPr>
        <p:blipFill>
          <a:blip r:embed="rId8"/>
          <a:stretch>
            <a:fillRect/>
          </a:stretch>
        </p:blipFill>
        <p:spPr>
          <a:xfrm>
            <a:off x="1272148" y="4373036"/>
            <a:ext cx="3424498" cy="2178689"/>
          </a:xfrm>
          <a:prstGeom prst="rect">
            <a:avLst/>
          </a:prstGeom>
        </p:spPr>
      </p:pic>
      <p:pic>
        <p:nvPicPr>
          <p:cNvPr id="11" name="Imagen 10"/>
          <p:cNvPicPr>
            <a:picLocks noChangeAspect="1"/>
          </p:cNvPicPr>
          <p:nvPr/>
        </p:nvPicPr>
        <p:blipFill>
          <a:blip r:embed="rId9"/>
          <a:stretch>
            <a:fillRect/>
          </a:stretch>
        </p:blipFill>
        <p:spPr>
          <a:xfrm>
            <a:off x="1272149" y="2076713"/>
            <a:ext cx="3424498" cy="2108681"/>
          </a:xfrm>
          <a:prstGeom prst="rect">
            <a:avLst/>
          </a:prstGeom>
        </p:spPr>
      </p:pic>
      <p:cxnSp>
        <p:nvCxnSpPr>
          <p:cNvPr id="13" name="Conector recto de flecha 12"/>
          <p:cNvCxnSpPr/>
          <p:nvPr/>
        </p:nvCxnSpPr>
        <p:spPr>
          <a:xfrm>
            <a:off x="4696646" y="2951018"/>
            <a:ext cx="806379" cy="23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Rectángulo 14"/>
              <p:cNvSpPr/>
              <p:nvPr/>
            </p:nvSpPr>
            <p:spPr>
              <a:xfrm>
                <a:off x="5437420" y="3070234"/>
                <a:ext cx="64472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i="1">
                          <a:latin typeface="Cambria Math" panose="02040503050406030204" pitchFamily="18" charset="0"/>
                        </a:rPr>
                        <m:t>500</m:t>
                      </m:r>
                      <m:r>
                        <m:rPr>
                          <m:sty m:val="p"/>
                        </m:rPr>
                        <a:rPr lang="es-ES" sz="1400">
                          <a:latin typeface="Cambria Math" panose="02040503050406030204" pitchFamily="18" charset="0"/>
                        </a:rPr>
                        <m:t>Ω</m:t>
                      </m:r>
                    </m:oMath>
                  </m:oMathPara>
                </a14:m>
                <a:endParaRPr lang="es-AR" sz="1400" dirty="0"/>
              </a:p>
            </p:txBody>
          </p:sp>
        </mc:Choice>
        <mc:Fallback xmlns="">
          <p:sp>
            <p:nvSpPr>
              <p:cNvPr id="15" name="Rectángulo 14"/>
              <p:cNvSpPr>
                <a:spLocks noRot="1" noChangeAspect="1" noMove="1" noResize="1" noEditPoints="1" noAdjustHandles="1" noChangeArrowheads="1" noChangeShapeType="1" noTextEdit="1"/>
              </p:cNvSpPr>
              <p:nvPr/>
            </p:nvSpPr>
            <p:spPr>
              <a:xfrm>
                <a:off x="5437420" y="3070234"/>
                <a:ext cx="644727" cy="307777"/>
              </a:xfrm>
              <a:prstGeom prst="rect">
                <a:avLst/>
              </a:prstGeom>
              <a:blipFill>
                <a:blip r:embed="rId10"/>
                <a:stretch>
                  <a:fillRect/>
                </a:stretch>
              </a:blipFill>
            </p:spPr>
            <p:txBody>
              <a:bodyPr/>
              <a:lstStyle/>
              <a:p>
                <a:r>
                  <a:rPr lang="es-AR">
                    <a:noFill/>
                  </a:rPr>
                  <a:t> </a:t>
                </a:r>
              </a:p>
            </p:txBody>
          </p:sp>
        </mc:Fallback>
      </mc:AlternateContent>
      <p:cxnSp>
        <p:nvCxnSpPr>
          <p:cNvPr id="98" name="Conector recto de flecha 97"/>
          <p:cNvCxnSpPr/>
          <p:nvPr/>
        </p:nvCxnSpPr>
        <p:spPr>
          <a:xfrm>
            <a:off x="10593140" y="5672050"/>
            <a:ext cx="806379" cy="23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ctángulo 99"/>
              <p:cNvSpPr/>
              <p:nvPr/>
            </p:nvSpPr>
            <p:spPr>
              <a:xfrm>
                <a:off x="11333914" y="5791266"/>
                <a:ext cx="64472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i="1">
                          <a:latin typeface="Cambria Math" panose="02040503050406030204" pitchFamily="18" charset="0"/>
                        </a:rPr>
                        <m:t>500</m:t>
                      </m:r>
                      <m:r>
                        <m:rPr>
                          <m:sty m:val="p"/>
                        </m:rPr>
                        <a:rPr lang="es-ES" sz="1400">
                          <a:latin typeface="Cambria Math" panose="02040503050406030204" pitchFamily="18" charset="0"/>
                        </a:rPr>
                        <m:t>Ω</m:t>
                      </m:r>
                    </m:oMath>
                  </m:oMathPara>
                </a14:m>
                <a:endParaRPr lang="es-AR" sz="1400" dirty="0"/>
              </a:p>
            </p:txBody>
          </p:sp>
        </mc:Choice>
        <mc:Fallback xmlns="">
          <p:sp>
            <p:nvSpPr>
              <p:cNvPr id="100" name="Rectángulo 99"/>
              <p:cNvSpPr>
                <a:spLocks noRot="1" noChangeAspect="1" noMove="1" noResize="1" noEditPoints="1" noAdjustHandles="1" noChangeArrowheads="1" noChangeShapeType="1" noTextEdit="1"/>
              </p:cNvSpPr>
              <p:nvPr/>
            </p:nvSpPr>
            <p:spPr>
              <a:xfrm>
                <a:off x="11333914" y="5791266"/>
                <a:ext cx="644727" cy="307777"/>
              </a:xfrm>
              <a:prstGeom prst="rect">
                <a:avLst/>
              </a:prstGeom>
              <a:blipFill>
                <a:blip r:embed="rId11"/>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086492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161" name="Imagen de mapa de bits" r:id="rId3" imgW="17657143" imgH="1028844" progId="Paint.Picture">
                  <p:embed/>
                </p:oleObj>
              </mc:Choice>
              <mc:Fallback>
                <p:oleObj name="Imagen de mapa de bits" r:id="rId3" imgW="17657143" imgH="1028844" progId="Paint.Picture">
                  <p:embed/>
                  <p:pic>
                    <p:nvPicPr>
                      <p:cNvPr id="3" name="Objeto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2862322"/>
              </a:xfrm>
              <a:prstGeom prst="rect">
                <a:avLst/>
              </a:prstGeom>
              <a:noFill/>
            </p:spPr>
            <p:txBody>
              <a:bodyPr wrap="square" rtlCol="0">
                <a:spAutoFit/>
              </a:bodyPr>
              <a:lstStyle/>
              <a:p>
                <a:r>
                  <a:rPr lang="es-ES" sz="2000" dirty="0" smtClean="0"/>
                  <a:t>Objetivos:</a:t>
                </a:r>
              </a:p>
              <a:p>
                <a:endParaRPr lang="es-ES" sz="2000" dirty="0" smtClean="0"/>
              </a:p>
              <a:p>
                <a:pPr marL="742950" lvl="1" indent="-285750" algn="just">
                  <a:buFont typeface="Arial" panose="020B0604020202020204" pitchFamily="34" charset="0"/>
                  <a:buChar char="•"/>
                </a:pPr>
                <a:r>
                  <a:rPr lang="es-ES" sz="2000" dirty="0" smtClean="0"/>
                  <a:t>Ejercitar la confección de redes de adaptación de parámetros concentrados.</a:t>
                </a:r>
              </a:p>
              <a:p>
                <a:pPr marL="742950" lvl="1" indent="-285750" algn="just">
                  <a:buFont typeface="Arial" panose="020B0604020202020204" pitchFamily="34" charset="0"/>
                  <a:buChar char="•"/>
                </a:pPr>
                <a:endParaRPr lang="es-ES" sz="2000" dirty="0"/>
              </a:p>
              <a:p>
                <a:pPr marL="742950" lvl="1" indent="-285750" algn="just">
                  <a:buFont typeface="Arial" panose="020B0604020202020204" pitchFamily="34" charset="0"/>
                  <a:buChar char="•"/>
                </a:pPr>
                <a:r>
                  <a:rPr lang="es-ES" sz="2000" dirty="0" smtClean="0"/>
                  <a:t>Simular opciones de redes L, T, </a:t>
                </a:r>
                <a14:m>
                  <m:oMath xmlns:m="http://schemas.openxmlformats.org/officeDocument/2006/math">
                    <m:r>
                      <m:rPr>
                        <m:sty m:val="p"/>
                      </m:rPr>
                      <a:rPr lang="es-ES" sz="2000" b="0" i="0" smtClean="0">
                        <a:latin typeface="Cambria Math" panose="02040503050406030204" pitchFamily="18" charset="0"/>
                      </a:rPr>
                      <m:t>Π</m:t>
                    </m:r>
                  </m:oMath>
                </a14:m>
                <a:r>
                  <a:rPr lang="es-ES" sz="2000" dirty="0" smtClean="0"/>
                  <a:t> y de banda ancha.</a:t>
                </a:r>
              </a:p>
              <a:p>
                <a:pPr marL="742950" lvl="1" indent="-285750" algn="just">
                  <a:buFont typeface="Arial" panose="020B0604020202020204" pitchFamily="34" charset="0"/>
                  <a:buChar char="•"/>
                </a:pPr>
                <a:endParaRPr lang="es-ES" sz="2000" dirty="0" smtClean="0"/>
              </a:p>
              <a:p>
                <a:pPr marL="742950" lvl="1" indent="-285750" algn="just">
                  <a:buFont typeface="Arial" panose="020B0604020202020204" pitchFamily="34" charset="0"/>
                  <a:buChar char="•"/>
                </a:pPr>
                <a:r>
                  <a:rPr lang="es-ES" sz="2000" dirty="0" smtClean="0"/>
                  <a:t>Discutir el diseño directo utilizando SMITH.</a:t>
                </a:r>
                <a:endParaRPr lang="es-ES" sz="2000" dirty="0"/>
              </a:p>
              <a:p>
                <a:pPr marL="742950" lvl="1" indent="-285750" algn="just">
                  <a:buFont typeface="Arial" panose="020B0604020202020204" pitchFamily="34" charset="0"/>
                  <a:buChar char="•"/>
                </a:pPr>
                <a:endParaRPr lang="es-ES" sz="2000" dirty="0" smtClean="0"/>
              </a:p>
              <a:p>
                <a:endParaRPr lang="es-AR"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2862322"/>
              </a:xfrm>
              <a:prstGeom prst="rect">
                <a:avLst/>
              </a:prstGeom>
              <a:blipFill>
                <a:blip r:embed="rId5"/>
                <a:stretch>
                  <a:fillRect l="-599" t="-1279"/>
                </a:stretch>
              </a:blipFill>
            </p:spPr>
            <p:txBody>
              <a:bodyPr/>
              <a:lstStyle/>
              <a:p>
                <a:r>
                  <a:rPr lang="es-AR">
                    <a:noFill/>
                  </a:rPr>
                  <a:t> </a:t>
                </a:r>
              </a:p>
            </p:txBody>
          </p:sp>
        </mc:Fallback>
      </mc:AlternateContent>
    </p:spTree>
    <p:extLst>
      <p:ext uri="{BB962C8B-B14F-4D97-AF65-F5344CB8AC3E}">
        <p14:creationId xmlns:p14="http://schemas.microsoft.com/office/powerpoint/2010/main" val="1545130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7687"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5262979"/>
              </a:xfrm>
              <a:prstGeom prst="rect">
                <a:avLst/>
              </a:prstGeom>
              <a:noFill/>
            </p:spPr>
            <p:txBody>
              <a:bodyPr wrap="square" rtlCol="0">
                <a:spAutoFit/>
              </a:bodyPr>
              <a:lstStyle/>
              <a:p>
                <a:pPr lvl="0" algn="just"/>
                <a:r>
                  <a:rPr lang="es-ES" dirty="0" smtClean="0"/>
                  <a:t>Diseñe una red para adaptar una carga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r>
                      <a:rPr lang="es-ES" i="1">
                        <a:latin typeface="Cambria Math" panose="02040503050406030204" pitchFamily="18" charset="0"/>
                      </a:rPr>
                      <m:t>=</m:t>
                    </m:r>
                    <m:d>
                      <m:dPr>
                        <m:ctrlPr>
                          <a:rPr lang="es-AR" i="1">
                            <a:latin typeface="Cambria Math" panose="02040503050406030204" pitchFamily="18" charset="0"/>
                          </a:rPr>
                        </m:ctrlPr>
                      </m:dPr>
                      <m:e>
                        <m:r>
                          <a:rPr lang="es-ES" b="0" i="1" smtClean="0">
                            <a:latin typeface="Cambria Math" panose="02040503050406030204" pitchFamily="18" charset="0"/>
                          </a:rPr>
                          <m:t>120+</m:t>
                        </m:r>
                        <m:r>
                          <a:rPr lang="es-ES" i="1">
                            <a:latin typeface="Cambria Math" panose="02040503050406030204" pitchFamily="18" charset="0"/>
                          </a:rPr>
                          <m:t>𝑗</m:t>
                        </m:r>
                        <m:r>
                          <a:rPr lang="es-ES" b="0" i="1" smtClean="0">
                            <a:latin typeface="Cambria Math" panose="02040503050406030204" pitchFamily="18" charset="0"/>
                          </a:rPr>
                          <m:t>70</m:t>
                        </m:r>
                      </m:e>
                    </m:d>
                    <m:r>
                      <m:rPr>
                        <m:sty m:val="p"/>
                      </m:rPr>
                      <a:rPr lang="es-ES">
                        <a:latin typeface="Cambria Math" panose="02040503050406030204" pitchFamily="18" charset="0"/>
                      </a:rPr>
                      <m:t>Ω</m:t>
                    </m:r>
                  </m:oMath>
                </a14:m>
                <a:r>
                  <a:rPr lang="es-ES" dirty="0"/>
                  <a:t> a una línea de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0</m:t>
                        </m:r>
                      </m:sub>
                    </m:sSub>
                    <m:r>
                      <a:rPr lang="es-ES" i="1">
                        <a:latin typeface="Cambria Math" panose="02040503050406030204" pitchFamily="18" charset="0"/>
                      </a:rPr>
                      <m:t>=</m:t>
                    </m:r>
                    <m:r>
                      <a:rPr lang="es-ES" b="0" i="1" smtClean="0">
                        <a:latin typeface="Cambria Math" panose="02040503050406030204" pitchFamily="18" charset="0"/>
                      </a:rPr>
                      <m:t>50</m:t>
                    </m:r>
                    <m:r>
                      <m:rPr>
                        <m:sty m:val="p"/>
                      </m:rPr>
                      <a:rPr lang="es-ES">
                        <a:latin typeface="Cambria Math" panose="02040503050406030204" pitchFamily="18" charset="0"/>
                      </a:rPr>
                      <m:t>Ω</m:t>
                    </m:r>
                  </m:oMath>
                </a14:m>
                <a:r>
                  <a:rPr lang="es-ES" dirty="0"/>
                  <a:t> a la frecuencia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=900 </m:t>
                    </m:r>
                    <m:r>
                      <a:rPr lang="es-ES" i="1">
                        <a:latin typeface="Cambria Math" panose="02040503050406030204" pitchFamily="18" charset="0"/>
                      </a:rPr>
                      <m:t>𝑀𝐻𝑧</m:t>
                    </m:r>
                    <m:r>
                      <a:rPr lang="es-ES" i="1">
                        <a:latin typeface="Cambria Math" panose="02040503050406030204" pitchFamily="18" charset="0"/>
                      </a:rPr>
                      <m:t>.</m:t>
                    </m:r>
                  </m:oMath>
                </a14:m>
                <a:endParaRPr lang="es-AR" dirty="0"/>
              </a:p>
              <a:p>
                <a:pPr marL="342900" indent="-342900" algn="just">
                  <a:buFont typeface="Arial" panose="020B0604020202020204" pitchFamily="34" charset="0"/>
                  <a:buChar char="•"/>
                </a:pPr>
                <a:endParaRPr lang="es-ES" sz="2000" b="1" dirty="0" smtClean="0"/>
              </a:p>
              <a:p>
                <a:pPr algn="just"/>
                <a:r>
                  <a:rPr lang="es-ES" sz="2000" b="1" dirty="0" smtClean="0"/>
                  <a:t>Opción 3: Red en “</a:t>
                </a:r>
                <a14:m>
                  <m:oMath xmlns:m="http://schemas.openxmlformats.org/officeDocument/2006/math">
                    <m:r>
                      <a:rPr lang="es-ES" sz="2000" b="1" i="0" dirty="0" smtClean="0">
                        <a:latin typeface="Cambria Math" panose="02040503050406030204" pitchFamily="18" charset="0"/>
                      </a:rPr>
                      <m:t>𝚷</m:t>
                    </m:r>
                  </m:oMath>
                </a14:m>
                <a:r>
                  <a:rPr lang="es-ES" sz="2000" b="1" dirty="0" smtClean="0"/>
                  <a:t>”. Si se desea acotar el ancho de banda (aumentar el </a:t>
                </a:r>
                <a14:m>
                  <m:oMath xmlns:m="http://schemas.openxmlformats.org/officeDocument/2006/math">
                    <m:r>
                      <a:rPr lang="es-ES" sz="2000" b="1" i="1">
                        <a:latin typeface="Cambria Math" panose="02040503050406030204" pitchFamily="18" charset="0"/>
                      </a:rPr>
                      <m:t>𝑸</m:t>
                    </m:r>
                  </m:oMath>
                </a14:m>
                <a:r>
                  <a:rPr lang="es-ES" sz="2000" b="1" dirty="0" smtClean="0"/>
                  <a:t>).</a:t>
                </a:r>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smtClean="0"/>
              </a:p>
              <a:p>
                <a:pPr algn="just"/>
                <a:endParaRPr lang="es-ES" sz="2000" b="1" dirty="0" smtClean="0"/>
              </a:p>
              <a:p>
                <a:pPr algn="just"/>
                <a:endParaRPr lang="es-ES" sz="2000" b="1" dirty="0"/>
              </a:p>
              <a:p>
                <a:pPr algn="just"/>
                <a:r>
                  <a:rPr lang="es-ES" sz="2000" dirty="0" smtClean="0"/>
                  <a:t>El procedimiento es similar al de la red T, solo que los valores de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𝐿</m:t>
                        </m:r>
                      </m:sub>
                    </m:sSub>
                  </m:oMath>
                </a14:m>
                <a:r>
                  <a:rPr lang="es-ES" sz="2000" dirty="0" smtClean="0"/>
                  <a:t> y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b="0" i="1" smtClean="0">
                            <a:latin typeface="Cambria Math" panose="02040503050406030204" pitchFamily="18" charset="0"/>
                          </a:rPr>
                          <m:t>𝐺</m:t>
                        </m:r>
                      </m:sub>
                    </m:sSub>
                  </m:oMath>
                </a14:m>
                <a:r>
                  <a:rPr lang="es-ES" sz="2000" dirty="0" smtClean="0"/>
                  <a:t> deben calcularse del equivalente paralelo de las impedancias de carga y generador. </a:t>
                </a:r>
              </a:p>
              <a:p>
                <a:pPr algn="just"/>
                <a:r>
                  <a:rPr lang="es-ES" sz="2000" dirty="0"/>
                  <a:t>Paso 1: Determinar el </a:t>
                </a:r>
                <a14:m>
                  <m:oMath xmlns:m="http://schemas.openxmlformats.org/officeDocument/2006/math">
                    <m:r>
                      <a:rPr lang="es-ES" sz="2000" i="1">
                        <a:latin typeface="Cambria Math" panose="02040503050406030204" pitchFamily="18" charset="0"/>
                      </a:rPr>
                      <m:t>𝑄</m:t>
                    </m:r>
                  </m:oMath>
                </a14:m>
                <a:r>
                  <a:rPr lang="es-ES" sz="2000" dirty="0"/>
                  <a:t> deseado, que debe ser mayor que el lograble con la red </a:t>
                </a:r>
                <a:r>
                  <a:rPr lang="es-ES" sz="2000" i="1" dirty="0"/>
                  <a:t>L</a:t>
                </a:r>
                <a:r>
                  <a:rPr lang="es-ES" sz="2000" dirty="0"/>
                  <a:t> (1,49). Supongamos en este caso que se busca un </a:t>
                </a:r>
                <a14:m>
                  <m:oMath xmlns:m="http://schemas.openxmlformats.org/officeDocument/2006/math">
                    <m:r>
                      <a:rPr lang="es-ES" sz="2000" i="1">
                        <a:latin typeface="Cambria Math" panose="02040503050406030204" pitchFamily="18" charset="0"/>
                      </a:rPr>
                      <m:t>𝑄</m:t>
                    </m:r>
                    <m:r>
                      <a:rPr lang="es-ES" sz="2000" i="1">
                        <a:latin typeface="Cambria Math" panose="02040503050406030204" pitchFamily="18" charset="0"/>
                      </a:rPr>
                      <m:t>=3</m:t>
                    </m:r>
                  </m:oMath>
                </a14:m>
                <a:r>
                  <a:rPr lang="es-ES" sz="2000" dirty="0" smtClean="0"/>
                  <a:t>.</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5262979"/>
              </a:xfrm>
              <a:prstGeom prst="rect">
                <a:avLst/>
              </a:prstGeom>
              <a:blipFill>
                <a:blip r:embed="rId5"/>
                <a:stretch>
                  <a:fillRect l="-599" t="-695" r="-659" b="-1159"/>
                </a:stretch>
              </a:blipFill>
            </p:spPr>
            <p:txBody>
              <a:bodyPr/>
              <a:lstStyle/>
              <a:p>
                <a:r>
                  <a:rPr lang="es-AR">
                    <a:noFill/>
                  </a:rPr>
                  <a:t> </a:t>
                </a:r>
              </a:p>
            </p:txBody>
          </p:sp>
        </mc:Fallback>
      </mc:AlternateContent>
      <p:grpSp>
        <p:nvGrpSpPr>
          <p:cNvPr id="37" name="Grupo 36"/>
          <p:cNvGrpSpPr/>
          <p:nvPr/>
        </p:nvGrpSpPr>
        <p:grpSpPr>
          <a:xfrm>
            <a:off x="3424845" y="2984268"/>
            <a:ext cx="5760116" cy="1878677"/>
            <a:chOff x="1762299" y="2734886"/>
            <a:chExt cx="5760116" cy="1878677"/>
          </a:xfrm>
        </p:grpSpPr>
        <p:cxnSp>
          <p:nvCxnSpPr>
            <p:cNvPr id="12" name="Conector recto 1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4" name="Conector recto 13"/>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10" name="Grupo 9"/>
            <p:cNvGrpSpPr/>
            <p:nvPr/>
          </p:nvGrpSpPr>
          <p:grpSpPr>
            <a:xfrm rot="19154456">
              <a:off x="1762299" y="3225338"/>
              <a:ext cx="523702" cy="523702"/>
              <a:chOff x="1512916" y="3158836"/>
              <a:chExt cx="831273" cy="798022"/>
            </a:xfrm>
          </p:grpSpPr>
          <p:sp>
            <p:nvSpPr>
              <p:cNvPr id="2" name="Elipse 1"/>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 name="Conector curvado 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7" name="Conector recto 16"/>
            <p:cNvCxnSpPr/>
            <p:nvPr/>
          </p:nvCxnSpPr>
          <p:spPr>
            <a:xfrm flipH="1">
              <a:off x="3383283" y="2926388"/>
              <a:ext cx="325702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Rectángulo 1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19" name="Rectángulo 1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21" name="Conector recto 20"/>
            <p:cNvCxnSpPr>
              <a:stCxn id="1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Rectángulo 2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7"/>
                  <a:stretch>
                    <a:fillRect l="-8046" r="-2299"/>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3635253" y="2734886"/>
                  <a:ext cx="1959212" cy="1878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solidFill>
                            <a:latin typeface="Cambria Math" panose="02040503050406030204" pitchFamily="18" charset="0"/>
                          </a:rPr>
                          <m:t>𝑅𝑒𝑑</m:t>
                        </m:r>
                        <m:r>
                          <a:rPr lang="es-ES" sz="2400" b="0" i="1" smtClean="0">
                            <a:solidFill>
                              <a:schemeClr val="tx1"/>
                            </a:solidFill>
                            <a:latin typeface="Cambria Math" panose="02040503050406030204" pitchFamily="18" charset="0"/>
                          </a:rPr>
                          <m:t> </m:t>
                        </m:r>
                        <m:r>
                          <a:rPr lang="es-ES" sz="2400" i="1">
                            <a:solidFill>
                              <a:schemeClr val="tx1"/>
                            </a:solidFill>
                            <a:latin typeface="Cambria Math" panose="02040503050406030204" pitchFamily="18" charset="0"/>
                          </a:rPr>
                          <m:t>𝛱</m:t>
                        </m:r>
                      </m:oMath>
                    </m:oMathPara>
                  </a14:m>
                  <a:endParaRPr lang="es-AR" sz="2400" dirty="0"/>
                </a:p>
              </p:txBody>
            </p:sp>
          </mc:Choice>
          <mc:Fallback xmlns="">
            <p:sp>
              <p:nvSpPr>
                <p:cNvPr id="36" name="Rectángulo 35"/>
                <p:cNvSpPr>
                  <a:spLocks noRot="1" noChangeAspect="1" noMove="1" noResize="1" noEditPoints="1" noAdjustHandles="1" noChangeArrowheads="1" noChangeShapeType="1" noTextEdit="1"/>
                </p:cNvSpPr>
                <p:nvPr/>
              </p:nvSpPr>
              <p:spPr>
                <a:xfrm>
                  <a:off x="3635253" y="2734886"/>
                  <a:ext cx="1959212" cy="1878677"/>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spTree>
    <p:extLst>
      <p:ext uri="{BB962C8B-B14F-4D97-AF65-F5344CB8AC3E}">
        <p14:creationId xmlns:p14="http://schemas.microsoft.com/office/powerpoint/2010/main" val="282822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ector recto 83"/>
          <p:cNvCxnSpPr/>
          <p:nvPr/>
        </p:nvCxnSpPr>
        <p:spPr>
          <a:xfrm flipV="1">
            <a:off x="4707675" y="4901619"/>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28713"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87916" y="1430382"/>
            <a:ext cx="10172700" cy="369332"/>
          </a:xfrm>
          <a:prstGeom prst="rect">
            <a:avLst/>
          </a:prstGeom>
          <a:noFill/>
        </p:spPr>
        <p:txBody>
          <a:bodyPr wrap="square" rtlCol="0">
            <a:spAutoFit/>
          </a:bodyPr>
          <a:lstStyle/>
          <a:p>
            <a:pPr algn="just"/>
            <a:r>
              <a:rPr lang="es-ES" dirty="0" smtClean="0"/>
              <a:t>Paso 2: Diagramar la red para identificar las resistencias de cada extremo.</a:t>
            </a:r>
            <a:endParaRPr lang="es-ES" dirty="0"/>
          </a:p>
        </p:txBody>
      </p:sp>
      <p:grpSp>
        <p:nvGrpSpPr>
          <p:cNvPr id="20" name="Grupo 19"/>
          <p:cNvGrpSpPr/>
          <p:nvPr/>
        </p:nvGrpSpPr>
        <p:grpSpPr>
          <a:xfrm>
            <a:off x="1068803" y="2281496"/>
            <a:ext cx="5534097" cy="1549918"/>
            <a:chOff x="1762299" y="2734887"/>
            <a:chExt cx="5870798" cy="1712422"/>
          </a:xfrm>
        </p:grpSpPr>
        <p:cxnSp>
          <p:nvCxnSpPr>
            <p:cNvPr id="22" name="Conector recto 2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H="1">
              <a:off x="2019994" y="4447308"/>
              <a:ext cx="5237237" cy="1"/>
            </a:xfrm>
            <a:prstGeom prst="line">
              <a:avLst/>
            </a:prstGeom>
          </p:spPr>
          <p:style>
            <a:lnRef idx="2">
              <a:schemeClr val="dk1"/>
            </a:lnRef>
            <a:fillRef idx="0">
              <a:schemeClr val="dk1"/>
            </a:fillRef>
            <a:effectRef idx="1">
              <a:schemeClr val="dk1"/>
            </a:effectRef>
            <a:fontRef idx="minor">
              <a:schemeClr val="tx1"/>
            </a:fontRef>
          </p:style>
        </p:cxnSp>
        <p:grpSp>
          <p:nvGrpSpPr>
            <p:cNvPr id="27" name="Grupo 26"/>
            <p:cNvGrpSpPr/>
            <p:nvPr/>
          </p:nvGrpSpPr>
          <p:grpSpPr>
            <a:xfrm rot="19154456">
              <a:off x="1762299" y="3225338"/>
              <a:ext cx="523702" cy="523702"/>
              <a:chOff x="1512916" y="3158836"/>
              <a:chExt cx="831273" cy="798022"/>
            </a:xfrm>
          </p:grpSpPr>
          <p:sp>
            <p:nvSpPr>
              <p:cNvPr id="39" name="Elipse 38"/>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0" name="Conector curvado 39"/>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H="1">
              <a:off x="5760826" y="2926237"/>
              <a:ext cx="1496408" cy="2512"/>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flipV="1">
              <a:off x="7257232" y="2926387"/>
              <a:ext cx="0" cy="1520921"/>
            </a:xfrm>
            <a:prstGeom prst="line">
              <a:avLst/>
            </a:prstGeom>
          </p:spPr>
          <p:style>
            <a:lnRef idx="2">
              <a:schemeClr val="dk1"/>
            </a:lnRef>
            <a:fillRef idx="0">
              <a:schemeClr val="dk1"/>
            </a:fillRef>
            <a:effectRef idx="1">
              <a:schemeClr val="dk1"/>
            </a:effectRef>
            <a:fontRef idx="minor">
              <a:schemeClr val="tx1"/>
            </a:fontRef>
          </p:style>
        </p:cxnSp>
        <p:sp>
          <p:nvSpPr>
            <p:cNvPr id="35" name="Rectángulo 34"/>
            <p:cNvSpPr/>
            <p:nvPr/>
          </p:nvSpPr>
          <p:spPr>
            <a:xfrm>
              <a:off x="6881366" y="3254453"/>
              <a:ext cx="751731"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161// </a:t>
              </a:r>
              <a:r>
                <a:rPr lang="es-ES" sz="1200" dirty="0" smtClean="0">
                  <a:solidFill>
                    <a:schemeClr val="tx1"/>
                  </a:solidFill>
                </a:rPr>
                <a:t>j216</a:t>
              </a:r>
              <a:endParaRPr lang="es-AR" sz="1200" dirty="0"/>
            </a:p>
          </p:txBody>
        </p:sp>
      </p:grpSp>
      <p:cxnSp>
        <p:nvCxnSpPr>
          <p:cNvPr id="57" name="Conector recto 56"/>
          <p:cNvCxnSpPr/>
          <p:nvPr/>
        </p:nvCxnSpPr>
        <p:spPr>
          <a:xfrm flipV="1">
            <a:off x="5234653" y="2451798"/>
            <a:ext cx="0" cy="1376590"/>
          </a:xfrm>
          <a:prstGeom prst="line">
            <a:avLst/>
          </a:prstGeom>
        </p:spPr>
        <p:style>
          <a:lnRef idx="2">
            <a:schemeClr val="dk1"/>
          </a:lnRef>
          <a:fillRef idx="0">
            <a:schemeClr val="dk1"/>
          </a:fillRef>
          <a:effectRef idx="1">
            <a:schemeClr val="dk1"/>
          </a:effectRef>
          <a:fontRef idx="minor">
            <a:schemeClr val="tx1"/>
          </a:fontRef>
        </p:style>
      </p:cxnSp>
      <p:sp>
        <p:nvSpPr>
          <p:cNvPr id="62" name="Rectángulo 61"/>
          <p:cNvSpPr/>
          <p:nvPr/>
        </p:nvSpPr>
        <p:spPr>
          <a:xfrm>
            <a:off x="4996491" y="2754597"/>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52" name="Rectángulo 51"/>
          <p:cNvSpPr/>
          <p:nvPr/>
        </p:nvSpPr>
        <p:spPr>
          <a:xfrm>
            <a:off x="3705672" y="2281495"/>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56" name="CuadroTexto 55"/>
              <p:cNvSpPr txBox="1"/>
              <p:nvPr/>
            </p:nvSpPr>
            <p:spPr>
              <a:xfrm>
                <a:off x="8588548" y="1874078"/>
                <a:ext cx="2805295" cy="1200329"/>
              </a:xfrm>
              <a:prstGeom prst="rect">
                <a:avLst/>
              </a:prstGeom>
              <a:noFill/>
            </p:spPr>
            <p:txBody>
              <a:bodyPr wrap="square" rtlCol="0">
                <a:spAutoFit/>
              </a:bodyPr>
              <a:lstStyle/>
              <a:p>
                <a:pPr algn="just"/>
                <a:r>
                  <a:rPr lang="es-ES" dirty="0" smtClean="0"/>
                  <a:t>Como los componentes más extremos de la </a:t>
                </a:r>
                <a14:m>
                  <m:oMath xmlns:m="http://schemas.openxmlformats.org/officeDocument/2006/math">
                    <m:r>
                      <a:rPr lang="es-ES" i="1">
                        <a:latin typeface="Cambria Math" panose="02040503050406030204" pitchFamily="18" charset="0"/>
                      </a:rPr>
                      <m:t>𝛱</m:t>
                    </m:r>
                  </m:oMath>
                </a14:m>
                <a:r>
                  <a:rPr lang="es-ES" dirty="0" smtClean="0"/>
                  <a:t> están en </a:t>
                </a:r>
                <a:r>
                  <a:rPr lang="es-ES" u="sng" dirty="0" smtClean="0"/>
                  <a:t>paralelo</a:t>
                </a:r>
                <a:r>
                  <a:rPr lang="es-ES" dirty="0" smtClean="0"/>
                  <a:t> con la carga y el generador, se cumple que:</a:t>
                </a:r>
              </a:p>
            </p:txBody>
          </p:sp>
        </mc:Choice>
        <mc:Fallback xmlns="">
          <p:sp>
            <p:nvSpPr>
              <p:cNvPr id="56" name="CuadroTexto 55"/>
              <p:cNvSpPr txBox="1">
                <a:spLocks noRot="1" noChangeAspect="1" noMove="1" noResize="1" noEditPoints="1" noAdjustHandles="1" noChangeArrowheads="1" noChangeShapeType="1" noTextEdit="1"/>
              </p:cNvSpPr>
              <p:nvPr/>
            </p:nvSpPr>
            <p:spPr>
              <a:xfrm>
                <a:off x="8588548" y="1874078"/>
                <a:ext cx="2805295" cy="1200329"/>
              </a:xfrm>
              <a:prstGeom prst="rect">
                <a:avLst/>
              </a:prstGeom>
              <a:blipFill>
                <a:blip r:embed="rId7"/>
                <a:stretch>
                  <a:fillRect l="-1957" t="-2538" r="-1739" b="-710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8829305" y="3593495"/>
                <a:ext cx="122354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𝐺</m:t>
                          </m:r>
                        </m:sub>
                      </m:sSub>
                      <m:r>
                        <a:rPr lang="es-ES" i="1">
                          <a:latin typeface="Cambria Math" panose="02040503050406030204" pitchFamily="18" charset="0"/>
                        </a:rPr>
                        <m:t>=50</m:t>
                      </m:r>
                      <m:r>
                        <m:rPr>
                          <m:sty m:val="p"/>
                        </m:rPr>
                        <a:rPr lang="es-ES">
                          <a:latin typeface="Cambria Math" panose="02040503050406030204" pitchFamily="18" charset="0"/>
                        </a:rPr>
                        <m:t>Ω</m:t>
                      </m:r>
                    </m:oMath>
                  </m:oMathPara>
                </a14:m>
                <a:endParaRPr lang="es-AR" dirty="0"/>
              </a:p>
            </p:txBody>
          </p:sp>
        </mc:Choice>
        <mc:Fallback xmlns="">
          <p:sp>
            <p:nvSpPr>
              <p:cNvPr id="10" name="Rectángulo 9"/>
              <p:cNvSpPr>
                <a:spLocks noRot="1" noChangeAspect="1" noMove="1" noResize="1" noEditPoints="1" noAdjustHandles="1" noChangeArrowheads="1" noChangeShapeType="1" noTextEdit="1"/>
              </p:cNvSpPr>
              <p:nvPr/>
            </p:nvSpPr>
            <p:spPr>
              <a:xfrm>
                <a:off x="8829305" y="3593495"/>
                <a:ext cx="1223540" cy="369332"/>
              </a:xfrm>
              <a:prstGeom prst="rect">
                <a:avLst/>
              </a:prstGeom>
              <a:blipFill>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0" name="Rectángulo 59"/>
              <p:cNvSpPr/>
              <p:nvPr/>
            </p:nvSpPr>
            <p:spPr>
              <a:xfrm>
                <a:off x="8829305" y="3148771"/>
                <a:ext cx="132965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𝐿</m:t>
                          </m:r>
                        </m:sub>
                      </m:sSub>
                      <m:r>
                        <a:rPr lang="es-ES" i="1">
                          <a:latin typeface="Cambria Math" panose="02040503050406030204" pitchFamily="18" charset="0"/>
                        </a:rPr>
                        <m:t>=</m:t>
                      </m:r>
                      <m:r>
                        <a:rPr lang="es-ES" b="0" i="1" smtClean="0">
                          <a:latin typeface="Cambria Math" panose="02040503050406030204" pitchFamily="18" charset="0"/>
                        </a:rPr>
                        <m:t>161</m:t>
                      </m:r>
                      <m:r>
                        <m:rPr>
                          <m:sty m:val="p"/>
                        </m:rPr>
                        <a:rPr lang="es-ES">
                          <a:latin typeface="Cambria Math" panose="02040503050406030204" pitchFamily="18" charset="0"/>
                        </a:rPr>
                        <m:t>Ω</m:t>
                      </m:r>
                    </m:oMath>
                  </m:oMathPara>
                </a14:m>
                <a:endParaRPr lang="es-AR" dirty="0"/>
              </a:p>
            </p:txBody>
          </p:sp>
        </mc:Choice>
        <mc:Fallback xmlns="">
          <p:sp>
            <p:nvSpPr>
              <p:cNvPr id="60" name="Rectángulo 59"/>
              <p:cNvSpPr>
                <a:spLocks noRot="1" noChangeAspect="1" noMove="1" noResize="1" noEditPoints="1" noAdjustHandles="1" noChangeArrowheads="1" noChangeShapeType="1" noTextEdit="1"/>
              </p:cNvSpPr>
              <p:nvPr/>
            </p:nvSpPr>
            <p:spPr>
              <a:xfrm>
                <a:off x="8829305" y="3148771"/>
                <a:ext cx="1329659" cy="369332"/>
              </a:xfrm>
              <a:prstGeom prst="rect">
                <a:avLst/>
              </a:prstGeom>
              <a:blipFill>
                <a:blip r:embed="rId9"/>
                <a:stretch>
                  <a:fillRect/>
                </a:stretch>
              </a:blipFill>
            </p:spPr>
            <p:txBody>
              <a:bodyPr/>
              <a:lstStyle/>
              <a:p>
                <a:r>
                  <a:rPr lang="es-AR">
                    <a:noFill/>
                  </a:rPr>
                  <a:t> </a:t>
                </a:r>
              </a:p>
            </p:txBody>
          </p:sp>
        </mc:Fallback>
      </mc:AlternateContent>
      <p:grpSp>
        <p:nvGrpSpPr>
          <p:cNvPr id="64" name="Grupo 63"/>
          <p:cNvGrpSpPr/>
          <p:nvPr/>
        </p:nvGrpSpPr>
        <p:grpSpPr>
          <a:xfrm>
            <a:off x="973935" y="4714181"/>
            <a:ext cx="6286431" cy="1552944"/>
            <a:chOff x="1762299" y="2734887"/>
            <a:chExt cx="6668906" cy="1715765"/>
          </a:xfrm>
        </p:grpSpPr>
        <p:cxnSp>
          <p:nvCxnSpPr>
            <p:cNvPr id="65" name="Conector recto 64"/>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66" name="Conector recto 65"/>
            <p:cNvCxnSpPr/>
            <p:nvPr/>
          </p:nvCxnSpPr>
          <p:spPr>
            <a:xfrm flipH="1">
              <a:off x="2019995" y="4447309"/>
              <a:ext cx="6411205" cy="0"/>
            </a:xfrm>
            <a:prstGeom prst="line">
              <a:avLst/>
            </a:prstGeom>
          </p:spPr>
          <p:style>
            <a:lnRef idx="2">
              <a:schemeClr val="dk1"/>
            </a:lnRef>
            <a:fillRef idx="0">
              <a:schemeClr val="dk1"/>
            </a:fillRef>
            <a:effectRef idx="1">
              <a:schemeClr val="dk1"/>
            </a:effectRef>
            <a:fontRef idx="minor">
              <a:schemeClr val="tx1"/>
            </a:fontRef>
          </p:style>
        </p:cxnSp>
        <p:grpSp>
          <p:nvGrpSpPr>
            <p:cNvPr id="67" name="Grupo 66"/>
            <p:cNvGrpSpPr/>
            <p:nvPr/>
          </p:nvGrpSpPr>
          <p:grpSpPr>
            <a:xfrm rot="19154456">
              <a:off x="1762299" y="3225338"/>
              <a:ext cx="523702" cy="523702"/>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8" name="Conector recto 67"/>
            <p:cNvCxnSpPr>
              <a:stCxn id="79" idx="1"/>
            </p:cNvCxnSpPr>
            <p:nvPr/>
          </p:nvCxnSpPr>
          <p:spPr>
            <a:xfrm flipH="1" flipV="1">
              <a:off x="3383284" y="2926388"/>
              <a:ext cx="3409109" cy="15719"/>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9" name="Rectángulo 6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70" name="Conector recto 69"/>
            <p:cNvCxnSpPr>
              <a:stCxn id="6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flipV="1">
              <a:off x="6792393" y="2910959"/>
              <a:ext cx="1638812" cy="6172"/>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8431203" y="2929731"/>
              <a:ext cx="0" cy="1520921"/>
            </a:xfrm>
            <a:prstGeom prst="line">
              <a:avLst/>
            </a:prstGeom>
          </p:spPr>
          <p:style>
            <a:lnRef idx="2">
              <a:schemeClr val="dk1"/>
            </a:lnRef>
            <a:fillRef idx="0">
              <a:schemeClr val="dk1"/>
            </a:fillRef>
            <a:effectRef idx="1">
              <a:schemeClr val="dk1"/>
            </a:effectRef>
            <a:fontRef idx="minor">
              <a:schemeClr val="tx1"/>
            </a:fontRef>
          </p:style>
        </p:cxnSp>
      </p:grpSp>
      <p:sp>
        <p:nvSpPr>
          <p:cNvPr id="76" name="Rectángulo 75"/>
          <p:cNvSpPr/>
          <p:nvPr/>
        </p:nvSpPr>
        <p:spPr>
          <a:xfrm>
            <a:off x="3483520" y="4721294"/>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cxnSp>
        <p:nvCxnSpPr>
          <p:cNvPr id="77" name="Conector recto 76"/>
          <p:cNvCxnSpPr/>
          <p:nvPr/>
        </p:nvCxnSpPr>
        <p:spPr>
          <a:xfrm flipV="1">
            <a:off x="2957818" y="4887509"/>
            <a:ext cx="0" cy="1376590"/>
          </a:xfrm>
          <a:prstGeom prst="line">
            <a:avLst/>
          </a:prstGeom>
        </p:spPr>
        <p:style>
          <a:lnRef idx="2">
            <a:schemeClr val="dk1"/>
          </a:lnRef>
          <a:fillRef idx="0">
            <a:schemeClr val="dk1"/>
          </a:fillRef>
          <a:effectRef idx="1">
            <a:schemeClr val="dk1"/>
          </a:effectRef>
          <a:fontRef idx="minor">
            <a:schemeClr val="tx1"/>
          </a:fontRef>
        </p:style>
      </p:cxnSp>
      <p:sp>
        <p:nvSpPr>
          <p:cNvPr id="78" name="Rectángulo 77"/>
          <p:cNvSpPr/>
          <p:nvPr/>
        </p:nvSpPr>
        <p:spPr>
          <a:xfrm>
            <a:off x="2719656" y="5190308"/>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9" name="Rectángulo 78"/>
          <p:cNvSpPr/>
          <p:nvPr/>
        </p:nvSpPr>
        <p:spPr>
          <a:xfrm>
            <a:off x="5169995" y="4733831"/>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80" name="CuadroTexto 79"/>
              <p:cNvSpPr txBox="1"/>
              <p:nvPr/>
            </p:nvSpPr>
            <p:spPr>
              <a:xfrm>
                <a:off x="1087915" y="4122822"/>
                <a:ext cx="10425212" cy="369332"/>
              </a:xfrm>
              <a:prstGeom prst="rect">
                <a:avLst/>
              </a:prstGeom>
              <a:noFill/>
            </p:spPr>
            <p:txBody>
              <a:bodyPr wrap="square" rtlCol="0">
                <a:spAutoFit/>
              </a:bodyPr>
              <a:lstStyle/>
              <a:p>
                <a:pPr algn="just"/>
                <a:r>
                  <a:rPr lang="es-ES" dirty="0" smtClean="0"/>
                  <a:t>Paso 3: La red anterior equivale a este circuito si asumimos que existe una resistencia virtual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𝑣</m:t>
                        </m:r>
                      </m:sub>
                    </m:sSub>
                    <m:r>
                      <a:rPr lang="es-ES" b="0" i="0" smtClean="0">
                        <a:latin typeface="Cambria Math" panose="02040503050406030204" pitchFamily="18" charset="0"/>
                      </a:rPr>
                      <m:t>. </m:t>
                    </m:r>
                    <m:r>
                      <m:rPr>
                        <m:sty m:val="p"/>
                      </m:rPr>
                      <a:rPr lang="es-ES" b="0" i="0" smtClean="0">
                        <a:latin typeface="Cambria Math" panose="02040503050406030204" pitchFamily="18" charset="0"/>
                      </a:rPr>
                      <m:t>Calcularla</m:t>
                    </m:r>
                    <m:r>
                      <a:rPr lang="es-ES" b="0" i="0" smtClean="0">
                        <a:latin typeface="Cambria Math" panose="02040503050406030204" pitchFamily="18" charset="0"/>
                      </a:rPr>
                      <m:t>.</m:t>
                    </m:r>
                  </m:oMath>
                </a14:m>
                <a:endParaRPr lang="es-ES" dirty="0" smtClean="0"/>
              </a:p>
            </p:txBody>
          </p:sp>
        </mc:Choice>
        <mc:Fallback xmlns="">
          <p:sp>
            <p:nvSpPr>
              <p:cNvPr id="80" name="CuadroTexto 79"/>
              <p:cNvSpPr txBox="1">
                <a:spLocks noRot="1" noChangeAspect="1" noMove="1" noResize="1" noEditPoints="1" noAdjustHandles="1" noChangeArrowheads="1" noChangeShapeType="1" noTextEdit="1"/>
              </p:cNvSpPr>
              <p:nvPr/>
            </p:nvSpPr>
            <p:spPr>
              <a:xfrm>
                <a:off x="1087915" y="4122822"/>
                <a:ext cx="10425212" cy="369332"/>
              </a:xfrm>
              <a:prstGeom prst="rect">
                <a:avLst/>
              </a:prstGeom>
              <a:blipFill>
                <a:blip r:embed="rId11"/>
                <a:stretch>
                  <a:fillRect l="-468" t="-8197" b="-24590"/>
                </a:stretch>
              </a:blipFill>
            </p:spPr>
            <p:txBody>
              <a:bodyPr/>
              <a:lstStyle/>
              <a:p>
                <a:r>
                  <a:rPr lang="es-AR">
                    <a:noFill/>
                  </a:rPr>
                  <a:t> </a:t>
                </a:r>
              </a:p>
            </p:txBody>
          </p:sp>
        </mc:Fallback>
      </mc:AlternateContent>
      <p:cxnSp>
        <p:nvCxnSpPr>
          <p:cNvPr id="82" name="Conector recto 81"/>
          <p:cNvCxnSpPr/>
          <p:nvPr/>
        </p:nvCxnSpPr>
        <p:spPr>
          <a:xfrm flipV="1">
            <a:off x="6364737" y="4881923"/>
            <a:ext cx="0" cy="1376590"/>
          </a:xfrm>
          <a:prstGeom prst="line">
            <a:avLst/>
          </a:prstGeom>
        </p:spPr>
        <p:style>
          <a:lnRef idx="2">
            <a:schemeClr val="dk1"/>
          </a:lnRef>
          <a:fillRef idx="0">
            <a:schemeClr val="dk1"/>
          </a:fillRef>
          <a:effectRef idx="1">
            <a:schemeClr val="dk1"/>
          </a:effectRef>
          <a:fontRef idx="minor">
            <a:schemeClr val="tx1"/>
          </a:fontRef>
        </p:style>
      </p:cxnSp>
      <p:sp>
        <p:nvSpPr>
          <p:cNvPr id="81" name="Rectángulo 80"/>
          <p:cNvSpPr/>
          <p:nvPr/>
        </p:nvSpPr>
        <p:spPr>
          <a:xfrm>
            <a:off x="6126575" y="5165455"/>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pic>
        <p:nvPicPr>
          <p:cNvPr id="83" name="Picture 8"/>
          <p:cNvPicPr/>
          <p:nvPr/>
        </p:nvPicPr>
        <p:blipFill rotWithShape="1">
          <a:blip r:embed="rId12" cstate="print">
            <a:extLst>
              <a:ext uri="{28A0092B-C50C-407E-A947-70E740481C1C}">
                <a14:useLocalDpi xmlns:a14="http://schemas.microsoft.com/office/drawing/2010/main" val="0"/>
              </a:ext>
            </a:extLst>
          </a:blip>
          <a:srcRect l="43283" t="14186" r="53206" b="75697"/>
          <a:stretch/>
        </p:blipFill>
        <p:spPr bwMode="auto">
          <a:xfrm>
            <a:off x="4492389" y="5428211"/>
            <a:ext cx="345618" cy="357447"/>
          </a:xfrm>
          <a:prstGeom prst="rect">
            <a:avLst/>
          </a:prstGeom>
          <a:solidFill>
            <a:schemeClr val="bg1"/>
          </a:solidFill>
          <a:ln>
            <a:noFill/>
          </a:ln>
          <a:extLst/>
        </p:spPr>
      </p:pic>
      <mc:AlternateContent xmlns:mc="http://schemas.openxmlformats.org/markup-compatibility/2006" xmlns:a14="http://schemas.microsoft.com/office/drawing/2010/main">
        <mc:Choice Requires="a14">
          <p:sp>
            <p:nvSpPr>
              <p:cNvPr id="13" name="Rectángulo 12"/>
              <p:cNvSpPr/>
              <p:nvPr/>
            </p:nvSpPr>
            <p:spPr>
              <a:xfrm>
                <a:off x="4619561" y="5703046"/>
                <a:ext cx="489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oMath>
                  </m:oMathPara>
                </a14:m>
                <a:endParaRPr lang="es-AR" dirty="0"/>
              </a:p>
            </p:txBody>
          </p:sp>
        </mc:Choice>
        <mc:Fallback xmlns="">
          <p:sp>
            <p:nvSpPr>
              <p:cNvPr id="13" name="Rectángulo 12"/>
              <p:cNvSpPr>
                <a:spLocks noRot="1" noChangeAspect="1" noMove="1" noResize="1" noEditPoints="1" noAdjustHandles="1" noChangeArrowheads="1" noChangeShapeType="1" noTextEdit="1"/>
              </p:cNvSpPr>
              <p:nvPr/>
            </p:nvSpPr>
            <p:spPr>
              <a:xfrm>
                <a:off x="4619561" y="5703046"/>
                <a:ext cx="489493" cy="369332"/>
              </a:xfrm>
              <a:prstGeom prst="rect">
                <a:avLst/>
              </a:prstGeom>
              <a:blipFill>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8639034" y="5230329"/>
                <a:ext cx="1464375" cy="6521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𝑚𝑎𝑥</m:t>
                              </m:r>
                            </m:sub>
                          </m:sSub>
                        </m:num>
                        <m:den>
                          <m:sSup>
                            <m:sSupPr>
                              <m:ctrlPr>
                                <a:rPr lang="es-ES" i="1">
                                  <a:latin typeface="Cambria Math" panose="02040503050406030204" pitchFamily="18" charset="0"/>
                                </a:rPr>
                              </m:ctrlPr>
                            </m:sSupPr>
                            <m:e>
                              <m:r>
                                <a:rPr lang="es-ES" i="1">
                                  <a:latin typeface="Cambria Math" panose="02040503050406030204" pitchFamily="18" charset="0"/>
                                </a:rPr>
                                <m:t>𝑄</m:t>
                              </m:r>
                            </m:e>
                            <m:sup>
                              <m:r>
                                <a:rPr lang="es-ES" i="1">
                                  <a:latin typeface="Cambria Math" panose="02040503050406030204" pitchFamily="18" charset="0"/>
                                </a:rPr>
                                <m:t>2</m:t>
                              </m:r>
                            </m:sup>
                          </m:sSup>
                          <m:r>
                            <a:rPr lang="es-ES" i="1">
                              <a:latin typeface="Cambria Math" panose="02040503050406030204" pitchFamily="18" charset="0"/>
                            </a:rPr>
                            <m:t>+1</m:t>
                          </m:r>
                        </m:den>
                      </m:f>
                    </m:oMath>
                  </m:oMathPara>
                </a14:m>
                <a:endParaRPr lang="es-ES" b="0" dirty="0" smtClean="0"/>
              </a:p>
            </p:txBody>
          </p:sp>
        </mc:Choice>
        <mc:Fallback xmlns="">
          <p:sp>
            <p:nvSpPr>
              <p:cNvPr id="14" name="Rectángulo 13"/>
              <p:cNvSpPr>
                <a:spLocks noRot="1" noChangeAspect="1" noMove="1" noResize="1" noEditPoints="1" noAdjustHandles="1" noChangeArrowheads="1" noChangeShapeType="1" noTextEdit="1"/>
              </p:cNvSpPr>
              <p:nvPr/>
            </p:nvSpPr>
            <p:spPr>
              <a:xfrm>
                <a:off x="8639034" y="5230329"/>
                <a:ext cx="1464375" cy="652102"/>
              </a:xfrm>
              <a:prstGeom prst="rect">
                <a:avLst/>
              </a:prstGeom>
              <a:blipFill>
                <a:blip r:embed="rId1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7950674" y="4728408"/>
                <a:ext cx="31681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𝑚𝑎𝑥</m:t>
                          </m:r>
                        </m:sub>
                      </m:sSub>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max</m:t>
                          </m:r>
                        </m:fName>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𝐿</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𝐺</m:t>
                                  </m:r>
                                </m:sub>
                              </m:sSub>
                            </m:e>
                          </m:d>
                        </m:e>
                      </m:func>
                      <m:r>
                        <a:rPr lang="es-ES" b="0" i="1" smtClean="0">
                          <a:latin typeface="Cambria Math" panose="02040503050406030204" pitchFamily="18" charset="0"/>
                        </a:rPr>
                        <m:t>=161 </m:t>
                      </m:r>
                      <m:r>
                        <m:rPr>
                          <m:sty m:val="p"/>
                        </m:rPr>
                        <a:rPr lang="es-ES" b="0" i="0" smtClean="0">
                          <a:latin typeface="Cambria Math" panose="02040503050406030204" pitchFamily="18" charset="0"/>
                        </a:rPr>
                        <m:t>Ω</m:t>
                      </m:r>
                    </m:oMath>
                  </m:oMathPara>
                </a14:m>
                <a:endParaRPr lang="es-AR" dirty="0"/>
              </a:p>
            </p:txBody>
          </p:sp>
        </mc:Choice>
        <mc:Fallback xmlns="">
          <p:sp>
            <p:nvSpPr>
              <p:cNvPr id="15" name="Rectángulo 14"/>
              <p:cNvSpPr>
                <a:spLocks noRot="1" noChangeAspect="1" noMove="1" noResize="1" noEditPoints="1" noAdjustHandles="1" noChangeArrowheads="1" noChangeShapeType="1" noTextEdit="1"/>
              </p:cNvSpPr>
              <p:nvPr/>
            </p:nvSpPr>
            <p:spPr>
              <a:xfrm>
                <a:off x="7950674" y="4728408"/>
                <a:ext cx="3168111" cy="369332"/>
              </a:xfrm>
              <a:prstGeom prst="rect">
                <a:avLst/>
              </a:prstGeom>
              <a:blipFill>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8679238" y="6043484"/>
                <a:ext cx="14320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𝑣</m:t>
                          </m:r>
                        </m:sub>
                      </m:sSub>
                      <m:r>
                        <a:rPr lang="es-ES" i="1">
                          <a:latin typeface="Cambria Math" panose="02040503050406030204" pitchFamily="18" charset="0"/>
                        </a:rPr>
                        <m:t>=</m:t>
                      </m:r>
                      <m:r>
                        <a:rPr lang="es-ES" b="0" i="1" smtClean="0">
                          <a:latin typeface="Cambria Math" panose="02040503050406030204" pitchFamily="18" charset="0"/>
                        </a:rPr>
                        <m:t>16,1 </m:t>
                      </m:r>
                      <m:r>
                        <m:rPr>
                          <m:sty m:val="p"/>
                        </m:rPr>
                        <a:rPr lang="es-ES" b="0" i="0" smtClean="0">
                          <a:latin typeface="Cambria Math" panose="02040503050406030204" pitchFamily="18" charset="0"/>
                        </a:rPr>
                        <m:t>Ω</m:t>
                      </m:r>
                    </m:oMath>
                  </m:oMathPara>
                </a14:m>
                <a:endParaRPr lang="es-ES" dirty="0"/>
              </a:p>
            </p:txBody>
          </p:sp>
        </mc:Choice>
        <mc:Fallback xmlns="">
          <p:sp>
            <p:nvSpPr>
              <p:cNvPr id="16" name="Rectángulo 15"/>
              <p:cNvSpPr>
                <a:spLocks noRot="1" noChangeAspect="1" noMove="1" noResize="1" noEditPoints="1" noAdjustHandles="1" noChangeArrowheads="1" noChangeShapeType="1" noTextEdit="1"/>
              </p:cNvSpPr>
              <p:nvPr/>
            </p:nvSpPr>
            <p:spPr>
              <a:xfrm>
                <a:off x="8679238" y="6043484"/>
                <a:ext cx="1432059" cy="369332"/>
              </a:xfrm>
              <a:prstGeom prst="rect">
                <a:avLst/>
              </a:prstGeom>
              <a:blipFill>
                <a:blip r:embed="rId16"/>
                <a:stretch>
                  <a:fillRect/>
                </a:stretch>
              </a:blipFill>
            </p:spPr>
            <p:txBody>
              <a:bodyPr/>
              <a:lstStyle/>
              <a:p>
                <a:r>
                  <a:rPr lang="es-AR">
                    <a:noFill/>
                  </a:rPr>
                  <a:t> </a:t>
                </a:r>
              </a:p>
            </p:txBody>
          </p:sp>
        </mc:Fallback>
      </mc:AlternateContent>
      <p:cxnSp>
        <p:nvCxnSpPr>
          <p:cNvPr id="49" name="Conector recto 48"/>
          <p:cNvCxnSpPr/>
          <p:nvPr/>
        </p:nvCxnSpPr>
        <p:spPr>
          <a:xfrm flipV="1">
            <a:off x="3096123" y="2448648"/>
            <a:ext cx="0" cy="1376590"/>
          </a:xfrm>
          <a:prstGeom prst="line">
            <a:avLst/>
          </a:prstGeom>
        </p:spPr>
        <p:style>
          <a:lnRef idx="2">
            <a:schemeClr val="dk1"/>
          </a:lnRef>
          <a:fillRef idx="0">
            <a:schemeClr val="dk1"/>
          </a:fillRef>
          <a:effectRef idx="1">
            <a:schemeClr val="dk1"/>
          </a:effectRef>
          <a:fontRef idx="minor">
            <a:schemeClr val="tx1"/>
          </a:fontRef>
        </p:style>
      </p:cxnSp>
      <p:sp>
        <p:nvSpPr>
          <p:cNvPr id="50" name="Rectángulo 49"/>
          <p:cNvSpPr/>
          <p:nvPr/>
        </p:nvSpPr>
        <p:spPr>
          <a:xfrm>
            <a:off x="2857961" y="2751447"/>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54" name="Rectángulo 53"/>
          <p:cNvSpPr/>
          <p:nvPr/>
        </p:nvSpPr>
        <p:spPr>
          <a:xfrm>
            <a:off x="6906053" y="5222011"/>
            <a:ext cx="708618"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161// </a:t>
            </a:r>
            <a:r>
              <a:rPr lang="es-ES" sz="1200" dirty="0" smtClean="0">
                <a:solidFill>
                  <a:schemeClr val="tx1"/>
                </a:solidFill>
              </a:rPr>
              <a:t>j216</a:t>
            </a:r>
            <a:endParaRPr lang="es-AR" sz="1200" dirty="0"/>
          </a:p>
        </p:txBody>
      </p:sp>
    </p:spTree>
    <p:extLst>
      <p:ext uri="{BB962C8B-B14F-4D97-AF65-F5344CB8AC3E}">
        <p14:creationId xmlns:p14="http://schemas.microsoft.com/office/powerpoint/2010/main" val="1282135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0754"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60885" y="1263003"/>
                <a:ext cx="10172700" cy="646331"/>
              </a:xfrm>
              <a:prstGeom prst="rect">
                <a:avLst/>
              </a:prstGeom>
              <a:noFill/>
            </p:spPr>
            <p:txBody>
              <a:bodyPr wrap="square" rtlCol="0">
                <a:spAutoFit/>
              </a:bodyPr>
              <a:lstStyle/>
              <a:p>
                <a:pPr algn="just"/>
                <a:r>
                  <a:rPr lang="es-ES" dirty="0" smtClean="0"/>
                  <a:t>Las cuatro posibilidades llevan al circulo con resistencia virtual </a:t>
                </a:r>
                <a14:m>
                  <m:oMath xmlns:m="http://schemas.openxmlformats.org/officeDocument/2006/math">
                    <m:r>
                      <a:rPr lang="es-ES" b="0" i="1" smtClean="0">
                        <a:latin typeface="Cambria Math" panose="02040503050406030204" pitchFamily="18" charset="0"/>
                      </a:rPr>
                      <m:t>16,1</m:t>
                    </m:r>
                    <m:r>
                      <m:rPr>
                        <m:sty m:val="p"/>
                      </m:rPr>
                      <a:rPr lang="es-ES" b="0" i="0" smtClean="0">
                        <a:latin typeface="Cambria Math" panose="02040503050406030204" pitchFamily="18" charset="0"/>
                      </a:rPr>
                      <m:t>Ω</m:t>
                    </m:r>
                  </m:oMath>
                </a14:m>
                <a:r>
                  <a:rPr lang="es-ES" dirty="0" smtClean="0"/>
                  <a:t> antes de adaptar el nuevo punto con una red “L”. Explicar diseño directo con el ábaco.</a:t>
                </a:r>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60885" y="1263003"/>
                <a:ext cx="10172700" cy="646331"/>
              </a:xfrm>
              <a:prstGeom prst="rect">
                <a:avLst/>
              </a:prstGeom>
              <a:blipFill>
                <a:blip r:embed="rId5"/>
                <a:stretch>
                  <a:fillRect l="-479" t="-4717" r="-539" b="-1415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279335" y="3466149"/>
                <a:ext cx="681597" cy="519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0" smtClean="0">
                              <a:latin typeface="Cambria Math" panose="02040503050406030204" pitchFamily="18" charset="0"/>
                            </a:rPr>
                            <m:t>16,1</m:t>
                          </m:r>
                          <m:r>
                            <m:rPr>
                              <m:sty m:val="p"/>
                            </m:rPr>
                            <a:rPr lang="es-ES" sz="1400">
                              <a:latin typeface="Cambria Math" panose="02040503050406030204" pitchFamily="18" charset="0"/>
                            </a:rPr>
                            <m:t>Ω</m:t>
                          </m:r>
                        </m:den>
                      </m:f>
                    </m:oMath>
                  </m:oMathPara>
                </a14:m>
                <a:endParaRPr lang="es-AR" sz="1400" dirty="0"/>
              </a:p>
            </p:txBody>
          </p:sp>
        </mc:Choice>
        <mc:Fallback xmlns="">
          <p:sp>
            <p:nvSpPr>
              <p:cNvPr id="15" name="Rectángulo 14"/>
              <p:cNvSpPr>
                <a:spLocks noRot="1" noChangeAspect="1" noMove="1" noResize="1" noEditPoints="1" noAdjustHandles="1" noChangeArrowheads="1" noChangeShapeType="1" noTextEdit="1"/>
              </p:cNvSpPr>
              <p:nvPr/>
            </p:nvSpPr>
            <p:spPr>
              <a:xfrm>
                <a:off x="279335" y="3466149"/>
                <a:ext cx="681597" cy="519886"/>
              </a:xfrm>
              <a:prstGeom prst="rect">
                <a:avLst/>
              </a:prstGeom>
              <a:blipFill>
                <a:blip r:embed="rId6"/>
                <a:stretch>
                  <a:fillRect/>
                </a:stretch>
              </a:blipFill>
            </p:spPr>
            <p:txBody>
              <a:bodyPr/>
              <a:lstStyle/>
              <a:p>
                <a:r>
                  <a:rPr lang="es-AR">
                    <a:noFill/>
                  </a:rPr>
                  <a:t> </a:t>
                </a:r>
              </a:p>
            </p:txBody>
          </p:sp>
        </mc:Fallback>
      </mc:AlternateContent>
      <p:pic>
        <p:nvPicPr>
          <p:cNvPr id="2" name="Imagen 1"/>
          <p:cNvPicPr>
            <a:picLocks noChangeAspect="1"/>
          </p:cNvPicPr>
          <p:nvPr/>
        </p:nvPicPr>
        <p:blipFill>
          <a:blip r:embed="rId7"/>
          <a:stretch>
            <a:fillRect/>
          </a:stretch>
        </p:blipFill>
        <p:spPr>
          <a:xfrm>
            <a:off x="1921516" y="2077940"/>
            <a:ext cx="2845376" cy="2253603"/>
          </a:xfrm>
          <a:prstGeom prst="rect">
            <a:avLst/>
          </a:prstGeom>
        </p:spPr>
      </p:pic>
      <p:cxnSp>
        <p:nvCxnSpPr>
          <p:cNvPr id="13" name="Conector recto de flecha 12"/>
          <p:cNvCxnSpPr/>
          <p:nvPr/>
        </p:nvCxnSpPr>
        <p:spPr>
          <a:xfrm flipH="1">
            <a:off x="947951" y="3378011"/>
            <a:ext cx="716171" cy="348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Imagen 6"/>
          <p:cNvPicPr>
            <a:picLocks noChangeAspect="1"/>
          </p:cNvPicPr>
          <p:nvPr/>
        </p:nvPicPr>
        <p:blipFill>
          <a:blip r:embed="rId8"/>
          <a:stretch>
            <a:fillRect/>
          </a:stretch>
        </p:blipFill>
        <p:spPr>
          <a:xfrm>
            <a:off x="1844591" y="4370855"/>
            <a:ext cx="2999225" cy="2424413"/>
          </a:xfrm>
          <a:prstGeom prst="rect">
            <a:avLst/>
          </a:prstGeom>
        </p:spPr>
      </p:pic>
      <p:pic>
        <p:nvPicPr>
          <p:cNvPr id="11" name="Imagen 10"/>
          <p:cNvPicPr>
            <a:picLocks noChangeAspect="1"/>
          </p:cNvPicPr>
          <p:nvPr/>
        </p:nvPicPr>
        <p:blipFill>
          <a:blip r:embed="rId9"/>
          <a:stretch>
            <a:fillRect/>
          </a:stretch>
        </p:blipFill>
        <p:spPr>
          <a:xfrm>
            <a:off x="7018682" y="2090899"/>
            <a:ext cx="2877525" cy="2279956"/>
          </a:xfrm>
          <a:prstGeom prst="rect">
            <a:avLst/>
          </a:prstGeom>
        </p:spPr>
      </p:pic>
      <p:pic>
        <p:nvPicPr>
          <p:cNvPr id="12" name="Imagen 11"/>
          <p:cNvPicPr>
            <a:picLocks noChangeAspect="1"/>
          </p:cNvPicPr>
          <p:nvPr/>
        </p:nvPicPr>
        <p:blipFill>
          <a:blip r:embed="rId10"/>
          <a:stretch>
            <a:fillRect/>
          </a:stretch>
        </p:blipFill>
        <p:spPr>
          <a:xfrm>
            <a:off x="6827052" y="4370855"/>
            <a:ext cx="3069156" cy="2424413"/>
          </a:xfrm>
          <a:prstGeom prst="rect">
            <a:avLst/>
          </a:prstGeom>
        </p:spPr>
      </p:pic>
      <p:cxnSp>
        <p:nvCxnSpPr>
          <p:cNvPr id="98" name="Conector recto de flecha 97"/>
          <p:cNvCxnSpPr/>
          <p:nvPr/>
        </p:nvCxnSpPr>
        <p:spPr>
          <a:xfrm flipH="1">
            <a:off x="6389377" y="5398944"/>
            <a:ext cx="437675" cy="546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ctángulo 17"/>
              <p:cNvSpPr/>
              <p:nvPr/>
            </p:nvSpPr>
            <p:spPr>
              <a:xfrm>
                <a:off x="5806436" y="5779858"/>
                <a:ext cx="681597" cy="519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0" smtClean="0">
                              <a:latin typeface="Cambria Math" panose="02040503050406030204" pitchFamily="18" charset="0"/>
                            </a:rPr>
                            <m:t>16,1</m:t>
                          </m:r>
                          <m:r>
                            <m:rPr>
                              <m:sty m:val="p"/>
                            </m:rPr>
                            <a:rPr lang="es-ES" sz="1400">
                              <a:latin typeface="Cambria Math" panose="02040503050406030204" pitchFamily="18" charset="0"/>
                            </a:rPr>
                            <m:t>Ω</m:t>
                          </m:r>
                        </m:den>
                      </m:f>
                    </m:oMath>
                  </m:oMathPara>
                </a14:m>
                <a:endParaRPr lang="es-AR" sz="1400" dirty="0"/>
              </a:p>
            </p:txBody>
          </p:sp>
        </mc:Choice>
        <mc:Fallback xmlns="">
          <p:sp>
            <p:nvSpPr>
              <p:cNvPr id="18" name="Rectángulo 17"/>
              <p:cNvSpPr>
                <a:spLocks noRot="1" noChangeAspect="1" noMove="1" noResize="1" noEditPoints="1" noAdjustHandles="1" noChangeArrowheads="1" noChangeShapeType="1" noTextEdit="1"/>
              </p:cNvSpPr>
              <p:nvPr/>
            </p:nvSpPr>
            <p:spPr>
              <a:xfrm>
                <a:off x="5806436" y="5779858"/>
                <a:ext cx="681597" cy="519886"/>
              </a:xfrm>
              <a:prstGeom prst="rect">
                <a:avLst/>
              </a:prstGeom>
              <a:blipFill>
                <a:blip r:embed="rId11"/>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669981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1772"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4955203"/>
              </a:xfrm>
              <a:prstGeom prst="rect">
                <a:avLst/>
              </a:prstGeom>
              <a:noFill/>
            </p:spPr>
            <p:txBody>
              <a:bodyPr wrap="square" rtlCol="0">
                <a:spAutoFit/>
              </a:bodyPr>
              <a:lstStyle/>
              <a:p>
                <a:pPr lvl="0" algn="just"/>
                <a:r>
                  <a:rPr lang="es-ES" dirty="0" smtClean="0"/>
                  <a:t>Diseñe una red para adaptar una carga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r>
                      <a:rPr lang="es-ES" i="1">
                        <a:latin typeface="Cambria Math" panose="02040503050406030204" pitchFamily="18" charset="0"/>
                      </a:rPr>
                      <m:t>=</m:t>
                    </m:r>
                    <m:d>
                      <m:dPr>
                        <m:ctrlPr>
                          <a:rPr lang="es-AR" i="1">
                            <a:latin typeface="Cambria Math" panose="02040503050406030204" pitchFamily="18" charset="0"/>
                          </a:rPr>
                        </m:ctrlPr>
                      </m:dPr>
                      <m:e>
                        <m:r>
                          <a:rPr lang="es-ES" b="0" i="1" smtClean="0">
                            <a:latin typeface="Cambria Math" panose="02040503050406030204" pitchFamily="18" charset="0"/>
                          </a:rPr>
                          <m:t>120+</m:t>
                        </m:r>
                        <m:r>
                          <a:rPr lang="es-ES" i="1">
                            <a:latin typeface="Cambria Math" panose="02040503050406030204" pitchFamily="18" charset="0"/>
                          </a:rPr>
                          <m:t>𝑗</m:t>
                        </m:r>
                        <m:r>
                          <a:rPr lang="es-ES" b="0" i="1" smtClean="0">
                            <a:latin typeface="Cambria Math" panose="02040503050406030204" pitchFamily="18" charset="0"/>
                          </a:rPr>
                          <m:t>70</m:t>
                        </m:r>
                      </m:e>
                    </m:d>
                    <m:r>
                      <m:rPr>
                        <m:sty m:val="p"/>
                      </m:rPr>
                      <a:rPr lang="es-ES">
                        <a:latin typeface="Cambria Math" panose="02040503050406030204" pitchFamily="18" charset="0"/>
                      </a:rPr>
                      <m:t>Ω</m:t>
                    </m:r>
                  </m:oMath>
                </a14:m>
                <a:r>
                  <a:rPr lang="es-ES" dirty="0"/>
                  <a:t> a una línea de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0</m:t>
                        </m:r>
                      </m:sub>
                    </m:sSub>
                    <m:r>
                      <a:rPr lang="es-ES" i="1">
                        <a:latin typeface="Cambria Math" panose="02040503050406030204" pitchFamily="18" charset="0"/>
                      </a:rPr>
                      <m:t>=</m:t>
                    </m:r>
                    <m:r>
                      <a:rPr lang="es-ES" b="0" i="1" smtClean="0">
                        <a:latin typeface="Cambria Math" panose="02040503050406030204" pitchFamily="18" charset="0"/>
                      </a:rPr>
                      <m:t>50</m:t>
                    </m:r>
                    <m:r>
                      <m:rPr>
                        <m:sty m:val="p"/>
                      </m:rPr>
                      <a:rPr lang="es-ES">
                        <a:latin typeface="Cambria Math" panose="02040503050406030204" pitchFamily="18" charset="0"/>
                      </a:rPr>
                      <m:t>Ω</m:t>
                    </m:r>
                  </m:oMath>
                </a14:m>
                <a:r>
                  <a:rPr lang="es-ES" dirty="0"/>
                  <a:t> a la frecuencia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=900 </m:t>
                    </m:r>
                    <m:r>
                      <a:rPr lang="es-ES" i="1">
                        <a:latin typeface="Cambria Math" panose="02040503050406030204" pitchFamily="18" charset="0"/>
                      </a:rPr>
                      <m:t>𝑀𝐻𝑧</m:t>
                    </m:r>
                    <m:r>
                      <a:rPr lang="es-ES" i="1">
                        <a:latin typeface="Cambria Math" panose="02040503050406030204" pitchFamily="18" charset="0"/>
                      </a:rPr>
                      <m:t>.</m:t>
                    </m:r>
                  </m:oMath>
                </a14:m>
                <a:endParaRPr lang="es-AR" dirty="0"/>
              </a:p>
              <a:p>
                <a:pPr marL="342900" indent="-342900" algn="just">
                  <a:buFont typeface="Arial" panose="020B0604020202020204" pitchFamily="34" charset="0"/>
                  <a:buChar char="•"/>
                </a:pPr>
                <a:endParaRPr lang="es-ES" sz="2000" b="1" dirty="0" smtClean="0"/>
              </a:p>
              <a:p>
                <a:pPr algn="just"/>
                <a:r>
                  <a:rPr lang="es-ES" sz="2000" b="1" dirty="0" smtClean="0"/>
                  <a:t>Opción 4: Red en “L” doble. Si se desea aumentar el ancho de banda (reducir el </a:t>
                </a:r>
                <a14:m>
                  <m:oMath xmlns:m="http://schemas.openxmlformats.org/officeDocument/2006/math">
                    <m:r>
                      <a:rPr lang="es-ES" sz="2000" b="1" i="1">
                        <a:latin typeface="Cambria Math" panose="02040503050406030204" pitchFamily="18" charset="0"/>
                      </a:rPr>
                      <m:t>𝑸</m:t>
                    </m:r>
                  </m:oMath>
                </a14:m>
                <a:r>
                  <a:rPr lang="es-ES" sz="2000" b="1" dirty="0" smtClean="0"/>
                  <a:t>).</a:t>
                </a:r>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smtClean="0"/>
              </a:p>
              <a:p>
                <a:pPr algn="just"/>
                <a:endParaRPr lang="es-ES" sz="2000" b="1" dirty="0" smtClean="0"/>
              </a:p>
              <a:p>
                <a:pPr algn="just"/>
                <a:endParaRPr lang="es-ES" sz="2000" b="1" dirty="0"/>
              </a:p>
              <a:p>
                <a:pPr algn="just"/>
                <a:endParaRPr lang="es-ES" sz="2000" dirty="0" smtClean="0"/>
              </a:p>
              <a:p>
                <a:pPr algn="just"/>
                <a:r>
                  <a:rPr lang="es-ES" sz="2000" dirty="0" smtClean="0"/>
                  <a:t>Paso </a:t>
                </a:r>
                <a:r>
                  <a:rPr lang="es-ES" sz="2000" dirty="0"/>
                  <a:t>1: Determinar el </a:t>
                </a:r>
                <a14:m>
                  <m:oMath xmlns:m="http://schemas.openxmlformats.org/officeDocument/2006/math">
                    <m:r>
                      <a:rPr lang="es-ES" sz="2000" i="1">
                        <a:latin typeface="Cambria Math" panose="02040503050406030204" pitchFamily="18" charset="0"/>
                      </a:rPr>
                      <m:t>𝑄</m:t>
                    </m:r>
                  </m:oMath>
                </a14:m>
                <a:r>
                  <a:rPr lang="es-ES" sz="2000" dirty="0"/>
                  <a:t> deseado, que debe ser </a:t>
                </a:r>
                <a:r>
                  <a:rPr lang="es-ES" sz="2000" dirty="0" smtClean="0"/>
                  <a:t>menor </a:t>
                </a:r>
                <a:r>
                  <a:rPr lang="es-ES" sz="2000" dirty="0"/>
                  <a:t>que el lograble con la red </a:t>
                </a:r>
                <a:r>
                  <a:rPr lang="es-ES" sz="2000" i="1" dirty="0"/>
                  <a:t>L</a:t>
                </a:r>
                <a:r>
                  <a:rPr lang="es-ES" sz="2000" dirty="0"/>
                  <a:t> (1,49</a:t>
                </a:r>
                <a:r>
                  <a:rPr lang="es-ES" sz="2000" dirty="0" smtClean="0"/>
                  <a:t>) pero mayor que el </a:t>
                </a:r>
                <a14:m>
                  <m:oMath xmlns:m="http://schemas.openxmlformats.org/officeDocument/2006/math">
                    <m:sSub>
                      <m:sSubPr>
                        <m:ctrlPr>
                          <a:rPr lang="es-AR" sz="2000" b="0" i="1" smtClean="0">
                            <a:latin typeface="Cambria Math" panose="02040503050406030204" pitchFamily="18" charset="0"/>
                          </a:rPr>
                        </m:ctrlPr>
                      </m:sSubPr>
                      <m:e>
                        <m:r>
                          <a:rPr lang="es-ES" sz="2000" i="1">
                            <a:latin typeface="Cambria Math" panose="02040503050406030204" pitchFamily="18" charset="0"/>
                          </a:rPr>
                          <m:t>𝑄</m:t>
                        </m:r>
                      </m:e>
                      <m:sub>
                        <m:r>
                          <a:rPr lang="es-AR" sz="2000" b="0" i="1" smtClean="0">
                            <a:latin typeface="Cambria Math" panose="02040503050406030204" pitchFamily="18" charset="0"/>
                          </a:rPr>
                          <m:t>𝑚𝑖𝑛</m:t>
                        </m:r>
                      </m:sub>
                    </m:sSub>
                  </m:oMath>
                </a14:m>
                <a:r>
                  <a:rPr lang="es-ES" sz="2000" dirty="0" smtClean="0"/>
                  <a:t>. </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4955203"/>
              </a:xfrm>
              <a:prstGeom prst="rect">
                <a:avLst/>
              </a:prstGeom>
              <a:blipFill>
                <a:blip r:embed="rId5"/>
                <a:stretch>
                  <a:fillRect l="-599" t="-738" r="-659" b="-1230"/>
                </a:stretch>
              </a:blipFill>
            </p:spPr>
            <p:txBody>
              <a:bodyPr/>
              <a:lstStyle/>
              <a:p>
                <a:r>
                  <a:rPr lang="es-AR">
                    <a:noFill/>
                  </a:rPr>
                  <a:t> </a:t>
                </a:r>
              </a:p>
            </p:txBody>
          </p:sp>
        </mc:Fallback>
      </mc:AlternateContent>
      <p:grpSp>
        <p:nvGrpSpPr>
          <p:cNvPr id="37" name="Grupo 36"/>
          <p:cNvGrpSpPr/>
          <p:nvPr/>
        </p:nvGrpSpPr>
        <p:grpSpPr>
          <a:xfrm>
            <a:off x="3424845" y="2984268"/>
            <a:ext cx="5760116" cy="1878677"/>
            <a:chOff x="1762299" y="2734886"/>
            <a:chExt cx="5760116" cy="1878677"/>
          </a:xfrm>
        </p:grpSpPr>
        <p:cxnSp>
          <p:nvCxnSpPr>
            <p:cNvPr id="12" name="Conector recto 1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4" name="Conector recto 13"/>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10" name="Grupo 9"/>
            <p:cNvGrpSpPr/>
            <p:nvPr/>
          </p:nvGrpSpPr>
          <p:grpSpPr>
            <a:xfrm rot="19154456">
              <a:off x="1762299" y="3225338"/>
              <a:ext cx="523702" cy="523702"/>
              <a:chOff x="1512916" y="3158836"/>
              <a:chExt cx="831273" cy="798022"/>
            </a:xfrm>
          </p:grpSpPr>
          <p:sp>
            <p:nvSpPr>
              <p:cNvPr id="2" name="Elipse 1"/>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 name="Conector curvado 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7" name="Conector recto 16"/>
            <p:cNvCxnSpPr/>
            <p:nvPr/>
          </p:nvCxnSpPr>
          <p:spPr>
            <a:xfrm flipH="1">
              <a:off x="3383283" y="2926388"/>
              <a:ext cx="325702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Rectángulo 1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19" name="Rectángulo 1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21" name="Conector recto 20"/>
            <p:cNvCxnSpPr>
              <a:stCxn id="1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Rectángulo 2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7"/>
                  <a:stretch>
                    <a:fillRect l="-8046" r="-2299"/>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3635253" y="2734886"/>
                  <a:ext cx="1959212" cy="1878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solidFill>
                            <a:latin typeface="Cambria Math" panose="02040503050406030204" pitchFamily="18" charset="0"/>
                          </a:rPr>
                          <m:t>𝑅𝑒𝑑</m:t>
                        </m:r>
                        <m:r>
                          <a:rPr lang="es-AR" sz="2400" b="0" i="1" smtClean="0">
                            <a:solidFill>
                              <a:schemeClr val="tx1"/>
                            </a:solidFill>
                            <a:latin typeface="Cambria Math" panose="02040503050406030204" pitchFamily="18" charset="0"/>
                          </a:rPr>
                          <m:t> </m:t>
                        </m:r>
                        <m:r>
                          <a:rPr lang="es-AR" sz="2400" b="0" i="1" smtClean="0">
                            <a:solidFill>
                              <a:schemeClr val="tx1"/>
                            </a:solidFill>
                            <a:latin typeface="Cambria Math" panose="02040503050406030204" pitchFamily="18" charset="0"/>
                          </a:rPr>
                          <m:t>𝐿</m:t>
                        </m:r>
                        <m:r>
                          <a:rPr lang="es-AR" sz="2400" b="0" i="1" smtClean="0">
                            <a:solidFill>
                              <a:schemeClr val="tx1"/>
                            </a:solidFill>
                            <a:latin typeface="Cambria Math" panose="02040503050406030204" pitchFamily="18" charset="0"/>
                          </a:rPr>
                          <m:t> </m:t>
                        </m:r>
                        <m:r>
                          <a:rPr lang="es-AR" sz="2400" b="0" i="1" smtClean="0">
                            <a:solidFill>
                              <a:schemeClr val="tx1"/>
                            </a:solidFill>
                            <a:latin typeface="Cambria Math" panose="02040503050406030204" pitchFamily="18" charset="0"/>
                          </a:rPr>
                          <m:t>𝑑𝑜𝑏𝑙𝑒</m:t>
                        </m:r>
                      </m:oMath>
                    </m:oMathPara>
                  </a14:m>
                  <a:endParaRPr lang="es-AR" sz="2400" i="1" dirty="0">
                    <a:solidFill>
                      <a:schemeClr val="tx1"/>
                    </a:solidFill>
                  </a:endParaRPr>
                </a:p>
              </p:txBody>
            </p:sp>
          </mc:Choice>
          <mc:Fallback xmlns="">
            <p:sp>
              <p:nvSpPr>
                <p:cNvPr id="36" name="Rectángulo 35"/>
                <p:cNvSpPr>
                  <a:spLocks noRot="1" noChangeAspect="1" noMove="1" noResize="1" noEditPoints="1" noAdjustHandles="1" noChangeArrowheads="1" noChangeShapeType="1" noTextEdit="1"/>
                </p:cNvSpPr>
                <p:nvPr/>
              </p:nvSpPr>
              <p:spPr>
                <a:xfrm>
                  <a:off x="3635253" y="2734886"/>
                  <a:ext cx="1959212" cy="1878677"/>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spTree>
    <p:extLst>
      <p:ext uri="{BB962C8B-B14F-4D97-AF65-F5344CB8AC3E}">
        <p14:creationId xmlns:p14="http://schemas.microsoft.com/office/powerpoint/2010/main" val="608048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3818"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1015663"/>
              </a:xfrm>
              <a:prstGeom prst="rect">
                <a:avLst/>
              </a:prstGeom>
              <a:noFill/>
            </p:spPr>
            <p:txBody>
              <a:bodyPr wrap="square" rtlCol="0">
                <a:spAutoFit/>
              </a:bodyPr>
              <a:lstStyle/>
              <a:p>
                <a:pPr algn="just"/>
                <a:r>
                  <a:rPr lang="es-ES" sz="2000" dirty="0" smtClean="0"/>
                  <a:t>Paso </a:t>
                </a:r>
                <a:r>
                  <a:rPr lang="es-ES" sz="2000" dirty="0"/>
                  <a:t>1: Determinar el </a:t>
                </a:r>
                <a14:m>
                  <m:oMath xmlns:m="http://schemas.openxmlformats.org/officeDocument/2006/math">
                    <m:r>
                      <a:rPr lang="es-ES" sz="2000" i="1">
                        <a:latin typeface="Cambria Math" panose="02040503050406030204" pitchFamily="18" charset="0"/>
                      </a:rPr>
                      <m:t>𝑄</m:t>
                    </m:r>
                  </m:oMath>
                </a14:m>
                <a:r>
                  <a:rPr lang="es-ES" sz="2000" dirty="0"/>
                  <a:t> deseado, que debe ser </a:t>
                </a:r>
                <a:r>
                  <a:rPr lang="es-ES" sz="2000" dirty="0" smtClean="0"/>
                  <a:t>menor </a:t>
                </a:r>
                <a:r>
                  <a:rPr lang="es-ES" sz="2000" dirty="0"/>
                  <a:t>que el lograble con la red </a:t>
                </a:r>
                <a:r>
                  <a:rPr lang="es-ES" sz="2000" i="1" dirty="0"/>
                  <a:t>L</a:t>
                </a:r>
                <a:r>
                  <a:rPr lang="es-ES" sz="2000" dirty="0"/>
                  <a:t> (1,49</a:t>
                </a:r>
                <a:r>
                  <a:rPr lang="es-ES" sz="2000" dirty="0" smtClean="0"/>
                  <a:t>) pero mayor que el </a:t>
                </a:r>
                <a14:m>
                  <m:oMath xmlns:m="http://schemas.openxmlformats.org/officeDocument/2006/math">
                    <m:sSub>
                      <m:sSubPr>
                        <m:ctrlPr>
                          <a:rPr lang="es-AR" sz="2000" b="0" i="1" smtClean="0">
                            <a:latin typeface="Cambria Math" panose="02040503050406030204" pitchFamily="18" charset="0"/>
                          </a:rPr>
                        </m:ctrlPr>
                      </m:sSubPr>
                      <m:e>
                        <m:r>
                          <a:rPr lang="es-ES" sz="2000" i="1">
                            <a:latin typeface="Cambria Math" panose="02040503050406030204" pitchFamily="18" charset="0"/>
                          </a:rPr>
                          <m:t>𝑄</m:t>
                        </m:r>
                      </m:e>
                      <m:sub>
                        <m:r>
                          <a:rPr lang="es-AR" sz="2000" b="0" i="1" smtClean="0">
                            <a:latin typeface="Cambria Math" panose="02040503050406030204" pitchFamily="18" charset="0"/>
                          </a:rPr>
                          <m:t>𝑚𝑖𝑛</m:t>
                        </m:r>
                      </m:sub>
                    </m:sSub>
                  </m:oMath>
                </a14:m>
                <a:r>
                  <a:rPr lang="es-ES" sz="2000" dirty="0" smtClean="0"/>
                  <a:t>. Para eso se evalúan las dos posibles implementaciones. Recordar que </a:t>
                </a:r>
                <a:r>
                  <a:rPr lang="es-ES" sz="2000" i="1" dirty="0" smtClean="0"/>
                  <a:t>R</a:t>
                </a:r>
                <a:r>
                  <a:rPr lang="es-ES" sz="2000" dirty="0" smtClean="0"/>
                  <a:t> es una resistencia virtual.</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1015663"/>
              </a:xfrm>
              <a:prstGeom prst="rect">
                <a:avLst/>
              </a:prstGeom>
              <a:blipFill>
                <a:blip r:embed="rId5"/>
                <a:stretch>
                  <a:fillRect l="-599" t="-3614" r="-659" b="-10241"/>
                </a:stretch>
              </a:blipFill>
            </p:spPr>
            <p:txBody>
              <a:bodyPr/>
              <a:lstStyle/>
              <a:p>
                <a:r>
                  <a:rPr lang="es-AR">
                    <a:noFill/>
                  </a:rPr>
                  <a:t> </a:t>
                </a:r>
              </a:p>
            </p:txBody>
          </p:sp>
        </mc:Fallback>
      </mc:AlternateContent>
      <p:pic>
        <p:nvPicPr>
          <p:cNvPr id="3" name="Imagen 2"/>
          <p:cNvPicPr>
            <a:picLocks noChangeAspect="1"/>
          </p:cNvPicPr>
          <p:nvPr/>
        </p:nvPicPr>
        <p:blipFill>
          <a:blip r:embed="rId6"/>
          <a:stretch>
            <a:fillRect/>
          </a:stretch>
        </p:blipFill>
        <p:spPr>
          <a:xfrm>
            <a:off x="1163780" y="2614037"/>
            <a:ext cx="5784273" cy="3976688"/>
          </a:xfrm>
          <a:prstGeom prst="rect">
            <a:avLst/>
          </a:prstGeom>
        </p:spPr>
      </p:pic>
      <mc:AlternateContent xmlns:mc="http://schemas.openxmlformats.org/markup-compatibility/2006" xmlns:a14="http://schemas.microsoft.com/office/drawing/2010/main">
        <mc:Choice Requires="a14">
          <p:sp>
            <p:nvSpPr>
              <p:cNvPr id="20" name="CuadroTexto 19"/>
              <p:cNvSpPr txBox="1"/>
              <p:nvPr/>
            </p:nvSpPr>
            <p:spPr>
              <a:xfrm>
                <a:off x="7020434" y="2782030"/>
                <a:ext cx="4462215" cy="1323439"/>
              </a:xfrm>
              <a:prstGeom prst="rect">
                <a:avLst/>
              </a:prstGeom>
              <a:noFill/>
            </p:spPr>
            <p:txBody>
              <a:bodyPr wrap="square" rtlCol="0">
                <a:spAutoFit/>
              </a:bodyPr>
              <a:lstStyle/>
              <a:p>
                <a:pPr algn="just"/>
                <a:r>
                  <a:rPr lang="es-AR" sz="2000" dirty="0" smtClean="0"/>
                  <a:t>En este caso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ES" sz="2000" i="1">
                        <a:latin typeface="Cambria Math" panose="02040503050406030204" pitchFamily="18" charset="0"/>
                      </a:rPr>
                      <m:t>=50</m:t>
                    </m:r>
                    <m:r>
                      <m:rPr>
                        <m:sty m:val="p"/>
                      </m:rPr>
                      <a:rPr lang="es-ES" sz="2000">
                        <a:latin typeface="Cambria Math" panose="02040503050406030204" pitchFamily="18" charset="0"/>
                      </a:rPr>
                      <m:t>Ω</m:t>
                    </m:r>
                    <m:r>
                      <a:rPr lang="es-AR" sz="2000" b="0" i="0" smtClean="0">
                        <a:latin typeface="Cambria Math" panose="02040503050406030204" pitchFamily="18" charset="0"/>
                      </a:rPr>
                      <m:t> </m:t>
                    </m:r>
                    <m:r>
                      <m:rPr>
                        <m:sty m:val="p"/>
                      </m:rPr>
                      <a:rPr lang="es-AR" sz="2000" b="0" i="0" smtClean="0">
                        <a:latin typeface="Cambria Math" panose="02040503050406030204" pitchFamily="18" charset="0"/>
                      </a:rPr>
                      <m:t>y</m:t>
                    </m:r>
                    <m:r>
                      <a:rPr lang="es-AR" sz="2000" b="0" i="0"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AR" sz="2000" b="0" i="1" smtClean="0">
                            <a:latin typeface="Cambria Math" panose="02040503050406030204" pitchFamily="18" charset="0"/>
                          </a:rPr>
                          <m:t>𝐿</m:t>
                        </m:r>
                      </m:sub>
                    </m:sSub>
                    <m:r>
                      <a:rPr lang="es-ES" sz="2000" i="1">
                        <a:latin typeface="Cambria Math" panose="02040503050406030204" pitchFamily="18" charset="0"/>
                      </a:rPr>
                      <m:t>=</m:t>
                    </m:r>
                    <m:r>
                      <a:rPr lang="es-AR" sz="2000" b="0" i="1" smtClean="0">
                        <a:latin typeface="Cambria Math" panose="02040503050406030204" pitchFamily="18" charset="0"/>
                      </a:rPr>
                      <m:t>120</m:t>
                    </m:r>
                    <m:r>
                      <m:rPr>
                        <m:sty m:val="p"/>
                      </m:rPr>
                      <a:rPr lang="es-ES" sz="2000">
                        <a:latin typeface="Cambria Math" panose="02040503050406030204" pitchFamily="18" charset="0"/>
                      </a:rPr>
                      <m:t>Ω</m:t>
                    </m:r>
                  </m:oMath>
                </a14:m>
                <a:r>
                  <a:rPr lang="es-AR" sz="2000" dirty="0" smtClean="0"/>
                  <a:t> pero no es posible porque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AR" sz="2000" b="0" i="1" smtClean="0">
                        <a:latin typeface="Cambria Math" panose="02040503050406030204" pitchFamily="18" charset="0"/>
                      </a:rPr>
                      <m:t>&lt;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𝑅</m:t>
                        </m:r>
                      </m:e>
                      <m:sub>
                        <m:r>
                          <a:rPr lang="es-AR" sz="2000" b="0" i="1" smtClean="0">
                            <a:latin typeface="Cambria Math" panose="02040503050406030204" pitchFamily="18" charset="0"/>
                          </a:rPr>
                          <m:t>𝐿</m:t>
                        </m:r>
                      </m:sub>
                    </m:sSub>
                  </m:oMath>
                </a14:m>
                <a:endParaRPr lang="es-AR" sz="2000" dirty="0"/>
              </a:p>
              <a:p>
                <a:pPr algn="just"/>
                <a:endParaRPr lang="es-AR" sz="2000" dirty="0"/>
              </a:p>
              <a:p>
                <a:pPr algn="just"/>
                <a:endParaRPr lang="es-ES" sz="2000"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7020434" y="2782030"/>
                <a:ext cx="4462215" cy="1323439"/>
              </a:xfrm>
              <a:prstGeom prst="rect">
                <a:avLst/>
              </a:prstGeom>
              <a:blipFill>
                <a:blip r:embed="rId7"/>
                <a:stretch>
                  <a:fillRect l="-1503" t="-230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CuadroTexto 22"/>
              <p:cNvSpPr txBox="1"/>
              <p:nvPr/>
            </p:nvSpPr>
            <p:spPr>
              <a:xfrm>
                <a:off x="7020434" y="4904547"/>
                <a:ext cx="4462215" cy="1323439"/>
              </a:xfrm>
              <a:prstGeom prst="rect">
                <a:avLst/>
              </a:prstGeom>
              <a:noFill/>
            </p:spPr>
            <p:txBody>
              <a:bodyPr wrap="square" rtlCol="0">
                <a:spAutoFit/>
              </a:bodyPr>
              <a:lstStyle/>
              <a:p>
                <a:pPr algn="just"/>
                <a:r>
                  <a:rPr lang="es-AR" sz="2000" dirty="0" smtClean="0"/>
                  <a:t>En este caso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ES" sz="2000" i="1">
                        <a:latin typeface="Cambria Math" panose="02040503050406030204" pitchFamily="18" charset="0"/>
                      </a:rPr>
                      <m:t>=50</m:t>
                    </m:r>
                    <m:r>
                      <m:rPr>
                        <m:sty m:val="p"/>
                      </m:rPr>
                      <a:rPr lang="es-ES" sz="2000">
                        <a:latin typeface="Cambria Math" panose="02040503050406030204" pitchFamily="18" charset="0"/>
                      </a:rPr>
                      <m:t>Ω</m:t>
                    </m:r>
                    <m:r>
                      <a:rPr lang="es-AR" sz="2000" b="0" i="0" smtClean="0">
                        <a:latin typeface="Cambria Math" panose="02040503050406030204" pitchFamily="18" charset="0"/>
                      </a:rPr>
                      <m:t> </m:t>
                    </m:r>
                    <m:r>
                      <m:rPr>
                        <m:sty m:val="p"/>
                      </m:rPr>
                      <a:rPr lang="es-AR" sz="2000" b="0" i="0" smtClean="0">
                        <a:latin typeface="Cambria Math" panose="02040503050406030204" pitchFamily="18" charset="0"/>
                      </a:rPr>
                      <m:t>y</m:t>
                    </m:r>
                    <m:r>
                      <a:rPr lang="es-AR" sz="2000" b="0" i="0"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AR" sz="2000" b="0" i="1" smtClean="0">
                            <a:latin typeface="Cambria Math" panose="02040503050406030204" pitchFamily="18" charset="0"/>
                          </a:rPr>
                          <m:t>𝐿</m:t>
                        </m:r>
                      </m:sub>
                    </m:sSub>
                    <m:r>
                      <a:rPr lang="es-ES" sz="2000" i="1">
                        <a:latin typeface="Cambria Math" panose="02040503050406030204" pitchFamily="18" charset="0"/>
                      </a:rPr>
                      <m:t>=</m:t>
                    </m:r>
                    <m:r>
                      <a:rPr lang="es-AR" sz="2000" b="0" i="1" smtClean="0">
                        <a:latin typeface="Cambria Math" panose="02040503050406030204" pitchFamily="18" charset="0"/>
                      </a:rPr>
                      <m:t>161</m:t>
                    </m:r>
                    <m:r>
                      <m:rPr>
                        <m:sty m:val="p"/>
                      </m:rPr>
                      <a:rPr lang="es-ES" sz="2000">
                        <a:latin typeface="Cambria Math" panose="02040503050406030204" pitchFamily="18" charset="0"/>
                      </a:rPr>
                      <m:t>Ω</m:t>
                    </m:r>
                  </m:oMath>
                </a14:m>
                <a:r>
                  <a:rPr lang="es-AR" sz="2000" dirty="0" smtClean="0"/>
                  <a:t> y se adopta ya que</a:t>
                </a:r>
                <a14:m>
                  <m:oMath xmlns:m="http://schemas.openxmlformats.org/officeDocument/2006/math">
                    <m:r>
                      <a:rPr lang="es-AR" sz="2000" b="0" i="0"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AR" sz="2000" b="0" i="1" smtClean="0">
                        <a:latin typeface="Cambria Math" panose="02040503050406030204" pitchFamily="18" charset="0"/>
                      </a:rPr>
                      <m:t>&lt;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𝑅</m:t>
                        </m:r>
                      </m:e>
                      <m:sub>
                        <m:r>
                          <a:rPr lang="es-AR" sz="2000" b="0" i="1" smtClean="0">
                            <a:latin typeface="Cambria Math" panose="02040503050406030204" pitchFamily="18" charset="0"/>
                          </a:rPr>
                          <m:t>𝐿</m:t>
                        </m:r>
                      </m:sub>
                    </m:sSub>
                  </m:oMath>
                </a14:m>
                <a:endParaRPr lang="es-AR" sz="2000" dirty="0"/>
              </a:p>
              <a:p>
                <a:pPr algn="just"/>
                <a:endParaRPr lang="es-AR" sz="2000" dirty="0"/>
              </a:p>
              <a:p>
                <a:pPr algn="just"/>
                <a:endParaRPr lang="es-ES" sz="2000"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7020434" y="4904547"/>
                <a:ext cx="4462215" cy="1323439"/>
              </a:xfrm>
              <a:prstGeom prst="rect">
                <a:avLst/>
              </a:prstGeom>
              <a:blipFill>
                <a:blip r:embed="rId8"/>
                <a:stretch>
                  <a:fillRect l="-1503" t="-2765" r="-1366"/>
                </a:stretch>
              </a:blipFill>
            </p:spPr>
            <p:txBody>
              <a:bodyPr/>
              <a:lstStyle/>
              <a:p>
                <a:r>
                  <a:rPr lang="es-AR">
                    <a:noFill/>
                  </a:rPr>
                  <a:t> </a:t>
                </a:r>
              </a:p>
            </p:txBody>
          </p:sp>
        </mc:Fallback>
      </mc:AlternateContent>
      <p:sp>
        <p:nvSpPr>
          <p:cNvPr id="7" name="Rectángulo 6"/>
          <p:cNvSpPr/>
          <p:nvPr/>
        </p:nvSpPr>
        <p:spPr>
          <a:xfrm>
            <a:off x="5941508" y="3443749"/>
            <a:ext cx="465513" cy="3136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sp>
        <p:nvSpPr>
          <p:cNvPr id="24" name="Rectángulo 23"/>
          <p:cNvSpPr/>
          <p:nvPr/>
        </p:nvSpPr>
        <p:spPr>
          <a:xfrm>
            <a:off x="6289761" y="5491450"/>
            <a:ext cx="658292" cy="313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58171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4843"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1015663"/>
              </a:xfrm>
              <a:prstGeom prst="rect">
                <a:avLst/>
              </a:prstGeom>
              <a:noFill/>
            </p:spPr>
            <p:txBody>
              <a:bodyPr wrap="square" rtlCol="0">
                <a:spAutoFit/>
              </a:bodyPr>
              <a:lstStyle/>
              <a:p>
                <a:pPr algn="just"/>
                <a:r>
                  <a:rPr lang="es-ES" sz="2000" dirty="0" smtClean="0"/>
                  <a:t>Paso </a:t>
                </a:r>
                <a:r>
                  <a:rPr lang="es-ES" sz="2000" dirty="0"/>
                  <a:t>1: Determinar el </a:t>
                </a:r>
                <a14:m>
                  <m:oMath xmlns:m="http://schemas.openxmlformats.org/officeDocument/2006/math">
                    <m:r>
                      <a:rPr lang="es-ES" sz="2000" i="1">
                        <a:latin typeface="Cambria Math" panose="02040503050406030204" pitchFamily="18" charset="0"/>
                      </a:rPr>
                      <m:t>𝑄</m:t>
                    </m:r>
                  </m:oMath>
                </a14:m>
                <a:r>
                  <a:rPr lang="es-ES" sz="2000" dirty="0"/>
                  <a:t> deseado, que debe ser </a:t>
                </a:r>
                <a:r>
                  <a:rPr lang="es-ES" sz="2000" dirty="0" smtClean="0"/>
                  <a:t>menor </a:t>
                </a:r>
                <a:r>
                  <a:rPr lang="es-ES" sz="2000" dirty="0"/>
                  <a:t>que el lograble con la red </a:t>
                </a:r>
                <a:r>
                  <a:rPr lang="es-ES" sz="2000" i="1" dirty="0"/>
                  <a:t>L</a:t>
                </a:r>
                <a:r>
                  <a:rPr lang="es-ES" sz="2000" dirty="0"/>
                  <a:t> (1,49</a:t>
                </a:r>
                <a:r>
                  <a:rPr lang="es-ES" sz="2000" dirty="0" smtClean="0"/>
                  <a:t>) pero mayor que el </a:t>
                </a:r>
                <a14:m>
                  <m:oMath xmlns:m="http://schemas.openxmlformats.org/officeDocument/2006/math">
                    <m:sSub>
                      <m:sSubPr>
                        <m:ctrlPr>
                          <a:rPr lang="es-AR" sz="2000" b="0" i="1" smtClean="0">
                            <a:latin typeface="Cambria Math" panose="02040503050406030204" pitchFamily="18" charset="0"/>
                          </a:rPr>
                        </m:ctrlPr>
                      </m:sSubPr>
                      <m:e>
                        <m:r>
                          <a:rPr lang="es-ES" sz="2000" i="1">
                            <a:latin typeface="Cambria Math" panose="02040503050406030204" pitchFamily="18" charset="0"/>
                          </a:rPr>
                          <m:t>𝑄</m:t>
                        </m:r>
                      </m:e>
                      <m:sub>
                        <m:r>
                          <a:rPr lang="es-AR" sz="2000" b="0" i="1" smtClean="0">
                            <a:latin typeface="Cambria Math" panose="02040503050406030204" pitchFamily="18" charset="0"/>
                          </a:rPr>
                          <m:t>𝑚𝑖𝑛</m:t>
                        </m:r>
                      </m:sub>
                    </m:sSub>
                  </m:oMath>
                </a14:m>
                <a:r>
                  <a:rPr lang="es-ES" sz="2000" dirty="0" smtClean="0"/>
                  <a:t>. Para eso se evalúan las dos posibles implementaciones. Recordar que </a:t>
                </a:r>
                <a:r>
                  <a:rPr lang="es-ES" sz="2000" i="1" dirty="0" smtClean="0"/>
                  <a:t>R</a:t>
                </a:r>
                <a:r>
                  <a:rPr lang="es-ES" sz="2000" dirty="0" smtClean="0"/>
                  <a:t> es una resistencia virtual.</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1015663"/>
              </a:xfrm>
              <a:prstGeom prst="rect">
                <a:avLst/>
              </a:prstGeom>
              <a:blipFill>
                <a:blip r:embed="rId5"/>
                <a:stretch>
                  <a:fillRect l="-599" t="-3614" r="-659" b="-1024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CuadroTexto 22"/>
              <p:cNvSpPr txBox="1"/>
              <p:nvPr/>
            </p:nvSpPr>
            <p:spPr>
              <a:xfrm>
                <a:off x="1087915" y="2459171"/>
                <a:ext cx="7850757" cy="2311723"/>
              </a:xfrm>
              <a:prstGeom prst="rect">
                <a:avLst/>
              </a:prstGeom>
              <a:noFill/>
            </p:spPr>
            <p:txBody>
              <a:bodyPr wrap="square" rtlCol="0">
                <a:spAutoFit/>
              </a:bodyPr>
              <a:lstStyle/>
              <a:p>
                <a:pPr algn="just"/>
                <a:r>
                  <a:rPr lang="es-AR" sz="2000" dirty="0" smtClean="0"/>
                  <a:t>En este caso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ES" sz="2000" i="1">
                        <a:latin typeface="Cambria Math" panose="02040503050406030204" pitchFamily="18" charset="0"/>
                      </a:rPr>
                      <m:t>=50</m:t>
                    </m:r>
                    <m:r>
                      <m:rPr>
                        <m:sty m:val="p"/>
                      </m:rPr>
                      <a:rPr lang="es-ES" sz="2000">
                        <a:latin typeface="Cambria Math" panose="02040503050406030204" pitchFamily="18" charset="0"/>
                      </a:rPr>
                      <m:t>Ω</m:t>
                    </m:r>
                    <m:r>
                      <a:rPr lang="es-AR" sz="2000" b="0" i="0" smtClean="0">
                        <a:latin typeface="Cambria Math" panose="02040503050406030204" pitchFamily="18" charset="0"/>
                      </a:rPr>
                      <m:t> </m:t>
                    </m:r>
                    <m:r>
                      <m:rPr>
                        <m:sty m:val="p"/>
                      </m:rPr>
                      <a:rPr lang="es-AR" sz="2000" b="0" i="0" smtClean="0">
                        <a:latin typeface="Cambria Math" panose="02040503050406030204" pitchFamily="18" charset="0"/>
                      </a:rPr>
                      <m:t>y</m:t>
                    </m:r>
                    <m:r>
                      <a:rPr lang="es-AR" sz="2000" b="0" i="0"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AR" sz="2000" b="0" i="1" smtClean="0">
                            <a:latin typeface="Cambria Math" panose="02040503050406030204" pitchFamily="18" charset="0"/>
                          </a:rPr>
                          <m:t>𝐿</m:t>
                        </m:r>
                      </m:sub>
                    </m:sSub>
                    <m:r>
                      <a:rPr lang="es-ES" sz="2000" i="1">
                        <a:latin typeface="Cambria Math" panose="02040503050406030204" pitchFamily="18" charset="0"/>
                      </a:rPr>
                      <m:t>=</m:t>
                    </m:r>
                    <m:r>
                      <a:rPr lang="es-AR" sz="2000" b="0" i="1" smtClean="0">
                        <a:latin typeface="Cambria Math" panose="02040503050406030204" pitchFamily="18" charset="0"/>
                      </a:rPr>
                      <m:t>161</m:t>
                    </m:r>
                    <m:r>
                      <m:rPr>
                        <m:sty m:val="p"/>
                      </m:rPr>
                      <a:rPr lang="es-ES" sz="2000">
                        <a:latin typeface="Cambria Math" panose="02040503050406030204" pitchFamily="18" charset="0"/>
                      </a:rPr>
                      <m:t>Ω</m:t>
                    </m:r>
                  </m:oMath>
                </a14:m>
                <a:r>
                  <a:rPr lang="es-AR" sz="2000" dirty="0" smtClean="0"/>
                  <a:t> y se adopta ya que</a:t>
                </a:r>
                <a14:m>
                  <m:oMath xmlns:m="http://schemas.openxmlformats.org/officeDocument/2006/math">
                    <m:r>
                      <a:rPr lang="es-AR" sz="2000" b="0" i="0"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𝐺</m:t>
                        </m:r>
                      </m:sub>
                    </m:sSub>
                    <m:r>
                      <a:rPr lang="es-AR" sz="2000" b="0" i="1" smtClean="0">
                        <a:latin typeface="Cambria Math" panose="02040503050406030204" pitchFamily="18" charset="0"/>
                      </a:rPr>
                      <m:t>&lt;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𝑅</m:t>
                        </m:r>
                      </m:e>
                      <m:sub>
                        <m:r>
                          <a:rPr lang="es-AR" sz="2000" b="0" i="1" smtClean="0">
                            <a:latin typeface="Cambria Math" panose="02040503050406030204" pitchFamily="18" charset="0"/>
                          </a:rPr>
                          <m:t>𝐿</m:t>
                        </m:r>
                      </m:sub>
                    </m:sSub>
                  </m:oMath>
                </a14:m>
                <a:r>
                  <a:rPr lang="es-AR" sz="2000" dirty="0" smtClean="0"/>
                  <a:t>.</a:t>
                </a:r>
              </a:p>
              <a:p>
                <a:pPr algn="just"/>
                <a:endParaRPr lang="es-AR" sz="2000" dirty="0"/>
              </a:p>
              <a:p>
                <a:pPr algn="just"/>
                <a:r>
                  <a:rPr lang="es-AR" sz="2000" dirty="0" smtClean="0"/>
                  <a:t>Se calcula entonces la resistencia virtual </a:t>
                </a:r>
                <a14:m>
                  <m:oMath xmlns:m="http://schemas.openxmlformats.org/officeDocument/2006/math">
                    <m:r>
                      <a:rPr lang="es-AR" sz="2000" b="0" i="1" smtClean="0">
                        <a:latin typeface="Cambria Math" panose="02040503050406030204" pitchFamily="18" charset="0"/>
                      </a:rPr>
                      <m:t>𝑅</m:t>
                    </m:r>
                    <m:r>
                      <a:rPr lang="es-ES" sz="2000" i="1">
                        <a:latin typeface="Cambria Math" panose="02040503050406030204" pitchFamily="18" charset="0"/>
                      </a:rPr>
                      <m:t>=</m:t>
                    </m:r>
                    <m:rad>
                      <m:radPr>
                        <m:degHide m:val="on"/>
                        <m:ctrlPr>
                          <a:rPr lang="es-ES" sz="2000" b="0" i="1" smtClean="0">
                            <a:latin typeface="Cambria Math" panose="02040503050406030204" pitchFamily="18" charset="0"/>
                          </a:rPr>
                        </m:ctrlPr>
                      </m:radPr>
                      <m:deg/>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𝐺</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𝐿</m:t>
                            </m:r>
                          </m:sub>
                        </m:sSub>
                      </m:e>
                    </m:rad>
                    <m:r>
                      <a:rPr lang="es-ES" sz="2000" b="0" i="1" smtClean="0">
                        <a:latin typeface="Cambria Math" panose="02040503050406030204" pitchFamily="18" charset="0"/>
                      </a:rPr>
                      <m:t>≈90</m:t>
                    </m:r>
                    <m:r>
                      <m:rPr>
                        <m:sty m:val="p"/>
                      </m:rPr>
                      <a:rPr lang="es-ES" sz="2000" b="0" i="0" smtClean="0">
                        <a:latin typeface="Cambria Math" panose="02040503050406030204" pitchFamily="18" charset="0"/>
                      </a:rPr>
                      <m:t>Ω</m:t>
                    </m:r>
                  </m:oMath>
                </a14:m>
                <a:endParaRPr lang="es-AR" sz="2000" dirty="0" smtClean="0"/>
              </a:p>
              <a:p>
                <a:pPr algn="just"/>
                <a:endParaRPr lang="es-ES" sz="2000" dirty="0"/>
              </a:p>
              <a:p>
                <a:pPr algn="just"/>
                <a:endParaRPr lang="es-AR" sz="2000" dirty="0"/>
              </a:p>
              <a:p>
                <a:pPr algn="just"/>
                <a:endParaRPr lang="es-AR" sz="2000" dirty="0"/>
              </a:p>
              <a:p>
                <a:pPr algn="just"/>
                <a:endParaRPr lang="es-ES" sz="2000"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1087915" y="2459171"/>
                <a:ext cx="7850757" cy="2311723"/>
              </a:xfrm>
              <a:prstGeom prst="rect">
                <a:avLst/>
              </a:prstGeom>
              <a:blipFill>
                <a:blip r:embed="rId6"/>
                <a:stretch>
                  <a:fillRect l="-776" t="-131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7760266" y="3430237"/>
                <a:ext cx="3910109" cy="938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i="1">
                              <a:latin typeface="Cambria Math" panose="02040503050406030204" pitchFamily="18" charset="0"/>
                            </a:rPr>
                            <m:t>𝑄</m:t>
                          </m:r>
                        </m:e>
                        <m:sub>
                          <m:r>
                            <a:rPr lang="es-AR" i="1">
                              <a:latin typeface="Cambria Math" panose="02040503050406030204" pitchFamily="18" charset="0"/>
                            </a:rPr>
                            <m:t>𝑚𝑖𝑛</m:t>
                          </m:r>
                        </m:sub>
                      </m:sSub>
                      <m:r>
                        <a:rPr lang="es-ES">
                          <a:latin typeface="Cambria Math" panose="02040503050406030204" pitchFamily="18" charset="0"/>
                        </a:rPr>
                        <m:t>=</m:t>
                      </m:r>
                      <m:rad>
                        <m:radPr>
                          <m:degHide m:val="on"/>
                          <m:ctrlPr>
                            <a:rPr lang="es-ES" i="1">
                              <a:latin typeface="Cambria Math" panose="02040503050406030204" pitchFamily="18" charset="0"/>
                            </a:rPr>
                          </m:ctrlPr>
                        </m:radPr>
                        <m:deg/>
                        <m:e>
                          <m:f>
                            <m:fPr>
                              <m:ctrlPr>
                                <a:rPr lang="es-ES" i="1">
                                  <a:latin typeface="Cambria Math" panose="02040503050406030204" pitchFamily="18" charset="0"/>
                                </a:rPr>
                              </m:ctrlPr>
                            </m:fPr>
                            <m:num>
                              <m:r>
                                <a:rPr lang="es-ES" i="1">
                                  <a:latin typeface="Cambria Math" panose="02040503050406030204" pitchFamily="18" charset="0"/>
                                </a:rPr>
                                <m:t>𝑅</m:t>
                              </m:r>
                            </m:num>
                            <m:den>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𝑚𝑒𝑛𝑜𝑟</m:t>
                                  </m:r>
                                </m:sub>
                              </m:sSub>
                            </m:den>
                          </m:f>
                          <m:r>
                            <a:rPr lang="es-ES" b="0" i="1" smtClean="0">
                              <a:latin typeface="Cambria Math" panose="02040503050406030204" pitchFamily="18" charset="0"/>
                            </a:rPr>
                            <m:t>−1</m:t>
                          </m:r>
                        </m:e>
                      </m:rad>
                      <m:r>
                        <a:rPr lang="es-ES" b="0" i="1" smtClean="0">
                          <a:latin typeface="Cambria Math" panose="02040503050406030204" pitchFamily="18" charset="0"/>
                        </a:rPr>
                        <m:t>=</m:t>
                      </m:r>
                      <m:rad>
                        <m:radPr>
                          <m:degHide m:val="on"/>
                          <m:ctrlPr>
                            <a:rPr lang="es-ES" i="1">
                              <a:latin typeface="Cambria Math" panose="02040503050406030204" pitchFamily="18" charset="0"/>
                            </a:rPr>
                          </m:ctrlPr>
                        </m:radPr>
                        <m:deg/>
                        <m:e>
                          <m:f>
                            <m:fPr>
                              <m:ctrlPr>
                                <a:rPr lang="es-ES" i="1">
                                  <a:latin typeface="Cambria Math" panose="02040503050406030204" pitchFamily="18" charset="0"/>
                                </a:rPr>
                              </m:ctrlPr>
                            </m:fPr>
                            <m:num>
                              <m:sSub>
                                <m:sSubPr>
                                  <m:ctrlPr>
                                    <a:rPr lang="es-ES" b="0" i="1" smtClean="0">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𝑚𝑎𝑦𝑜𝑟</m:t>
                                  </m:r>
                                </m:sub>
                              </m:sSub>
                            </m:num>
                            <m:den>
                              <m:r>
                                <a:rPr lang="es-ES" b="0" i="1" smtClean="0">
                                  <a:latin typeface="Cambria Math" panose="02040503050406030204" pitchFamily="18" charset="0"/>
                                </a:rPr>
                                <m:t>𝑅</m:t>
                              </m:r>
                            </m:den>
                          </m:f>
                          <m:r>
                            <a:rPr lang="es-ES" i="1">
                              <a:latin typeface="Cambria Math" panose="02040503050406030204" pitchFamily="18" charset="0"/>
                            </a:rPr>
                            <m:t>−1</m:t>
                          </m:r>
                        </m:e>
                      </m:rad>
                    </m:oMath>
                  </m:oMathPara>
                </a14:m>
                <a:endParaRPr lang="es-AR" dirty="0"/>
              </a:p>
            </p:txBody>
          </p:sp>
        </mc:Choice>
        <mc:Fallback xmlns="">
          <p:sp>
            <p:nvSpPr>
              <p:cNvPr id="2" name="Rectángulo 1"/>
              <p:cNvSpPr>
                <a:spLocks noRot="1" noChangeAspect="1" noMove="1" noResize="1" noEditPoints="1" noAdjustHandles="1" noChangeArrowheads="1" noChangeShapeType="1" noTextEdit="1"/>
              </p:cNvSpPr>
              <p:nvPr/>
            </p:nvSpPr>
            <p:spPr>
              <a:xfrm>
                <a:off x="7760266" y="3430237"/>
                <a:ext cx="3910109" cy="938783"/>
              </a:xfrm>
              <a:prstGeom prst="rect">
                <a:avLst/>
              </a:prstGeom>
              <a:blipFill>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Rectángulo 38"/>
              <p:cNvSpPr/>
              <p:nvPr/>
            </p:nvSpPr>
            <p:spPr>
              <a:xfrm>
                <a:off x="8151077" y="4516033"/>
                <a:ext cx="3128485"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i="1">
                              <a:latin typeface="Cambria Math" panose="02040503050406030204" pitchFamily="18" charset="0"/>
                            </a:rPr>
                            <m:t>𝑄</m:t>
                          </m:r>
                        </m:e>
                        <m:sub>
                          <m:r>
                            <a:rPr lang="es-AR" i="1">
                              <a:latin typeface="Cambria Math" panose="02040503050406030204" pitchFamily="18" charset="0"/>
                            </a:rPr>
                            <m:t>𝑚𝑖𝑛</m:t>
                          </m:r>
                        </m:sub>
                      </m:sSub>
                      <m:r>
                        <a:rPr lang="es-ES">
                          <a:latin typeface="Cambria Math" panose="02040503050406030204" pitchFamily="18" charset="0"/>
                        </a:rPr>
                        <m:t>=</m:t>
                      </m:r>
                      <m:rad>
                        <m:radPr>
                          <m:degHide m:val="on"/>
                          <m:ctrlPr>
                            <a:rPr lang="es-ES" i="1">
                              <a:latin typeface="Cambria Math" panose="02040503050406030204" pitchFamily="18" charset="0"/>
                            </a:rPr>
                          </m:ctrlPr>
                        </m:radPr>
                        <m:deg/>
                        <m:e>
                          <m:f>
                            <m:fPr>
                              <m:ctrlPr>
                                <a:rPr lang="es-ES" i="1">
                                  <a:latin typeface="Cambria Math" panose="02040503050406030204" pitchFamily="18" charset="0"/>
                                </a:rPr>
                              </m:ctrlPr>
                            </m:fPr>
                            <m:num>
                              <m:r>
                                <a:rPr lang="es-ES" b="0" i="1" smtClean="0">
                                  <a:latin typeface="Cambria Math" panose="02040503050406030204" pitchFamily="18" charset="0"/>
                                </a:rPr>
                                <m:t>90</m:t>
                              </m:r>
                            </m:num>
                            <m:den>
                              <m:r>
                                <a:rPr lang="es-ES" b="0" i="1" smtClean="0">
                                  <a:latin typeface="Cambria Math" panose="02040503050406030204" pitchFamily="18" charset="0"/>
                                </a:rPr>
                                <m:t>50</m:t>
                              </m:r>
                            </m:den>
                          </m:f>
                          <m:r>
                            <a:rPr lang="es-ES" b="0" i="1" smtClean="0">
                              <a:latin typeface="Cambria Math" panose="02040503050406030204" pitchFamily="18" charset="0"/>
                            </a:rPr>
                            <m:t>−1</m:t>
                          </m:r>
                        </m:e>
                      </m:rad>
                      <m:r>
                        <a:rPr lang="es-ES" b="0" i="1" smtClean="0">
                          <a:latin typeface="Cambria Math" panose="02040503050406030204" pitchFamily="18" charset="0"/>
                        </a:rPr>
                        <m:t>=</m:t>
                      </m:r>
                      <m:rad>
                        <m:radPr>
                          <m:degHide m:val="on"/>
                          <m:ctrlPr>
                            <a:rPr lang="es-ES" i="1">
                              <a:latin typeface="Cambria Math" panose="02040503050406030204" pitchFamily="18" charset="0"/>
                            </a:rPr>
                          </m:ctrlPr>
                        </m:radPr>
                        <m:deg/>
                        <m:e>
                          <m:f>
                            <m:fPr>
                              <m:ctrlPr>
                                <a:rPr lang="es-ES" i="1">
                                  <a:latin typeface="Cambria Math" panose="02040503050406030204" pitchFamily="18" charset="0"/>
                                </a:rPr>
                              </m:ctrlPr>
                            </m:fPr>
                            <m:num>
                              <m:r>
                                <a:rPr lang="es-ES" b="0" i="1" smtClean="0">
                                  <a:latin typeface="Cambria Math" panose="02040503050406030204" pitchFamily="18" charset="0"/>
                                </a:rPr>
                                <m:t>161</m:t>
                              </m:r>
                            </m:num>
                            <m:den>
                              <m:r>
                                <a:rPr lang="es-ES" b="0" i="1" smtClean="0">
                                  <a:latin typeface="Cambria Math" panose="02040503050406030204" pitchFamily="18" charset="0"/>
                                </a:rPr>
                                <m:t>90</m:t>
                              </m:r>
                            </m:den>
                          </m:f>
                          <m:r>
                            <a:rPr lang="es-ES" i="1">
                              <a:latin typeface="Cambria Math" panose="02040503050406030204" pitchFamily="18" charset="0"/>
                            </a:rPr>
                            <m:t>−1</m:t>
                          </m:r>
                        </m:e>
                      </m:rad>
                    </m:oMath>
                  </m:oMathPara>
                </a14:m>
                <a:endParaRPr lang="es-AR" dirty="0"/>
              </a:p>
            </p:txBody>
          </p:sp>
        </mc:Choice>
        <mc:Fallback xmlns="">
          <p:sp>
            <p:nvSpPr>
              <p:cNvPr id="39" name="Rectángulo 38"/>
              <p:cNvSpPr>
                <a:spLocks noRot="1" noChangeAspect="1" noMove="1" noResize="1" noEditPoints="1" noAdjustHandles="1" noChangeArrowheads="1" noChangeShapeType="1" noTextEdit="1"/>
              </p:cNvSpPr>
              <p:nvPr/>
            </p:nvSpPr>
            <p:spPr>
              <a:xfrm>
                <a:off x="8151077" y="4516033"/>
                <a:ext cx="3128485" cy="911596"/>
              </a:xfrm>
              <a:prstGeom prst="rect">
                <a:avLst/>
              </a:prstGeom>
              <a:blipFill>
                <a:blip r:embed="rId8"/>
                <a:stretch>
                  <a:fillRect/>
                </a:stretch>
              </a:blipFill>
            </p:spPr>
            <p:txBody>
              <a:bodyPr/>
              <a:lstStyle/>
              <a:p>
                <a:r>
                  <a:rPr lang="es-AR">
                    <a:noFill/>
                  </a:rPr>
                  <a:t> </a:t>
                </a:r>
              </a:p>
            </p:txBody>
          </p:sp>
        </mc:Fallback>
      </mc:AlternateContent>
      <p:pic>
        <p:nvPicPr>
          <p:cNvPr id="40" name="Imagen 39"/>
          <p:cNvPicPr>
            <a:picLocks noChangeAspect="1"/>
          </p:cNvPicPr>
          <p:nvPr/>
        </p:nvPicPr>
        <p:blipFill rotWithShape="1">
          <a:blip r:embed="rId9"/>
          <a:srcRect t="52110" r="9165"/>
          <a:stretch/>
        </p:blipFill>
        <p:spPr>
          <a:xfrm>
            <a:off x="364475" y="4073236"/>
            <a:ext cx="6717969" cy="2435005"/>
          </a:xfrm>
          <a:prstGeom prst="rect">
            <a:avLst/>
          </a:prstGeom>
        </p:spPr>
      </p:pic>
      <mc:AlternateContent xmlns:mc="http://schemas.openxmlformats.org/markup-compatibility/2006" xmlns:a14="http://schemas.microsoft.com/office/drawing/2010/main">
        <mc:Choice Requires="a14">
          <p:sp>
            <p:nvSpPr>
              <p:cNvPr id="41" name="Rectángulo 40"/>
              <p:cNvSpPr/>
              <p:nvPr/>
            </p:nvSpPr>
            <p:spPr>
              <a:xfrm>
                <a:off x="864523" y="4241229"/>
                <a:ext cx="609933"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1" name="Rectángulo 40"/>
              <p:cNvSpPr>
                <a:spLocks noRot="1" noChangeAspect="1" noMove="1" noResize="1" noEditPoints="1" noAdjustHandles="1" noChangeArrowheads="1" noChangeShapeType="1" noTextEdit="1"/>
              </p:cNvSpPr>
              <p:nvPr/>
            </p:nvSpPr>
            <p:spPr>
              <a:xfrm>
                <a:off x="864523" y="4241229"/>
                <a:ext cx="609933" cy="383002"/>
              </a:xfrm>
              <a:prstGeom prst="rect">
                <a:avLst/>
              </a:prstGeom>
              <a:blipFill>
                <a:blip r:embed="rId10"/>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3" name="Rectángulo 42"/>
              <p:cNvSpPr/>
              <p:nvPr/>
            </p:nvSpPr>
            <p:spPr>
              <a:xfrm>
                <a:off x="9052157" y="5760744"/>
                <a:ext cx="13263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i="1">
                              <a:latin typeface="Cambria Math" panose="02040503050406030204" pitchFamily="18" charset="0"/>
                            </a:rPr>
                            <m:t>𝑄</m:t>
                          </m:r>
                        </m:e>
                        <m:sub>
                          <m:r>
                            <a:rPr lang="es-AR" i="1">
                              <a:latin typeface="Cambria Math" panose="02040503050406030204" pitchFamily="18" charset="0"/>
                            </a:rPr>
                            <m:t>𝑚𝑖𝑛</m:t>
                          </m:r>
                        </m:sub>
                      </m:sSub>
                      <m:r>
                        <a:rPr lang="es-ES" b="0" i="1" smtClean="0">
                          <a:latin typeface="Cambria Math" panose="02040503050406030204" pitchFamily="18" charset="0"/>
                        </a:rPr>
                        <m:t>≈</m:t>
                      </m:r>
                      <m:r>
                        <a:rPr lang="es-ES" i="1" smtClean="0">
                          <a:latin typeface="Cambria Math" panose="02040503050406030204" pitchFamily="18" charset="0"/>
                        </a:rPr>
                        <m:t>0</m:t>
                      </m:r>
                      <m:r>
                        <a:rPr lang="es-ES" b="0" i="1" smtClean="0">
                          <a:latin typeface="Cambria Math" panose="02040503050406030204" pitchFamily="18" charset="0"/>
                        </a:rPr>
                        <m:t>,9</m:t>
                      </m:r>
                    </m:oMath>
                  </m:oMathPara>
                </a14:m>
                <a:endParaRPr lang="es-AR" dirty="0"/>
              </a:p>
            </p:txBody>
          </p:sp>
        </mc:Choice>
        <mc:Fallback xmlns="">
          <p:sp>
            <p:nvSpPr>
              <p:cNvPr id="43" name="Rectángulo 42"/>
              <p:cNvSpPr>
                <a:spLocks noRot="1" noChangeAspect="1" noMove="1" noResize="1" noEditPoints="1" noAdjustHandles="1" noChangeArrowheads="1" noChangeShapeType="1" noTextEdit="1"/>
              </p:cNvSpPr>
              <p:nvPr/>
            </p:nvSpPr>
            <p:spPr>
              <a:xfrm>
                <a:off x="9052157" y="5760744"/>
                <a:ext cx="1326324" cy="369332"/>
              </a:xfrm>
              <a:prstGeom prst="rect">
                <a:avLst/>
              </a:prstGeom>
              <a:blipFill>
                <a:blip r:embed="rId11"/>
                <a:stretch>
                  <a:fillRect b="-9836"/>
                </a:stretch>
              </a:blipFill>
            </p:spPr>
            <p:txBody>
              <a:bodyPr/>
              <a:lstStyle/>
              <a:p>
                <a:r>
                  <a:rPr lang="es-AR">
                    <a:noFill/>
                  </a:rPr>
                  <a:t> </a:t>
                </a:r>
              </a:p>
            </p:txBody>
          </p:sp>
        </mc:Fallback>
      </mc:AlternateContent>
      <p:sp>
        <p:nvSpPr>
          <p:cNvPr id="44" name="Rectángulo 43"/>
          <p:cNvSpPr/>
          <p:nvPr/>
        </p:nvSpPr>
        <p:spPr>
          <a:xfrm>
            <a:off x="6476173" y="4956369"/>
            <a:ext cx="708618"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161// </a:t>
            </a:r>
            <a:r>
              <a:rPr lang="es-ES" sz="1200" dirty="0" smtClean="0">
                <a:solidFill>
                  <a:schemeClr val="tx1"/>
                </a:solidFill>
              </a:rPr>
              <a:t>j216</a:t>
            </a:r>
            <a:endParaRPr lang="es-AR" sz="1200" dirty="0"/>
          </a:p>
        </p:txBody>
      </p:sp>
    </p:spTree>
    <p:extLst>
      <p:ext uri="{BB962C8B-B14F-4D97-AF65-F5344CB8AC3E}">
        <p14:creationId xmlns:p14="http://schemas.microsoft.com/office/powerpoint/2010/main" val="4121938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rotWithShape="1">
          <a:blip r:embed="rId3"/>
          <a:srcRect l="41733" t="52110" r="9165"/>
          <a:stretch/>
        </p:blipFill>
        <p:spPr>
          <a:xfrm>
            <a:off x="6440106" y="2851969"/>
            <a:ext cx="3631434" cy="2435005"/>
          </a:xfrm>
          <a:prstGeom prst="rect">
            <a:avLst/>
          </a:prstGeom>
        </p:spPr>
      </p:pic>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5866"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1015663"/>
              </a:xfrm>
              <a:prstGeom prst="rect">
                <a:avLst/>
              </a:prstGeom>
              <a:noFill/>
            </p:spPr>
            <p:txBody>
              <a:bodyPr wrap="square" rtlCol="0">
                <a:spAutoFit/>
              </a:bodyPr>
              <a:lstStyle/>
              <a:p>
                <a:pPr algn="just"/>
                <a:r>
                  <a:rPr lang="es-ES" sz="2000" dirty="0" smtClean="0"/>
                  <a:t>Paso </a:t>
                </a:r>
                <a:r>
                  <a:rPr lang="es-ES" sz="2000" dirty="0"/>
                  <a:t>1: Determinar el </a:t>
                </a:r>
                <a14:m>
                  <m:oMath xmlns:m="http://schemas.openxmlformats.org/officeDocument/2006/math">
                    <m:r>
                      <a:rPr lang="es-ES" sz="2000" i="1">
                        <a:latin typeface="Cambria Math" panose="02040503050406030204" pitchFamily="18" charset="0"/>
                      </a:rPr>
                      <m:t>𝑄</m:t>
                    </m:r>
                  </m:oMath>
                </a14:m>
                <a:r>
                  <a:rPr lang="es-ES" sz="2000" dirty="0"/>
                  <a:t> deseado, que debe ser </a:t>
                </a:r>
                <a:r>
                  <a:rPr lang="es-ES" sz="2000" dirty="0" smtClean="0"/>
                  <a:t>menor </a:t>
                </a:r>
                <a:r>
                  <a:rPr lang="es-ES" sz="2000" dirty="0"/>
                  <a:t>que el lograble con la red </a:t>
                </a:r>
                <a:r>
                  <a:rPr lang="es-ES" sz="2000" i="1" dirty="0"/>
                  <a:t>L</a:t>
                </a:r>
                <a:r>
                  <a:rPr lang="es-ES" sz="2000" dirty="0"/>
                  <a:t> (1,49</a:t>
                </a:r>
                <a:r>
                  <a:rPr lang="es-ES" sz="2000" dirty="0" smtClean="0"/>
                  <a:t>) pero mayor que el </a:t>
                </a:r>
                <a14:m>
                  <m:oMath xmlns:m="http://schemas.openxmlformats.org/officeDocument/2006/math">
                    <m:sSub>
                      <m:sSubPr>
                        <m:ctrlPr>
                          <a:rPr lang="es-AR" sz="2000" b="0" i="1" smtClean="0">
                            <a:latin typeface="Cambria Math" panose="02040503050406030204" pitchFamily="18" charset="0"/>
                          </a:rPr>
                        </m:ctrlPr>
                      </m:sSubPr>
                      <m:e>
                        <m:r>
                          <a:rPr lang="es-ES" sz="2000" i="1">
                            <a:latin typeface="Cambria Math" panose="02040503050406030204" pitchFamily="18" charset="0"/>
                          </a:rPr>
                          <m:t>𝑄</m:t>
                        </m:r>
                      </m:e>
                      <m:sub>
                        <m:r>
                          <a:rPr lang="es-AR" sz="2000" b="0" i="1" smtClean="0">
                            <a:latin typeface="Cambria Math" panose="02040503050406030204" pitchFamily="18" charset="0"/>
                          </a:rPr>
                          <m:t>𝑚𝑖𝑛</m:t>
                        </m:r>
                      </m:sub>
                    </m:sSub>
                    <m:r>
                      <a:rPr lang="es-ES" sz="2000" b="0" i="1" smtClean="0">
                        <a:latin typeface="Cambria Math" panose="02040503050406030204" pitchFamily="18" charset="0"/>
                      </a:rPr>
                      <m:t>=0,9</m:t>
                    </m:r>
                  </m:oMath>
                </a14:m>
                <a:r>
                  <a:rPr lang="es-ES" sz="2000" dirty="0" smtClean="0"/>
                  <a:t>. Supongamos que en este caso se desea </a:t>
                </a:r>
                <a14:m>
                  <m:oMath xmlns:m="http://schemas.openxmlformats.org/officeDocument/2006/math">
                    <m:r>
                      <a:rPr lang="es-ES" sz="2000" b="0" i="1" smtClean="0">
                        <a:latin typeface="Cambria Math" panose="02040503050406030204" pitchFamily="18" charset="0"/>
                      </a:rPr>
                      <m:t>𝑄</m:t>
                    </m:r>
                    <m:r>
                      <a:rPr lang="es-ES" sz="2000" b="0" i="1" smtClean="0">
                        <a:latin typeface="Cambria Math" panose="02040503050406030204" pitchFamily="18" charset="0"/>
                      </a:rPr>
                      <m:t>=1</m:t>
                    </m:r>
                  </m:oMath>
                </a14:m>
                <a:r>
                  <a:rPr lang="es-ES" sz="2000" dirty="0" smtClean="0"/>
                  <a:t>.</a:t>
                </a:r>
              </a:p>
              <a:p>
                <a:pPr algn="just"/>
                <a:r>
                  <a:rPr lang="es-ES" sz="2000" dirty="0" smtClean="0"/>
                  <a:t>Paso 2: con el diagrama de la red y las resistencias equivalentes, calcular la resistencia virtual.</a:t>
                </a:r>
                <a:endParaRPr lang="es-ES"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1015663"/>
              </a:xfrm>
              <a:prstGeom prst="rect">
                <a:avLst/>
              </a:prstGeom>
              <a:blipFill>
                <a:blip r:embed="rId6"/>
                <a:stretch>
                  <a:fillRect l="-599" t="-3614" r="-659" b="-10241"/>
                </a:stretch>
              </a:blipFill>
            </p:spPr>
            <p:txBody>
              <a:bodyPr/>
              <a:lstStyle/>
              <a:p>
                <a:r>
                  <a:rPr lang="es-AR">
                    <a:noFill/>
                  </a:rPr>
                  <a:t> </a:t>
                </a:r>
              </a:p>
            </p:txBody>
          </p:sp>
        </mc:Fallback>
      </mc:AlternateContent>
      <p:pic>
        <p:nvPicPr>
          <p:cNvPr id="40" name="Imagen 39"/>
          <p:cNvPicPr>
            <a:picLocks noChangeAspect="1"/>
          </p:cNvPicPr>
          <p:nvPr/>
        </p:nvPicPr>
        <p:blipFill rotWithShape="1">
          <a:blip r:embed="rId3"/>
          <a:srcRect t="52110" r="49291"/>
          <a:stretch/>
        </p:blipFill>
        <p:spPr>
          <a:xfrm>
            <a:off x="1178860" y="2851968"/>
            <a:ext cx="3750325" cy="2435005"/>
          </a:xfrm>
          <a:prstGeom prst="rect">
            <a:avLst/>
          </a:prstGeom>
        </p:spPr>
      </p:pic>
      <mc:AlternateContent xmlns:mc="http://schemas.openxmlformats.org/markup-compatibility/2006" xmlns:a14="http://schemas.microsoft.com/office/drawing/2010/main">
        <mc:Choice Requires="a14">
          <p:sp>
            <p:nvSpPr>
              <p:cNvPr id="41" name="Rectángulo 40"/>
              <p:cNvSpPr/>
              <p:nvPr/>
            </p:nvSpPr>
            <p:spPr>
              <a:xfrm>
                <a:off x="1662544" y="3025542"/>
                <a:ext cx="609933"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1" name="Rectángulo 40"/>
              <p:cNvSpPr>
                <a:spLocks noRot="1" noChangeAspect="1" noMove="1" noResize="1" noEditPoints="1" noAdjustHandles="1" noChangeArrowheads="1" noChangeShapeType="1" noTextEdit="1"/>
              </p:cNvSpPr>
              <p:nvPr/>
            </p:nvSpPr>
            <p:spPr>
              <a:xfrm>
                <a:off x="1662544" y="3025542"/>
                <a:ext cx="609933"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4105784" y="2562875"/>
                <a:ext cx="31577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𝑅</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𝑚𝑒𝑛𝑜𝑟</m:t>
                          </m:r>
                        </m:sub>
                      </m:sSub>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𝑄</m:t>
                              </m:r>
                            </m:e>
                            <m:sup>
                              <m:r>
                                <a:rPr lang="es-ES" b="0" i="1" smtClean="0">
                                  <a:latin typeface="Cambria Math" panose="02040503050406030204" pitchFamily="18" charset="0"/>
                                </a:rPr>
                                <m:t>2</m:t>
                              </m:r>
                            </m:sup>
                          </m:sSup>
                          <m:r>
                            <a:rPr lang="es-ES" b="0" i="1" smtClean="0">
                              <a:latin typeface="Cambria Math" panose="02040503050406030204" pitchFamily="18" charset="0"/>
                            </a:rPr>
                            <m:t>+1</m:t>
                          </m:r>
                        </m:e>
                      </m:d>
                      <m:r>
                        <a:rPr lang="es-ES" b="0" i="0" smtClean="0">
                          <a:latin typeface="Cambria Math" panose="02040503050406030204" pitchFamily="18" charset="0"/>
                        </a:rPr>
                        <m:t>=100 </m:t>
                      </m:r>
                      <m:r>
                        <m:rPr>
                          <m:sty m:val="p"/>
                        </m:rPr>
                        <a:rPr lang="es-ES" b="0" i="0" smtClean="0">
                          <a:latin typeface="Cambria Math" panose="02040503050406030204" pitchFamily="18" charset="0"/>
                        </a:rPr>
                        <m:t>Ω</m:t>
                      </m:r>
                    </m:oMath>
                  </m:oMathPara>
                </a14:m>
                <a:endParaRPr lang="es-AR" dirty="0"/>
              </a:p>
            </p:txBody>
          </p:sp>
        </mc:Choice>
        <mc:Fallback xmlns="">
          <p:sp>
            <p:nvSpPr>
              <p:cNvPr id="3" name="Rectángulo 2"/>
              <p:cNvSpPr>
                <a:spLocks noRot="1" noChangeAspect="1" noMove="1" noResize="1" noEditPoints="1" noAdjustHandles="1" noChangeArrowheads="1" noChangeShapeType="1" noTextEdit="1"/>
              </p:cNvSpPr>
              <p:nvPr/>
            </p:nvSpPr>
            <p:spPr>
              <a:xfrm>
                <a:off x="4105784" y="2562875"/>
                <a:ext cx="3157724" cy="369332"/>
              </a:xfrm>
              <a:prstGeom prst="rect">
                <a:avLst/>
              </a:prstGeom>
              <a:blipFill>
                <a:blip r:embed="rId8"/>
                <a:stretch>
                  <a:fillRect b="-9836"/>
                </a:stretch>
              </a:blipFill>
            </p:spPr>
            <p:txBody>
              <a:bodyPr/>
              <a:lstStyle/>
              <a:p>
                <a:r>
                  <a:rPr lang="es-AR">
                    <a:noFill/>
                  </a:rPr>
                  <a:t> </a:t>
                </a:r>
              </a:p>
            </p:txBody>
          </p:sp>
        </mc:Fallback>
      </mc:AlternateContent>
      <p:sp>
        <p:nvSpPr>
          <p:cNvPr id="14" name="Rectángulo 13"/>
          <p:cNvSpPr/>
          <p:nvPr/>
        </p:nvSpPr>
        <p:spPr>
          <a:xfrm>
            <a:off x="9450820" y="3636567"/>
            <a:ext cx="708618"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161// </a:t>
            </a:r>
            <a:r>
              <a:rPr lang="es-ES" sz="1200" dirty="0" smtClean="0">
                <a:solidFill>
                  <a:schemeClr val="tx1"/>
                </a:solidFill>
              </a:rPr>
              <a:t>j216</a:t>
            </a:r>
            <a:endParaRPr lang="es-AR" sz="1200" dirty="0"/>
          </a:p>
        </p:txBody>
      </p:sp>
      <mc:AlternateContent xmlns:mc="http://schemas.openxmlformats.org/markup-compatibility/2006" xmlns:a14="http://schemas.microsoft.com/office/drawing/2010/main">
        <mc:Choice Requires="a14">
          <p:sp>
            <p:nvSpPr>
              <p:cNvPr id="15" name="Rectángulo 14"/>
              <p:cNvSpPr/>
              <p:nvPr/>
            </p:nvSpPr>
            <p:spPr>
              <a:xfrm>
                <a:off x="1402244" y="5495827"/>
                <a:ext cx="3425490" cy="9351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a:latin typeface="Cambria Math" panose="02040503050406030204" pitchFamily="18" charset="0"/>
                            </a:rPr>
                            <m:t>Q</m:t>
                          </m:r>
                        </m:e>
                        <m:sub>
                          <m:r>
                            <m:rPr>
                              <m:sty m:val="p"/>
                            </m:rPr>
                            <a:rPr lang="es-ES" b="0" i="0" smtClean="0">
                              <a:latin typeface="Cambria Math" panose="02040503050406030204" pitchFamily="18" charset="0"/>
                            </a:rPr>
                            <m:t>a</m:t>
                          </m:r>
                        </m:sub>
                      </m:sSub>
                      <m:r>
                        <a:rPr lang="es-AR">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𝑃𝑎</m:t>
                                  </m:r>
                                </m:sub>
                              </m:sSub>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𝑆𝑎</m:t>
                                  </m:r>
                                </m:sub>
                              </m:sSub>
                            </m:den>
                          </m:f>
                          <m:r>
                            <a:rPr lang="es-AR">
                              <a:latin typeface="Cambria Math" panose="02040503050406030204" pitchFamily="18" charset="0"/>
                            </a:rPr>
                            <m:t>−1</m:t>
                          </m:r>
                        </m:e>
                      </m:rad>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ES" b="0" i="1" smtClean="0">
                                  <a:latin typeface="Cambria Math" panose="02040503050406030204" pitchFamily="18" charset="0"/>
                                </a:rPr>
                                <m:t>100</m:t>
                              </m:r>
                            </m:num>
                            <m:den>
                              <m:r>
                                <a:rPr lang="es-ES" b="0" i="1" smtClean="0">
                                  <a:latin typeface="Cambria Math" panose="02040503050406030204" pitchFamily="18" charset="0"/>
                                </a:rPr>
                                <m:t>50</m:t>
                              </m:r>
                            </m:den>
                          </m:f>
                          <m:r>
                            <a:rPr lang="es-AR" i="0">
                              <a:latin typeface="Cambria Math" panose="02040503050406030204" pitchFamily="18" charset="0"/>
                            </a:rPr>
                            <m:t>−1</m:t>
                          </m:r>
                        </m:e>
                      </m:rad>
                      <m:r>
                        <a:rPr lang="es-ES" b="0" i="1" smtClean="0">
                          <a:latin typeface="Cambria Math" panose="02040503050406030204" pitchFamily="18" charset="0"/>
                        </a:rPr>
                        <m:t>=1</m:t>
                      </m:r>
                    </m:oMath>
                  </m:oMathPara>
                </a14:m>
                <a:endParaRPr lang="es-AR" dirty="0"/>
              </a:p>
            </p:txBody>
          </p:sp>
        </mc:Choice>
        <mc:Fallback xmlns="">
          <p:sp>
            <p:nvSpPr>
              <p:cNvPr id="15" name="Rectángulo 14"/>
              <p:cNvSpPr>
                <a:spLocks noRot="1" noChangeAspect="1" noMove="1" noResize="1" noEditPoints="1" noAdjustHandles="1" noChangeArrowheads="1" noChangeShapeType="1" noTextEdit="1"/>
              </p:cNvSpPr>
              <p:nvPr/>
            </p:nvSpPr>
            <p:spPr>
              <a:xfrm>
                <a:off x="1402244" y="5495827"/>
                <a:ext cx="3425490" cy="935192"/>
              </a:xfrm>
              <a:prstGeom prst="rect">
                <a:avLst/>
              </a:prstGeom>
              <a:blipFill>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Rectángulo 16"/>
              <p:cNvSpPr/>
              <p:nvPr/>
            </p:nvSpPr>
            <p:spPr>
              <a:xfrm>
                <a:off x="6581810" y="5495827"/>
                <a:ext cx="3752630" cy="9351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a:latin typeface="Cambria Math" panose="02040503050406030204" pitchFamily="18" charset="0"/>
                            </a:rPr>
                            <m:t>Q</m:t>
                          </m:r>
                        </m:e>
                        <m:sub>
                          <m:r>
                            <m:rPr>
                              <m:sty m:val="p"/>
                            </m:rPr>
                            <a:rPr lang="es-ES" b="0" i="0" smtClean="0">
                              <a:latin typeface="Cambria Math" panose="02040503050406030204" pitchFamily="18" charset="0"/>
                            </a:rPr>
                            <m:t>b</m:t>
                          </m:r>
                        </m:sub>
                      </m:sSub>
                      <m:r>
                        <a:rPr lang="es-AR">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𝑃</m:t>
                                  </m:r>
                                  <m:r>
                                    <a:rPr lang="es-ES" b="0" i="1" smtClean="0">
                                      <a:latin typeface="Cambria Math" panose="02040503050406030204" pitchFamily="18" charset="0"/>
                                    </a:rPr>
                                    <m:t>𝑏</m:t>
                                  </m:r>
                                </m:sub>
                              </m:sSub>
                            </m:num>
                            <m:den>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𝑆</m:t>
                                  </m:r>
                                  <m:r>
                                    <a:rPr lang="es-ES" b="0" i="1" smtClean="0">
                                      <a:latin typeface="Cambria Math" panose="02040503050406030204" pitchFamily="18" charset="0"/>
                                    </a:rPr>
                                    <m:t>𝑏</m:t>
                                  </m:r>
                                </m:sub>
                              </m:sSub>
                            </m:den>
                          </m:f>
                          <m:r>
                            <a:rPr lang="es-AR">
                              <a:latin typeface="Cambria Math" panose="02040503050406030204" pitchFamily="18" charset="0"/>
                            </a:rPr>
                            <m:t>−1</m:t>
                          </m:r>
                        </m:e>
                      </m:rad>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ES" b="0" i="1" smtClean="0">
                                  <a:latin typeface="Cambria Math" panose="02040503050406030204" pitchFamily="18" charset="0"/>
                                </a:rPr>
                                <m:t>161</m:t>
                              </m:r>
                            </m:num>
                            <m:den>
                              <m:r>
                                <a:rPr lang="es-ES" b="0" i="1" smtClean="0">
                                  <a:latin typeface="Cambria Math" panose="02040503050406030204" pitchFamily="18" charset="0"/>
                                </a:rPr>
                                <m:t>100</m:t>
                              </m:r>
                            </m:den>
                          </m:f>
                          <m:r>
                            <a:rPr lang="es-AR" i="0">
                              <a:latin typeface="Cambria Math" panose="02040503050406030204" pitchFamily="18" charset="0"/>
                            </a:rPr>
                            <m:t>−1</m:t>
                          </m:r>
                        </m:e>
                      </m:rad>
                      <m:r>
                        <a:rPr lang="es-ES" b="0" i="1" smtClean="0">
                          <a:latin typeface="Cambria Math" panose="02040503050406030204" pitchFamily="18" charset="0"/>
                        </a:rPr>
                        <m:t>=0,78</m:t>
                      </m:r>
                    </m:oMath>
                  </m:oMathPara>
                </a14:m>
                <a:endParaRPr lang="es-AR" dirty="0"/>
              </a:p>
            </p:txBody>
          </p:sp>
        </mc:Choice>
        <mc:Fallback xmlns="">
          <p:sp>
            <p:nvSpPr>
              <p:cNvPr id="17" name="Rectángulo 16"/>
              <p:cNvSpPr>
                <a:spLocks noRot="1" noChangeAspect="1" noMove="1" noResize="1" noEditPoints="1" noAdjustHandles="1" noChangeArrowheads="1" noChangeShapeType="1" noTextEdit="1"/>
              </p:cNvSpPr>
              <p:nvPr/>
            </p:nvSpPr>
            <p:spPr>
              <a:xfrm>
                <a:off x="6581810" y="5495827"/>
                <a:ext cx="3752630" cy="935192"/>
              </a:xfrm>
              <a:prstGeom prst="rect">
                <a:avLst/>
              </a:prstGeom>
              <a:blipFill>
                <a:blip r:embed="rId10"/>
                <a:stretch>
                  <a:fillRect/>
                </a:stretch>
              </a:blipFill>
            </p:spPr>
            <p:txBody>
              <a:bodyPr/>
              <a:lstStyle/>
              <a:p>
                <a:r>
                  <a:rPr lang="es-AR">
                    <a:noFill/>
                  </a:rPr>
                  <a:t> </a:t>
                </a:r>
              </a:p>
            </p:txBody>
          </p:sp>
        </mc:Fallback>
      </mc:AlternateContent>
      <p:sp>
        <p:nvSpPr>
          <p:cNvPr id="12" name="Rectángulo 11"/>
          <p:cNvSpPr/>
          <p:nvPr/>
        </p:nvSpPr>
        <p:spPr>
          <a:xfrm>
            <a:off x="4754880" y="2980040"/>
            <a:ext cx="2061556" cy="630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2" name="Rectángulo 1"/>
              <p:cNvSpPr/>
              <p:nvPr/>
            </p:nvSpPr>
            <p:spPr>
              <a:xfrm>
                <a:off x="5936870" y="3884804"/>
                <a:ext cx="83067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a:latin typeface="Cambria Math" panose="02040503050406030204" pitchFamily="18" charset="0"/>
                        </a:rPr>
                        <m:t>100 </m:t>
                      </m:r>
                      <m:r>
                        <m:rPr>
                          <m:sty m:val="p"/>
                        </m:rPr>
                        <a:rPr lang="es-ES">
                          <a:latin typeface="Cambria Math" panose="02040503050406030204" pitchFamily="18" charset="0"/>
                        </a:rPr>
                        <m:t>Ω</m:t>
                      </m:r>
                    </m:oMath>
                  </m:oMathPara>
                </a14:m>
                <a:endParaRPr lang="es-AR" dirty="0"/>
              </a:p>
            </p:txBody>
          </p:sp>
        </mc:Choice>
        <mc:Fallback xmlns="">
          <p:sp>
            <p:nvSpPr>
              <p:cNvPr id="2" name="Rectángulo 1"/>
              <p:cNvSpPr>
                <a:spLocks noRot="1" noChangeAspect="1" noMove="1" noResize="1" noEditPoints="1" noAdjustHandles="1" noChangeArrowheads="1" noChangeShapeType="1" noTextEdit="1"/>
              </p:cNvSpPr>
              <p:nvPr/>
            </p:nvSpPr>
            <p:spPr>
              <a:xfrm>
                <a:off x="5936870" y="3884804"/>
                <a:ext cx="830676" cy="369332"/>
              </a:xfrm>
              <a:prstGeom prst="rect">
                <a:avLst/>
              </a:prstGeom>
              <a:blipFill>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3923606" y="3852112"/>
                <a:ext cx="688087"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s-ES">
                          <a:latin typeface="Cambria Math" panose="02040503050406030204" pitchFamily="18" charset="0"/>
                        </a:rPr>
                        <m:t>100 </m:t>
                      </m:r>
                      <m:r>
                        <m:rPr>
                          <m:sty m:val="p"/>
                        </m:rPr>
                        <a:rPr lang="es-ES">
                          <a:latin typeface="Cambria Math" panose="02040503050406030204" pitchFamily="18" charset="0"/>
                        </a:rPr>
                        <m:t>Ω</m:t>
                      </m:r>
                    </m:oMath>
                  </m:oMathPara>
                </a14:m>
                <a:endParaRPr lang="es-AR" dirty="0"/>
              </a:p>
            </p:txBody>
          </p:sp>
        </mc:Choice>
        <mc:Fallback xmlns="">
          <p:sp>
            <p:nvSpPr>
              <p:cNvPr id="16" name="Rectángulo 15"/>
              <p:cNvSpPr>
                <a:spLocks noRot="1" noChangeAspect="1" noMove="1" noResize="1" noEditPoints="1" noAdjustHandles="1" noChangeArrowheads="1" noChangeShapeType="1" noTextEdit="1"/>
              </p:cNvSpPr>
              <p:nvPr/>
            </p:nvSpPr>
            <p:spPr>
              <a:xfrm>
                <a:off x="3923606" y="3852112"/>
                <a:ext cx="688087" cy="369332"/>
              </a:xfrm>
              <a:prstGeom prst="rect">
                <a:avLst/>
              </a:prstGeom>
              <a:blipFill>
                <a:blip r:embed="rId12"/>
                <a:stretch>
                  <a:fillRect r="-10619"/>
                </a:stretch>
              </a:blipFill>
            </p:spPr>
            <p:txBody>
              <a:bodyPr/>
              <a:lstStyle/>
              <a:p>
                <a:r>
                  <a:rPr lang="es-AR">
                    <a:noFill/>
                  </a:rPr>
                  <a:t> </a:t>
                </a:r>
              </a:p>
            </p:txBody>
          </p:sp>
        </mc:Fallback>
      </mc:AlternateContent>
    </p:spTree>
    <p:extLst>
      <p:ext uri="{BB962C8B-B14F-4D97-AF65-F5344CB8AC3E}">
        <p14:creationId xmlns:p14="http://schemas.microsoft.com/office/powerpoint/2010/main" val="1409991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n 28"/>
          <p:cNvPicPr>
            <a:picLocks noChangeAspect="1"/>
          </p:cNvPicPr>
          <p:nvPr/>
        </p:nvPicPr>
        <p:blipFill>
          <a:blip r:embed="rId3"/>
          <a:stretch>
            <a:fillRect/>
          </a:stretch>
        </p:blipFill>
        <p:spPr>
          <a:xfrm>
            <a:off x="6684471" y="1909333"/>
            <a:ext cx="3579147" cy="2461521"/>
          </a:xfrm>
          <a:prstGeom prst="rect">
            <a:avLst/>
          </a:prstGeom>
        </p:spPr>
      </p:pic>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6885"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60885" y="1263003"/>
                <a:ext cx="10172700" cy="646331"/>
              </a:xfrm>
              <a:prstGeom prst="rect">
                <a:avLst/>
              </a:prstGeom>
              <a:noFill/>
            </p:spPr>
            <p:txBody>
              <a:bodyPr wrap="square" rtlCol="0">
                <a:spAutoFit/>
              </a:bodyPr>
              <a:lstStyle/>
              <a:p>
                <a:pPr algn="just"/>
                <a:r>
                  <a:rPr lang="es-ES" dirty="0" smtClean="0"/>
                  <a:t>Las cuatro posibilidades llevan al valor de resistencia virtual </a:t>
                </a:r>
                <a14:m>
                  <m:oMath xmlns:m="http://schemas.openxmlformats.org/officeDocument/2006/math">
                    <m:r>
                      <a:rPr lang="es-AR" b="0" i="1" smtClean="0">
                        <a:latin typeface="Cambria Math" panose="02040503050406030204" pitchFamily="18" charset="0"/>
                      </a:rPr>
                      <m:t>100</m:t>
                    </m:r>
                    <m:r>
                      <m:rPr>
                        <m:sty m:val="p"/>
                      </m:rPr>
                      <a:rPr lang="es-ES" b="0" i="0" smtClean="0">
                        <a:latin typeface="Cambria Math" panose="02040503050406030204" pitchFamily="18" charset="0"/>
                      </a:rPr>
                      <m:t>Ω</m:t>
                    </m:r>
                  </m:oMath>
                </a14:m>
                <a:r>
                  <a:rPr lang="es-ES" dirty="0" smtClean="0"/>
                  <a:t> antes de adaptar el nuevo punto con una red “L”. Explicar diseño directo con el ábaco.</a:t>
                </a:r>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60885" y="1263003"/>
                <a:ext cx="10172700" cy="646331"/>
              </a:xfrm>
              <a:prstGeom prst="rect">
                <a:avLst/>
              </a:prstGeom>
              <a:blipFill>
                <a:blip r:embed="rId6"/>
                <a:stretch>
                  <a:fillRect l="-479" t="-4717" r="-539" b="-14151"/>
                </a:stretch>
              </a:blipFill>
            </p:spPr>
            <p:txBody>
              <a:bodyPr/>
              <a:lstStyle/>
              <a:p>
                <a:r>
                  <a:rPr lang="es-AR">
                    <a:noFill/>
                  </a:rPr>
                  <a:t> </a:t>
                </a:r>
              </a:p>
            </p:txBody>
          </p:sp>
        </mc:Fallback>
      </mc:AlternateContent>
      <p:pic>
        <p:nvPicPr>
          <p:cNvPr id="3" name="Imagen 2"/>
          <p:cNvPicPr>
            <a:picLocks noChangeAspect="1"/>
          </p:cNvPicPr>
          <p:nvPr/>
        </p:nvPicPr>
        <p:blipFill>
          <a:blip r:embed="rId7"/>
          <a:stretch>
            <a:fillRect/>
          </a:stretch>
        </p:blipFill>
        <p:spPr>
          <a:xfrm>
            <a:off x="1306036" y="1909333"/>
            <a:ext cx="3610230" cy="2461521"/>
          </a:xfrm>
          <a:prstGeom prst="rect">
            <a:avLst/>
          </a:prstGeom>
        </p:spPr>
      </p:pic>
      <mc:AlternateContent xmlns:mc="http://schemas.openxmlformats.org/markup-compatibility/2006" xmlns:a14="http://schemas.microsoft.com/office/drawing/2010/main">
        <mc:Choice Requires="a14">
          <p:sp>
            <p:nvSpPr>
              <p:cNvPr id="14" name="Rectángulo 13"/>
              <p:cNvSpPr/>
              <p:nvPr/>
            </p:nvSpPr>
            <p:spPr>
              <a:xfrm>
                <a:off x="443187" y="2531122"/>
                <a:ext cx="6447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b="0" i="0" smtClean="0">
                          <a:latin typeface="Cambria Math" panose="02040503050406030204" pitchFamily="18" charset="0"/>
                        </a:rPr>
                        <m:t>100</m:t>
                      </m:r>
                      <m:r>
                        <m:rPr>
                          <m:sty m:val="p"/>
                        </m:rPr>
                        <a:rPr lang="es-ES" sz="1400">
                          <a:latin typeface="Cambria Math" panose="02040503050406030204" pitchFamily="18" charset="0"/>
                        </a:rPr>
                        <m:t>Ω</m:t>
                      </m:r>
                    </m:oMath>
                  </m:oMathPara>
                </a14:m>
                <a:endParaRPr lang="es-AR" sz="1400" dirty="0"/>
              </a:p>
            </p:txBody>
          </p:sp>
        </mc:Choice>
        <mc:Fallback xmlns="">
          <p:sp>
            <p:nvSpPr>
              <p:cNvPr id="14" name="Rectángulo 13"/>
              <p:cNvSpPr>
                <a:spLocks noRot="1" noChangeAspect="1" noMove="1" noResize="1" noEditPoints="1" noAdjustHandles="1" noChangeArrowheads="1" noChangeShapeType="1" noTextEdit="1"/>
              </p:cNvSpPr>
              <p:nvPr/>
            </p:nvSpPr>
            <p:spPr>
              <a:xfrm>
                <a:off x="443187" y="2531122"/>
                <a:ext cx="644728" cy="307777"/>
              </a:xfrm>
              <a:prstGeom prst="rect">
                <a:avLst/>
              </a:prstGeom>
              <a:blipFill>
                <a:blip r:embed="rId8"/>
                <a:stretch>
                  <a:fillRect/>
                </a:stretch>
              </a:blipFill>
            </p:spPr>
            <p:txBody>
              <a:bodyPr/>
              <a:lstStyle/>
              <a:p>
                <a:r>
                  <a:rPr lang="es-AR">
                    <a:noFill/>
                  </a:rPr>
                  <a:t> </a:t>
                </a:r>
              </a:p>
            </p:txBody>
          </p:sp>
        </mc:Fallback>
      </mc:AlternateContent>
      <p:cxnSp>
        <p:nvCxnSpPr>
          <p:cNvPr id="16" name="Conector recto de flecha 15"/>
          <p:cNvCxnSpPr/>
          <p:nvPr/>
        </p:nvCxnSpPr>
        <p:spPr>
          <a:xfrm flipH="1" flipV="1">
            <a:off x="1052574" y="2676698"/>
            <a:ext cx="1283302" cy="193083"/>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Rectángulo 18"/>
              <p:cNvSpPr/>
              <p:nvPr/>
            </p:nvSpPr>
            <p:spPr>
              <a:xfrm>
                <a:off x="5782729" y="3100563"/>
                <a:ext cx="6447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b="0" i="0" smtClean="0">
                          <a:latin typeface="Cambria Math" panose="02040503050406030204" pitchFamily="18" charset="0"/>
                        </a:rPr>
                        <m:t>100</m:t>
                      </m:r>
                      <m:r>
                        <m:rPr>
                          <m:sty m:val="p"/>
                        </m:rPr>
                        <a:rPr lang="es-ES" sz="1400">
                          <a:latin typeface="Cambria Math" panose="02040503050406030204" pitchFamily="18" charset="0"/>
                        </a:rPr>
                        <m:t>Ω</m:t>
                      </m:r>
                    </m:oMath>
                  </m:oMathPara>
                </a14:m>
                <a:endParaRPr lang="es-AR" sz="1400" dirty="0"/>
              </a:p>
            </p:txBody>
          </p:sp>
        </mc:Choice>
        <mc:Fallback xmlns="">
          <p:sp>
            <p:nvSpPr>
              <p:cNvPr id="19" name="Rectángulo 18"/>
              <p:cNvSpPr>
                <a:spLocks noRot="1" noChangeAspect="1" noMove="1" noResize="1" noEditPoints="1" noAdjustHandles="1" noChangeArrowheads="1" noChangeShapeType="1" noTextEdit="1"/>
              </p:cNvSpPr>
              <p:nvPr/>
            </p:nvSpPr>
            <p:spPr>
              <a:xfrm>
                <a:off x="5782729" y="3100563"/>
                <a:ext cx="644728" cy="307777"/>
              </a:xfrm>
              <a:prstGeom prst="rect">
                <a:avLst/>
              </a:prstGeom>
              <a:blipFill>
                <a:blip r:embed="rId9"/>
                <a:stretch>
                  <a:fillRect/>
                </a:stretch>
              </a:blipFill>
            </p:spPr>
            <p:txBody>
              <a:bodyPr/>
              <a:lstStyle/>
              <a:p>
                <a:r>
                  <a:rPr lang="es-AR">
                    <a:noFill/>
                  </a:rPr>
                  <a:t> </a:t>
                </a:r>
              </a:p>
            </p:txBody>
          </p:sp>
        </mc:Fallback>
      </mc:AlternateContent>
      <p:cxnSp>
        <p:nvCxnSpPr>
          <p:cNvPr id="20" name="Conector recto de flecha 19"/>
          <p:cNvCxnSpPr/>
          <p:nvPr/>
        </p:nvCxnSpPr>
        <p:spPr>
          <a:xfrm flipH="1" flipV="1">
            <a:off x="6400428" y="3254452"/>
            <a:ext cx="1305471" cy="153888"/>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pic>
        <p:nvPicPr>
          <p:cNvPr id="17" name="Imagen 16"/>
          <p:cNvPicPr>
            <a:picLocks noChangeAspect="1"/>
          </p:cNvPicPr>
          <p:nvPr/>
        </p:nvPicPr>
        <p:blipFill>
          <a:blip r:embed="rId10"/>
          <a:stretch>
            <a:fillRect/>
          </a:stretch>
        </p:blipFill>
        <p:spPr>
          <a:xfrm>
            <a:off x="1252251" y="4370854"/>
            <a:ext cx="3664015" cy="2424414"/>
          </a:xfrm>
          <a:prstGeom prst="rect">
            <a:avLst/>
          </a:prstGeom>
        </p:spPr>
      </p:pic>
      <mc:AlternateContent xmlns:mc="http://schemas.openxmlformats.org/markup-compatibility/2006" xmlns:a14="http://schemas.microsoft.com/office/drawing/2010/main">
        <mc:Choice Requires="a14">
          <p:sp>
            <p:nvSpPr>
              <p:cNvPr id="22" name="Rectángulo 21"/>
              <p:cNvSpPr/>
              <p:nvPr/>
            </p:nvSpPr>
            <p:spPr>
              <a:xfrm>
                <a:off x="362831" y="4930308"/>
                <a:ext cx="6447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b="0" i="0" smtClean="0">
                          <a:latin typeface="Cambria Math" panose="02040503050406030204" pitchFamily="18" charset="0"/>
                        </a:rPr>
                        <m:t>100</m:t>
                      </m:r>
                      <m:r>
                        <m:rPr>
                          <m:sty m:val="p"/>
                        </m:rPr>
                        <a:rPr lang="es-ES" sz="1400">
                          <a:latin typeface="Cambria Math" panose="02040503050406030204" pitchFamily="18" charset="0"/>
                        </a:rPr>
                        <m:t>Ω</m:t>
                      </m:r>
                    </m:oMath>
                  </m:oMathPara>
                </a14:m>
                <a:endParaRPr lang="es-AR" sz="1400" dirty="0"/>
              </a:p>
            </p:txBody>
          </p:sp>
        </mc:Choice>
        <mc:Fallback xmlns="">
          <p:sp>
            <p:nvSpPr>
              <p:cNvPr id="22" name="Rectángulo 21"/>
              <p:cNvSpPr>
                <a:spLocks noRot="1" noChangeAspect="1" noMove="1" noResize="1" noEditPoints="1" noAdjustHandles="1" noChangeArrowheads="1" noChangeShapeType="1" noTextEdit="1"/>
              </p:cNvSpPr>
              <p:nvPr/>
            </p:nvSpPr>
            <p:spPr>
              <a:xfrm>
                <a:off x="362831" y="4930308"/>
                <a:ext cx="644728" cy="307777"/>
              </a:xfrm>
              <a:prstGeom prst="rect">
                <a:avLst/>
              </a:prstGeom>
              <a:blipFill>
                <a:blip r:embed="rId9"/>
                <a:stretch>
                  <a:fillRect/>
                </a:stretch>
              </a:blipFill>
            </p:spPr>
            <p:txBody>
              <a:bodyPr/>
              <a:lstStyle/>
              <a:p>
                <a:r>
                  <a:rPr lang="es-AR">
                    <a:noFill/>
                  </a:rPr>
                  <a:t> </a:t>
                </a:r>
              </a:p>
            </p:txBody>
          </p:sp>
        </mc:Fallback>
      </mc:AlternateContent>
      <p:cxnSp>
        <p:nvCxnSpPr>
          <p:cNvPr id="23" name="Conector recto de flecha 22"/>
          <p:cNvCxnSpPr/>
          <p:nvPr/>
        </p:nvCxnSpPr>
        <p:spPr>
          <a:xfrm flipH="1" flipV="1">
            <a:off x="980529" y="5084197"/>
            <a:ext cx="1274991" cy="224444"/>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pic>
        <p:nvPicPr>
          <p:cNvPr id="21" name="Imagen 20"/>
          <p:cNvPicPr>
            <a:picLocks noChangeAspect="1"/>
          </p:cNvPicPr>
          <p:nvPr/>
        </p:nvPicPr>
        <p:blipFill>
          <a:blip r:embed="rId11"/>
          <a:stretch>
            <a:fillRect/>
          </a:stretch>
        </p:blipFill>
        <p:spPr>
          <a:xfrm>
            <a:off x="6633554" y="4334214"/>
            <a:ext cx="3630065" cy="2440669"/>
          </a:xfrm>
          <a:prstGeom prst="rect">
            <a:avLst/>
          </a:prstGeom>
        </p:spPr>
      </p:pic>
      <mc:AlternateContent xmlns:mc="http://schemas.openxmlformats.org/markup-compatibility/2006" xmlns:a14="http://schemas.microsoft.com/office/drawing/2010/main">
        <mc:Choice Requires="a14">
          <p:sp>
            <p:nvSpPr>
              <p:cNvPr id="25" name="Rectángulo 24"/>
              <p:cNvSpPr/>
              <p:nvPr/>
            </p:nvSpPr>
            <p:spPr>
              <a:xfrm>
                <a:off x="5710004" y="5255375"/>
                <a:ext cx="6447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400" b="0" i="0" smtClean="0">
                          <a:latin typeface="Cambria Math" panose="02040503050406030204" pitchFamily="18" charset="0"/>
                        </a:rPr>
                        <m:t>100</m:t>
                      </m:r>
                      <m:r>
                        <m:rPr>
                          <m:sty m:val="p"/>
                        </m:rPr>
                        <a:rPr lang="es-ES" sz="1400">
                          <a:latin typeface="Cambria Math" panose="02040503050406030204" pitchFamily="18" charset="0"/>
                        </a:rPr>
                        <m:t>Ω</m:t>
                      </m:r>
                    </m:oMath>
                  </m:oMathPara>
                </a14:m>
                <a:endParaRPr lang="es-AR" sz="1400" dirty="0"/>
              </a:p>
            </p:txBody>
          </p:sp>
        </mc:Choice>
        <mc:Fallback xmlns="">
          <p:sp>
            <p:nvSpPr>
              <p:cNvPr id="25" name="Rectángulo 24"/>
              <p:cNvSpPr>
                <a:spLocks noRot="1" noChangeAspect="1" noMove="1" noResize="1" noEditPoints="1" noAdjustHandles="1" noChangeArrowheads="1" noChangeShapeType="1" noTextEdit="1"/>
              </p:cNvSpPr>
              <p:nvPr/>
            </p:nvSpPr>
            <p:spPr>
              <a:xfrm>
                <a:off x="5710004" y="5255375"/>
                <a:ext cx="644728" cy="307777"/>
              </a:xfrm>
              <a:prstGeom prst="rect">
                <a:avLst/>
              </a:prstGeom>
              <a:blipFill>
                <a:blip r:embed="rId8"/>
                <a:stretch>
                  <a:fillRect/>
                </a:stretch>
              </a:blipFill>
            </p:spPr>
            <p:txBody>
              <a:bodyPr/>
              <a:lstStyle/>
              <a:p>
                <a:r>
                  <a:rPr lang="es-AR">
                    <a:noFill/>
                  </a:rPr>
                  <a:t> </a:t>
                </a:r>
              </a:p>
            </p:txBody>
          </p:sp>
        </mc:Fallback>
      </mc:AlternateContent>
      <p:cxnSp>
        <p:nvCxnSpPr>
          <p:cNvPr id="26" name="Conector recto de flecha 25"/>
          <p:cNvCxnSpPr/>
          <p:nvPr/>
        </p:nvCxnSpPr>
        <p:spPr>
          <a:xfrm flipH="1" flipV="1">
            <a:off x="6327702" y="5409264"/>
            <a:ext cx="1274991" cy="224444"/>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6329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7906"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1060885" y="1263003"/>
            <a:ext cx="10172700" cy="646331"/>
          </a:xfrm>
          <a:prstGeom prst="rect">
            <a:avLst/>
          </a:prstGeom>
          <a:noFill/>
        </p:spPr>
        <p:txBody>
          <a:bodyPr wrap="square" rtlCol="0">
            <a:spAutoFit/>
          </a:bodyPr>
          <a:lstStyle/>
          <a:p>
            <a:pPr algn="just"/>
            <a:r>
              <a:rPr lang="es-ES" dirty="0"/>
              <a:t>Diferentes resultados cuando se modela la carga como un RL ya que en ese caso el ancho de banda depende también de la reactancia variable de la carga. </a:t>
            </a:r>
          </a:p>
        </p:txBody>
      </p:sp>
      <p:pic>
        <p:nvPicPr>
          <p:cNvPr id="2" name="Imagen 1"/>
          <p:cNvPicPr>
            <a:picLocks noChangeAspect="1"/>
          </p:cNvPicPr>
          <p:nvPr/>
        </p:nvPicPr>
        <p:blipFill>
          <a:blip r:embed="rId5"/>
          <a:stretch>
            <a:fillRect/>
          </a:stretch>
        </p:blipFill>
        <p:spPr>
          <a:xfrm>
            <a:off x="1409246" y="2077940"/>
            <a:ext cx="2896747" cy="2405910"/>
          </a:xfrm>
          <a:prstGeom prst="rect">
            <a:avLst/>
          </a:prstGeom>
        </p:spPr>
      </p:pic>
      <mc:AlternateContent xmlns:mc="http://schemas.openxmlformats.org/markup-compatibility/2006" xmlns:a14="http://schemas.microsoft.com/office/drawing/2010/main">
        <mc:Choice Requires="a14">
          <p:sp>
            <p:nvSpPr>
              <p:cNvPr id="24" name="CuadroTexto 23"/>
              <p:cNvSpPr txBox="1"/>
              <p:nvPr/>
            </p:nvSpPr>
            <p:spPr>
              <a:xfrm>
                <a:off x="10004107" y="4782635"/>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640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10004107" y="4782635"/>
                <a:ext cx="1540806" cy="276999"/>
              </a:xfrm>
              <a:prstGeom prst="rect">
                <a:avLst/>
              </a:prstGeom>
              <a:blipFill>
                <a:blip r:embed="rId6"/>
                <a:stretch>
                  <a:fillRect l="-5138" t="-4444" r="-3162"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7" name="CuadroTexto 26"/>
              <p:cNvSpPr txBox="1"/>
              <p:nvPr/>
            </p:nvSpPr>
            <p:spPr>
              <a:xfrm>
                <a:off x="10004107" y="5306875"/>
                <a:ext cx="1669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1440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27" name="CuadroTexto 26"/>
              <p:cNvSpPr txBox="1">
                <a:spLocks noRot="1" noChangeAspect="1" noMove="1" noResize="1" noEditPoints="1" noAdjustHandles="1" noChangeArrowheads="1" noChangeShapeType="1" noTextEdit="1"/>
              </p:cNvSpPr>
              <p:nvPr/>
            </p:nvSpPr>
            <p:spPr>
              <a:xfrm>
                <a:off x="10004107" y="5306875"/>
                <a:ext cx="1669047" cy="276999"/>
              </a:xfrm>
              <a:prstGeom prst="rect">
                <a:avLst/>
              </a:prstGeom>
              <a:blipFill>
                <a:blip r:embed="rId7"/>
                <a:stretch>
                  <a:fillRect l="-4380" t="-4444" r="-2920"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8" name="CuadroTexto 27"/>
              <p:cNvSpPr txBox="1"/>
              <p:nvPr/>
            </p:nvSpPr>
            <p:spPr>
              <a:xfrm>
                <a:off x="10004107" y="5831116"/>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≈800 </m:t>
                      </m:r>
                      <m:r>
                        <a:rPr lang="es-ES" b="0" i="1" smtClean="0">
                          <a:latin typeface="Cambria Math" panose="02040503050406030204" pitchFamily="18" charset="0"/>
                        </a:rPr>
                        <m:t>𝑀𝐻𝑧</m:t>
                      </m:r>
                    </m:oMath>
                  </m:oMathPara>
                </a14:m>
                <a:endParaRPr lang="es-AR" dirty="0"/>
              </a:p>
            </p:txBody>
          </p:sp>
        </mc:Choice>
        <mc:Fallback xmlns="">
          <p:sp>
            <p:nvSpPr>
              <p:cNvPr id="28" name="CuadroTexto 27"/>
              <p:cNvSpPr txBox="1">
                <a:spLocks noRot="1" noChangeAspect="1" noMove="1" noResize="1" noEditPoints="1" noAdjustHandles="1" noChangeArrowheads="1" noChangeShapeType="1" noTextEdit="1"/>
              </p:cNvSpPr>
              <p:nvPr/>
            </p:nvSpPr>
            <p:spPr>
              <a:xfrm>
                <a:off x="10004107" y="5831116"/>
                <a:ext cx="1427250" cy="276999"/>
              </a:xfrm>
              <a:prstGeom prst="rect">
                <a:avLst/>
              </a:prstGeom>
              <a:blipFill>
                <a:blip r:embed="rId8"/>
                <a:stretch>
                  <a:fillRect l="-3419" r="-3846"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0" name="CuadroTexto 29"/>
              <p:cNvSpPr txBox="1"/>
              <p:nvPr/>
            </p:nvSpPr>
            <p:spPr>
              <a:xfrm>
                <a:off x="10004107" y="2502608"/>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525</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0" name="CuadroTexto 29"/>
              <p:cNvSpPr txBox="1">
                <a:spLocks noRot="1" noChangeAspect="1" noMove="1" noResize="1" noEditPoints="1" noAdjustHandles="1" noChangeArrowheads="1" noChangeShapeType="1" noTextEdit="1"/>
              </p:cNvSpPr>
              <p:nvPr/>
            </p:nvSpPr>
            <p:spPr>
              <a:xfrm>
                <a:off x="10004107" y="2502608"/>
                <a:ext cx="1540806" cy="276999"/>
              </a:xfrm>
              <a:prstGeom prst="rect">
                <a:avLst/>
              </a:prstGeom>
              <a:blipFill>
                <a:blip r:embed="rId9"/>
                <a:stretch>
                  <a:fillRect l="-5138" t="-4444" r="-3162"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1" name="CuadroTexto 30"/>
              <p:cNvSpPr txBox="1"/>
              <p:nvPr/>
            </p:nvSpPr>
            <p:spPr>
              <a:xfrm>
                <a:off x="10004107" y="3026847"/>
                <a:ext cx="1669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1380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10004107" y="3026847"/>
                <a:ext cx="1669047" cy="276999"/>
              </a:xfrm>
              <a:prstGeom prst="rect">
                <a:avLst/>
              </a:prstGeom>
              <a:blipFill>
                <a:blip r:embed="rId10"/>
                <a:stretch>
                  <a:fillRect l="-4380" t="-4444" r="-2920"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2" name="CuadroTexto 31"/>
              <p:cNvSpPr txBox="1"/>
              <p:nvPr/>
            </p:nvSpPr>
            <p:spPr>
              <a:xfrm>
                <a:off x="10004107" y="3551089"/>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≈855 </m:t>
                      </m:r>
                      <m:r>
                        <a:rPr lang="es-ES" b="0" i="1" smtClean="0">
                          <a:latin typeface="Cambria Math" panose="02040503050406030204" pitchFamily="18" charset="0"/>
                        </a:rPr>
                        <m:t>𝑀𝐻𝑧</m:t>
                      </m:r>
                    </m:oMath>
                  </m:oMathPara>
                </a14:m>
                <a:endParaRPr lang="es-AR" dirty="0"/>
              </a:p>
            </p:txBody>
          </p:sp>
        </mc:Choice>
        <mc:Fallback xmlns="">
          <p:sp>
            <p:nvSpPr>
              <p:cNvPr id="32" name="CuadroTexto 31"/>
              <p:cNvSpPr txBox="1">
                <a:spLocks noRot="1" noChangeAspect="1" noMove="1" noResize="1" noEditPoints="1" noAdjustHandles="1" noChangeArrowheads="1" noChangeShapeType="1" noTextEdit="1"/>
              </p:cNvSpPr>
              <p:nvPr/>
            </p:nvSpPr>
            <p:spPr>
              <a:xfrm>
                <a:off x="10004107" y="3551089"/>
                <a:ext cx="1427250" cy="276999"/>
              </a:xfrm>
              <a:prstGeom prst="rect">
                <a:avLst/>
              </a:prstGeom>
              <a:blipFill>
                <a:blip r:embed="rId11"/>
                <a:stretch>
                  <a:fillRect l="-3419" r="-3846" b="-888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4" name="CuadroTexto 33"/>
              <p:cNvSpPr txBox="1"/>
              <p:nvPr/>
            </p:nvSpPr>
            <p:spPr>
              <a:xfrm>
                <a:off x="4936273" y="4782635"/>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500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4" name="CuadroTexto 33"/>
              <p:cNvSpPr txBox="1">
                <a:spLocks noRot="1" noChangeAspect="1" noMove="1" noResize="1" noEditPoints="1" noAdjustHandles="1" noChangeArrowheads="1" noChangeShapeType="1" noTextEdit="1"/>
              </p:cNvSpPr>
              <p:nvPr/>
            </p:nvSpPr>
            <p:spPr>
              <a:xfrm>
                <a:off x="4936273" y="4782635"/>
                <a:ext cx="1540806" cy="276999"/>
              </a:xfrm>
              <a:prstGeom prst="rect">
                <a:avLst/>
              </a:prstGeom>
              <a:blipFill>
                <a:blip r:embed="rId12"/>
                <a:stretch>
                  <a:fillRect l="-5138" t="-4444" r="-2767"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4936272" y="5306875"/>
                <a:ext cx="1669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1160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4936272" y="5306875"/>
                <a:ext cx="1669047" cy="276999"/>
              </a:xfrm>
              <a:prstGeom prst="rect">
                <a:avLst/>
              </a:prstGeom>
              <a:blipFill>
                <a:blip r:embed="rId13"/>
                <a:stretch>
                  <a:fillRect l="-4380" t="-4444" r="-2555"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CuadroTexto 35"/>
              <p:cNvSpPr txBox="1"/>
              <p:nvPr/>
            </p:nvSpPr>
            <p:spPr>
              <a:xfrm>
                <a:off x="4936273" y="5831116"/>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≈660 </m:t>
                      </m:r>
                      <m:r>
                        <a:rPr lang="es-ES" b="0" i="1" smtClean="0">
                          <a:latin typeface="Cambria Math" panose="02040503050406030204" pitchFamily="18" charset="0"/>
                        </a:rPr>
                        <m:t>𝑀𝐻𝑧</m:t>
                      </m:r>
                    </m:oMath>
                  </m:oMathPara>
                </a14:m>
                <a:endParaRPr lang="es-AR" dirty="0"/>
              </a:p>
            </p:txBody>
          </p:sp>
        </mc:Choice>
        <mc:Fallback xmlns="">
          <p:sp>
            <p:nvSpPr>
              <p:cNvPr id="36" name="CuadroTexto 35"/>
              <p:cNvSpPr txBox="1">
                <a:spLocks noRot="1" noChangeAspect="1" noMove="1" noResize="1" noEditPoints="1" noAdjustHandles="1" noChangeArrowheads="1" noChangeShapeType="1" noTextEdit="1"/>
              </p:cNvSpPr>
              <p:nvPr/>
            </p:nvSpPr>
            <p:spPr>
              <a:xfrm>
                <a:off x="4936273" y="5831116"/>
                <a:ext cx="1427250" cy="276999"/>
              </a:xfrm>
              <a:prstGeom prst="rect">
                <a:avLst/>
              </a:prstGeom>
              <a:blipFill>
                <a:blip r:embed="rId14"/>
                <a:stretch>
                  <a:fillRect l="-3846" r="-3419" b="-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7" name="CuadroTexto 36"/>
              <p:cNvSpPr txBox="1"/>
              <p:nvPr/>
            </p:nvSpPr>
            <p:spPr>
              <a:xfrm>
                <a:off x="4936273" y="2502608"/>
                <a:ext cx="15408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575</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4936273" y="2502608"/>
                <a:ext cx="1540806" cy="276999"/>
              </a:xfrm>
              <a:prstGeom prst="rect">
                <a:avLst/>
              </a:prstGeom>
              <a:blipFill>
                <a:blip r:embed="rId15"/>
                <a:stretch>
                  <a:fillRect l="-5138" t="-4444" r="-2767"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CuadroTexto 37"/>
              <p:cNvSpPr txBox="1"/>
              <p:nvPr/>
            </p:nvSpPr>
            <p:spPr>
              <a:xfrm>
                <a:off x="4936273" y="3026848"/>
                <a:ext cx="1669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𝑓</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AR" b="0" i="1" smtClean="0">
                          <a:latin typeface="Cambria Math" panose="02040503050406030204" pitchFamily="18" charset="0"/>
                        </a:rPr>
                        <m:t>1500</m:t>
                      </m:r>
                      <m:r>
                        <a:rPr lang="es-ES" b="0" i="1" smtClean="0">
                          <a:latin typeface="Cambria Math" panose="02040503050406030204" pitchFamily="18" charset="0"/>
                        </a:rPr>
                        <m:t> </m:t>
                      </m:r>
                      <m:r>
                        <a:rPr lang="es-ES" b="0" i="1" smtClean="0">
                          <a:latin typeface="Cambria Math" panose="02040503050406030204" pitchFamily="18" charset="0"/>
                        </a:rPr>
                        <m:t>𝑀𝐻𝑧</m:t>
                      </m:r>
                    </m:oMath>
                  </m:oMathPara>
                </a14:m>
                <a:endParaRPr lang="es-AR" dirty="0"/>
              </a:p>
            </p:txBody>
          </p:sp>
        </mc:Choice>
        <mc:Fallback xmlns="">
          <p:sp>
            <p:nvSpPr>
              <p:cNvPr id="38" name="CuadroTexto 37"/>
              <p:cNvSpPr txBox="1">
                <a:spLocks noRot="1" noChangeAspect="1" noMove="1" noResize="1" noEditPoints="1" noAdjustHandles="1" noChangeArrowheads="1" noChangeShapeType="1" noTextEdit="1"/>
              </p:cNvSpPr>
              <p:nvPr/>
            </p:nvSpPr>
            <p:spPr>
              <a:xfrm>
                <a:off x="4936273" y="3026848"/>
                <a:ext cx="1669047" cy="276999"/>
              </a:xfrm>
              <a:prstGeom prst="rect">
                <a:avLst/>
              </a:prstGeom>
              <a:blipFill>
                <a:blip r:embed="rId16"/>
                <a:stretch>
                  <a:fillRect l="-4380" t="-4444" r="-2555" b="-355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CuadroTexto 38"/>
              <p:cNvSpPr txBox="1"/>
              <p:nvPr/>
            </p:nvSpPr>
            <p:spPr>
              <a:xfrm>
                <a:off x="4936273" y="3551089"/>
                <a:ext cx="14272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≈925 </m:t>
                      </m:r>
                      <m:r>
                        <a:rPr lang="es-ES" b="0" i="1" smtClean="0">
                          <a:latin typeface="Cambria Math" panose="02040503050406030204" pitchFamily="18" charset="0"/>
                        </a:rPr>
                        <m:t>𝑀𝐻𝑧</m:t>
                      </m:r>
                    </m:oMath>
                  </m:oMathPara>
                </a14:m>
                <a:endParaRPr lang="es-AR"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4936273" y="3551089"/>
                <a:ext cx="1427250" cy="276999"/>
              </a:xfrm>
              <a:prstGeom prst="rect">
                <a:avLst/>
              </a:prstGeom>
              <a:blipFill>
                <a:blip r:embed="rId17"/>
                <a:stretch>
                  <a:fillRect l="-3846" r="-3419" b="-8889"/>
                </a:stretch>
              </a:blipFill>
            </p:spPr>
            <p:txBody>
              <a:bodyPr/>
              <a:lstStyle/>
              <a:p>
                <a:r>
                  <a:rPr lang="es-AR">
                    <a:noFill/>
                  </a:rPr>
                  <a:t> </a:t>
                </a:r>
              </a:p>
            </p:txBody>
          </p:sp>
        </mc:Fallback>
      </mc:AlternateContent>
      <p:pic>
        <p:nvPicPr>
          <p:cNvPr id="4" name="Imagen 3"/>
          <p:cNvPicPr>
            <a:picLocks noChangeAspect="1"/>
          </p:cNvPicPr>
          <p:nvPr/>
        </p:nvPicPr>
        <p:blipFill>
          <a:blip r:embed="rId18"/>
          <a:stretch>
            <a:fillRect/>
          </a:stretch>
        </p:blipFill>
        <p:spPr>
          <a:xfrm>
            <a:off x="6850882" y="2077940"/>
            <a:ext cx="2911428" cy="2399529"/>
          </a:xfrm>
          <a:prstGeom prst="rect">
            <a:avLst/>
          </a:prstGeom>
        </p:spPr>
      </p:pic>
      <p:pic>
        <p:nvPicPr>
          <p:cNvPr id="7" name="Imagen 6"/>
          <p:cNvPicPr>
            <a:picLocks noChangeAspect="1"/>
          </p:cNvPicPr>
          <p:nvPr/>
        </p:nvPicPr>
        <p:blipFill>
          <a:blip r:embed="rId19"/>
          <a:stretch>
            <a:fillRect/>
          </a:stretch>
        </p:blipFill>
        <p:spPr>
          <a:xfrm>
            <a:off x="1409245" y="4483850"/>
            <a:ext cx="2922927" cy="2354141"/>
          </a:xfrm>
          <a:prstGeom prst="rect">
            <a:avLst/>
          </a:prstGeom>
        </p:spPr>
      </p:pic>
      <p:pic>
        <p:nvPicPr>
          <p:cNvPr id="9" name="Imagen 8"/>
          <p:cNvPicPr>
            <a:picLocks noChangeAspect="1"/>
          </p:cNvPicPr>
          <p:nvPr/>
        </p:nvPicPr>
        <p:blipFill>
          <a:blip r:embed="rId20"/>
          <a:stretch>
            <a:fillRect/>
          </a:stretch>
        </p:blipFill>
        <p:spPr>
          <a:xfrm>
            <a:off x="6850880" y="4433247"/>
            <a:ext cx="2911429" cy="2404744"/>
          </a:xfrm>
          <a:prstGeom prst="rect">
            <a:avLst/>
          </a:prstGeom>
        </p:spPr>
      </p:pic>
      <p:cxnSp>
        <p:nvCxnSpPr>
          <p:cNvPr id="40" name="Conector recto 39"/>
          <p:cNvCxnSpPr/>
          <p:nvPr/>
        </p:nvCxnSpPr>
        <p:spPr>
          <a:xfrm flipV="1">
            <a:off x="2025157" y="2475490"/>
            <a:ext cx="2214549" cy="1828"/>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Conector recto 40"/>
          <p:cNvCxnSpPr/>
          <p:nvPr/>
        </p:nvCxnSpPr>
        <p:spPr>
          <a:xfrm>
            <a:off x="7364698" y="2485631"/>
            <a:ext cx="20785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Conector recto 42"/>
          <p:cNvCxnSpPr/>
          <p:nvPr/>
        </p:nvCxnSpPr>
        <p:spPr>
          <a:xfrm>
            <a:off x="7608539" y="4832625"/>
            <a:ext cx="192615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Conector recto 45"/>
          <p:cNvCxnSpPr/>
          <p:nvPr/>
        </p:nvCxnSpPr>
        <p:spPr>
          <a:xfrm>
            <a:off x="1916399" y="4870725"/>
            <a:ext cx="152784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73794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8926"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6" name="CuadroTexto 5"/>
              <p:cNvSpPr txBox="1"/>
              <p:nvPr/>
            </p:nvSpPr>
            <p:spPr>
              <a:xfrm>
                <a:off x="578747" y="1488571"/>
                <a:ext cx="10681868" cy="5201424"/>
              </a:xfrm>
              <a:prstGeom prst="rect">
                <a:avLst/>
              </a:prstGeom>
              <a:noFill/>
            </p:spPr>
            <p:txBody>
              <a:bodyPr wrap="square" rtlCol="0">
                <a:spAutoFit/>
              </a:bodyPr>
              <a:lstStyle/>
              <a:p>
                <a:pPr algn="just"/>
                <a:r>
                  <a:rPr lang="es-ES" sz="2800" dirty="0" smtClean="0">
                    <a:latin typeface="Cambria" panose="02040503050406030204" pitchFamily="18" charset="0"/>
                    <a:ea typeface="Cambria" panose="02040503050406030204" pitchFamily="18" charset="0"/>
                  </a:rPr>
                  <a:t>Parámetros Concentrados en Microondas</a:t>
                </a:r>
              </a:p>
              <a:p>
                <a:pPr algn="just"/>
                <a:endParaRPr lang="es-ES" sz="2000" dirty="0" smtClean="0">
                  <a:latin typeface="Cambria" panose="02040503050406030204" pitchFamily="18" charset="0"/>
                  <a:ea typeface="Cambria" panose="02040503050406030204" pitchFamily="18" charset="0"/>
                </a:endParaRPr>
              </a:p>
              <a:p>
                <a:pPr algn="just"/>
                <a:endParaRPr lang="es-ES" sz="2000" dirty="0">
                  <a:latin typeface="Cambria" panose="02040503050406030204" pitchFamily="18" charset="0"/>
                  <a:ea typeface="Cambria" panose="02040503050406030204" pitchFamily="18" charset="0"/>
                </a:endParaRPr>
              </a:p>
              <a:p>
                <a:pPr marL="1257300" lvl="2" indent="-342900" algn="just">
                  <a:buFont typeface="Arial" panose="020B0604020202020204" pitchFamily="34" charset="0"/>
                  <a:buChar char="•"/>
                </a:pPr>
                <a:r>
                  <a:rPr lang="es-ES" sz="2400" dirty="0" smtClean="0">
                    <a:ea typeface="Cambria" panose="02040503050406030204" pitchFamily="18" charset="0"/>
                  </a:rPr>
                  <a:t>Esta metodologí</a:t>
                </a:r>
                <a:r>
                  <a:rPr lang="es-ES" sz="2400" dirty="0" smtClean="0">
                    <a:ea typeface="Cambria" panose="02040503050406030204" pitchFamily="18" charset="0"/>
                  </a:rPr>
                  <a:t>a para sintetizar un </a:t>
                </a:r>
                <a14:m>
                  <m:oMath xmlns:m="http://schemas.openxmlformats.org/officeDocument/2006/math">
                    <m:r>
                      <a:rPr lang="es-ES" sz="2400" i="1" dirty="0" smtClean="0">
                        <a:latin typeface="Cambria Math" panose="02040503050406030204" pitchFamily="18" charset="0"/>
                        <a:ea typeface="Cambria" panose="02040503050406030204" pitchFamily="18" charset="0"/>
                      </a:rPr>
                      <m:t>𝑄</m:t>
                    </m:r>
                  </m:oMath>
                </a14:m>
                <a:r>
                  <a:rPr lang="es-ES" sz="2400" dirty="0" smtClean="0">
                    <a:ea typeface="Cambria" panose="02040503050406030204" pitchFamily="18" charset="0"/>
                  </a:rPr>
                  <a:t> deseado podría seguirse también con parámetros distribuidos (dibujar el “ojo” de </a:t>
                </a:r>
                <a14:m>
                  <m:oMath xmlns:m="http://schemas.openxmlformats.org/officeDocument/2006/math">
                    <m:r>
                      <a:rPr lang="es-ES" sz="2400" i="1" dirty="0" smtClean="0">
                        <a:latin typeface="Cambria Math" panose="02040503050406030204" pitchFamily="18" charset="0"/>
                        <a:ea typeface="Cambria" panose="02040503050406030204" pitchFamily="18" charset="0"/>
                      </a:rPr>
                      <m:t>𝑄</m:t>
                    </m:r>
                  </m:oMath>
                </a14:m>
                <a:r>
                  <a:rPr lang="es-ES" sz="2400" i="1" dirty="0" smtClean="0">
                    <a:ea typeface="Cambria" panose="02040503050406030204" pitchFamily="18" charset="0"/>
                  </a:rPr>
                  <a:t> </a:t>
                </a:r>
                <a:r>
                  <a:rPr lang="es-ES" sz="2400" dirty="0" smtClean="0">
                    <a:ea typeface="Cambria" panose="02040503050406030204" pitchFamily="18" charset="0"/>
                  </a:rPr>
                  <a:t>constante en el ábaco y encadenar líneas y tacos para llegar al centro sin superar ese valor), pero no suele hacerse ya que la sensibilidad de los circuitos distribuidos a la frecuencia hace que el ancho de banda disminuya a medida que la longitud eléctrica total crece, por lo que el </a:t>
                </a:r>
                <a14:m>
                  <m:oMath xmlns:m="http://schemas.openxmlformats.org/officeDocument/2006/math">
                    <m:r>
                      <a:rPr lang="es-ES" sz="2400" i="1" dirty="0" smtClean="0">
                        <a:latin typeface="Cambria Math" panose="02040503050406030204" pitchFamily="18" charset="0"/>
                        <a:ea typeface="Cambria" panose="02040503050406030204" pitchFamily="18" charset="0"/>
                      </a:rPr>
                      <m:t>𝑄</m:t>
                    </m:r>
                  </m:oMath>
                </a14:m>
                <a:r>
                  <a:rPr lang="es-ES" sz="2400" dirty="0" smtClean="0">
                    <a:ea typeface="Cambria" panose="02040503050406030204" pitchFamily="18" charset="0"/>
                  </a:rPr>
                  <a:t> total logrado suele ser mayor al esperado. </a:t>
                </a:r>
              </a:p>
              <a:p>
                <a:pPr marL="1257300" lvl="2" indent="-342900" algn="just">
                  <a:buFont typeface="Arial" panose="020B0604020202020204" pitchFamily="34" charset="0"/>
                  <a:buChar char="•"/>
                </a:pPr>
                <a:endParaRPr lang="es-ES" sz="2400" dirty="0" smtClean="0">
                  <a:ea typeface="Cambria" panose="02040503050406030204" pitchFamily="18" charset="0"/>
                </a:endParaRPr>
              </a:p>
              <a:p>
                <a:pPr marL="1257300" lvl="2" indent="-342900" algn="just">
                  <a:buFont typeface="Arial" panose="020B0604020202020204" pitchFamily="34" charset="0"/>
                  <a:buChar char="•"/>
                </a:pPr>
                <a:r>
                  <a:rPr lang="es-ES" sz="2400" dirty="0" smtClean="0">
                    <a:ea typeface="Cambria" panose="02040503050406030204" pitchFamily="18" charset="0"/>
                  </a:rPr>
                  <a:t>Al </a:t>
                </a:r>
                <a:r>
                  <a:rPr lang="es-ES" sz="2400" dirty="0" smtClean="0">
                    <a:ea typeface="Cambria" panose="02040503050406030204" pitchFamily="18" charset="0"/>
                  </a:rPr>
                  <a:t>aumentar la frecuencia, los capacitores e inductores comerciales se vuelven más costosos e inexactos.</a:t>
                </a:r>
              </a:p>
              <a:p>
                <a:pPr lvl="2" algn="just"/>
                <a:endParaRPr lang="es-ES" sz="2400" dirty="0" smtClean="0">
                  <a:ea typeface="Cambria" panose="02040503050406030204" pitchFamily="18" charset="0"/>
                </a:endParaRPr>
              </a:p>
            </p:txBody>
          </p:sp>
        </mc:Choice>
        <mc:Fallback>
          <p:sp>
            <p:nvSpPr>
              <p:cNvPr id="6" name="CuadroTexto 5"/>
              <p:cNvSpPr txBox="1">
                <a:spLocks noRot="1" noChangeAspect="1" noMove="1" noResize="1" noEditPoints="1" noAdjustHandles="1" noChangeArrowheads="1" noChangeShapeType="1" noTextEdit="1"/>
              </p:cNvSpPr>
              <p:nvPr/>
            </p:nvSpPr>
            <p:spPr>
              <a:xfrm>
                <a:off x="578747" y="1488571"/>
                <a:ext cx="10681868" cy="5201424"/>
              </a:xfrm>
              <a:prstGeom prst="rect">
                <a:avLst/>
              </a:prstGeom>
              <a:blipFill>
                <a:blip r:embed="rId5"/>
                <a:stretch>
                  <a:fillRect l="-1199" t="-1172" r="-856"/>
                </a:stretch>
              </a:blipFill>
            </p:spPr>
            <p:txBody>
              <a:bodyPr/>
              <a:lstStyle/>
              <a:p>
                <a:r>
                  <a:rPr lang="es-AR">
                    <a:noFill/>
                  </a:rPr>
                  <a:t> </a:t>
                </a:r>
              </a:p>
            </p:txBody>
          </p:sp>
        </mc:Fallback>
      </mc:AlternateContent>
    </p:spTree>
    <p:extLst>
      <p:ext uri="{BB962C8B-B14F-4D97-AF65-F5344CB8AC3E}">
        <p14:creationId xmlns:p14="http://schemas.microsoft.com/office/powerpoint/2010/main" val="350300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171"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4955203"/>
              </a:xfrm>
              <a:prstGeom prst="rect">
                <a:avLst/>
              </a:prstGeom>
              <a:noFill/>
            </p:spPr>
            <p:txBody>
              <a:bodyPr wrap="square" rtlCol="0">
                <a:spAutoFit/>
              </a:bodyPr>
              <a:lstStyle/>
              <a:p>
                <a:pPr lvl="0" algn="just"/>
                <a:r>
                  <a:rPr lang="es-ES" dirty="0" smtClean="0"/>
                  <a:t>Diseñe una red para adaptar una carga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r>
                      <a:rPr lang="es-ES" i="1">
                        <a:latin typeface="Cambria Math" panose="02040503050406030204" pitchFamily="18" charset="0"/>
                      </a:rPr>
                      <m:t>=</m:t>
                    </m:r>
                    <m:d>
                      <m:dPr>
                        <m:ctrlPr>
                          <a:rPr lang="es-AR" i="1">
                            <a:latin typeface="Cambria Math" panose="02040503050406030204" pitchFamily="18" charset="0"/>
                          </a:rPr>
                        </m:ctrlPr>
                      </m:dPr>
                      <m:e>
                        <m:r>
                          <a:rPr lang="es-ES" b="0" i="1" smtClean="0">
                            <a:latin typeface="Cambria Math" panose="02040503050406030204" pitchFamily="18" charset="0"/>
                          </a:rPr>
                          <m:t>120+</m:t>
                        </m:r>
                        <m:r>
                          <a:rPr lang="es-ES" i="1">
                            <a:latin typeface="Cambria Math" panose="02040503050406030204" pitchFamily="18" charset="0"/>
                          </a:rPr>
                          <m:t>𝑗</m:t>
                        </m:r>
                        <m:r>
                          <a:rPr lang="es-ES" b="0" i="1" smtClean="0">
                            <a:latin typeface="Cambria Math" panose="02040503050406030204" pitchFamily="18" charset="0"/>
                          </a:rPr>
                          <m:t>70</m:t>
                        </m:r>
                      </m:e>
                    </m:d>
                    <m:r>
                      <m:rPr>
                        <m:sty m:val="p"/>
                      </m:rPr>
                      <a:rPr lang="es-ES">
                        <a:latin typeface="Cambria Math" panose="02040503050406030204" pitchFamily="18" charset="0"/>
                      </a:rPr>
                      <m:t>Ω</m:t>
                    </m:r>
                  </m:oMath>
                </a14:m>
                <a:r>
                  <a:rPr lang="es-ES" dirty="0"/>
                  <a:t> a una línea de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0</m:t>
                        </m:r>
                      </m:sub>
                    </m:sSub>
                    <m:r>
                      <a:rPr lang="es-ES" i="1">
                        <a:latin typeface="Cambria Math" panose="02040503050406030204" pitchFamily="18" charset="0"/>
                      </a:rPr>
                      <m:t>=</m:t>
                    </m:r>
                    <m:r>
                      <a:rPr lang="es-ES" b="0" i="1" smtClean="0">
                        <a:latin typeface="Cambria Math" panose="02040503050406030204" pitchFamily="18" charset="0"/>
                      </a:rPr>
                      <m:t>50</m:t>
                    </m:r>
                    <m:r>
                      <m:rPr>
                        <m:sty m:val="p"/>
                      </m:rPr>
                      <a:rPr lang="es-ES">
                        <a:latin typeface="Cambria Math" panose="02040503050406030204" pitchFamily="18" charset="0"/>
                      </a:rPr>
                      <m:t>Ω</m:t>
                    </m:r>
                  </m:oMath>
                </a14:m>
                <a:r>
                  <a:rPr lang="es-ES" dirty="0"/>
                  <a:t> a la frecuencia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=900 </m:t>
                    </m:r>
                    <m:r>
                      <a:rPr lang="es-ES" i="1">
                        <a:latin typeface="Cambria Math" panose="02040503050406030204" pitchFamily="18" charset="0"/>
                      </a:rPr>
                      <m:t>𝑀𝐻𝑧</m:t>
                    </m:r>
                    <m:r>
                      <a:rPr lang="es-ES" i="1">
                        <a:latin typeface="Cambria Math" panose="02040503050406030204" pitchFamily="18" charset="0"/>
                      </a:rPr>
                      <m:t>.</m:t>
                    </m:r>
                  </m:oMath>
                </a14:m>
                <a:endParaRPr lang="es-AR" dirty="0"/>
              </a:p>
              <a:p>
                <a:pPr marL="342900" indent="-342900" algn="just">
                  <a:buFont typeface="Arial" panose="020B0604020202020204" pitchFamily="34" charset="0"/>
                  <a:buChar char="•"/>
                </a:pPr>
                <a:endParaRPr lang="es-ES" sz="2000" b="1" dirty="0" smtClean="0"/>
              </a:p>
              <a:p>
                <a:pPr algn="just"/>
                <a:r>
                  <a:rPr lang="es-ES" sz="2000" b="1" dirty="0" smtClean="0"/>
                  <a:t>Opción 1: Red en “L”.</a:t>
                </a:r>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a:p>
              <a:p>
                <a:pPr algn="just"/>
                <a:endParaRPr lang="es-ES" sz="2000" b="1" dirty="0" smtClean="0"/>
              </a:p>
              <a:p>
                <a:pPr algn="just"/>
                <a:endParaRPr lang="es-ES" sz="2000" b="1" dirty="0" smtClean="0"/>
              </a:p>
              <a:p>
                <a:pPr algn="just"/>
                <a:endParaRPr lang="es-ES" sz="2000" b="1" dirty="0" smtClean="0"/>
              </a:p>
              <a:p>
                <a:pPr algn="just"/>
                <a:endParaRPr lang="es-ES" sz="2000" b="1" dirty="0"/>
              </a:p>
              <a:p>
                <a:pPr algn="just"/>
                <a:r>
                  <a:rPr lang="es-ES" sz="2000" dirty="0" smtClean="0"/>
                  <a:t>Paso 1: Determinar cuál de las dos impedancias a adaptar (</a:t>
                </a:r>
                <a14:m>
                  <m:oMath xmlns:m="http://schemas.openxmlformats.org/officeDocument/2006/math">
                    <m:sSub>
                      <m:sSubPr>
                        <m:ctrlPr>
                          <a:rPr lang="es-AR" sz="2000" i="1">
                            <a:latin typeface="Cambria Math" panose="02040503050406030204" pitchFamily="18" charset="0"/>
                          </a:rPr>
                        </m:ctrlPr>
                      </m:sSubPr>
                      <m:e>
                        <m:r>
                          <a:rPr lang="es-ES" sz="2000" i="1">
                            <a:latin typeface="Cambria Math" panose="02040503050406030204" pitchFamily="18" charset="0"/>
                          </a:rPr>
                          <m:t>𝑍</m:t>
                        </m:r>
                      </m:e>
                      <m:sub>
                        <m:r>
                          <a:rPr lang="es-ES" sz="2000" i="1">
                            <a:latin typeface="Cambria Math" panose="02040503050406030204" pitchFamily="18" charset="0"/>
                          </a:rPr>
                          <m:t>𝐿</m:t>
                        </m:r>
                      </m:sub>
                    </m:sSub>
                  </m:oMath>
                </a14:m>
                <a:r>
                  <a:rPr lang="es-ES" sz="2000" dirty="0" smtClean="0"/>
                  <a:t> y</a:t>
                </a:r>
                <a14:m>
                  <m:oMath xmlns:m="http://schemas.openxmlformats.org/officeDocument/2006/math">
                    <m:r>
                      <a:rPr lang="es-ES" sz="2000" b="0" i="0" smtClean="0">
                        <a:latin typeface="Cambria Math" panose="02040503050406030204" pitchFamily="18" charset="0"/>
                      </a:rPr>
                      <m:t> </m:t>
                    </m:r>
                    <m:sSub>
                      <m:sSubPr>
                        <m:ctrlPr>
                          <a:rPr lang="es-AR" sz="2000" i="1">
                            <a:latin typeface="Cambria Math" panose="02040503050406030204" pitchFamily="18" charset="0"/>
                          </a:rPr>
                        </m:ctrlPr>
                      </m:sSubPr>
                      <m:e>
                        <m:r>
                          <a:rPr lang="es-ES" sz="2000" i="1">
                            <a:latin typeface="Cambria Math" panose="02040503050406030204" pitchFamily="18" charset="0"/>
                          </a:rPr>
                          <m:t>𝑍</m:t>
                        </m:r>
                      </m:e>
                      <m:sub>
                        <m:r>
                          <a:rPr lang="es-ES" sz="2000" i="1">
                            <a:latin typeface="Cambria Math" panose="02040503050406030204" pitchFamily="18" charset="0"/>
                          </a:rPr>
                          <m:t>0</m:t>
                        </m:r>
                      </m:sub>
                    </m:sSub>
                    <m:r>
                      <a:rPr lang="es-ES" sz="2000" b="0" i="1" smtClean="0">
                        <a:latin typeface="Cambria Math" panose="02040503050406030204" pitchFamily="18" charset="0"/>
                      </a:rPr>
                      <m:t>) </m:t>
                    </m:r>
                  </m:oMath>
                </a14:m>
                <a:r>
                  <a:rPr lang="es-ES" sz="2000" dirty="0" smtClean="0"/>
                  <a:t>estará en paralelo con su elemento contiguo de la red “L” y cuál en serie.</a:t>
                </a:r>
              </a:p>
              <a:p>
                <a:endParaRPr lang="es-AR"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4955203"/>
              </a:xfrm>
              <a:prstGeom prst="rect">
                <a:avLst/>
              </a:prstGeom>
              <a:blipFill>
                <a:blip r:embed="rId5"/>
                <a:stretch>
                  <a:fillRect l="-599" t="-738" r="-659"/>
                </a:stretch>
              </a:blipFill>
            </p:spPr>
            <p:txBody>
              <a:bodyPr/>
              <a:lstStyle/>
              <a:p>
                <a:r>
                  <a:rPr lang="es-AR">
                    <a:noFill/>
                  </a:rPr>
                  <a:t> </a:t>
                </a:r>
              </a:p>
            </p:txBody>
          </p:sp>
        </mc:Fallback>
      </mc:AlternateContent>
      <p:grpSp>
        <p:nvGrpSpPr>
          <p:cNvPr id="37" name="Grupo 36"/>
          <p:cNvGrpSpPr/>
          <p:nvPr/>
        </p:nvGrpSpPr>
        <p:grpSpPr>
          <a:xfrm>
            <a:off x="3424845" y="2984268"/>
            <a:ext cx="5760116" cy="1878677"/>
            <a:chOff x="1762299" y="2734886"/>
            <a:chExt cx="5760116" cy="1878677"/>
          </a:xfrm>
        </p:grpSpPr>
        <p:cxnSp>
          <p:nvCxnSpPr>
            <p:cNvPr id="12" name="Conector recto 1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14" name="Conector recto 13"/>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10" name="Grupo 9"/>
            <p:cNvGrpSpPr/>
            <p:nvPr/>
          </p:nvGrpSpPr>
          <p:grpSpPr>
            <a:xfrm rot="19154456">
              <a:off x="1762299" y="3225338"/>
              <a:ext cx="523702" cy="523702"/>
              <a:chOff x="1512916" y="3158836"/>
              <a:chExt cx="831273" cy="798022"/>
            </a:xfrm>
          </p:grpSpPr>
          <p:sp>
            <p:nvSpPr>
              <p:cNvPr id="2" name="Elipse 1"/>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 name="Conector curvado 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17" name="Conector recto 16"/>
            <p:cNvCxnSpPr/>
            <p:nvPr/>
          </p:nvCxnSpPr>
          <p:spPr>
            <a:xfrm flipH="1">
              <a:off x="3383283" y="2926388"/>
              <a:ext cx="3257022"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Rectángulo 18"/>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19" name="Rectángulo 18"/>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21" name="Conector recto 20"/>
            <p:cNvCxnSpPr>
              <a:stCxn id="19"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28" name="Conector recto 27"/>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Rectángulo 2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7"/>
                  <a:stretch>
                    <a:fillRect l="-8046" r="-2299"/>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3635253" y="2734886"/>
                  <a:ext cx="1959212" cy="1878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solidFill>
                            <a:latin typeface="Cambria Math" panose="02040503050406030204" pitchFamily="18" charset="0"/>
                          </a:rPr>
                          <m:t>𝑅𝑒𝑑</m:t>
                        </m:r>
                        <m:r>
                          <a:rPr lang="es-ES" sz="2400" b="0" i="1" smtClean="0">
                            <a:solidFill>
                              <a:schemeClr val="tx1"/>
                            </a:solidFill>
                            <a:latin typeface="Cambria Math" panose="02040503050406030204" pitchFamily="18" charset="0"/>
                          </a:rPr>
                          <m:t> </m:t>
                        </m:r>
                        <m:r>
                          <a:rPr lang="es-ES" sz="2400" b="0" i="1" smtClean="0">
                            <a:solidFill>
                              <a:schemeClr val="tx1"/>
                            </a:solidFill>
                            <a:latin typeface="Cambria Math" panose="02040503050406030204" pitchFamily="18" charset="0"/>
                          </a:rPr>
                          <m:t>𝐿</m:t>
                        </m:r>
                      </m:oMath>
                    </m:oMathPara>
                  </a14:m>
                  <a:endParaRPr lang="es-AR" sz="2400" dirty="0"/>
                </a:p>
              </p:txBody>
            </p:sp>
          </mc:Choice>
          <mc:Fallback xmlns="">
            <p:sp>
              <p:nvSpPr>
                <p:cNvPr id="36" name="Rectángulo 35"/>
                <p:cNvSpPr>
                  <a:spLocks noRot="1" noChangeAspect="1" noMove="1" noResize="1" noEditPoints="1" noAdjustHandles="1" noChangeArrowheads="1" noChangeShapeType="1" noTextEdit="1"/>
                </p:cNvSpPr>
                <p:nvPr/>
              </p:nvSpPr>
              <p:spPr>
                <a:xfrm>
                  <a:off x="3635253" y="2734886"/>
                  <a:ext cx="1959212" cy="1878677"/>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spTree>
    <p:extLst>
      <p:ext uri="{BB962C8B-B14F-4D97-AF65-F5344CB8AC3E}">
        <p14:creationId xmlns:p14="http://schemas.microsoft.com/office/powerpoint/2010/main" val="3931811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39949"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578747" y="1488571"/>
            <a:ext cx="10681868" cy="523220"/>
          </a:xfrm>
          <a:prstGeom prst="rect">
            <a:avLst/>
          </a:prstGeom>
          <a:noFill/>
        </p:spPr>
        <p:txBody>
          <a:bodyPr wrap="square" rtlCol="0">
            <a:spAutoFit/>
          </a:bodyPr>
          <a:lstStyle/>
          <a:p>
            <a:pPr algn="just"/>
            <a:r>
              <a:rPr lang="es-ES" sz="2800" dirty="0" smtClean="0">
                <a:latin typeface="Cambria" panose="02040503050406030204" pitchFamily="18" charset="0"/>
                <a:ea typeface="Cambria" panose="02040503050406030204" pitchFamily="18" charset="0"/>
              </a:rPr>
              <a:t>Impedancia de Condensadores de Montaje Superficial*</a:t>
            </a:r>
          </a:p>
        </p:txBody>
      </p:sp>
      <p:pic>
        <p:nvPicPr>
          <p:cNvPr id="2" name="Imagen 1"/>
          <p:cNvPicPr>
            <a:picLocks noChangeAspect="1"/>
          </p:cNvPicPr>
          <p:nvPr/>
        </p:nvPicPr>
        <p:blipFill>
          <a:blip r:embed="rId5"/>
          <a:stretch>
            <a:fillRect/>
          </a:stretch>
        </p:blipFill>
        <p:spPr>
          <a:xfrm>
            <a:off x="1087915" y="2085677"/>
            <a:ext cx="7551428" cy="4647631"/>
          </a:xfrm>
          <a:prstGeom prst="rect">
            <a:avLst/>
          </a:prstGeom>
        </p:spPr>
      </p:pic>
      <p:sp>
        <p:nvSpPr>
          <p:cNvPr id="7" name="CuadroTexto 6"/>
          <p:cNvSpPr txBox="1"/>
          <p:nvPr/>
        </p:nvSpPr>
        <p:spPr>
          <a:xfrm>
            <a:off x="8714158" y="5297055"/>
            <a:ext cx="3003063" cy="1200329"/>
          </a:xfrm>
          <a:prstGeom prst="rect">
            <a:avLst/>
          </a:prstGeom>
          <a:noFill/>
        </p:spPr>
        <p:txBody>
          <a:bodyPr wrap="square" rtlCol="0">
            <a:spAutoFit/>
          </a:bodyPr>
          <a:lstStyle/>
          <a:p>
            <a:pPr algn="just"/>
            <a:r>
              <a:rPr lang="es-AR" dirty="0" smtClean="0"/>
              <a:t>*Fuente: B. R. </a:t>
            </a:r>
            <a:r>
              <a:rPr lang="es-AR" dirty="0" err="1" smtClean="0"/>
              <a:t>Archambeault</a:t>
            </a:r>
            <a:r>
              <a:rPr lang="es-AR" dirty="0" smtClean="0"/>
              <a:t>, </a:t>
            </a:r>
            <a:r>
              <a:rPr lang="es-AR" i="1" dirty="0" smtClean="0"/>
              <a:t>PCB </a:t>
            </a:r>
            <a:r>
              <a:rPr lang="es-AR" i="1" dirty="0" err="1" smtClean="0"/>
              <a:t>Design</a:t>
            </a:r>
            <a:r>
              <a:rPr lang="es-AR" i="1" dirty="0" smtClean="0"/>
              <a:t> for Real-</a:t>
            </a:r>
            <a:r>
              <a:rPr lang="es-AR" i="1" dirty="0" err="1" smtClean="0"/>
              <a:t>World</a:t>
            </a:r>
            <a:r>
              <a:rPr lang="es-AR" i="1" dirty="0" smtClean="0"/>
              <a:t> EMI Control. </a:t>
            </a:r>
            <a:r>
              <a:rPr lang="es-AR" dirty="0" smtClean="0"/>
              <a:t>IBM </a:t>
            </a:r>
            <a:r>
              <a:rPr lang="es-AR" dirty="0" err="1" smtClean="0"/>
              <a:t>Corporation</a:t>
            </a:r>
            <a:r>
              <a:rPr lang="es-AR" dirty="0" smtClean="0"/>
              <a:t>. 2002.</a:t>
            </a:r>
            <a:endParaRPr lang="es-ES" dirty="0"/>
          </a:p>
        </p:txBody>
      </p:sp>
    </p:spTree>
    <p:extLst>
      <p:ext uri="{BB962C8B-B14F-4D97-AF65-F5344CB8AC3E}">
        <p14:creationId xmlns:p14="http://schemas.microsoft.com/office/powerpoint/2010/main" val="3551813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40973"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sp>
        <p:nvSpPr>
          <p:cNvPr id="6" name="CuadroTexto 5"/>
          <p:cNvSpPr txBox="1"/>
          <p:nvPr/>
        </p:nvSpPr>
        <p:spPr>
          <a:xfrm>
            <a:off x="578747" y="1488571"/>
            <a:ext cx="10681868" cy="4031873"/>
          </a:xfrm>
          <a:prstGeom prst="rect">
            <a:avLst/>
          </a:prstGeom>
          <a:noFill/>
        </p:spPr>
        <p:txBody>
          <a:bodyPr wrap="square" rtlCol="0">
            <a:spAutoFit/>
          </a:bodyPr>
          <a:lstStyle/>
          <a:p>
            <a:pPr algn="just"/>
            <a:r>
              <a:rPr lang="es-ES" sz="2800" dirty="0" smtClean="0">
                <a:latin typeface="Cambria" panose="02040503050406030204" pitchFamily="18" charset="0"/>
                <a:ea typeface="Cambria" panose="02040503050406030204" pitchFamily="18" charset="0"/>
              </a:rPr>
              <a:t>Parámetros Concentrados en Microondas</a:t>
            </a:r>
          </a:p>
          <a:p>
            <a:pPr algn="just"/>
            <a:endParaRPr lang="es-ES" sz="2000" dirty="0" smtClean="0">
              <a:latin typeface="Cambria" panose="02040503050406030204" pitchFamily="18" charset="0"/>
              <a:ea typeface="Cambria" panose="02040503050406030204" pitchFamily="18" charset="0"/>
            </a:endParaRPr>
          </a:p>
          <a:p>
            <a:pPr algn="just"/>
            <a:endParaRPr lang="es-ES" sz="2000" dirty="0">
              <a:latin typeface="Cambria" panose="02040503050406030204" pitchFamily="18" charset="0"/>
              <a:ea typeface="Cambria" panose="02040503050406030204" pitchFamily="18" charset="0"/>
            </a:endParaRPr>
          </a:p>
          <a:p>
            <a:pPr algn="just"/>
            <a:endParaRPr lang="es-ES" sz="2000" dirty="0">
              <a:latin typeface="Cambria" panose="02040503050406030204" pitchFamily="18" charset="0"/>
              <a:ea typeface="Cambria" panose="02040503050406030204" pitchFamily="18" charset="0"/>
            </a:endParaRPr>
          </a:p>
          <a:p>
            <a:pPr marL="1257300" lvl="2" indent="-342900" algn="just">
              <a:buFont typeface="Arial" panose="020B0604020202020204" pitchFamily="34" charset="0"/>
              <a:buChar char="•"/>
            </a:pPr>
            <a:r>
              <a:rPr lang="es-ES" sz="2400" dirty="0" smtClean="0">
                <a:ea typeface="Cambria" panose="02040503050406030204" pitchFamily="18" charset="0"/>
              </a:rPr>
              <a:t>Al aumentar la frecuencia, los capacitores e inductores comerciales se vuelven más costosos e imprecisos.</a:t>
            </a:r>
          </a:p>
          <a:p>
            <a:pPr lvl="2" algn="just"/>
            <a:endParaRPr lang="es-ES" sz="2400" dirty="0" smtClean="0">
              <a:ea typeface="Cambria" panose="02040503050406030204" pitchFamily="18" charset="0"/>
            </a:endParaRPr>
          </a:p>
          <a:p>
            <a:pPr lvl="2" algn="just"/>
            <a:endParaRPr lang="es-ES" sz="2400" dirty="0">
              <a:ea typeface="Cambria" panose="02040503050406030204" pitchFamily="18" charset="0"/>
            </a:endParaRPr>
          </a:p>
          <a:p>
            <a:pPr lvl="2" algn="just"/>
            <a:endParaRPr lang="es-ES" sz="2400" dirty="0">
              <a:ea typeface="Cambria" panose="02040503050406030204" pitchFamily="18" charset="0"/>
            </a:endParaRPr>
          </a:p>
          <a:p>
            <a:pPr marL="1257300" lvl="2" indent="-342900" algn="just">
              <a:buFont typeface="Arial" panose="020B0604020202020204" pitchFamily="34" charset="0"/>
              <a:buChar char="•"/>
            </a:pPr>
            <a:r>
              <a:rPr lang="es-ES" sz="2400" dirty="0" smtClean="0">
                <a:ea typeface="Cambria" panose="02040503050406030204" pitchFamily="18" charset="0"/>
              </a:rPr>
              <a:t>Posibilidad de </a:t>
            </a:r>
            <a:r>
              <a:rPr lang="es-ES" sz="2400" u="sng" dirty="0" smtClean="0">
                <a:ea typeface="Cambria" panose="02040503050406030204" pitchFamily="18" charset="0"/>
              </a:rPr>
              <a:t>sintetizar</a:t>
            </a:r>
            <a:r>
              <a:rPr lang="es-ES" sz="2400" dirty="0" smtClean="0">
                <a:ea typeface="Cambria" panose="02040503050406030204" pitchFamily="18" charset="0"/>
              </a:rPr>
              <a:t> los valores de L y C. Esto a su vez permitiría lograr valores distintos a los comerciales. </a:t>
            </a:r>
          </a:p>
        </p:txBody>
      </p:sp>
    </p:spTree>
    <p:extLst>
      <p:ext uri="{BB962C8B-B14F-4D97-AF65-F5344CB8AC3E}">
        <p14:creationId xmlns:p14="http://schemas.microsoft.com/office/powerpoint/2010/main" val="3831255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41997"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pic>
        <p:nvPicPr>
          <p:cNvPr id="3" name="Imagen 2"/>
          <p:cNvPicPr>
            <a:picLocks noChangeAspect="1"/>
          </p:cNvPicPr>
          <p:nvPr/>
        </p:nvPicPr>
        <p:blipFill>
          <a:blip r:embed="rId5"/>
          <a:stretch>
            <a:fillRect/>
          </a:stretch>
        </p:blipFill>
        <p:spPr>
          <a:xfrm>
            <a:off x="976644" y="2548430"/>
            <a:ext cx="7695247" cy="4046027"/>
          </a:xfrm>
          <a:prstGeom prst="rect">
            <a:avLst/>
          </a:prstGeom>
        </p:spPr>
      </p:pic>
      <p:sp>
        <p:nvSpPr>
          <p:cNvPr id="6" name="CuadroTexto 5"/>
          <p:cNvSpPr txBox="1"/>
          <p:nvPr/>
        </p:nvSpPr>
        <p:spPr>
          <a:xfrm>
            <a:off x="74815" y="1530134"/>
            <a:ext cx="11185799" cy="1200329"/>
          </a:xfrm>
          <a:prstGeom prst="rect">
            <a:avLst/>
          </a:prstGeom>
          <a:noFill/>
        </p:spPr>
        <p:txBody>
          <a:bodyPr wrap="square" rtlCol="0">
            <a:spAutoFit/>
          </a:bodyPr>
          <a:lstStyle/>
          <a:p>
            <a:pPr lvl="2" algn="just"/>
            <a:r>
              <a:rPr lang="es-ES" dirty="0" smtClean="0">
                <a:ea typeface="Cambria" panose="02040503050406030204" pitchFamily="18" charset="0"/>
              </a:rPr>
              <a:t>Pueden sintetizarse elementos concentrados R, L o C en microondas si su tamaño es mucho menor (al menos 10 veces) que la longitud de onda. No todos los valores son realizables. Su comportamiento no es ideal, solo se mantiene en un rango limitado de frecuencias, y traen aparejados otros fenómenos parásitos. Pueden ajustarse mediante simulación y CAD. </a:t>
            </a:r>
          </a:p>
        </p:txBody>
      </p:sp>
      <p:sp>
        <p:nvSpPr>
          <p:cNvPr id="7" name="CuadroTexto 6"/>
          <p:cNvSpPr txBox="1"/>
          <p:nvPr/>
        </p:nvSpPr>
        <p:spPr>
          <a:xfrm>
            <a:off x="8099015" y="5671127"/>
            <a:ext cx="3161599" cy="923330"/>
          </a:xfrm>
          <a:prstGeom prst="rect">
            <a:avLst/>
          </a:prstGeom>
          <a:noFill/>
        </p:spPr>
        <p:txBody>
          <a:bodyPr wrap="square" rtlCol="0">
            <a:spAutoFit/>
          </a:bodyPr>
          <a:lstStyle/>
          <a:p>
            <a:pPr algn="just"/>
            <a:r>
              <a:rPr lang="es-AR" dirty="0" smtClean="0"/>
              <a:t>Fuente: D. M. </a:t>
            </a:r>
            <a:r>
              <a:rPr lang="es-AR" dirty="0" err="1" smtClean="0"/>
              <a:t>Pozar</a:t>
            </a:r>
            <a:r>
              <a:rPr lang="es-AR" dirty="0" smtClean="0"/>
              <a:t>, </a:t>
            </a:r>
            <a:r>
              <a:rPr lang="es-AR" i="1" dirty="0" err="1" smtClean="0"/>
              <a:t>Microwave</a:t>
            </a:r>
            <a:r>
              <a:rPr lang="es-AR" i="1" dirty="0" smtClean="0"/>
              <a:t> </a:t>
            </a:r>
            <a:r>
              <a:rPr lang="es-AR" i="1" dirty="0" err="1" smtClean="0"/>
              <a:t>Engineering</a:t>
            </a:r>
            <a:r>
              <a:rPr lang="es-AR" i="1" dirty="0"/>
              <a:t> </a:t>
            </a:r>
            <a:r>
              <a:rPr lang="es-AR" i="1" dirty="0" smtClean="0"/>
              <a:t>(</a:t>
            </a:r>
            <a:r>
              <a:rPr lang="es-AR" i="1" dirty="0" err="1" smtClean="0"/>
              <a:t>Fourth</a:t>
            </a:r>
            <a:r>
              <a:rPr lang="es-AR" i="1" dirty="0" smtClean="0"/>
              <a:t> </a:t>
            </a:r>
            <a:r>
              <a:rPr lang="es-AR" i="1" dirty="0" err="1" smtClean="0"/>
              <a:t>Edition</a:t>
            </a:r>
            <a:r>
              <a:rPr lang="es-AR" i="1" dirty="0" smtClean="0"/>
              <a:t>). </a:t>
            </a:r>
            <a:r>
              <a:rPr lang="es-AR" dirty="0" err="1" smtClean="0"/>
              <a:t>Wiley</a:t>
            </a:r>
            <a:r>
              <a:rPr lang="es-AR" dirty="0" smtClean="0"/>
              <a:t>. 2012.</a:t>
            </a:r>
            <a:endParaRPr lang="es-ES" dirty="0"/>
          </a:p>
        </p:txBody>
      </p:sp>
      <p:pic>
        <p:nvPicPr>
          <p:cNvPr id="4" name="Imagen 3"/>
          <p:cNvPicPr>
            <a:picLocks noChangeAspect="1"/>
          </p:cNvPicPr>
          <p:nvPr/>
        </p:nvPicPr>
        <p:blipFill>
          <a:blip r:embed="rId6"/>
          <a:stretch>
            <a:fillRect/>
          </a:stretch>
        </p:blipFill>
        <p:spPr>
          <a:xfrm>
            <a:off x="8671891" y="3565219"/>
            <a:ext cx="2357090" cy="755935"/>
          </a:xfrm>
          <a:prstGeom prst="rect">
            <a:avLst/>
          </a:prstGeom>
        </p:spPr>
      </p:pic>
      <p:pic>
        <p:nvPicPr>
          <p:cNvPr id="9" name="Imagen 8"/>
          <p:cNvPicPr>
            <a:picLocks noChangeAspect="1"/>
          </p:cNvPicPr>
          <p:nvPr/>
        </p:nvPicPr>
        <p:blipFill rotWithShape="1">
          <a:blip r:embed="rId5"/>
          <a:srcRect l="5961" t="92474" r="79132" b="3006"/>
          <a:stretch/>
        </p:blipFill>
        <p:spPr>
          <a:xfrm>
            <a:off x="9289302" y="4546081"/>
            <a:ext cx="1147157" cy="182880"/>
          </a:xfrm>
          <a:prstGeom prst="rect">
            <a:avLst/>
          </a:prstGeom>
        </p:spPr>
      </p:pic>
    </p:spTree>
    <p:extLst>
      <p:ext uri="{BB962C8B-B14F-4D97-AF65-F5344CB8AC3E}">
        <p14:creationId xmlns:p14="http://schemas.microsoft.com/office/powerpoint/2010/main" val="2881907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0320"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646331"/>
              </a:xfrm>
              <a:prstGeom prst="rect">
                <a:avLst/>
              </a:prstGeom>
              <a:noFill/>
            </p:spPr>
            <p:txBody>
              <a:bodyPr wrap="square" rtlCol="0">
                <a:spAutoFit/>
              </a:bodyPr>
              <a:lstStyle/>
              <a:p>
                <a:pPr algn="just"/>
                <a:r>
                  <a:rPr lang="es-ES" dirty="0" smtClean="0"/>
                  <a:t>Paso </a:t>
                </a:r>
                <a:r>
                  <a:rPr lang="es-ES" dirty="0"/>
                  <a:t>1: Determinar cuál de las dos impedancias a adaptar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oMath>
                </a14:m>
                <a:r>
                  <a:rPr lang="es-ES" dirty="0"/>
                  <a:t> y</a:t>
                </a:r>
                <a14:m>
                  <m:oMath xmlns:m="http://schemas.openxmlformats.org/officeDocument/2006/math">
                    <m:r>
                      <a:rPr lang="es-ES">
                        <a:latin typeface="Cambria Math" panose="02040503050406030204" pitchFamily="18" charset="0"/>
                      </a:rPr>
                      <m:t> </m:t>
                    </m:r>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0</m:t>
                        </m:r>
                      </m:sub>
                    </m:sSub>
                    <m:r>
                      <a:rPr lang="es-ES" i="1">
                        <a:latin typeface="Cambria Math" panose="02040503050406030204" pitchFamily="18" charset="0"/>
                      </a:rPr>
                      <m:t>) </m:t>
                    </m:r>
                  </m:oMath>
                </a14:m>
                <a:r>
                  <a:rPr lang="es-ES" dirty="0"/>
                  <a:t>estará en paralelo con su elemento contiguo de la red “L” y cuál en serie</a:t>
                </a:r>
                <a:r>
                  <a:rPr lang="es-ES" dirty="0" smtClean="0"/>
                  <a:t>.</a:t>
                </a:r>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646331"/>
              </a:xfrm>
              <a:prstGeom prst="rect">
                <a:avLst/>
              </a:prstGeom>
              <a:blipFill>
                <a:blip r:embed="rId5"/>
                <a:stretch>
                  <a:fillRect l="-479" t="-5660" r="-539" b="-14151"/>
                </a:stretch>
              </a:blipFill>
            </p:spPr>
            <p:txBody>
              <a:bodyPr/>
              <a:lstStyle/>
              <a:p>
                <a:r>
                  <a:rPr lang="es-AR">
                    <a:noFill/>
                  </a:rPr>
                  <a:t> </a:t>
                </a:r>
              </a:p>
            </p:txBody>
          </p:sp>
        </mc:Fallback>
      </mc:AlternateContent>
      <p:grpSp>
        <p:nvGrpSpPr>
          <p:cNvPr id="20" name="Grupo 19"/>
          <p:cNvGrpSpPr/>
          <p:nvPr/>
        </p:nvGrpSpPr>
        <p:grpSpPr>
          <a:xfrm>
            <a:off x="1171135" y="2689293"/>
            <a:ext cx="5429763" cy="1549918"/>
            <a:chOff x="1762299" y="2734887"/>
            <a:chExt cx="5760116" cy="1712422"/>
          </a:xfrm>
        </p:grpSpPr>
        <p:cxnSp>
          <p:nvCxnSpPr>
            <p:cNvPr id="22" name="Conector recto 2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27" name="Grupo 26"/>
            <p:cNvGrpSpPr/>
            <p:nvPr/>
          </p:nvGrpSpPr>
          <p:grpSpPr>
            <a:xfrm rot="19154456">
              <a:off x="1762299" y="3225338"/>
              <a:ext cx="523702" cy="523702"/>
              <a:chOff x="1512916" y="3158836"/>
              <a:chExt cx="831273" cy="798022"/>
            </a:xfrm>
          </p:grpSpPr>
          <p:sp>
            <p:nvSpPr>
              <p:cNvPr id="39" name="Elipse 38"/>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0" name="Conector curvado 39"/>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Rectángulo 31"/>
                <p:cNvSpPr/>
                <p:nvPr/>
              </p:nvSpPr>
              <p:spPr>
                <a:xfrm>
                  <a:off x="5767469"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2" name="Rectángulo 31"/>
                <p:cNvSpPr>
                  <a:spLocks noRot="1" noChangeAspect="1" noMove="1" noResize="1" noEditPoints="1" noAdjustHandles="1" noChangeArrowheads="1" noChangeShapeType="1" noTextEdit="1"/>
                </p:cNvSpPr>
                <p:nvPr/>
              </p:nvSpPr>
              <p:spPr>
                <a:xfrm>
                  <a:off x="5767469" y="2734887"/>
                  <a:ext cx="872836"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33" name="Conector recto 32"/>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Rectángulo 3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5" name="Rectángulo 3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grpSp>
        <p:nvGrpSpPr>
          <p:cNvPr id="41" name="Grupo 40"/>
          <p:cNvGrpSpPr/>
          <p:nvPr/>
        </p:nvGrpSpPr>
        <p:grpSpPr>
          <a:xfrm>
            <a:off x="1171419" y="4629764"/>
            <a:ext cx="5429763" cy="1549918"/>
            <a:chOff x="1762299" y="2734887"/>
            <a:chExt cx="5760116" cy="1712422"/>
          </a:xfrm>
        </p:grpSpPr>
        <p:cxnSp>
          <p:nvCxnSpPr>
            <p:cNvPr id="42" name="Conector recto 4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43" name="Conector recto 42"/>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44" name="Grupo 43"/>
            <p:cNvGrpSpPr/>
            <p:nvPr/>
          </p:nvGrpSpPr>
          <p:grpSpPr>
            <a:xfrm rot="19154456">
              <a:off x="1762299" y="3225338"/>
              <a:ext cx="523702" cy="523702"/>
              <a:chOff x="1512916" y="3158836"/>
              <a:chExt cx="831273" cy="798022"/>
            </a:xfrm>
          </p:grpSpPr>
          <p:sp>
            <p:nvSpPr>
              <p:cNvPr id="53" name="Elipse 52"/>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4" name="Conector curvado 5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5" name="Conector recto 44"/>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6" name="Rectángulo 45"/>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6" name="Rectángulo 45"/>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47" name="Conector recto 46"/>
            <p:cNvCxnSpPr>
              <a:stCxn id="46"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8" name="Rectángulo 47"/>
                <p:cNvSpPr/>
                <p:nvPr/>
              </p:nvSpPr>
              <p:spPr>
                <a:xfrm>
                  <a:off x="5767469"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8" name="Rectángulo 47"/>
                <p:cNvSpPr>
                  <a:spLocks noRot="1" noChangeAspect="1" noMove="1" noResize="1" noEditPoints="1" noAdjustHandles="1" noChangeArrowheads="1" noChangeShapeType="1" noTextEdit="1"/>
                </p:cNvSpPr>
                <p:nvPr/>
              </p:nvSpPr>
              <p:spPr>
                <a:xfrm>
                  <a:off x="5767469" y="2734887"/>
                  <a:ext cx="872836"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49" name="Conector recto 48"/>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55" name="Rectángulo 54"/>
              <p:cNvSpPr/>
              <p:nvPr/>
            </p:nvSpPr>
            <p:spPr>
              <a:xfrm>
                <a:off x="3093239" y="2689293"/>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55" name="Rectángulo 54"/>
              <p:cNvSpPr>
                <a:spLocks noRot="1" noChangeAspect="1" noMove="1" noResize="1" noEditPoints="1" noAdjustHandles="1" noChangeArrowheads="1" noChangeShapeType="1" noTextEdit="1"/>
              </p:cNvSpPr>
              <p:nvPr/>
            </p:nvSpPr>
            <p:spPr>
              <a:xfrm>
                <a:off x="3093239" y="2689293"/>
                <a:ext cx="822777" cy="346656"/>
              </a:xfrm>
              <a:prstGeom prst="rect">
                <a:avLst/>
              </a:prstGeom>
              <a:blipFill>
                <a:blip r:embed="rId9"/>
                <a:stretch>
                  <a:fillRect b="-1695"/>
                </a:stretch>
              </a:blipFill>
              <a:ln>
                <a:solidFill>
                  <a:schemeClr val="tx1"/>
                </a:solidFill>
              </a:ln>
            </p:spPr>
            <p:txBody>
              <a:bodyPr/>
              <a:lstStyle/>
              <a:p>
                <a:r>
                  <a:rPr lang="es-AR">
                    <a:noFill/>
                  </a:rPr>
                  <a:t> </a:t>
                </a:r>
              </a:p>
            </p:txBody>
          </p:sp>
        </mc:Fallback>
      </mc:AlternateContent>
      <p:cxnSp>
        <p:nvCxnSpPr>
          <p:cNvPr id="57" name="Conector recto 56"/>
          <p:cNvCxnSpPr/>
          <p:nvPr/>
        </p:nvCxnSpPr>
        <p:spPr>
          <a:xfrm flipV="1">
            <a:off x="4385932" y="2862621"/>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58" name="Conector recto 57"/>
          <p:cNvCxnSpPr/>
          <p:nvPr/>
        </p:nvCxnSpPr>
        <p:spPr>
          <a:xfrm flipV="1">
            <a:off x="2997575" y="4802812"/>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9" name="Rectángulo 58"/>
              <p:cNvSpPr/>
              <p:nvPr/>
            </p:nvSpPr>
            <p:spPr>
              <a:xfrm>
                <a:off x="2749015" y="5198447"/>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59" name="Rectángulo 58"/>
              <p:cNvSpPr>
                <a:spLocks noRot="1" noChangeAspect="1" noMove="1" noResize="1" noEditPoints="1" noAdjustHandles="1" noChangeArrowheads="1" noChangeShapeType="1" noTextEdit="1"/>
              </p:cNvSpPr>
              <p:nvPr/>
            </p:nvSpPr>
            <p:spPr>
              <a:xfrm>
                <a:off x="2749015" y="5198447"/>
                <a:ext cx="476324" cy="716976"/>
              </a:xfrm>
              <a:prstGeom prst="rect">
                <a:avLst/>
              </a:prstGeom>
              <a:blipFill>
                <a:blip r:embed="rId10"/>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1" name="CuadroTexto 60"/>
              <p:cNvSpPr txBox="1"/>
              <p:nvPr/>
            </p:nvSpPr>
            <p:spPr>
              <a:xfrm>
                <a:off x="6871810" y="2140857"/>
                <a:ext cx="4641856" cy="2862322"/>
              </a:xfrm>
              <a:prstGeom prst="rect">
                <a:avLst/>
              </a:prstGeom>
              <a:noFill/>
            </p:spPr>
            <p:txBody>
              <a:bodyPr wrap="square" rtlCol="0">
                <a:spAutoFit/>
              </a:bodyPr>
              <a:lstStyle/>
              <a:p>
                <a:pPr algn="just"/>
                <a:r>
                  <a:rPr lang="es-ES" dirty="0" smtClean="0"/>
                  <a:t>Dos posibilidades según la posición de </a:t>
                </a:r>
                <a14:m>
                  <m:oMath xmlns:m="http://schemas.openxmlformats.org/officeDocument/2006/math">
                    <m:sSub>
                      <m:sSubPr>
                        <m:ctrlPr>
                          <a:rPr lang="es-AR" i="1">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𝑆</m:t>
                        </m:r>
                      </m:sub>
                    </m:sSub>
                  </m:oMath>
                </a14:m>
                <a:r>
                  <a:rPr lang="es-ES" dirty="0"/>
                  <a:t> y</a:t>
                </a:r>
                <a14:m>
                  <m:oMath xmlns:m="http://schemas.openxmlformats.org/officeDocument/2006/math">
                    <m:r>
                      <a:rPr lang="es-ES">
                        <a:latin typeface="Cambria Math" panose="02040503050406030204" pitchFamily="18" charset="0"/>
                      </a:rPr>
                      <m:t> </m:t>
                    </m:r>
                    <m:sSub>
                      <m:sSubPr>
                        <m:ctrlPr>
                          <a:rPr lang="es-AR" i="1">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𝑃</m:t>
                        </m:r>
                      </m:sub>
                    </m:sSub>
                    <m:r>
                      <a:rPr lang="es-ES" b="0" i="0" smtClean="0">
                        <a:latin typeface="Cambria Math" panose="02040503050406030204" pitchFamily="18" charset="0"/>
                      </a:rPr>
                      <m:t>:</m:t>
                    </m:r>
                  </m:oMath>
                </a14:m>
                <a:endParaRPr lang="es-ES" b="0" dirty="0" smtClean="0"/>
              </a:p>
              <a:p>
                <a:pPr algn="just"/>
                <a:endParaRPr lang="es-ES" dirty="0" smtClean="0"/>
              </a:p>
              <a:p>
                <a:pPr algn="just"/>
                <a:r>
                  <a:rPr lang="es-ES" dirty="0" smtClean="0"/>
                  <a:t>Posibilidad 1: en este caso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𝑆</m:t>
                        </m:r>
                      </m:sub>
                    </m:sSub>
                    <m:r>
                      <a:rPr lang="es-ES" i="1">
                        <a:latin typeface="Cambria Math" panose="02040503050406030204" pitchFamily="18" charset="0"/>
                      </a:rPr>
                      <m:t>=50</m:t>
                    </m:r>
                    <m:r>
                      <m:rPr>
                        <m:sty m:val="p"/>
                      </m:rPr>
                      <a:rPr lang="es-ES">
                        <a:latin typeface="Cambria Math" panose="02040503050406030204" pitchFamily="18" charset="0"/>
                      </a:rPr>
                      <m:t>Ω</m:t>
                    </m:r>
                  </m:oMath>
                </a14:m>
                <a:endParaRPr lang="es-ES" dirty="0" smtClean="0"/>
              </a:p>
              <a:p>
                <a:pPr algn="just"/>
                <a:endParaRPr lang="es-ES" dirty="0"/>
              </a:p>
              <a:p>
                <a:pPr algn="just"/>
                <a:endParaRPr lang="es-ES" dirty="0" smtClean="0"/>
              </a:p>
              <a:p>
                <a:pPr algn="just"/>
                <a:endParaRPr lang="es-ES" dirty="0"/>
              </a:p>
              <a:p>
                <a:pPr algn="just"/>
                <a:endParaRPr lang="es-ES" dirty="0" smtClean="0"/>
              </a:p>
              <a:p>
                <a:pPr algn="just"/>
                <a:endParaRPr lang="es-ES" dirty="0"/>
              </a:p>
              <a:p>
                <a:pPr algn="just"/>
                <a:endParaRPr lang="es-ES" dirty="0" smtClean="0"/>
              </a:p>
              <a:p>
                <a:pPr algn="just"/>
                <a:r>
                  <a:rPr lang="es-ES" dirty="0"/>
                  <a:t>Posibilidad </a:t>
                </a:r>
                <a:r>
                  <a:rPr lang="es-ES" dirty="0" smtClean="0"/>
                  <a:t>2: </a:t>
                </a:r>
                <a:r>
                  <a:rPr lang="es-ES" dirty="0"/>
                  <a:t>en este caso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𝑆</m:t>
                        </m:r>
                      </m:sub>
                    </m:sSub>
                    <m:r>
                      <a:rPr lang="es-ES" i="1">
                        <a:latin typeface="Cambria Math" panose="02040503050406030204" pitchFamily="18" charset="0"/>
                      </a:rPr>
                      <m:t>=</m:t>
                    </m:r>
                    <m:r>
                      <a:rPr lang="es-ES" b="0" i="1" smtClean="0">
                        <a:latin typeface="Cambria Math" panose="02040503050406030204" pitchFamily="18" charset="0"/>
                      </a:rPr>
                      <m:t>120</m:t>
                    </m:r>
                    <m:r>
                      <m:rPr>
                        <m:sty m:val="p"/>
                      </m:rPr>
                      <a:rPr lang="es-ES">
                        <a:latin typeface="Cambria Math" panose="02040503050406030204" pitchFamily="18" charset="0"/>
                      </a:rPr>
                      <m:t>Ω</m:t>
                    </m:r>
                  </m:oMath>
                </a14:m>
                <a:endParaRPr lang="es-ES" dirty="0"/>
              </a:p>
            </p:txBody>
          </p:sp>
        </mc:Choice>
        <mc:Fallback xmlns="">
          <p:sp>
            <p:nvSpPr>
              <p:cNvPr id="61" name="CuadroTexto 60"/>
              <p:cNvSpPr txBox="1">
                <a:spLocks noRot="1" noChangeAspect="1" noMove="1" noResize="1" noEditPoints="1" noAdjustHandles="1" noChangeArrowheads="1" noChangeShapeType="1" noTextEdit="1"/>
              </p:cNvSpPr>
              <p:nvPr/>
            </p:nvSpPr>
            <p:spPr>
              <a:xfrm>
                <a:off x="6871810" y="2140857"/>
                <a:ext cx="4641856" cy="2862322"/>
              </a:xfrm>
              <a:prstGeom prst="rect">
                <a:avLst/>
              </a:prstGeom>
              <a:blipFill>
                <a:blip r:embed="rId11"/>
                <a:stretch>
                  <a:fillRect l="-1050" t="-1064" b="-234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2" name="Rectángulo 61"/>
              <p:cNvSpPr/>
              <p:nvPr/>
            </p:nvSpPr>
            <p:spPr>
              <a:xfrm>
                <a:off x="4147770" y="3165420"/>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62" name="Rectángulo 61"/>
              <p:cNvSpPr>
                <a:spLocks noRot="1" noChangeAspect="1" noMove="1" noResize="1" noEditPoints="1" noAdjustHandles="1" noChangeArrowheads="1" noChangeShapeType="1" noTextEdit="1"/>
              </p:cNvSpPr>
              <p:nvPr/>
            </p:nvSpPr>
            <p:spPr>
              <a:xfrm>
                <a:off x="4147770" y="3165420"/>
                <a:ext cx="476324" cy="716976"/>
              </a:xfrm>
              <a:prstGeom prst="rect">
                <a:avLst/>
              </a:prstGeom>
              <a:blipFill>
                <a:blip r:embed="rId12"/>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3" name="Rectángulo 62"/>
              <p:cNvSpPr/>
              <p:nvPr/>
            </p:nvSpPr>
            <p:spPr>
              <a:xfrm>
                <a:off x="3534934" y="4629764"/>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63" name="Rectángulo 62"/>
              <p:cNvSpPr>
                <a:spLocks noRot="1" noChangeAspect="1" noMove="1" noResize="1" noEditPoints="1" noAdjustHandles="1" noChangeArrowheads="1" noChangeShapeType="1" noTextEdit="1"/>
              </p:cNvSpPr>
              <p:nvPr/>
            </p:nvSpPr>
            <p:spPr>
              <a:xfrm>
                <a:off x="3534934" y="4629764"/>
                <a:ext cx="822777" cy="346656"/>
              </a:xfrm>
              <a:prstGeom prst="rect">
                <a:avLst/>
              </a:prstGeom>
              <a:blipFill>
                <a:blip r:embed="rId13"/>
                <a:stretch>
                  <a:fillRect b="-1695"/>
                </a:stretch>
              </a:blipFill>
              <a:ln>
                <a:solidFill>
                  <a:schemeClr val="tx1"/>
                </a:solidFill>
              </a:ln>
            </p:spPr>
            <p:txBody>
              <a:bodyPr/>
              <a:lstStyle/>
              <a:p>
                <a:r>
                  <a:rPr lang="es-AR">
                    <a:noFill/>
                  </a:rPr>
                  <a:t> </a:t>
                </a:r>
              </a:p>
            </p:txBody>
          </p:sp>
        </mc:Fallback>
      </mc:AlternateContent>
    </p:spTree>
    <p:extLst>
      <p:ext uri="{BB962C8B-B14F-4D97-AF65-F5344CB8AC3E}">
        <p14:creationId xmlns:p14="http://schemas.microsoft.com/office/powerpoint/2010/main" val="853818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1345"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CuadroTexto 5"/>
              <p:cNvSpPr txBox="1"/>
              <p:nvPr/>
            </p:nvSpPr>
            <p:spPr>
              <a:xfrm>
                <a:off x="1087916" y="1430382"/>
                <a:ext cx="10172700" cy="394019"/>
              </a:xfrm>
              <a:prstGeom prst="rect">
                <a:avLst/>
              </a:prstGeom>
              <a:noFill/>
            </p:spPr>
            <p:txBody>
              <a:bodyPr wrap="square" rtlCol="0">
                <a:spAutoFit/>
              </a:bodyPr>
              <a:lstStyle/>
              <a:p>
                <a:pPr algn="just"/>
                <a:r>
                  <a:rPr lang="es-ES" dirty="0" smtClean="0"/>
                  <a:t>Se elije para que </a:t>
                </a:r>
                <a14:m>
                  <m:oMath xmlns:m="http://schemas.openxmlformats.org/officeDocument/2006/math">
                    <m:sSub>
                      <m:sSubPr>
                        <m:ctrlPr>
                          <a:rPr lang="es-AR" i="1">
                            <a:latin typeface="Cambria Math" panose="02040503050406030204" pitchFamily="18" charset="0"/>
                          </a:rPr>
                        </m:ctrlPr>
                      </m:sSubPr>
                      <m:e>
                        <m:r>
                          <m:rPr>
                            <m:sty m:val="p"/>
                          </m:rPr>
                          <a:rPr lang="es-AR">
                            <a:latin typeface="Cambria Math" panose="02040503050406030204" pitchFamily="18" charset="0"/>
                          </a:rPr>
                          <m:t>R</m:t>
                        </m:r>
                      </m:e>
                      <m:sub>
                        <m:r>
                          <m:rPr>
                            <m:sty m:val="p"/>
                          </m:rPr>
                          <a:rPr lang="es-AR">
                            <a:latin typeface="Cambria Math" panose="02040503050406030204" pitchFamily="18" charset="0"/>
                          </a:rPr>
                          <m:t>p</m:t>
                        </m:r>
                      </m:sub>
                    </m:sSub>
                    <m:r>
                      <a:rPr lang="es-ES" b="0" i="1" smtClean="0">
                        <a:latin typeface="Cambria Math" panose="02040503050406030204" pitchFamily="18" charset="0"/>
                      </a:rPr>
                      <m:t>&gt;</m:t>
                    </m:r>
                    <m:sSub>
                      <m:sSubPr>
                        <m:ctrlPr>
                          <a:rPr lang="es-AR" i="1">
                            <a:latin typeface="Cambria Math" panose="02040503050406030204" pitchFamily="18" charset="0"/>
                          </a:rPr>
                        </m:ctrlPr>
                      </m:sSubPr>
                      <m:e>
                        <m:r>
                          <m:rPr>
                            <m:sty m:val="p"/>
                          </m:rPr>
                          <a:rPr lang="es-AR">
                            <a:latin typeface="Cambria Math" panose="02040503050406030204" pitchFamily="18" charset="0"/>
                          </a:rPr>
                          <m:t>R</m:t>
                        </m:r>
                      </m:e>
                      <m:sub>
                        <m:r>
                          <m:rPr>
                            <m:sty m:val="p"/>
                          </m:rPr>
                          <a:rPr lang="es-ES" b="0" i="0" smtClean="0">
                            <a:latin typeface="Cambria Math" panose="02040503050406030204" pitchFamily="18" charset="0"/>
                          </a:rPr>
                          <m:t>S</m:t>
                        </m:r>
                      </m:sub>
                    </m:sSub>
                  </m:oMath>
                </a14:m>
                <a:r>
                  <a:rPr lang="es-ES" dirty="0" smtClean="0"/>
                  <a:t> para cumplir: </a:t>
                </a:r>
                <a:endParaRPr lang="es-ES"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087916" y="1430382"/>
                <a:ext cx="10172700" cy="394019"/>
              </a:xfrm>
              <a:prstGeom prst="rect">
                <a:avLst/>
              </a:prstGeom>
              <a:blipFill>
                <a:blip r:embed="rId5"/>
                <a:stretch>
                  <a:fillRect l="-479" t="-7813" b="-20313"/>
                </a:stretch>
              </a:blipFill>
            </p:spPr>
            <p:txBody>
              <a:bodyPr/>
              <a:lstStyle/>
              <a:p>
                <a:r>
                  <a:rPr lang="es-AR">
                    <a:noFill/>
                  </a:rPr>
                  <a:t> </a:t>
                </a:r>
              </a:p>
            </p:txBody>
          </p:sp>
        </mc:Fallback>
      </mc:AlternateContent>
      <p:grpSp>
        <p:nvGrpSpPr>
          <p:cNvPr id="20" name="Grupo 19"/>
          <p:cNvGrpSpPr/>
          <p:nvPr/>
        </p:nvGrpSpPr>
        <p:grpSpPr>
          <a:xfrm>
            <a:off x="1171135" y="2689293"/>
            <a:ext cx="5429763" cy="1549918"/>
            <a:chOff x="1762299" y="2734887"/>
            <a:chExt cx="5760116" cy="1712422"/>
          </a:xfrm>
        </p:grpSpPr>
        <p:cxnSp>
          <p:nvCxnSpPr>
            <p:cNvPr id="22" name="Conector recto 2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27" name="Grupo 26"/>
            <p:cNvGrpSpPr/>
            <p:nvPr/>
          </p:nvGrpSpPr>
          <p:grpSpPr>
            <a:xfrm rot="19154456">
              <a:off x="1762299" y="3225338"/>
              <a:ext cx="523702" cy="523702"/>
              <a:chOff x="1512916" y="3158836"/>
              <a:chExt cx="831273" cy="798022"/>
            </a:xfrm>
          </p:grpSpPr>
          <p:sp>
            <p:nvSpPr>
              <p:cNvPr id="39" name="Elipse 38"/>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0" name="Conector curvado 39"/>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Rectángulo 31"/>
                <p:cNvSpPr/>
                <p:nvPr/>
              </p:nvSpPr>
              <p:spPr>
                <a:xfrm>
                  <a:off x="5767469"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2" name="Rectángulo 31"/>
                <p:cNvSpPr>
                  <a:spLocks noRot="1" noChangeAspect="1" noMove="1" noResize="1" noEditPoints="1" noAdjustHandles="1" noChangeArrowheads="1" noChangeShapeType="1" noTextEdit="1"/>
                </p:cNvSpPr>
                <p:nvPr/>
              </p:nvSpPr>
              <p:spPr>
                <a:xfrm>
                  <a:off x="5767469" y="2734887"/>
                  <a:ext cx="872836"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33" name="Conector recto 32"/>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Rectángulo 3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5" name="Rectángulo 3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grpSp>
        <p:nvGrpSpPr>
          <p:cNvPr id="41" name="Grupo 40"/>
          <p:cNvGrpSpPr/>
          <p:nvPr/>
        </p:nvGrpSpPr>
        <p:grpSpPr>
          <a:xfrm>
            <a:off x="1171419" y="4629764"/>
            <a:ext cx="5429763" cy="1549918"/>
            <a:chOff x="1762299" y="2734887"/>
            <a:chExt cx="5760116" cy="1712422"/>
          </a:xfrm>
        </p:grpSpPr>
        <p:cxnSp>
          <p:nvCxnSpPr>
            <p:cNvPr id="42" name="Conector recto 4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43" name="Conector recto 42"/>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44" name="Grupo 43"/>
            <p:cNvGrpSpPr/>
            <p:nvPr/>
          </p:nvGrpSpPr>
          <p:grpSpPr>
            <a:xfrm rot="19154456">
              <a:off x="1762299" y="3225338"/>
              <a:ext cx="523702" cy="523702"/>
              <a:chOff x="1512916" y="3158836"/>
              <a:chExt cx="831273" cy="798022"/>
            </a:xfrm>
          </p:grpSpPr>
          <p:sp>
            <p:nvSpPr>
              <p:cNvPr id="53" name="Elipse 52"/>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4" name="Conector curvado 53"/>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5" name="Conector recto 44"/>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6" name="Rectángulo 45"/>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6" name="Rectángulo 45"/>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47" name="Conector recto 46"/>
            <p:cNvCxnSpPr>
              <a:stCxn id="46"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8" name="Rectángulo 47"/>
                <p:cNvSpPr/>
                <p:nvPr/>
              </p:nvSpPr>
              <p:spPr>
                <a:xfrm>
                  <a:off x="5767469"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8" name="Rectángulo 47"/>
                <p:cNvSpPr>
                  <a:spLocks noRot="1" noChangeAspect="1" noMove="1" noResize="1" noEditPoints="1" noAdjustHandles="1" noChangeArrowheads="1" noChangeShapeType="1" noTextEdit="1"/>
                </p:cNvSpPr>
                <p:nvPr/>
              </p:nvSpPr>
              <p:spPr>
                <a:xfrm>
                  <a:off x="5767469" y="2734887"/>
                  <a:ext cx="872836"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49" name="Conector recto 48"/>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55" name="Rectángulo 54"/>
              <p:cNvSpPr/>
              <p:nvPr/>
            </p:nvSpPr>
            <p:spPr>
              <a:xfrm>
                <a:off x="3093239" y="2689293"/>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55" name="Rectángulo 54"/>
              <p:cNvSpPr>
                <a:spLocks noRot="1" noChangeAspect="1" noMove="1" noResize="1" noEditPoints="1" noAdjustHandles="1" noChangeArrowheads="1" noChangeShapeType="1" noTextEdit="1"/>
              </p:cNvSpPr>
              <p:nvPr/>
            </p:nvSpPr>
            <p:spPr>
              <a:xfrm>
                <a:off x="3093239" y="2689293"/>
                <a:ext cx="822777" cy="346656"/>
              </a:xfrm>
              <a:prstGeom prst="rect">
                <a:avLst/>
              </a:prstGeom>
              <a:blipFill>
                <a:blip r:embed="rId9"/>
                <a:stretch>
                  <a:fillRect b="-1695"/>
                </a:stretch>
              </a:blipFill>
              <a:ln>
                <a:solidFill>
                  <a:schemeClr val="tx1"/>
                </a:solidFill>
              </a:ln>
            </p:spPr>
            <p:txBody>
              <a:bodyPr/>
              <a:lstStyle/>
              <a:p>
                <a:r>
                  <a:rPr lang="es-AR">
                    <a:noFill/>
                  </a:rPr>
                  <a:t> </a:t>
                </a:r>
              </a:p>
            </p:txBody>
          </p:sp>
        </mc:Fallback>
      </mc:AlternateContent>
      <p:cxnSp>
        <p:nvCxnSpPr>
          <p:cNvPr id="57" name="Conector recto 56"/>
          <p:cNvCxnSpPr/>
          <p:nvPr/>
        </p:nvCxnSpPr>
        <p:spPr>
          <a:xfrm flipV="1">
            <a:off x="4385932" y="2862621"/>
            <a:ext cx="0" cy="1376590"/>
          </a:xfrm>
          <a:prstGeom prst="line">
            <a:avLst/>
          </a:prstGeom>
        </p:spPr>
        <p:style>
          <a:lnRef idx="2">
            <a:schemeClr val="dk1"/>
          </a:lnRef>
          <a:fillRef idx="0">
            <a:schemeClr val="dk1"/>
          </a:fillRef>
          <a:effectRef idx="1">
            <a:schemeClr val="dk1"/>
          </a:effectRef>
          <a:fontRef idx="minor">
            <a:schemeClr val="tx1"/>
          </a:fontRef>
        </p:style>
      </p:cxnSp>
      <p:cxnSp>
        <p:nvCxnSpPr>
          <p:cNvPr id="58" name="Conector recto 57"/>
          <p:cNvCxnSpPr/>
          <p:nvPr/>
        </p:nvCxnSpPr>
        <p:spPr>
          <a:xfrm flipV="1">
            <a:off x="2997575" y="4802812"/>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9" name="Rectángulo 58"/>
              <p:cNvSpPr/>
              <p:nvPr/>
            </p:nvSpPr>
            <p:spPr>
              <a:xfrm>
                <a:off x="2749015" y="5198447"/>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59" name="Rectángulo 58"/>
              <p:cNvSpPr>
                <a:spLocks noRot="1" noChangeAspect="1" noMove="1" noResize="1" noEditPoints="1" noAdjustHandles="1" noChangeArrowheads="1" noChangeShapeType="1" noTextEdit="1"/>
              </p:cNvSpPr>
              <p:nvPr/>
            </p:nvSpPr>
            <p:spPr>
              <a:xfrm>
                <a:off x="2749015" y="5198447"/>
                <a:ext cx="476324" cy="716976"/>
              </a:xfrm>
              <a:prstGeom prst="rect">
                <a:avLst/>
              </a:prstGeom>
              <a:blipFill>
                <a:blip r:embed="rId10"/>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1" name="CuadroTexto 60"/>
              <p:cNvSpPr txBox="1"/>
              <p:nvPr/>
            </p:nvSpPr>
            <p:spPr>
              <a:xfrm>
                <a:off x="6871810" y="2140857"/>
                <a:ext cx="3859922" cy="3164008"/>
              </a:xfrm>
              <a:prstGeom prst="rect">
                <a:avLst/>
              </a:prstGeom>
              <a:noFill/>
            </p:spPr>
            <p:txBody>
              <a:bodyPr wrap="square" rtlCol="0">
                <a:spAutoFit/>
              </a:bodyPr>
              <a:lstStyle/>
              <a:p>
                <a:pPr algn="just"/>
                <a:endParaRPr lang="es-ES" b="0" dirty="0" smtClean="0"/>
              </a:p>
              <a:p>
                <a:pPr algn="just"/>
                <a:endParaRPr lang="es-ES" dirty="0" smtClean="0"/>
              </a:p>
              <a:p>
                <a:pPr algn="just"/>
                <a:r>
                  <a:rPr lang="es-ES" dirty="0" smtClean="0"/>
                  <a:t>Posibilidad 1: en este caso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𝑆</m:t>
                        </m:r>
                      </m:sub>
                    </m:sSub>
                    <m:r>
                      <a:rPr lang="es-ES" i="1">
                        <a:latin typeface="Cambria Math" panose="02040503050406030204" pitchFamily="18" charset="0"/>
                      </a:rPr>
                      <m:t>=50</m:t>
                    </m:r>
                    <m:r>
                      <m:rPr>
                        <m:sty m:val="p"/>
                      </m:rPr>
                      <a:rPr lang="es-ES">
                        <a:latin typeface="Cambria Math" panose="02040503050406030204" pitchFamily="18" charset="0"/>
                      </a:rPr>
                      <m:t>Ω</m:t>
                    </m:r>
                  </m:oMath>
                </a14:m>
                <a:endParaRPr lang="es-ES" dirty="0" smtClean="0"/>
              </a:p>
              <a:p>
                <a:pPr algn="just"/>
                <a:endParaRPr lang="es-ES" dirty="0"/>
              </a:p>
              <a:p>
                <a:pPr algn="just"/>
                <a:endParaRPr lang="es-ES" dirty="0" smtClean="0"/>
              </a:p>
              <a:p>
                <a:pPr algn="just"/>
                <a:r>
                  <a:rPr lang="es-ES" dirty="0" smtClean="0">
                    <a:solidFill>
                      <a:srgbClr val="0070C0"/>
                    </a:solidFill>
                  </a:rPr>
                  <a:t>NOTAR: </a:t>
                </a:r>
                <a14:m>
                  <m:oMath xmlns:m="http://schemas.openxmlformats.org/officeDocument/2006/math">
                    <m:sSub>
                      <m:sSubPr>
                        <m:ctrlPr>
                          <a:rPr lang="es-AR" i="1">
                            <a:solidFill>
                              <a:srgbClr val="0070C0"/>
                            </a:solidFill>
                            <a:latin typeface="Cambria Math" panose="02040503050406030204" pitchFamily="18" charset="0"/>
                          </a:rPr>
                        </m:ctrlPr>
                      </m:sSubPr>
                      <m:e>
                        <m:r>
                          <m:rPr>
                            <m:sty m:val="p"/>
                          </m:rPr>
                          <a:rPr lang="es-AR">
                            <a:solidFill>
                              <a:srgbClr val="0070C0"/>
                            </a:solidFill>
                            <a:latin typeface="Cambria Math" panose="02040503050406030204" pitchFamily="18" charset="0"/>
                          </a:rPr>
                          <m:t>R</m:t>
                        </m:r>
                      </m:e>
                      <m:sub>
                        <m:r>
                          <m:rPr>
                            <m:sty m:val="p"/>
                          </m:rPr>
                          <a:rPr lang="es-AR">
                            <a:solidFill>
                              <a:srgbClr val="0070C0"/>
                            </a:solidFill>
                            <a:latin typeface="Cambria Math" panose="02040503050406030204" pitchFamily="18" charset="0"/>
                          </a:rPr>
                          <m:t>p</m:t>
                        </m:r>
                      </m:sub>
                    </m:sSub>
                  </m:oMath>
                </a14:m>
                <a:r>
                  <a:rPr lang="es-ES" dirty="0" smtClean="0">
                    <a:solidFill>
                      <a:srgbClr val="0070C0"/>
                    </a:solidFill>
                  </a:rPr>
                  <a:t> no es exactamente </a:t>
                </a:r>
                <a14:m>
                  <m:oMath xmlns:m="http://schemas.openxmlformats.org/officeDocument/2006/math">
                    <m:r>
                      <a:rPr lang="es-ES" i="1">
                        <a:solidFill>
                          <a:srgbClr val="0070C0"/>
                        </a:solidFill>
                        <a:latin typeface="Cambria Math" panose="02040503050406030204" pitchFamily="18" charset="0"/>
                      </a:rPr>
                      <m:t>120</m:t>
                    </m:r>
                    <m:r>
                      <m:rPr>
                        <m:sty m:val="p"/>
                      </m:rPr>
                      <a:rPr lang="es-ES">
                        <a:solidFill>
                          <a:srgbClr val="0070C0"/>
                        </a:solidFill>
                        <a:latin typeface="Cambria Math" panose="02040503050406030204" pitchFamily="18" charset="0"/>
                      </a:rPr>
                      <m:t>Ω</m:t>
                    </m:r>
                  </m:oMath>
                </a14:m>
                <a:r>
                  <a:rPr lang="es-ES" dirty="0" smtClean="0">
                    <a:solidFill>
                      <a:srgbClr val="0070C0"/>
                    </a:solidFill>
                  </a:rPr>
                  <a:t>, hay que convertir a paralelo.</a:t>
                </a:r>
                <a:endParaRPr lang="es-ES" dirty="0">
                  <a:solidFill>
                    <a:srgbClr val="0070C0"/>
                  </a:solidFill>
                </a:endParaRPr>
              </a:p>
              <a:p>
                <a:pPr algn="just"/>
                <a:endParaRPr lang="es-ES" dirty="0" smtClean="0"/>
              </a:p>
              <a:p>
                <a:pPr algn="just"/>
                <a:endParaRPr lang="es-ES" dirty="0"/>
              </a:p>
              <a:p>
                <a:pPr algn="just"/>
                <a:endParaRPr lang="es-ES" dirty="0" smtClean="0"/>
              </a:p>
              <a:p>
                <a:pPr algn="just"/>
                <a:r>
                  <a:rPr lang="es-ES" dirty="0"/>
                  <a:t>Posibilidad </a:t>
                </a:r>
                <a:r>
                  <a:rPr lang="es-ES" dirty="0" smtClean="0"/>
                  <a:t>2: </a:t>
                </a:r>
                <a:r>
                  <a:rPr lang="es-ES" dirty="0"/>
                  <a:t>en este caso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i="1">
                            <a:latin typeface="Cambria Math" panose="02040503050406030204" pitchFamily="18" charset="0"/>
                          </a:rPr>
                          <m:t>𝑆</m:t>
                        </m:r>
                      </m:sub>
                    </m:sSub>
                    <m:r>
                      <a:rPr lang="es-ES" i="1">
                        <a:latin typeface="Cambria Math" panose="02040503050406030204" pitchFamily="18" charset="0"/>
                      </a:rPr>
                      <m:t>=</m:t>
                    </m:r>
                    <m:r>
                      <a:rPr lang="es-ES" b="0" i="1" smtClean="0">
                        <a:latin typeface="Cambria Math" panose="02040503050406030204" pitchFamily="18" charset="0"/>
                      </a:rPr>
                      <m:t>120</m:t>
                    </m:r>
                    <m:r>
                      <m:rPr>
                        <m:sty m:val="p"/>
                      </m:rPr>
                      <a:rPr lang="es-ES">
                        <a:latin typeface="Cambria Math" panose="02040503050406030204" pitchFamily="18" charset="0"/>
                      </a:rPr>
                      <m:t>Ω</m:t>
                    </m:r>
                  </m:oMath>
                </a14:m>
                <a:endParaRPr lang="es-ES" dirty="0"/>
              </a:p>
            </p:txBody>
          </p:sp>
        </mc:Choice>
        <mc:Fallback xmlns="">
          <p:sp>
            <p:nvSpPr>
              <p:cNvPr id="61" name="CuadroTexto 60"/>
              <p:cNvSpPr txBox="1">
                <a:spLocks noRot="1" noChangeAspect="1" noMove="1" noResize="1" noEditPoints="1" noAdjustHandles="1" noChangeArrowheads="1" noChangeShapeType="1" noTextEdit="1"/>
              </p:cNvSpPr>
              <p:nvPr/>
            </p:nvSpPr>
            <p:spPr>
              <a:xfrm>
                <a:off x="6871810" y="2140857"/>
                <a:ext cx="3859922" cy="3164008"/>
              </a:xfrm>
              <a:prstGeom prst="rect">
                <a:avLst/>
              </a:prstGeom>
              <a:blipFill>
                <a:blip r:embed="rId11"/>
                <a:stretch>
                  <a:fillRect l="-1264" r="-1422" b="-211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2" name="Rectángulo 61"/>
              <p:cNvSpPr/>
              <p:nvPr/>
            </p:nvSpPr>
            <p:spPr>
              <a:xfrm>
                <a:off x="4147770" y="3165420"/>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62" name="Rectángulo 61"/>
              <p:cNvSpPr>
                <a:spLocks noRot="1" noChangeAspect="1" noMove="1" noResize="1" noEditPoints="1" noAdjustHandles="1" noChangeArrowheads="1" noChangeShapeType="1" noTextEdit="1"/>
              </p:cNvSpPr>
              <p:nvPr/>
            </p:nvSpPr>
            <p:spPr>
              <a:xfrm>
                <a:off x="4147770" y="3165420"/>
                <a:ext cx="476324" cy="716976"/>
              </a:xfrm>
              <a:prstGeom prst="rect">
                <a:avLst/>
              </a:prstGeom>
              <a:blipFill>
                <a:blip r:embed="rId12"/>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3" name="Rectángulo 62"/>
              <p:cNvSpPr/>
              <p:nvPr/>
            </p:nvSpPr>
            <p:spPr>
              <a:xfrm>
                <a:off x="3534934" y="4629764"/>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63" name="Rectángulo 62"/>
              <p:cNvSpPr>
                <a:spLocks noRot="1" noChangeAspect="1" noMove="1" noResize="1" noEditPoints="1" noAdjustHandles="1" noChangeArrowheads="1" noChangeShapeType="1" noTextEdit="1"/>
              </p:cNvSpPr>
              <p:nvPr/>
            </p:nvSpPr>
            <p:spPr>
              <a:xfrm>
                <a:off x="3534934" y="4629764"/>
                <a:ext cx="822777" cy="346656"/>
              </a:xfrm>
              <a:prstGeom prst="rect">
                <a:avLst/>
              </a:prstGeom>
              <a:blipFill>
                <a:blip r:embed="rId13"/>
                <a:stretch>
                  <a:fillRect b="-1695"/>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5509943" y="1338162"/>
                <a:ext cx="221047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m:rPr>
                              <m:sty m:val="p"/>
                            </m:rPr>
                            <a:rPr lang="es-AR">
                              <a:latin typeface="Cambria Math" panose="02040503050406030204" pitchFamily="18" charset="0"/>
                            </a:rPr>
                            <m:t>Q</m:t>
                          </m:r>
                        </m:e>
                        <m:sub>
                          <m:r>
                            <m:rPr>
                              <m:sty m:val="p"/>
                            </m:rPr>
                            <a:rPr lang="es-AR" i="0">
                              <a:latin typeface="Cambria Math" panose="02040503050406030204" pitchFamily="18" charset="0"/>
                            </a:rPr>
                            <m:t>s</m:t>
                          </m:r>
                        </m:sub>
                      </m:sSub>
                      <m:r>
                        <a:rPr lang="es-AR" i="0">
                          <a:latin typeface="Cambria Math" panose="02040503050406030204" pitchFamily="18" charset="0"/>
                        </a:rPr>
                        <m:t>=</m:t>
                      </m:r>
                      <m:sSub>
                        <m:sSubPr>
                          <m:ctrlPr>
                            <a:rPr lang="es-AR" i="1">
                              <a:latin typeface="Cambria Math" panose="02040503050406030204" pitchFamily="18" charset="0"/>
                            </a:rPr>
                          </m:ctrlPr>
                        </m:sSubPr>
                        <m:e>
                          <m:r>
                            <m:rPr>
                              <m:sty m:val="p"/>
                            </m:rPr>
                            <a:rPr lang="es-AR" i="0">
                              <a:latin typeface="Cambria Math" panose="02040503050406030204" pitchFamily="18" charset="0"/>
                            </a:rPr>
                            <m:t>Q</m:t>
                          </m:r>
                        </m:e>
                        <m:sub>
                          <m:r>
                            <m:rPr>
                              <m:sty m:val="p"/>
                            </m:rPr>
                            <a:rPr lang="es-AR" i="0">
                              <a:latin typeface="Cambria Math" panose="02040503050406030204" pitchFamily="18" charset="0"/>
                            </a:rPr>
                            <m:t>p</m:t>
                          </m:r>
                        </m:sub>
                      </m:sSub>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sSub>
                                <m:sSubPr>
                                  <m:ctrlPr>
                                    <a:rPr lang="es-AR" i="1">
                                      <a:latin typeface="Cambria Math" panose="02040503050406030204" pitchFamily="18" charset="0"/>
                                    </a:rPr>
                                  </m:ctrlPr>
                                </m:sSubPr>
                                <m:e>
                                  <m:r>
                                    <m:rPr>
                                      <m:sty m:val="p"/>
                                    </m:rPr>
                                    <a:rPr lang="es-AR" i="0">
                                      <a:latin typeface="Cambria Math" panose="02040503050406030204" pitchFamily="18" charset="0"/>
                                    </a:rPr>
                                    <m:t>R</m:t>
                                  </m:r>
                                </m:e>
                                <m:sub>
                                  <m:r>
                                    <m:rPr>
                                      <m:sty m:val="p"/>
                                    </m:rPr>
                                    <a:rPr lang="es-AR" i="0">
                                      <a:latin typeface="Cambria Math" panose="02040503050406030204" pitchFamily="18" charset="0"/>
                                    </a:rPr>
                                    <m:t>p</m:t>
                                  </m:r>
                                </m:sub>
                              </m:sSub>
                            </m:num>
                            <m:den>
                              <m:sSub>
                                <m:sSubPr>
                                  <m:ctrlPr>
                                    <a:rPr lang="es-AR" i="1">
                                      <a:latin typeface="Cambria Math" panose="02040503050406030204" pitchFamily="18" charset="0"/>
                                    </a:rPr>
                                  </m:ctrlPr>
                                </m:sSubPr>
                                <m:e>
                                  <m:r>
                                    <m:rPr>
                                      <m:sty m:val="p"/>
                                    </m:rPr>
                                    <a:rPr lang="es-AR" i="0">
                                      <a:latin typeface="Cambria Math" panose="02040503050406030204" pitchFamily="18" charset="0"/>
                                    </a:rPr>
                                    <m:t>R</m:t>
                                  </m:r>
                                </m:e>
                                <m:sub>
                                  <m:r>
                                    <m:rPr>
                                      <m:sty m:val="p"/>
                                    </m:rPr>
                                    <a:rPr lang="es-AR" i="0">
                                      <a:latin typeface="Cambria Math" panose="02040503050406030204" pitchFamily="18" charset="0"/>
                                    </a:rPr>
                                    <m:t>s</m:t>
                                  </m:r>
                                </m:sub>
                              </m:sSub>
                            </m:den>
                          </m:f>
                          <m:r>
                            <a:rPr lang="es-AR" i="0">
                              <a:latin typeface="Cambria Math" panose="02040503050406030204" pitchFamily="18" charset="0"/>
                            </a:rPr>
                            <m:t>−1</m:t>
                          </m:r>
                        </m:e>
                      </m:rad>
                    </m:oMath>
                  </m:oMathPara>
                </a14:m>
                <a:endParaRPr lang="es-AR" dirty="0"/>
              </a:p>
            </p:txBody>
          </p:sp>
        </mc:Choice>
        <mc:Fallback xmlns="">
          <p:sp>
            <p:nvSpPr>
              <p:cNvPr id="2" name="Rectángulo 1"/>
              <p:cNvSpPr>
                <a:spLocks noRot="1" noChangeAspect="1" noMove="1" noResize="1" noEditPoints="1" noAdjustHandles="1" noChangeArrowheads="1" noChangeShapeType="1" noTextEdit="1"/>
              </p:cNvSpPr>
              <p:nvPr/>
            </p:nvSpPr>
            <p:spPr>
              <a:xfrm>
                <a:off x="5509943" y="1338162"/>
                <a:ext cx="2210477" cy="910699"/>
              </a:xfrm>
              <a:prstGeom prst="rect">
                <a:avLst/>
              </a:prstGeom>
              <a:blipFill>
                <a:blip r:embed="rId14"/>
                <a:stretch>
                  <a:fillRect/>
                </a:stretch>
              </a:blipFill>
            </p:spPr>
            <p:txBody>
              <a:bodyPr/>
              <a:lstStyle/>
              <a:p>
                <a:r>
                  <a:rPr lang="es-AR">
                    <a:noFill/>
                  </a:rPr>
                  <a:t> </a:t>
                </a:r>
              </a:p>
            </p:txBody>
          </p:sp>
        </mc:Fallback>
      </mc:AlternateContent>
      <p:sp>
        <p:nvSpPr>
          <p:cNvPr id="3" name="Rectángulo 2"/>
          <p:cNvSpPr/>
          <p:nvPr/>
        </p:nvSpPr>
        <p:spPr>
          <a:xfrm>
            <a:off x="1076268" y="2366130"/>
            <a:ext cx="9655464" cy="207286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5177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Conector recto 78"/>
          <p:cNvCxnSpPr/>
          <p:nvPr/>
        </p:nvCxnSpPr>
        <p:spPr>
          <a:xfrm flipV="1">
            <a:off x="5355483" y="4843572"/>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Rectángulo 69"/>
              <p:cNvSpPr/>
              <p:nvPr/>
            </p:nvSpPr>
            <p:spPr>
              <a:xfrm>
                <a:off x="5095573" y="5146371"/>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0" name="Rectángulo 69"/>
              <p:cNvSpPr>
                <a:spLocks noRot="1" noChangeAspect="1" noMove="1" noResize="1" noEditPoints="1" noAdjustHandles="1" noChangeArrowheads="1" noChangeShapeType="1" noTextEdit="1"/>
              </p:cNvSpPr>
              <p:nvPr/>
            </p:nvSpPr>
            <p:spPr>
              <a:xfrm>
                <a:off x="5095573" y="5146371"/>
                <a:ext cx="523832" cy="716976"/>
              </a:xfrm>
              <a:prstGeom prst="rect">
                <a:avLst/>
              </a:prstGeom>
              <a:blipFill>
                <a:blip r:embed="rId3"/>
                <a:stretch>
                  <a:fillRect/>
                </a:stretch>
              </a:blipFill>
              <a:ln>
                <a:solidFill>
                  <a:schemeClr val="tx1"/>
                </a:solidFill>
              </a:ln>
            </p:spPr>
            <p:txBody>
              <a:bodyPr/>
              <a:lstStyle/>
              <a:p>
                <a:r>
                  <a:rPr lang="es-AR">
                    <a:noFill/>
                  </a:rPr>
                  <a:t> </a:t>
                </a:r>
              </a:p>
            </p:txBody>
          </p:sp>
        </mc:Fallback>
      </mc:AlternateContent>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2368"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grpSp>
        <p:nvGrpSpPr>
          <p:cNvPr id="20" name="Grupo 19"/>
          <p:cNvGrpSpPr/>
          <p:nvPr/>
        </p:nvGrpSpPr>
        <p:grpSpPr>
          <a:xfrm>
            <a:off x="1171135" y="2689293"/>
            <a:ext cx="5429763" cy="1549918"/>
            <a:chOff x="1762299" y="2734887"/>
            <a:chExt cx="5760116" cy="1712422"/>
          </a:xfrm>
        </p:grpSpPr>
        <p:cxnSp>
          <p:nvCxnSpPr>
            <p:cNvPr id="22" name="Conector recto 21"/>
            <p:cNvCxnSpPr/>
            <p:nvPr/>
          </p:nvCxnSpPr>
          <p:spPr>
            <a:xfrm flipV="1">
              <a:off x="2019993" y="2926388"/>
              <a:ext cx="1" cy="1520921"/>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flipH="1">
              <a:off x="2019994" y="4447309"/>
              <a:ext cx="5245330" cy="0"/>
            </a:xfrm>
            <a:prstGeom prst="line">
              <a:avLst/>
            </a:prstGeom>
          </p:spPr>
          <p:style>
            <a:lnRef idx="2">
              <a:schemeClr val="dk1"/>
            </a:lnRef>
            <a:fillRef idx="0">
              <a:schemeClr val="dk1"/>
            </a:fillRef>
            <a:effectRef idx="1">
              <a:schemeClr val="dk1"/>
            </a:effectRef>
            <a:fontRef idx="minor">
              <a:schemeClr val="tx1"/>
            </a:fontRef>
          </p:style>
        </p:cxnSp>
        <p:grpSp>
          <p:nvGrpSpPr>
            <p:cNvPr id="27" name="Grupo 26"/>
            <p:cNvGrpSpPr/>
            <p:nvPr/>
          </p:nvGrpSpPr>
          <p:grpSpPr>
            <a:xfrm rot="19154456">
              <a:off x="1762299" y="3225338"/>
              <a:ext cx="523702" cy="523702"/>
              <a:chOff x="1512916" y="3158836"/>
              <a:chExt cx="831273" cy="798022"/>
            </a:xfrm>
          </p:grpSpPr>
          <p:sp>
            <p:nvSpPr>
              <p:cNvPr id="39" name="Elipse 38"/>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0" name="Conector curvado 39"/>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3383282" y="2926388"/>
              <a:ext cx="238418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2510444"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2510444" y="2734887"/>
                  <a:ext cx="872836" cy="383002"/>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2019993" y="2926388"/>
              <a:ext cx="490451"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Rectángulo 31"/>
                <p:cNvSpPr/>
                <p:nvPr/>
              </p:nvSpPr>
              <p:spPr>
                <a:xfrm>
                  <a:off x="5767469" y="2734887"/>
                  <a:ext cx="872836" cy="383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120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2" name="Rectángulo 31"/>
                <p:cNvSpPr>
                  <a:spLocks noRot="1" noChangeAspect="1" noMove="1" noResize="1" noEditPoints="1" noAdjustHandles="1" noChangeArrowheads="1" noChangeShapeType="1" noTextEdit="1"/>
                </p:cNvSpPr>
                <p:nvPr/>
              </p:nvSpPr>
              <p:spPr>
                <a:xfrm>
                  <a:off x="5767469" y="2734887"/>
                  <a:ext cx="872836" cy="383002"/>
                </a:xfrm>
                <a:prstGeom prst="rect">
                  <a:avLst/>
                </a:prstGeom>
                <a:blipFill>
                  <a:blip r:embed="rId7"/>
                  <a:stretch>
                    <a:fillRect/>
                  </a:stretch>
                </a:blipFill>
                <a:ln>
                  <a:solidFill>
                    <a:schemeClr val="tx1"/>
                  </a:solidFill>
                </a:ln>
              </p:spPr>
              <p:txBody>
                <a:bodyPr/>
                <a:lstStyle/>
                <a:p>
                  <a:r>
                    <a:rPr lang="es-AR">
                      <a:noFill/>
                    </a:rPr>
                    <a:t> </a:t>
                  </a:r>
                </a:p>
              </p:txBody>
            </p:sp>
          </mc:Fallback>
        </mc:AlternateContent>
        <p:cxnSp>
          <p:nvCxnSpPr>
            <p:cNvPr id="33" name="Conector recto 32"/>
            <p:cNvCxnSpPr/>
            <p:nvPr/>
          </p:nvCxnSpPr>
          <p:spPr>
            <a:xfrm flipH="1">
              <a:off x="6640305" y="2926388"/>
              <a:ext cx="625019" cy="0"/>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p:cNvCxnSpPr/>
            <p:nvPr/>
          </p:nvCxnSpPr>
          <p:spPr>
            <a:xfrm flipV="1">
              <a:off x="7265324" y="2926388"/>
              <a:ext cx="0" cy="152092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Rectángulo 34"/>
                <p:cNvSpPr/>
                <p:nvPr/>
              </p:nvSpPr>
              <p:spPr>
                <a:xfrm>
                  <a:off x="7008233" y="3218323"/>
                  <a:ext cx="514182" cy="738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70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5" name="Rectángulo 34"/>
                <p:cNvSpPr>
                  <a:spLocks noRot="1" noChangeAspect="1" noMove="1" noResize="1" noEditPoints="1" noAdjustHandles="1" noChangeArrowheads="1" noChangeShapeType="1" noTextEdit="1"/>
                </p:cNvSpPr>
                <p:nvPr/>
              </p:nvSpPr>
              <p:spPr>
                <a:xfrm>
                  <a:off x="7008233" y="3218323"/>
                  <a:ext cx="514182" cy="738853"/>
                </a:xfrm>
                <a:prstGeom prst="rect">
                  <a:avLst/>
                </a:prstGeom>
                <a:blipFill>
                  <a:blip r:embed="rId8"/>
                  <a:stretch>
                    <a:fillRect/>
                  </a:stretch>
                </a:blipFill>
                <a:ln>
                  <a:solidFill>
                    <a:schemeClr val="tx1"/>
                  </a:solidFill>
                </a:ln>
              </p:spPr>
              <p:txBody>
                <a:bodyPr/>
                <a:lstStyle/>
                <a:p>
                  <a:r>
                    <a:rPr lang="es-AR">
                      <a:noFill/>
                    </a:rPr>
                    <a:t> </a:t>
                  </a:r>
                </a:p>
              </p:txBody>
            </p:sp>
          </mc:Fallback>
        </mc:AlternateContent>
      </p:grpSp>
      <p:sp>
        <p:nvSpPr>
          <p:cNvPr id="55" name="Rectángulo 54"/>
          <p:cNvSpPr/>
          <p:nvPr/>
        </p:nvSpPr>
        <p:spPr>
          <a:xfrm>
            <a:off x="3093239" y="2689293"/>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cxnSp>
        <p:nvCxnSpPr>
          <p:cNvPr id="57" name="Conector recto 56"/>
          <p:cNvCxnSpPr/>
          <p:nvPr/>
        </p:nvCxnSpPr>
        <p:spPr>
          <a:xfrm flipV="1">
            <a:off x="4385932" y="2862621"/>
            <a:ext cx="0" cy="1376590"/>
          </a:xfrm>
          <a:prstGeom prst="line">
            <a:avLst/>
          </a:prstGeom>
        </p:spPr>
        <p:style>
          <a:lnRef idx="2">
            <a:schemeClr val="dk1"/>
          </a:lnRef>
          <a:fillRef idx="0">
            <a:schemeClr val="dk1"/>
          </a:fillRef>
          <a:effectRef idx="1">
            <a:schemeClr val="dk1"/>
          </a:effectRef>
          <a:fontRef idx="minor">
            <a:schemeClr val="tx1"/>
          </a:fontRef>
        </p:style>
      </p:cxnSp>
      <p:sp>
        <p:nvSpPr>
          <p:cNvPr id="62" name="Rectángulo 61"/>
          <p:cNvSpPr/>
          <p:nvPr/>
        </p:nvSpPr>
        <p:spPr>
          <a:xfrm>
            <a:off x="4147770" y="3165420"/>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2" name="Rectángulo 1"/>
              <p:cNvSpPr/>
              <p:nvPr/>
            </p:nvSpPr>
            <p:spPr>
              <a:xfrm>
                <a:off x="1271745" y="1494689"/>
                <a:ext cx="21228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𝑍</m:t>
                          </m:r>
                        </m:e>
                        <m:sub>
                          <m:r>
                            <a:rPr lang="es-ES" i="1">
                              <a:latin typeface="Cambria Math" panose="02040503050406030204" pitchFamily="18" charset="0"/>
                            </a:rPr>
                            <m:t>𝐿</m:t>
                          </m:r>
                        </m:sub>
                      </m:sSub>
                      <m:r>
                        <a:rPr lang="es-ES" i="1">
                          <a:latin typeface="Cambria Math" panose="02040503050406030204" pitchFamily="18" charset="0"/>
                        </a:rPr>
                        <m:t>=</m:t>
                      </m:r>
                      <m:d>
                        <m:dPr>
                          <m:ctrlPr>
                            <a:rPr lang="es-AR" i="1">
                              <a:latin typeface="Cambria Math" panose="02040503050406030204" pitchFamily="18" charset="0"/>
                            </a:rPr>
                          </m:ctrlPr>
                        </m:dPr>
                        <m:e>
                          <m:r>
                            <a:rPr lang="es-ES" i="1">
                              <a:latin typeface="Cambria Math" panose="02040503050406030204" pitchFamily="18" charset="0"/>
                            </a:rPr>
                            <m:t>120+</m:t>
                          </m:r>
                          <m:r>
                            <a:rPr lang="es-ES" i="1">
                              <a:latin typeface="Cambria Math" panose="02040503050406030204" pitchFamily="18" charset="0"/>
                            </a:rPr>
                            <m:t>𝑗</m:t>
                          </m:r>
                          <m:r>
                            <a:rPr lang="es-ES" i="1">
                              <a:latin typeface="Cambria Math" panose="02040503050406030204" pitchFamily="18" charset="0"/>
                            </a:rPr>
                            <m:t>70</m:t>
                          </m:r>
                        </m:e>
                      </m:d>
                      <m:r>
                        <m:rPr>
                          <m:sty m:val="p"/>
                        </m:rPr>
                        <a:rPr lang="es-ES">
                          <a:latin typeface="Cambria Math" panose="02040503050406030204" pitchFamily="18" charset="0"/>
                        </a:rPr>
                        <m:t>Ω</m:t>
                      </m:r>
                    </m:oMath>
                  </m:oMathPara>
                </a14:m>
                <a:endParaRPr lang="es-AR" dirty="0"/>
              </a:p>
            </p:txBody>
          </p:sp>
        </mc:Choice>
        <mc:Fallback xmlns="">
          <p:sp>
            <p:nvSpPr>
              <p:cNvPr id="2" name="Rectángulo 1"/>
              <p:cNvSpPr>
                <a:spLocks noRot="1" noChangeAspect="1" noMove="1" noResize="1" noEditPoints="1" noAdjustHandles="1" noChangeArrowheads="1" noChangeShapeType="1" noTextEdit="1"/>
              </p:cNvSpPr>
              <p:nvPr/>
            </p:nvSpPr>
            <p:spPr>
              <a:xfrm>
                <a:off x="1271745" y="1494689"/>
                <a:ext cx="2122825" cy="369332"/>
              </a:xfrm>
              <a:prstGeom prst="rect">
                <a:avLst/>
              </a:prstGeom>
              <a:blipFill>
                <a:blip r:embed="rId11"/>
                <a:stretch>
                  <a:fillRect b="-1311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Rectángulo 51"/>
              <p:cNvSpPr/>
              <p:nvPr/>
            </p:nvSpPr>
            <p:spPr>
              <a:xfrm>
                <a:off x="1271744" y="1924607"/>
                <a:ext cx="3720186" cy="37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ES" b="0" i="1" smtClean="0">
                              <a:latin typeface="Cambria Math" panose="02040503050406030204" pitchFamily="18" charset="0"/>
                            </a:rPr>
                            <m:t>𝑌</m:t>
                          </m:r>
                        </m:e>
                        <m:sub>
                          <m:r>
                            <a:rPr lang="es-ES" i="1">
                              <a:latin typeface="Cambria Math" panose="02040503050406030204" pitchFamily="18" charset="0"/>
                            </a:rPr>
                            <m:t>𝐿</m:t>
                          </m:r>
                        </m:sub>
                      </m:sSub>
                      <m:r>
                        <a:rPr lang="es-ES" i="1">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𝑍</m:t>
                          </m:r>
                        </m:e>
                        <m:sub>
                          <m:r>
                            <a:rPr lang="es-ES" b="0" i="1" smtClean="0">
                              <a:latin typeface="Cambria Math" panose="02040503050406030204" pitchFamily="18" charset="0"/>
                            </a:rPr>
                            <m:t>𝐿</m:t>
                          </m:r>
                        </m:sub>
                        <m:sup>
                          <m:r>
                            <a:rPr lang="es-ES" b="0" i="1" smtClean="0">
                              <a:latin typeface="Cambria Math" panose="02040503050406030204" pitchFamily="18" charset="0"/>
                            </a:rPr>
                            <m:t>−1</m:t>
                          </m:r>
                        </m:sup>
                      </m:sSubSup>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0,00622−</m:t>
                          </m:r>
                          <m:r>
                            <a:rPr lang="es-ES" b="0" i="1" smtClean="0">
                              <a:latin typeface="Cambria Math" panose="02040503050406030204" pitchFamily="18" charset="0"/>
                            </a:rPr>
                            <m:t>𝑗</m:t>
                          </m:r>
                          <m:r>
                            <a:rPr lang="es-ES" b="0" i="1" smtClean="0">
                              <a:latin typeface="Cambria Math" panose="02040503050406030204" pitchFamily="18" charset="0"/>
                            </a:rPr>
                            <m:t>0,00363</m:t>
                          </m:r>
                        </m:e>
                      </m:d>
                      <m:r>
                        <a:rPr lang="es-ES" b="0" i="1" smtClean="0">
                          <a:latin typeface="Cambria Math" panose="02040503050406030204" pitchFamily="18" charset="0"/>
                        </a:rPr>
                        <m:t>𝑆</m:t>
                      </m:r>
                    </m:oMath>
                  </m:oMathPara>
                </a14:m>
                <a:endParaRPr lang="es-AR" dirty="0"/>
              </a:p>
            </p:txBody>
          </p:sp>
        </mc:Choice>
        <mc:Fallback xmlns="">
          <p:sp>
            <p:nvSpPr>
              <p:cNvPr id="52" name="Rectángulo 51"/>
              <p:cNvSpPr>
                <a:spLocks noRot="1" noChangeAspect="1" noMove="1" noResize="1" noEditPoints="1" noAdjustHandles="1" noChangeArrowheads="1" noChangeShapeType="1" noTextEdit="1"/>
              </p:cNvSpPr>
              <p:nvPr/>
            </p:nvSpPr>
            <p:spPr>
              <a:xfrm>
                <a:off x="1271744" y="1924607"/>
                <a:ext cx="3720186" cy="372603"/>
              </a:xfrm>
              <a:prstGeom prst="rect">
                <a:avLst/>
              </a:prstGeom>
              <a:blipFill>
                <a:blip r:embed="rId12"/>
                <a:stretch>
                  <a:fillRect b="-1311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6" name="Rectángulo 55"/>
              <p:cNvSpPr/>
              <p:nvPr/>
            </p:nvSpPr>
            <p:spPr>
              <a:xfrm>
                <a:off x="5070479" y="1924607"/>
                <a:ext cx="2445798" cy="369332"/>
              </a:xfrm>
              <a:prstGeom prst="rect">
                <a:avLst/>
              </a:prstGeom>
            </p:spPr>
            <p:txBody>
              <a:bodyPr wrap="none">
                <a:spAutoFit/>
              </a:bodyPr>
              <a:lstStyle/>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   </m:t>
                        </m:r>
                        <m:r>
                          <a:rPr lang="es-ES" i="1" smtClean="0">
                            <a:latin typeface="Cambria Math" panose="02040503050406030204" pitchFamily="18" charset="0"/>
                          </a:rPr>
                          <m:t>𝑍</m:t>
                        </m:r>
                      </m:e>
                      <m:sub>
                        <m:r>
                          <a:rPr lang="es-ES" b="0" i="1" smtClean="0">
                            <a:latin typeface="Cambria Math" panose="02040503050406030204" pitchFamily="18" charset="0"/>
                          </a:rPr>
                          <m:t>𝐿</m:t>
                        </m:r>
                      </m:sub>
                    </m:sSub>
                    <m:r>
                      <a:rPr lang="es-ES" b="0" i="1" smtClean="0">
                        <a:latin typeface="Cambria Math" panose="02040503050406030204" pitchFamily="18" charset="0"/>
                      </a:rPr>
                      <m:t>≡161</m:t>
                    </m:r>
                    <m:r>
                      <m:rPr>
                        <m:sty m:val="p"/>
                      </m:rPr>
                      <a:rPr lang="es-ES">
                        <a:latin typeface="Cambria Math" panose="02040503050406030204" pitchFamily="18" charset="0"/>
                      </a:rPr>
                      <m:t>Ω</m:t>
                    </m:r>
                  </m:oMath>
                </a14:m>
                <a:r>
                  <a:rPr lang="es-AR" dirty="0" smtClean="0"/>
                  <a:t>//</a:t>
                </a:r>
                <a:r>
                  <a:rPr lang="es-ES" dirty="0"/>
                  <a:t> </a:t>
                </a:r>
                <a14:m>
                  <m:oMath xmlns:m="http://schemas.openxmlformats.org/officeDocument/2006/math">
                    <m:r>
                      <m:rPr>
                        <m:sty m:val="p"/>
                      </m:rPr>
                      <a:rPr lang="es-ES" b="0" i="0" smtClean="0">
                        <a:latin typeface="Cambria Math" panose="02040503050406030204" pitchFamily="18" charset="0"/>
                      </a:rPr>
                      <m:t>j</m:t>
                    </m:r>
                    <m:r>
                      <a:rPr lang="es-ES" b="0" i="1" smtClean="0">
                        <a:latin typeface="Cambria Math" panose="02040503050406030204" pitchFamily="18" charset="0"/>
                      </a:rPr>
                      <m:t>276</m:t>
                    </m:r>
                    <m:r>
                      <m:rPr>
                        <m:sty m:val="p"/>
                      </m:rPr>
                      <a:rPr lang="es-ES">
                        <a:latin typeface="Cambria Math" panose="02040503050406030204" pitchFamily="18" charset="0"/>
                      </a:rPr>
                      <m:t>Ω</m:t>
                    </m:r>
                  </m:oMath>
                </a14:m>
                <a:endParaRPr lang="es-AR" dirty="0"/>
              </a:p>
            </p:txBody>
          </p:sp>
        </mc:Choice>
        <mc:Fallback xmlns="">
          <p:sp>
            <p:nvSpPr>
              <p:cNvPr id="56" name="Rectángulo 55"/>
              <p:cNvSpPr>
                <a:spLocks noRot="1" noChangeAspect="1" noMove="1" noResize="1" noEditPoints="1" noAdjustHandles="1" noChangeArrowheads="1" noChangeShapeType="1" noTextEdit="1"/>
              </p:cNvSpPr>
              <p:nvPr/>
            </p:nvSpPr>
            <p:spPr>
              <a:xfrm>
                <a:off x="5070479" y="1924607"/>
                <a:ext cx="2445798" cy="369332"/>
              </a:xfrm>
              <a:prstGeom prst="rect">
                <a:avLst/>
              </a:prstGeom>
              <a:blipFill>
                <a:blip r:embed="rId13"/>
                <a:stretch>
                  <a:fillRect t="-10000" b="-26667"/>
                </a:stretch>
              </a:blipFill>
            </p:spPr>
            <p:txBody>
              <a:bodyPr/>
              <a:lstStyle/>
              <a:p>
                <a:r>
                  <a:rPr lang="es-AR">
                    <a:noFill/>
                  </a:rPr>
                  <a:t> </a:t>
                </a:r>
              </a:p>
            </p:txBody>
          </p:sp>
        </mc:Fallback>
      </mc:AlternateContent>
      <p:cxnSp>
        <p:nvCxnSpPr>
          <p:cNvPr id="64" name="Conector recto 63"/>
          <p:cNvCxnSpPr/>
          <p:nvPr/>
        </p:nvCxnSpPr>
        <p:spPr>
          <a:xfrm flipV="1">
            <a:off x="1414050" y="4843572"/>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65" name="Conector recto 64"/>
          <p:cNvCxnSpPr/>
          <p:nvPr/>
        </p:nvCxnSpPr>
        <p:spPr>
          <a:xfrm flipH="1">
            <a:off x="1414051" y="6220162"/>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66" name="Grupo 65"/>
          <p:cNvGrpSpPr/>
          <p:nvPr/>
        </p:nvGrpSpPr>
        <p:grpSpPr>
          <a:xfrm rot="19154456">
            <a:off x="1171135" y="5114153"/>
            <a:ext cx="493667" cy="474004"/>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7" name="Conector recto 66"/>
          <p:cNvCxnSpPr/>
          <p:nvPr/>
        </p:nvCxnSpPr>
        <p:spPr>
          <a:xfrm flipH="1">
            <a:off x="2699152" y="4843572"/>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Rectángulo 67"/>
              <p:cNvSpPr/>
              <p:nvPr/>
            </p:nvSpPr>
            <p:spPr>
              <a:xfrm>
                <a:off x="1876373" y="4670244"/>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68" name="Rectángulo 67"/>
              <p:cNvSpPr>
                <a:spLocks noRot="1" noChangeAspect="1" noMove="1" noResize="1" noEditPoints="1" noAdjustHandles="1" noChangeArrowheads="1" noChangeShapeType="1" noTextEdit="1"/>
              </p:cNvSpPr>
              <p:nvPr/>
            </p:nvSpPr>
            <p:spPr>
              <a:xfrm>
                <a:off x="1876373" y="4670244"/>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69" name="Conector recto 68"/>
          <p:cNvCxnSpPr>
            <a:stCxn id="68" idx="1"/>
          </p:cNvCxnSpPr>
          <p:nvPr/>
        </p:nvCxnSpPr>
        <p:spPr>
          <a:xfrm flipH="1">
            <a:off x="1414050" y="4843572"/>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71" name="Conector recto 70"/>
          <p:cNvCxnSpPr/>
          <p:nvPr/>
        </p:nvCxnSpPr>
        <p:spPr>
          <a:xfrm flipH="1">
            <a:off x="5769379" y="4843572"/>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72" name="Conector recto 71"/>
          <p:cNvCxnSpPr/>
          <p:nvPr/>
        </p:nvCxnSpPr>
        <p:spPr>
          <a:xfrm flipV="1">
            <a:off x="6358552" y="4843572"/>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Rectángulo 72"/>
              <p:cNvSpPr/>
              <p:nvPr/>
            </p:nvSpPr>
            <p:spPr>
              <a:xfrm>
                <a:off x="6050296" y="5165992"/>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3" name="Rectángulo 72"/>
              <p:cNvSpPr>
                <a:spLocks noRot="1" noChangeAspect="1" noMove="1" noResize="1" noEditPoints="1" noAdjustHandles="1" noChangeArrowheads="1" noChangeShapeType="1" noTextEdit="1"/>
              </p:cNvSpPr>
              <p:nvPr/>
            </p:nvSpPr>
            <p:spPr>
              <a:xfrm>
                <a:off x="6050296" y="5165992"/>
                <a:ext cx="616512" cy="668738"/>
              </a:xfrm>
              <a:prstGeom prst="rect">
                <a:avLst/>
              </a:prstGeom>
              <a:blipFill>
                <a:blip r:embed="rId14"/>
                <a:stretch>
                  <a:fillRect/>
                </a:stretch>
              </a:blipFill>
              <a:ln>
                <a:solidFill>
                  <a:schemeClr val="tx1"/>
                </a:solidFill>
              </a:ln>
            </p:spPr>
            <p:txBody>
              <a:bodyPr/>
              <a:lstStyle/>
              <a:p>
                <a:r>
                  <a:rPr lang="es-AR">
                    <a:noFill/>
                  </a:rPr>
                  <a:t> </a:t>
                </a:r>
              </a:p>
            </p:txBody>
          </p:sp>
        </mc:Fallback>
      </mc:AlternateContent>
      <p:sp>
        <p:nvSpPr>
          <p:cNvPr id="76" name="Rectángulo 75"/>
          <p:cNvSpPr/>
          <p:nvPr/>
        </p:nvSpPr>
        <p:spPr>
          <a:xfrm>
            <a:off x="3093239" y="4670244"/>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cxnSp>
        <p:nvCxnSpPr>
          <p:cNvPr id="77" name="Conector recto 76"/>
          <p:cNvCxnSpPr/>
          <p:nvPr/>
        </p:nvCxnSpPr>
        <p:spPr>
          <a:xfrm flipV="1">
            <a:off x="4385932" y="4843572"/>
            <a:ext cx="0" cy="1376590"/>
          </a:xfrm>
          <a:prstGeom prst="line">
            <a:avLst/>
          </a:prstGeom>
        </p:spPr>
        <p:style>
          <a:lnRef idx="2">
            <a:schemeClr val="dk1"/>
          </a:lnRef>
          <a:fillRef idx="0">
            <a:schemeClr val="dk1"/>
          </a:fillRef>
          <a:effectRef idx="1">
            <a:schemeClr val="dk1"/>
          </a:effectRef>
          <a:fontRef idx="minor">
            <a:schemeClr val="tx1"/>
          </a:fontRef>
        </p:style>
      </p:cxnSp>
      <p:sp>
        <p:nvSpPr>
          <p:cNvPr id="78" name="Rectángulo 77"/>
          <p:cNvSpPr/>
          <p:nvPr/>
        </p:nvSpPr>
        <p:spPr>
          <a:xfrm>
            <a:off x="4147770" y="5146371"/>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mc:AlternateContent xmlns:mc="http://schemas.openxmlformats.org/markup-compatibility/2006" xmlns:a14="http://schemas.microsoft.com/office/drawing/2010/main">
        <mc:Choice Requires="a14">
          <p:sp>
            <p:nvSpPr>
              <p:cNvPr id="80" name="Rectángulo 79"/>
              <p:cNvSpPr/>
              <p:nvPr/>
            </p:nvSpPr>
            <p:spPr>
              <a:xfrm>
                <a:off x="7714917" y="4064602"/>
                <a:ext cx="3062313"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a:latin typeface="Cambria Math" panose="02040503050406030204" pitchFamily="18" charset="0"/>
                            </a:rPr>
                            <m:t>Q</m:t>
                          </m:r>
                        </m:e>
                        <m:sub>
                          <m:r>
                            <m:rPr>
                              <m:sty m:val="p"/>
                            </m:rPr>
                            <a:rPr lang="es-AR" i="0">
                              <a:latin typeface="Cambria Math" panose="02040503050406030204" pitchFamily="18" charset="0"/>
                            </a:rPr>
                            <m:t>s</m:t>
                          </m:r>
                        </m:sub>
                      </m:sSub>
                      <m:r>
                        <a:rPr lang="es-AR" i="0">
                          <a:latin typeface="Cambria Math" panose="02040503050406030204" pitchFamily="18" charset="0"/>
                        </a:rPr>
                        <m:t>=</m:t>
                      </m:r>
                      <m:sSub>
                        <m:sSubPr>
                          <m:ctrlPr>
                            <a:rPr lang="es-AR" i="1">
                              <a:latin typeface="Cambria Math" panose="02040503050406030204" pitchFamily="18" charset="0"/>
                            </a:rPr>
                          </m:ctrlPr>
                        </m:sSubPr>
                        <m:e>
                          <m:r>
                            <m:rPr>
                              <m:sty m:val="p"/>
                            </m:rPr>
                            <a:rPr lang="es-AR" i="0">
                              <a:latin typeface="Cambria Math" panose="02040503050406030204" pitchFamily="18" charset="0"/>
                            </a:rPr>
                            <m:t>Q</m:t>
                          </m:r>
                        </m:e>
                        <m:sub>
                          <m:r>
                            <m:rPr>
                              <m:sty m:val="p"/>
                            </m:rPr>
                            <a:rPr lang="es-AR" i="0">
                              <a:latin typeface="Cambria Math" panose="02040503050406030204" pitchFamily="18" charset="0"/>
                            </a:rPr>
                            <m:t>p</m:t>
                          </m:r>
                        </m:sub>
                      </m:sSub>
                      <m:r>
                        <a:rPr lang="es-AR" i="0">
                          <a:latin typeface="Cambria Math" panose="02040503050406030204" pitchFamily="18" charset="0"/>
                        </a:rPr>
                        <m:t>=</m:t>
                      </m:r>
                      <m:rad>
                        <m:radPr>
                          <m:degHide m:val="on"/>
                          <m:ctrlPr>
                            <a:rPr lang="es-AR" i="1">
                              <a:latin typeface="Cambria Math" panose="02040503050406030204" pitchFamily="18" charset="0"/>
                            </a:rPr>
                          </m:ctrlPr>
                        </m:radPr>
                        <m:deg/>
                        <m:e>
                          <m:f>
                            <m:fPr>
                              <m:ctrlPr>
                                <a:rPr lang="es-AR" i="1">
                                  <a:latin typeface="Cambria Math" panose="02040503050406030204" pitchFamily="18" charset="0"/>
                                </a:rPr>
                              </m:ctrlPr>
                            </m:fPr>
                            <m:num>
                              <m:r>
                                <a:rPr lang="es-ES" b="0" i="1" smtClean="0">
                                  <a:latin typeface="Cambria Math" panose="02040503050406030204" pitchFamily="18" charset="0"/>
                                </a:rPr>
                                <m:t>161</m:t>
                              </m:r>
                            </m:num>
                            <m:den>
                              <m:r>
                                <a:rPr lang="es-ES" b="0" i="1" smtClean="0">
                                  <a:latin typeface="Cambria Math" panose="02040503050406030204" pitchFamily="18" charset="0"/>
                                </a:rPr>
                                <m:t>50</m:t>
                              </m:r>
                            </m:den>
                          </m:f>
                          <m:r>
                            <a:rPr lang="es-AR" i="0">
                              <a:latin typeface="Cambria Math" panose="02040503050406030204" pitchFamily="18" charset="0"/>
                            </a:rPr>
                            <m:t>−1</m:t>
                          </m:r>
                        </m:e>
                      </m:rad>
                      <m:r>
                        <a:rPr lang="es-ES" b="0" i="1" smtClean="0">
                          <a:latin typeface="Cambria Math" panose="02040503050406030204" pitchFamily="18" charset="0"/>
                        </a:rPr>
                        <m:t>=1,49</m:t>
                      </m:r>
                    </m:oMath>
                  </m:oMathPara>
                </a14:m>
                <a:endParaRPr lang="es-AR" dirty="0"/>
              </a:p>
            </p:txBody>
          </p:sp>
        </mc:Choice>
        <mc:Fallback xmlns="">
          <p:sp>
            <p:nvSpPr>
              <p:cNvPr id="80" name="Rectángulo 79"/>
              <p:cNvSpPr>
                <a:spLocks noRot="1" noChangeAspect="1" noMove="1" noResize="1" noEditPoints="1" noAdjustHandles="1" noChangeArrowheads="1" noChangeShapeType="1" noTextEdit="1"/>
              </p:cNvSpPr>
              <p:nvPr/>
            </p:nvSpPr>
            <p:spPr>
              <a:xfrm>
                <a:off x="7714917" y="4064602"/>
                <a:ext cx="3062313" cy="910699"/>
              </a:xfrm>
              <a:prstGeom prst="rect">
                <a:avLst/>
              </a:prstGeom>
              <a:blipFill>
                <a:blip r:embed="rId1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1" name="Rectángulo 80"/>
              <p:cNvSpPr/>
              <p:nvPr/>
            </p:nvSpPr>
            <p:spPr>
              <a:xfrm>
                <a:off x="8573517" y="3236065"/>
                <a:ext cx="134511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𝑃</m:t>
                          </m:r>
                        </m:sub>
                      </m:sSub>
                      <m:r>
                        <a:rPr lang="es-ES" b="0" i="1" smtClean="0">
                          <a:latin typeface="Cambria Math" panose="02040503050406030204" pitchFamily="18" charset="0"/>
                        </a:rPr>
                        <m:t>=161</m:t>
                      </m:r>
                      <m:r>
                        <m:rPr>
                          <m:sty m:val="p"/>
                        </m:rPr>
                        <a:rPr lang="es-ES" b="0" i="0" smtClean="0">
                          <a:latin typeface="Cambria Math" panose="02040503050406030204" pitchFamily="18" charset="0"/>
                        </a:rPr>
                        <m:t>Ω</m:t>
                      </m:r>
                    </m:oMath>
                  </m:oMathPara>
                </a14:m>
                <a:endParaRPr lang="es-ES" b="0"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𝑆</m:t>
                          </m:r>
                        </m:sub>
                      </m:sSub>
                      <m:r>
                        <a:rPr lang="es-ES" i="1">
                          <a:latin typeface="Cambria Math" panose="02040503050406030204" pitchFamily="18" charset="0"/>
                        </a:rPr>
                        <m:t>=</m:t>
                      </m:r>
                      <m:r>
                        <a:rPr lang="es-ES" b="0" i="1" smtClean="0">
                          <a:latin typeface="Cambria Math" panose="02040503050406030204" pitchFamily="18" charset="0"/>
                        </a:rPr>
                        <m:t>50</m:t>
                      </m:r>
                      <m:r>
                        <m:rPr>
                          <m:sty m:val="p"/>
                        </m:rPr>
                        <a:rPr lang="es-ES">
                          <a:latin typeface="Cambria Math" panose="02040503050406030204" pitchFamily="18" charset="0"/>
                        </a:rPr>
                        <m:t>Ω</m:t>
                      </m:r>
                    </m:oMath>
                  </m:oMathPara>
                </a14:m>
                <a:endParaRPr lang="es-AR" dirty="0"/>
              </a:p>
            </p:txBody>
          </p:sp>
        </mc:Choice>
        <mc:Fallback xmlns="">
          <p:sp>
            <p:nvSpPr>
              <p:cNvPr id="81" name="Rectángulo 80"/>
              <p:cNvSpPr>
                <a:spLocks noRot="1" noChangeAspect="1" noMove="1" noResize="1" noEditPoints="1" noAdjustHandles="1" noChangeArrowheads="1" noChangeShapeType="1" noTextEdit="1"/>
              </p:cNvSpPr>
              <p:nvPr/>
            </p:nvSpPr>
            <p:spPr>
              <a:xfrm>
                <a:off x="8573517" y="3236065"/>
                <a:ext cx="1345112" cy="646331"/>
              </a:xfrm>
              <a:prstGeom prst="rect">
                <a:avLst/>
              </a:prstGeom>
              <a:blipFill>
                <a:blip r:embed="rId1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2" name="CuadroTexto 81"/>
              <p:cNvSpPr txBox="1"/>
              <p:nvPr/>
            </p:nvSpPr>
            <p:spPr>
              <a:xfrm>
                <a:off x="7316112" y="5263182"/>
                <a:ext cx="3859922" cy="1200329"/>
              </a:xfrm>
              <a:prstGeom prst="rect">
                <a:avLst/>
              </a:prstGeom>
              <a:noFill/>
            </p:spPr>
            <p:txBody>
              <a:bodyPr wrap="square" rtlCol="0">
                <a:spAutoFit/>
              </a:bodyPr>
              <a:lstStyle/>
              <a:p>
                <a:pPr algn="just"/>
                <a:r>
                  <a:rPr lang="es-ES" b="0" dirty="0" smtClean="0"/>
                  <a:t>Esta forma permite además agrupar la reactancia calculada por </a:t>
                </a:r>
                <a14:m>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a14:m>
                <a:r>
                  <a:rPr lang="es-ES" b="0" dirty="0" smtClean="0"/>
                  <a:t> con los  </a:t>
                </a:r>
                <a14:m>
                  <m:oMath xmlns:m="http://schemas.openxmlformats.org/officeDocument/2006/math">
                    <m:r>
                      <a:rPr lang="es-ES" i="1">
                        <a:latin typeface="Cambria Math" panose="02040503050406030204" pitchFamily="18" charset="0"/>
                      </a:rPr>
                      <m:t>𝑗</m:t>
                    </m:r>
                    <m:r>
                      <a:rPr lang="es-ES" i="1">
                        <a:latin typeface="Cambria Math" panose="02040503050406030204" pitchFamily="18" charset="0"/>
                      </a:rPr>
                      <m:t>276</m:t>
                    </m:r>
                    <m:r>
                      <m:rPr>
                        <m:sty m:val="p"/>
                      </m:rPr>
                      <a:rPr lang="es-ES">
                        <a:latin typeface="Cambria Math" panose="02040503050406030204" pitchFamily="18" charset="0"/>
                      </a:rPr>
                      <m:t>Ω</m:t>
                    </m:r>
                  </m:oMath>
                </a14:m>
                <a:r>
                  <a:rPr lang="es-AR" dirty="0" smtClean="0"/>
                  <a:t> en paralelo para calcular la componente a utilizar.</a:t>
                </a:r>
                <a:endParaRPr lang="es-AR" dirty="0"/>
              </a:p>
            </p:txBody>
          </p:sp>
        </mc:Choice>
        <mc:Fallback xmlns="">
          <p:sp>
            <p:nvSpPr>
              <p:cNvPr id="82" name="CuadroTexto 81"/>
              <p:cNvSpPr txBox="1">
                <a:spLocks noRot="1" noChangeAspect="1" noMove="1" noResize="1" noEditPoints="1" noAdjustHandles="1" noChangeArrowheads="1" noChangeShapeType="1" noTextEdit="1"/>
              </p:cNvSpPr>
              <p:nvPr/>
            </p:nvSpPr>
            <p:spPr>
              <a:xfrm>
                <a:off x="7316112" y="5263182"/>
                <a:ext cx="3859922" cy="1200329"/>
              </a:xfrm>
              <a:prstGeom prst="rect">
                <a:avLst/>
              </a:prstGeom>
              <a:blipFill>
                <a:blip r:embed="rId19"/>
                <a:stretch>
                  <a:fillRect l="-1264" t="-2538" r="-1422" b="-7107"/>
                </a:stretch>
              </a:blipFill>
            </p:spPr>
            <p:txBody>
              <a:bodyPr/>
              <a:lstStyle/>
              <a:p>
                <a:r>
                  <a:rPr lang="es-AR">
                    <a:noFill/>
                  </a:rPr>
                  <a:t> </a:t>
                </a:r>
              </a:p>
            </p:txBody>
          </p:sp>
        </mc:Fallback>
      </mc:AlternateContent>
    </p:spTree>
    <p:extLst>
      <p:ext uri="{BB962C8B-B14F-4D97-AF65-F5344CB8AC3E}">
        <p14:creationId xmlns:p14="http://schemas.microsoft.com/office/powerpoint/2010/main" val="1278147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Conector recto 78"/>
          <p:cNvCxnSpPr/>
          <p:nvPr/>
        </p:nvCxnSpPr>
        <p:spPr>
          <a:xfrm flipV="1">
            <a:off x="7475228" y="2309027"/>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Rectángulo 69"/>
              <p:cNvSpPr/>
              <p:nvPr/>
            </p:nvSpPr>
            <p:spPr>
              <a:xfrm>
                <a:off x="7215318" y="2611826"/>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0" name="Rectángulo 69"/>
              <p:cNvSpPr>
                <a:spLocks noRot="1" noChangeAspect="1" noMove="1" noResize="1" noEditPoints="1" noAdjustHandles="1" noChangeArrowheads="1" noChangeShapeType="1" noTextEdit="1"/>
              </p:cNvSpPr>
              <p:nvPr/>
            </p:nvSpPr>
            <p:spPr>
              <a:xfrm>
                <a:off x="7215318" y="2611826"/>
                <a:ext cx="523832" cy="716976"/>
              </a:xfrm>
              <a:prstGeom prst="rect">
                <a:avLst/>
              </a:prstGeom>
              <a:blipFill>
                <a:blip r:embed="rId3"/>
                <a:stretch>
                  <a:fillRect/>
                </a:stretch>
              </a:blipFill>
              <a:ln>
                <a:solidFill>
                  <a:schemeClr val="tx1"/>
                </a:solidFill>
              </a:ln>
            </p:spPr>
            <p:txBody>
              <a:bodyPr/>
              <a:lstStyle/>
              <a:p>
                <a:r>
                  <a:rPr lang="es-AR">
                    <a:noFill/>
                  </a:rPr>
                  <a:t> </a:t>
                </a:r>
              </a:p>
            </p:txBody>
          </p:sp>
        </mc:Fallback>
      </mc:AlternateContent>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3389"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cxnSp>
        <p:nvCxnSpPr>
          <p:cNvPr id="64" name="Conector recto 63"/>
          <p:cNvCxnSpPr/>
          <p:nvPr/>
        </p:nvCxnSpPr>
        <p:spPr>
          <a:xfrm flipV="1">
            <a:off x="3533795" y="2309027"/>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65" name="Conector recto 64"/>
          <p:cNvCxnSpPr/>
          <p:nvPr/>
        </p:nvCxnSpPr>
        <p:spPr>
          <a:xfrm flipH="1">
            <a:off x="3533797" y="3685617"/>
            <a:ext cx="3941431" cy="0"/>
          </a:xfrm>
          <a:prstGeom prst="line">
            <a:avLst/>
          </a:prstGeom>
        </p:spPr>
        <p:style>
          <a:lnRef idx="2">
            <a:schemeClr val="dk1"/>
          </a:lnRef>
          <a:fillRef idx="0">
            <a:schemeClr val="dk1"/>
          </a:fillRef>
          <a:effectRef idx="1">
            <a:schemeClr val="dk1"/>
          </a:effectRef>
          <a:fontRef idx="minor">
            <a:schemeClr val="tx1"/>
          </a:fontRef>
        </p:style>
      </p:cxnSp>
      <p:grpSp>
        <p:nvGrpSpPr>
          <p:cNvPr id="66" name="Grupo 65"/>
          <p:cNvGrpSpPr/>
          <p:nvPr/>
        </p:nvGrpSpPr>
        <p:grpSpPr>
          <a:xfrm rot="19154456">
            <a:off x="3290880" y="2579608"/>
            <a:ext cx="493667" cy="474004"/>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7" name="Conector recto 66"/>
          <p:cNvCxnSpPr/>
          <p:nvPr/>
        </p:nvCxnSpPr>
        <p:spPr>
          <a:xfrm flipH="1">
            <a:off x="4818898" y="2309027"/>
            <a:ext cx="265633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Rectángulo 67"/>
              <p:cNvSpPr/>
              <p:nvPr/>
            </p:nvSpPr>
            <p:spPr>
              <a:xfrm>
                <a:off x="3996118" y="2135699"/>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68" name="Rectángulo 67"/>
              <p:cNvSpPr>
                <a:spLocks noRot="1" noChangeAspect="1" noMove="1" noResize="1" noEditPoints="1" noAdjustHandles="1" noChangeArrowheads="1" noChangeShapeType="1" noTextEdit="1"/>
              </p:cNvSpPr>
              <p:nvPr/>
            </p:nvSpPr>
            <p:spPr>
              <a:xfrm>
                <a:off x="3996118" y="2135699"/>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69" name="Conector recto 68"/>
          <p:cNvCxnSpPr>
            <a:stCxn id="68" idx="1"/>
          </p:cNvCxnSpPr>
          <p:nvPr/>
        </p:nvCxnSpPr>
        <p:spPr>
          <a:xfrm flipH="1">
            <a:off x="3533795" y="2309027"/>
            <a:ext cx="462323"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Rectángulo 75"/>
              <p:cNvSpPr/>
              <p:nvPr/>
            </p:nvSpPr>
            <p:spPr>
              <a:xfrm>
                <a:off x="5212984" y="2135699"/>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76" name="Rectángulo 75"/>
              <p:cNvSpPr>
                <a:spLocks noRot="1" noChangeAspect="1" noMove="1" noResize="1" noEditPoints="1" noAdjustHandles="1" noChangeArrowheads="1" noChangeShapeType="1" noTextEdit="1"/>
              </p:cNvSpPr>
              <p:nvPr/>
            </p:nvSpPr>
            <p:spPr>
              <a:xfrm>
                <a:off x="5212984" y="2135699"/>
                <a:ext cx="822777" cy="346656"/>
              </a:xfrm>
              <a:prstGeom prst="rect">
                <a:avLst/>
              </a:prstGeom>
              <a:blipFill>
                <a:blip r:embed="rId8"/>
                <a:stretch>
                  <a:fillRect b="-1695"/>
                </a:stretch>
              </a:blipFill>
              <a:ln>
                <a:solidFill>
                  <a:schemeClr val="tx1"/>
                </a:solidFill>
              </a:ln>
            </p:spPr>
            <p:txBody>
              <a:bodyPr/>
              <a:lstStyle/>
              <a:p>
                <a:r>
                  <a:rPr lang="es-AR">
                    <a:noFill/>
                  </a:rPr>
                  <a:t> </a:t>
                </a:r>
              </a:p>
            </p:txBody>
          </p:sp>
        </mc:Fallback>
      </mc:AlternateContent>
      <p:cxnSp>
        <p:nvCxnSpPr>
          <p:cNvPr id="77" name="Conector recto 76"/>
          <p:cNvCxnSpPr/>
          <p:nvPr/>
        </p:nvCxnSpPr>
        <p:spPr>
          <a:xfrm flipV="1">
            <a:off x="6505677" y="2309027"/>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Rectángulo 77"/>
              <p:cNvSpPr/>
              <p:nvPr/>
            </p:nvSpPr>
            <p:spPr>
              <a:xfrm>
                <a:off x="6267515" y="2611826"/>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78" name="Rectángulo 77"/>
              <p:cNvSpPr>
                <a:spLocks noRot="1" noChangeAspect="1" noMove="1" noResize="1" noEditPoints="1" noAdjustHandles="1" noChangeArrowheads="1" noChangeShapeType="1" noTextEdit="1"/>
              </p:cNvSpPr>
              <p:nvPr/>
            </p:nvSpPr>
            <p:spPr>
              <a:xfrm>
                <a:off x="6267515" y="2611826"/>
                <a:ext cx="476324" cy="716976"/>
              </a:xfrm>
              <a:prstGeom prst="rect">
                <a:avLst/>
              </a:prstGeom>
              <a:blipFill>
                <a:blip r:embed="rId9"/>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2" name="CuadroTexto 41"/>
              <p:cNvSpPr txBox="1"/>
              <p:nvPr/>
            </p:nvSpPr>
            <p:spPr>
              <a:xfrm>
                <a:off x="1087916" y="1430382"/>
                <a:ext cx="10172700" cy="369332"/>
              </a:xfrm>
              <a:prstGeom prst="rect">
                <a:avLst/>
              </a:prstGeom>
              <a:noFill/>
            </p:spPr>
            <p:txBody>
              <a:bodyPr wrap="square" rtlCol="0">
                <a:spAutoFit/>
              </a:bodyPr>
              <a:lstStyle/>
              <a:p>
                <a:pPr algn="just"/>
                <a:r>
                  <a:rPr lang="es-ES" dirty="0" smtClean="0"/>
                  <a:t>Paso 2: usar el Q para encontrar las reactancias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𝑆</m:t>
                        </m:r>
                      </m:sub>
                    </m:sSub>
                  </m:oMath>
                </a14:m>
                <a:r>
                  <a:rPr lang="es-ES" dirty="0"/>
                  <a:t> y</a:t>
                </a:r>
                <a14:m>
                  <m:oMath xmlns:m="http://schemas.openxmlformats.org/officeDocument/2006/math">
                    <m:r>
                      <a:rPr lang="es-ES">
                        <a:latin typeface="Cambria Math" panose="02040503050406030204" pitchFamily="18" charset="0"/>
                      </a:rPr>
                      <m:t> </m:t>
                    </m:r>
                    <m:sSub>
                      <m:sSubPr>
                        <m:ctrlPr>
                          <a:rPr lang="es-AR"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𝑃</m:t>
                        </m:r>
                      </m:sub>
                    </m:sSub>
                  </m:oMath>
                </a14:m>
                <a:r>
                  <a:rPr lang="es-ES" dirty="0" smtClean="0"/>
                  <a:t>.</a:t>
                </a:r>
                <a:endParaRPr lang="es-ES" dirty="0"/>
              </a:p>
            </p:txBody>
          </p:sp>
        </mc:Choice>
        <mc:Fallback xmlns="">
          <p:sp>
            <p:nvSpPr>
              <p:cNvPr id="42" name="CuadroTexto 41"/>
              <p:cNvSpPr txBox="1">
                <a:spLocks noRot="1" noChangeAspect="1" noMove="1" noResize="1" noEditPoints="1" noAdjustHandles="1" noChangeArrowheads="1" noChangeShapeType="1" noTextEdit="1"/>
              </p:cNvSpPr>
              <p:nvPr/>
            </p:nvSpPr>
            <p:spPr>
              <a:xfrm>
                <a:off x="1087916" y="1430382"/>
                <a:ext cx="10172700" cy="369332"/>
              </a:xfrm>
              <a:prstGeom prst="rect">
                <a:avLst/>
              </a:prstGeom>
              <a:blipFill>
                <a:blip r:embed="rId10"/>
                <a:stretch>
                  <a:fillRect l="-479" t="-10000" b="-2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3457677" y="4439246"/>
                <a:ext cx="6096000" cy="1245919"/>
              </a:xfrm>
              <a:prstGeom prst="rect">
                <a:avLst/>
              </a:prstGeom>
            </p:spPr>
            <p:txBody>
              <a:bodyPr>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s</m:t>
                          </m:r>
                        </m:sub>
                      </m:sSub>
                      <m:r>
                        <a:rPr lang="en-US">
                          <a:latin typeface="Cambria Math" panose="02040503050406030204" pitchFamily="18" charset="0"/>
                          <a:ea typeface="Calibri" panose="020F0502020204030204" pitchFamily="34" charset="0"/>
                          <a:cs typeface="Calibri" panose="020F0502020204030204" pitchFamily="34" charset="0"/>
                        </a:rPr>
                        <m:t>=</m:t>
                      </m:r>
                      <m:sSub>
                        <m:sSubPr>
                          <m:ctrlPr>
                            <a:rPr lang="es-ES" b="0" i="1" smtClean="0">
                              <a:latin typeface="Cambria Math" panose="02040503050406030204" pitchFamily="18" charset="0"/>
                              <a:ea typeface="Calibri" panose="020F0502020204030204" pitchFamily="34" charset="0"/>
                              <a:cs typeface="Calibri" panose="020F0502020204030204" pitchFamily="34" charset="0"/>
                            </a:rPr>
                          </m:ctrlPr>
                        </m:sSubPr>
                        <m:e>
                          <m:r>
                            <a:rPr lang="es-ES" b="0" i="1" smtClean="0">
                              <a:latin typeface="Cambria Math" panose="02040503050406030204" pitchFamily="18" charset="0"/>
                              <a:ea typeface="Calibri" panose="020F0502020204030204" pitchFamily="34" charset="0"/>
                              <a:cs typeface="Calibri" panose="020F0502020204030204" pitchFamily="34" charset="0"/>
                            </a:rPr>
                            <m:t>𝑄</m:t>
                          </m:r>
                        </m:e>
                        <m:sub>
                          <m:r>
                            <a:rPr lang="es-ES" b="0" i="1" smtClean="0">
                              <a:latin typeface="Cambria Math" panose="02040503050406030204" pitchFamily="18" charset="0"/>
                              <a:ea typeface="Calibri" panose="020F0502020204030204" pitchFamily="34" charset="0"/>
                              <a:cs typeface="Calibri" panose="020F0502020204030204" pitchFamily="34" charset="0"/>
                            </a:rPr>
                            <m:t>𝑆</m:t>
                          </m:r>
                        </m:sub>
                      </m:sSub>
                      <m:sSub>
                        <m:sSubPr>
                          <m:ctrlPr>
                            <a:rPr lang="es-ES" b="0" i="1" smtClean="0">
                              <a:latin typeface="Cambria Math" panose="02040503050406030204" pitchFamily="18" charset="0"/>
                              <a:ea typeface="Calibri" panose="020F0502020204030204" pitchFamily="34" charset="0"/>
                              <a:cs typeface="Calibri" panose="020F0502020204030204" pitchFamily="34" charset="0"/>
                            </a:rPr>
                          </m:ctrlPr>
                        </m:sSubPr>
                        <m:e>
                          <m:r>
                            <a:rPr lang="es-ES" b="0" i="1" smtClean="0">
                              <a:latin typeface="Cambria Math" panose="02040503050406030204" pitchFamily="18" charset="0"/>
                              <a:ea typeface="Calibri" panose="020F0502020204030204" pitchFamily="34" charset="0"/>
                              <a:cs typeface="Calibri" panose="020F0502020204030204" pitchFamily="34" charset="0"/>
                            </a:rPr>
                            <m:t>𝑅</m:t>
                          </m:r>
                        </m:e>
                        <m:sub>
                          <m:r>
                            <a:rPr lang="es-ES" b="0" i="1" smtClean="0">
                              <a:latin typeface="Cambria Math" panose="02040503050406030204" pitchFamily="18" charset="0"/>
                              <a:ea typeface="Calibri" panose="020F0502020204030204" pitchFamily="34" charset="0"/>
                              <a:cs typeface="Calibri" panose="020F0502020204030204" pitchFamily="34" charset="0"/>
                            </a:rPr>
                            <m:t>𝑆</m:t>
                          </m:r>
                        </m:sub>
                      </m:sSub>
                      <m:r>
                        <a:rPr lang="en-US">
                          <a:latin typeface="Cambria Math" panose="02040503050406030204" pitchFamily="18" charset="0"/>
                          <a:ea typeface="Calibri" panose="020F0502020204030204" pitchFamily="34" charset="0"/>
                          <a:cs typeface="Calibri" panose="020F0502020204030204" pitchFamily="34" charset="0"/>
                        </a:rPr>
                        <m:t>=</m:t>
                      </m:r>
                      <m:r>
                        <a:rPr lang="es-ES" b="0" i="1" smtClean="0">
                          <a:latin typeface="Cambria Math" panose="02040503050406030204" pitchFamily="18" charset="0"/>
                          <a:ea typeface="Calibri" panose="020F0502020204030204" pitchFamily="34" charset="0"/>
                          <a:cs typeface="Calibri" panose="020F0502020204030204" pitchFamily="34" charset="0"/>
                        </a:rPr>
                        <m:t>1,49⋅</m:t>
                      </m:r>
                      <m:r>
                        <a:rPr lang="es-ES" i="1">
                          <a:latin typeface="Cambria Math" panose="02040503050406030204" pitchFamily="18" charset="0"/>
                        </a:rPr>
                        <m:t>50</m:t>
                      </m:r>
                      <m:r>
                        <m:rPr>
                          <m:sty m:val="p"/>
                        </m:rPr>
                        <a:rPr lang="es-ES">
                          <a:latin typeface="Cambria Math" panose="02040503050406030204" pitchFamily="18" charset="0"/>
                        </a:rPr>
                        <m:t>Ω</m:t>
                      </m:r>
                      <m:r>
                        <a:rPr lang="es-ES" b="0" i="0" smtClean="0">
                          <a:latin typeface="Cambria Math" panose="02040503050406030204" pitchFamily="18" charset="0"/>
                        </a:rPr>
                        <m:t>=74,5 </m:t>
                      </m:r>
                      <m:r>
                        <m:rPr>
                          <m:sty m:val="p"/>
                        </m:rPr>
                        <a:rPr lang="es-ES" b="0" i="0" smtClean="0">
                          <a:latin typeface="Cambria Math" panose="02040503050406030204" pitchFamily="18" charset="0"/>
                        </a:rPr>
                        <m:t>Ω</m:t>
                      </m:r>
                    </m:oMath>
                  </m:oMathPara>
                </a14:m>
                <a:endParaRPr lang="es-ES" b="0" i="1" dirty="0" smtClean="0">
                  <a:latin typeface="Cambria Math" panose="02040503050406030204" pitchFamily="18" charset="0"/>
                  <a:ea typeface="Calibri" panose="020F0502020204030204" pitchFamily="34" charset="0"/>
                  <a:cs typeface="Calibri" panose="020F050202020403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r>
                        <a:rPr lang="en-US">
                          <a:latin typeface="Cambria Math" panose="02040503050406030204" pitchFamily="18" charset="0"/>
                          <a:ea typeface="Calibri" panose="020F0502020204030204" pitchFamily="34" charset="0"/>
                          <a:cs typeface="Calibri" panose="020F0502020204030204" pitchFamily="34" charset="0"/>
                        </a:rPr>
                        <m:t>=</m:t>
                      </m:r>
                      <m:f>
                        <m:fPr>
                          <m:ctrlPr>
                            <a:rPr lang="es-AR" i="1">
                              <a:latin typeface="Cambria Math" panose="02040503050406030204" pitchFamily="18" charset="0"/>
                              <a:ea typeface="Calibri" panose="020F0502020204030204" pitchFamily="34" charset="0"/>
                              <a:cs typeface="Calibri" panose="020F0502020204030204" pitchFamily="34" charset="0"/>
                            </a:rPr>
                          </m:ctrlPr>
                        </m:fPr>
                        <m:num>
                          <m:sSub>
                            <m:sSubPr>
                              <m:ctrlPr>
                                <a:rPr lang="es-AR" i="1">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R</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num>
                        <m:den>
                          <m:sSub>
                            <m:sSubPr>
                              <m:ctrlPr>
                                <a:rPr lang="es-AR" i="1">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Q</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den>
                      </m:f>
                      <m:r>
                        <a:rPr lang="en-US">
                          <a:latin typeface="Cambria Math" panose="02040503050406030204" pitchFamily="18" charset="0"/>
                          <a:ea typeface="Calibri" panose="020F0502020204030204" pitchFamily="34" charset="0"/>
                          <a:cs typeface="Calibri" panose="020F0502020204030204" pitchFamily="34" charset="0"/>
                        </a:rPr>
                        <m:t>=</m:t>
                      </m:r>
                      <m:f>
                        <m:fPr>
                          <m:ctrlPr>
                            <a:rPr lang="es-AR" i="1">
                              <a:latin typeface="Cambria Math" panose="02040503050406030204" pitchFamily="18" charset="0"/>
                              <a:ea typeface="Calibri" panose="020F0502020204030204" pitchFamily="34" charset="0"/>
                              <a:cs typeface="Calibri" panose="020F0502020204030204" pitchFamily="34" charset="0"/>
                            </a:rPr>
                          </m:ctrlPr>
                        </m:fPr>
                        <m:num>
                          <m:r>
                            <a:rPr lang="es-ES" b="0" i="0" smtClean="0">
                              <a:latin typeface="Cambria Math" panose="02040503050406030204" pitchFamily="18" charset="0"/>
                              <a:ea typeface="Calibri" panose="020F0502020204030204" pitchFamily="34" charset="0"/>
                              <a:cs typeface="Calibri" panose="020F0502020204030204" pitchFamily="34" charset="0"/>
                            </a:rPr>
                            <m:t>161</m:t>
                          </m:r>
                          <m:r>
                            <m:rPr>
                              <m:sty m:val="p"/>
                            </m:rPr>
                            <a:rPr lang="es-ES" b="0" i="0" smtClean="0">
                              <a:latin typeface="Cambria Math" panose="02040503050406030204" pitchFamily="18" charset="0"/>
                              <a:ea typeface="Calibri" panose="020F0502020204030204" pitchFamily="34" charset="0"/>
                              <a:cs typeface="Calibri" panose="020F0502020204030204" pitchFamily="34" charset="0"/>
                            </a:rPr>
                            <m:t>Ω</m:t>
                          </m:r>
                        </m:num>
                        <m:den>
                          <m:r>
                            <a:rPr lang="es-ES" i="1">
                              <a:latin typeface="Cambria Math" panose="02040503050406030204" pitchFamily="18" charset="0"/>
                              <a:ea typeface="Calibri" panose="020F0502020204030204" pitchFamily="34" charset="0"/>
                              <a:cs typeface="Calibri" panose="020F0502020204030204" pitchFamily="34" charset="0"/>
                            </a:rPr>
                            <m:t>1,49</m:t>
                          </m:r>
                        </m:den>
                      </m:f>
                      <m:r>
                        <a:rPr lang="es-ES" b="0" i="1" smtClean="0">
                          <a:latin typeface="Cambria Math" panose="02040503050406030204" pitchFamily="18" charset="0"/>
                          <a:ea typeface="Calibri" panose="020F0502020204030204" pitchFamily="34" charset="0"/>
                          <a:cs typeface="Calibri" panose="020F0502020204030204" pitchFamily="34" charset="0"/>
                        </a:rPr>
                        <m:t>=108 </m:t>
                      </m:r>
                      <m:r>
                        <m:rPr>
                          <m:sty m:val="p"/>
                        </m:rPr>
                        <a:rPr lang="es-ES" b="0" i="0" smtClean="0">
                          <a:latin typeface="Cambria Math" panose="02040503050406030204" pitchFamily="18" charset="0"/>
                          <a:ea typeface="Calibri" panose="020F0502020204030204" pitchFamily="34" charset="0"/>
                          <a:cs typeface="Calibri" panose="020F0502020204030204" pitchFamily="34" charset="0"/>
                        </a:rPr>
                        <m:t>Ω</m:t>
                      </m:r>
                    </m:oMath>
                  </m:oMathPara>
                </a14:m>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ángulo 2"/>
              <p:cNvSpPr>
                <a:spLocks noRot="1" noChangeAspect="1" noMove="1" noResize="1" noEditPoints="1" noAdjustHandles="1" noChangeArrowheads="1" noChangeShapeType="1" noTextEdit="1"/>
              </p:cNvSpPr>
              <p:nvPr/>
            </p:nvSpPr>
            <p:spPr>
              <a:xfrm>
                <a:off x="3457677" y="4439246"/>
                <a:ext cx="6096000" cy="1245919"/>
              </a:xfrm>
              <a:prstGeom prst="rect">
                <a:avLst/>
              </a:prstGeom>
              <a:blipFill>
                <a:blip r:embed="rId11"/>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292923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Conector recto 78"/>
          <p:cNvCxnSpPr/>
          <p:nvPr/>
        </p:nvCxnSpPr>
        <p:spPr>
          <a:xfrm flipV="1">
            <a:off x="7475228" y="2309027"/>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Rectángulo 69"/>
              <p:cNvSpPr/>
              <p:nvPr/>
            </p:nvSpPr>
            <p:spPr>
              <a:xfrm>
                <a:off x="7215318" y="2611826"/>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70" name="Rectángulo 69"/>
              <p:cNvSpPr>
                <a:spLocks noRot="1" noChangeAspect="1" noMove="1" noResize="1" noEditPoints="1" noAdjustHandles="1" noChangeArrowheads="1" noChangeShapeType="1" noTextEdit="1"/>
              </p:cNvSpPr>
              <p:nvPr/>
            </p:nvSpPr>
            <p:spPr>
              <a:xfrm>
                <a:off x="7215318" y="2611826"/>
                <a:ext cx="523832" cy="716976"/>
              </a:xfrm>
              <a:prstGeom prst="rect">
                <a:avLst/>
              </a:prstGeom>
              <a:blipFill>
                <a:blip r:embed="rId3"/>
                <a:stretch>
                  <a:fillRect/>
                </a:stretch>
              </a:blipFill>
              <a:ln>
                <a:solidFill>
                  <a:schemeClr val="tx1"/>
                </a:solidFill>
              </a:ln>
            </p:spPr>
            <p:txBody>
              <a:bodyPr/>
              <a:lstStyle/>
              <a:p>
                <a:r>
                  <a:rPr lang="es-AR">
                    <a:noFill/>
                  </a:rPr>
                  <a:t> </a:t>
                </a:r>
              </a:p>
            </p:txBody>
          </p:sp>
        </mc:Fallback>
      </mc:AlternateContent>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4412" name="Imagen de mapa de bits" r:id="rId4" imgW="17657143" imgH="1028844" progId="Paint.Picture">
                  <p:embed/>
                </p:oleObj>
              </mc:Choice>
              <mc:Fallback>
                <p:oleObj name="Imagen de mapa de bits" r:id="rId4" imgW="17657143" imgH="1028844" progId="Paint.Picture">
                  <p:embed/>
                  <p:pic>
                    <p:nvPicPr>
                      <p:cNvPr id="8" name="Objeto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cxnSp>
        <p:nvCxnSpPr>
          <p:cNvPr id="64" name="Conector recto 63"/>
          <p:cNvCxnSpPr/>
          <p:nvPr/>
        </p:nvCxnSpPr>
        <p:spPr>
          <a:xfrm flipV="1">
            <a:off x="3533795" y="2309027"/>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65" name="Conector recto 64"/>
          <p:cNvCxnSpPr/>
          <p:nvPr/>
        </p:nvCxnSpPr>
        <p:spPr>
          <a:xfrm flipH="1">
            <a:off x="3533797" y="3685617"/>
            <a:ext cx="3941431" cy="0"/>
          </a:xfrm>
          <a:prstGeom prst="line">
            <a:avLst/>
          </a:prstGeom>
        </p:spPr>
        <p:style>
          <a:lnRef idx="2">
            <a:schemeClr val="dk1"/>
          </a:lnRef>
          <a:fillRef idx="0">
            <a:schemeClr val="dk1"/>
          </a:fillRef>
          <a:effectRef idx="1">
            <a:schemeClr val="dk1"/>
          </a:effectRef>
          <a:fontRef idx="minor">
            <a:schemeClr val="tx1"/>
          </a:fontRef>
        </p:style>
      </p:cxnSp>
      <p:grpSp>
        <p:nvGrpSpPr>
          <p:cNvPr id="66" name="Grupo 65"/>
          <p:cNvGrpSpPr/>
          <p:nvPr/>
        </p:nvGrpSpPr>
        <p:grpSpPr>
          <a:xfrm rot="19154456">
            <a:off x="3290880" y="2579608"/>
            <a:ext cx="493667" cy="474004"/>
            <a:chOff x="1512916" y="3158836"/>
            <a:chExt cx="831273" cy="798022"/>
          </a:xfrm>
        </p:grpSpPr>
        <p:sp>
          <p:nvSpPr>
            <p:cNvPr id="74" name="Elipse 7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5" name="Conector curvado 7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67" name="Conector recto 66"/>
          <p:cNvCxnSpPr/>
          <p:nvPr/>
        </p:nvCxnSpPr>
        <p:spPr>
          <a:xfrm flipH="1">
            <a:off x="4818898" y="2309027"/>
            <a:ext cx="265633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8" name="Rectángulo 67"/>
              <p:cNvSpPr/>
              <p:nvPr/>
            </p:nvSpPr>
            <p:spPr>
              <a:xfrm>
                <a:off x="3996118" y="2135699"/>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68" name="Rectángulo 67"/>
              <p:cNvSpPr>
                <a:spLocks noRot="1" noChangeAspect="1" noMove="1" noResize="1" noEditPoints="1" noAdjustHandles="1" noChangeArrowheads="1" noChangeShapeType="1" noTextEdit="1"/>
              </p:cNvSpPr>
              <p:nvPr/>
            </p:nvSpPr>
            <p:spPr>
              <a:xfrm>
                <a:off x="3996118" y="2135699"/>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69" name="Conector recto 68"/>
          <p:cNvCxnSpPr>
            <a:stCxn id="68" idx="1"/>
          </p:cNvCxnSpPr>
          <p:nvPr/>
        </p:nvCxnSpPr>
        <p:spPr>
          <a:xfrm flipH="1">
            <a:off x="3533795" y="2309027"/>
            <a:ext cx="462323"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6" name="Rectángulo 75"/>
              <p:cNvSpPr/>
              <p:nvPr/>
            </p:nvSpPr>
            <p:spPr>
              <a:xfrm>
                <a:off x="5212984" y="2135699"/>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smtClean="0">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b="0" i="1" smtClean="0">
                              <a:solidFill>
                                <a:prstClr val="black"/>
                              </a:solidFill>
                              <a:latin typeface="Cambria Math" panose="02040503050406030204" pitchFamily="18" charset="0"/>
                            </a:rPr>
                            <m:t>𝑆</m:t>
                          </m:r>
                        </m:sub>
                      </m:sSub>
                    </m:oMath>
                  </m:oMathPara>
                </a14:m>
                <a:endParaRPr lang="es-AR" sz="1200" dirty="0"/>
              </a:p>
            </p:txBody>
          </p:sp>
        </mc:Choice>
        <mc:Fallback xmlns="">
          <p:sp>
            <p:nvSpPr>
              <p:cNvPr id="76" name="Rectángulo 75"/>
              <p:cNvSpPr>
                <a:spLocks noRot="1" noChangeAspect="1" noMove="1" noResize="1" noEditPoints="1" noAdjustHandles="1" noChangeArrowheads="1" noChangeShapeType="1" noTextEdit="1"/>
              </p:cNvSpPr>
              <p:nvPr/>
            </p:nvSpPr>
            <p:spPr>
              <a:xfrm>
                <a:off x="5212984" y="2135699"/>
                <a:ext cx="822777" cy="346656"/>
              </a:xfrm>
              <a:prstGeom prst="rect">
                <a:avLst/>
              </a:prstGeom>
              <a:blipFill>
                <a:blip r:embed="rId8"/>
                <a:stretch>
                  <a:fillRect b="-1695"/>
                </a:stretch>
              </a:blipFill>
              <a:ln>
                <a:solidFill>
                  <a:schemeClr val="tx1"/>
                </a:solidFill>
              </a:ln>
            </p:spPr>
            <p:txBody>
              <a:bodyPr/>
              <a:lstStyle/>
              <a:p>
                <a:r>
                  <a:rPr lang="es-AR">
                    <a:noFill/>
                  </a:rPr>
                  <a:t> </a:t>
                </a:r>
              </a:p>
            </p:txBody>
          </p:sp>
        </mc:Fallback>
      </mc:AlternateContent>
      <p:cxnSp>
        <p:nvCxnSpPr>
          <p:cNvPr id="77" name="Conector recto 76"/>
          <p:cNvCxnSpPr/>
          <p:nvPr/>
        </p:nvCxnSpPr>
        <p:spPr>
          <a:xfrm flipV="1">
            <a:off x="6505677" y="2309027"/>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Rectángulo 77"/>
              <p:cNvSpPr/>
              <p:nvPr/>
            </p:nvSpPr>
            <p:spPr>
              <a:xfrm>
                <a:off x="6267515" y="2611826"/>
                <a:ext cx="476324"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AR" i="1">
                              <a:solidFill>
                                <a:prstClr val="black"/>
                              </a:solidFill>
                              <a:latin typeface="Cambria Math" panose="02040503050406030204" pitchFamily="18" charset="0"/>
                            </a:rPr>
                          </m:ctrlPr>
                        </m:sSubPr>
                        <m:e>
                          <m:r>
                            <a:rPr lang="es-ES" i="1">
                              <a:solidFill>
                                <a:prstClr val="black"/>
                              </a:solidFill>
                              <a:latin typeface="Cambria Math" panose="02040503050406030204" pitchFamily="18" charset="0"/>
                            </a:rPr>
                            <m:t>𝑋</m:t>
                          </m:r>
                        </m:e>
                        <m:sub>
                          <m:r>
                            <a:rPr lang="es-ES" i="1">
                              <a:solidFill>
                                <a:prstClr val="black"/>
                              </a:solidFill>
                              <a:latin typeface="Cambria Math" panose="02040503050406030204" pitchFamily="18" charset="0"/>
                            </a:rPr>
                            <m:t>𝑃</m:t>
                          </m:r>
                        </m:sub>
                      </m:sSub>
                    </m:oMath>
                  </m:oMathPara>
                </a14:m>
                <a:endParaRPr lang="es-AR" sz="1200" dirty="0"/>
              </a:p>
            </p:txBody>
          </p:sp>
        </mc:Choice>
        <mc:Fallback xmlns="">
          <p:sp>
            <p:nvSpPr>
              <p:cNvPr id="78" name="Rectángulo 77"/>
              <p:cNvSpPr>
                <a:spLocks noRot="1" noChangeAspect="1" noMove="1" noResize="1" noEditPoints="1" noAdjustHandles="1" noChangeArrowheads="1" noChangeShapeType="1" noTextEdit="1"/>
              </p:cNvSpPr>
              <p:nvPr/>
            </p:nvSpPr>
            <p:spPr>
              <a:xfrm>
                <a:off x="6267515" y="2611826"/>
                <a:ext cx="476324" cy="716976"/>
              </a:xfrm>
              <a:prstGeom prst="rect">
                <a:avLst/>
              </a:prstGeom>
              <a:blipFill>
                <a:blip r:embed="rId9"/>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2" name="CuadroTexto 41"/>
              <p:cNvSpPr txBox="1"/>
              <p:nvPr/>
            </p:nvSpPr>
            <p:spPr>
              <a:xfrm>
                <a:off x="1087916" y="1430382"/>
                <a:ext cx="10172700" cy="646331"/>
              </a:xfrm>
              <a:prstGeom prst="rect">
                <a:avLst/>
              </a:prstGeom>
              <a:noFill/>
            </p:spPr>
            <p:txBody>
              <a:bodyPr wrap="square" rtlCol="0">
                <a:spAutoFit/>
              </a:bodyPr>
              <a:lstStyle/>
              <a:p>
                <a:pPr algn="just"/>
                <a:r>
                  <a:rPr lang="es-ES" dirty="0" smtClean="0"/>
                  <a:t>Paso 3: Elegir pasa altos o pasa bajos (elegir cual de </a:t>
                </a:r>
                <a14:m>
                  <m:oMath xmlns:m="http://schemas.openxmlformats.org/officeDocument/2006/math">
                    <m:sSub>
                      <m:sSubPr>
                        <m:ctrlPr>
                          <a:rPr lang="es-AR"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𝑆</m:t>
                        </m:r>
                      </m:sub>
                    </m:sSub>
                  </m:oMath>
                </a14:m>
                <a:r>
                  <a:rPr lang="es-ES" dirty="0"/>
                  <a:t> </a:t>
                </a:r>
                <a:r>
                  <a:rPr lang="es-ES" dirty="0" smtClean="0"/>
                  <a:t>o</a:t>
                </a:r>
                <a14:m>
                  <m:oMath xmlns:m="http://schemas.openxmlformats.org/officeDocument/2006/math">
                    <m:r>
                      <a:rPr lang="es-ES">
                        <a:latin typeface="Cambria Math" panose="02040503050406030204" pitchFamily="18" charset="0"/>
                      </a:rPr>
                      <m:t> </m:t>
                    </m:r>
                    <m:sSub>
                      <m:sSubPr>
                        <m:ctrlPr>
                          <a:rPr lang="es-AR"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𝑃</m:t>
                        </m:r>
                      </m:sub>
                    </m:sSub>
                  </m:oMath>
                </a14:m>
                <a:r>
                  <a:rPr lang="es-ES" dirty="0" smtClean="0"/>
                  <a:t> es capacitiva y cual es inductiva). Calcular luego los valores de las componentes.</a:t>
                </a:r>
                <a:endParaRPr lang="es-ES" dirty="0"/>
              </a:p>
            </p:txBody>
          </p:sp>
        </mc:Choice>
        <mc:Fallback xmlns="">
          <p:sp>
            <p:nvSpPr>
              <p:cNvPr id="42" name="CuadroTexto 41"/>
              <p:cNvSpPr txBox="1">
                <a:spLocks noRot="1" noChangeAspect="1" noMove="1" noResize="1" noEditPoints="1" noAdjustHandles="1" noChangeArrowheads="1" noChangeShapeType="1" noTextEdit="1"/>
              </p:cNvSpPr>
              <p:nvPr/>
            </p:nvSpPr>
            <p:spPr>
              <a:xfrm>
                <a:off x="1087916" y="1430382"/>
                <a:ext cx="10172700" cy="646331"/>
              </a:xfrm>
              <a:prstGeom prst="rect">
                <a:avLst/>
              </a:prstGeom>
              <a:blipFill>
                <a:blip r:embed="rId10"/>
                <a:stretch>
                  <a:fillRect l="-479" t="-5660" r="-539" b="-1415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1213453" y="2357076"/>
                <a:ext cx="1460258" cy="814069"/>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s</m:t>
                          </m:r>
                        </m:sub>
                      </m:sSub>
                      <m:r>
                        <a:rPr lang="es-ES" b="0" i="0" smtClean="0">
                          <a:latin typeface="Cambria Math" panose="02040503050406030204" pitchFamily="18" charset="0"/>
                        </a:rPr>
                        <m:t>=74,5 </m:t>
                      </m:r>
                      <m:r>
                        <m:rPr>
                          <m:sty m:val="p"/>
                        </m:rPr>
                        <a:rPr lang="es-ES" b="0" i="0" smtClean="0">
                          <a:latin typeface="Cambria Math" panose="02040503050406030204" pitchFamily="18" charset="0"/>
                        </a:rPr>
                        <m:t>Ω</m:t>
                      </m:r>
                    </m:oMath>
                  </m:oMathPara>
                </a14:m>
                <a:endParaRPr lang="es-ES" b="0" i="1" dirty="0" smtClean="0">
                  <a:latin typeface="Cambria Math" panose="02040503050406030204" pitchFamily="18" charset="0"/>
                  <a:ea typeface="Calibri" panose="020F0502020204030204" pitchFamily="34" charset="0"/>
                  <a:cs typeface="Calibri" panose="020F050202020403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r>
                        <a:rPr lang="es-ES" b="0" i="1" smtClean="0">
                          <a:latin typeface="Cambria Math" panose="02040503050406030204" pitchFamily="18" charset="0"/>
                          <a:ea typeface="Calibri" panose="020F0502020204030204" pitchFamily="34" charset="0"/>
                          <a:cs typeface="Calibri" panose="020F0502020204030204" pitchFamily="34" charset="0"/>
                        </a:rPr>
                        <m:t>=108 </m:t>
                      </m:r>
                      <m:r>
                        <m:rPr>
                          <m:sty m:val="p"/>
                        </m:rPr>
                        <a:rPr lang="es-ES" b="0" i="0" smtClean="0">
                          <a:latin typeface="Cambria Math" panose="02040503050406030204" pitchFamily="18" charset="0"/>
                          <a:ea typeface="Calibri" panose="020F0502020204030204" pitchFamily="34" charset="0"/>
                          <a:cs typeface="Calibri" panose="020F0502020204030204" pitchFamily="34" charset="0"/>
                        </a:rPr>
                        <m:t>Ω</m:t>
                      </m:r>
                    </m:oMath>
                  </m:oMathPara>
                </a14:m>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ángulo 2"/>
              <p:cNvSpPr>
                <a:spLocks noRot="1" noChangeAspect="1" noMove="1" noResize="1" noEditPoints="1" noAdjustHandles="1" noChangeArrowheads="1" noChangeShapeType="1" noTextEdit="1"/>
              </p:cNvSpPr>
              <p:nvPr/>
            </p:nvSpPr>
            <p:spPr>
              <a:xfrm>
                <a:off x="1213453" y="2357076"/>
                <a:ext cx="1460258" cy="814069"/>
              </a:xfrm>
              <a:prstGeom prst="rect">
                <a:avLst/>
              </a:prstGeom>
              <a:blipFill>
                <a:blip r:embed="rId11"/>
                <a:stretch>
                  <a:fillRect/>
                </a:stretch>
              </a:blipFill>
            </p:spPr>
            <p:txBody>
              <a:bodyPr/>
              <a:lstStyle/>
              <a:p>
                <a:r>
                  <a:rPr lang="es-AR">
                    <a:noFill/>
                  </a:rPr>
                  <a:t> </a:t>
                </a:r>
              </a:p>
            </p:txBody>
          </p:sp>
        </mc:Fallback>
      </mc:AlternateContent>
      <p:cxnSp>
        <p:nvCxnSpPr>
          <p:cNvPr id="22" name="Conector recto 21"/>
          <p:cNvCxnSpPr/>
          <p:nvPr/>
        </p:nvCxnSpPr>
        <p:spPr>
          <a:xfrm flipV="1">
            <a:off x="4665193"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Rectángulo 22"/>
              <p:cNvSpPr/>
              <p:nvPr/>
            </p:nvSpPr>
            <p:spPr>
              <a:xfrm>
                <a:off x="4405283" y="5100102"/>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3" name="Rectángulo 22"/>
              <p:cNvSpPr>
                <a:spLocks noRot="1" noChangeAspect="1" noMove="1" noResize="1" noEditPoints="1" noAdjustHandles="1" noChangeArrowheads="1" noChangeShapeType="1" noTextEdit="1"/>
              </p:cNvSpPr>
              <p:nvPr/>
            </p:nvSpPr>
            <p:spPr>
              <a:xfrm>
                <a:off x="4405283" y="5100102"/>
                <a:ext cx="523832" cy="716976"/>
              </a:xfrm>
              <a:prstGeom prst="rect">
                <a:avLst/>
              </a:prstGeom>
              <a:blipFill>
                <a:blip r:embed="rId12"/>
                <a:stretch>
                  <a:fillRect/>
                </a:stretch>
              </a:blipFill>
              <a:ln>
                <a:solidFill>
                  <a:schemeClr val="tx1"/>
                </a:solidFill>
              </a:ln>
            </p:spPr>
            <p:txBody>
              <a:bodyPr/>
              <a:lstStyle/>
              <a:p>
                <a:r>
                  <a:rPr lang="es-AR">
                    <a:noFill/>
                  </a:rPr>
                  <a:t> </a:t>
                </a:r>
              </a:p>
            </p:txBody>
          </p:sp>
        </mc:Fallback>
      </mc:AlternateContent>
      <p:cxnSp>
        <p:nvCxnSpPr>
          <p:cNvPr id="24" name="Conector recto 23"/>
          <p:cNvCxnSpPr/>
          <p:nvPr/>
        </p:nvCxnSpPr>
        <p:spPr>
          <a:xfrm flipV="1">
            <a:off x="723760" y="4797303"/>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flipH="1">
            <a:off x="723761" y="6173893"/>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26" name="Grupo 25"/>
          <p:cNvGrpSpPr/>
          <p:nvPr/>
        </p:nvGrpSpPr>
        <p:grpSpPr>
          <a:xfrm rot="19154456">
            <a:off x="480845" y="5067884"/>
            <a:ext cx="493667" cy="474004"/>
            <a:chOff x="1512916" y="3158836"/>
            <a:chExt cx="831273" cy="798022"/>
          </a:xfrm>
        </p:grpSpPr>
        <p:sp>
          <p:nvSpPr>
            <p:cNvPr id="27" name="Elipse 26"/>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Conector curvado 27"/>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2008862" y="4797303"/>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1186083" y="4623975"/>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1186083" y="4623975"/>
                <a:ext cx="822777" cy="346656"/>
              </a:xfrm>
              <a:prstGeom prst="rect">
                <a:avLst/>
              </a:prstGeom>
              <a:blipFill>
                <a:blip r:embed="rId13"/>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723760" y="4797303"/>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flipH="1">
            <a:off x="5079089" y="4797303"/>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V="1">
            <a:off x="5668262"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Rectángulo 33"/>
              <p:cNvSpPr/>
              <p:nvPr/>
            </p:nvSpPr>
            <p:spPr>
              <a:xfrm>
                <a:off x="5360006" y="5119723"/>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4" name="Rectángulo 33"/>
              <p:cNvSpPr>
                <a:spLocks noRot="1" noChangeAspect="1" noMove="1" noResize="1" noEditPoints="1" noAdjustHandles="1" noChangeArrowheads="1" noChangeShapeType="1" noTextEdit="1"/>
              </p:cNvSpPr>
              <p:nvPr/>
            </p:nvSpPr>
            <p:spPr>
              <a:xfrm>
                <a:off x="5360006" y="5119723"/>
                <a:ext cx="616512" cy="668738"/>
              </a:xfrm>
              <a:prstGeom prst="rect">
                <a:avLst/>
              </a:prstGeom>
              <a:blipFill>
                <a:blip r:embed="rId14"/>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Rectángulo 34"/>
              <p:cNvSpPr/>
              <p:nvPr/>
            </p:nvSpPr>
            <p:spPr>
              <a:xfrm>
                <a:off x="2402949" y="4623975"/>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s-ES" sz="1600" b="0" i="0" smtClean="0">
                          <a:solidFill>
                            <a:srgbClr val="0070C0"/>
                          </a:solidFill>
                          <a:latin typeface="Cambria Math" panose="02040503050406030204" pitchFamily="18" charset="0"/>
                        </a:rPr>
                        <m:t>j</m:t>
                      </m:r>
                      <m:r>
                        <a:rPr lang="es-ES" sz="1600">
                          <a:solidFill>
                            <a:srgbClr val="0070C0"/>
                          </a:solidFill>
                          <a:latin typeface="Cambria Math" panose="02040503050406030204" pitchFamily="18" charset="0"/>
                        </a:rPr>
                        <m:t>74,5 </m:t>
                      </m:r>
                      <m:r>
                        <m:rPr>
                          <m:sty m:val="p"/>
                        </m:rPr>
                        <a:rPr lang="es-ES" sz="1600">
                          <a:solidFill>
                            <a:srgbClr val="0070C0"/>
                          </a:solidFill>
                          <a:latin typeface="Cambria Math" panose="02040503050406030204" pitchFamily="18" charset="0"/>
                        </a:rPr>
                        <m:t>Ω</m:t>
                      </m:r>
                    </m:oMath>
                  </m:oMathPara>
                </a14:m>
                <a:endParaRPr lang="es-ES" sz="4000" i="1" dirty="0">
                  <a:solidFill>
                    <a:srgbClr val="0070C0"/>
                  </a:solidFill>
                  <a:latin typeface="Cambria Math" panose="02040503050406030204" pitchFamily="18" charset="0"/>
                  <a:ea typeface="Calibri" panose="020F0502020204030204" pitchFamily="34" charset="0"/>
                  <a:cs typeface="Calibri" panose="020F0502020204030204" pitchFamily="34" charset="0"/>
                </a:endParaRPr>
              </a:p>
            </p:txBody>
          </p:sp>
        </mc:Choice>
        <mc:Fallback xmlns="">
          <p:sp>
            <p:nvSpPr>
              <p:cNvPr id="35" name="Rectángulo 34"/>
              <p:cNvSpPr>
                <a:spLocks noRot="1" noChangeAspect="1" noMove="1" noResize="1" noEditPoints="1" noAdjustHandles="1" noChangeArrowheads="1" noChangeShapeType="1" noTextEdit="1"/>
              </p:cNvSpPr>
              <p:nvPr/>
            </p:nvSpPr>
            <p:spPr>
              <a:xfrm>
                <a:off x="2402949" y="4623975"/>
                <a:ext cx="822777" cy="346656"/>
              </a:xfrm>
              <a:prstGeom prst="rect">
                <a:avLst/>
              </a:prstGeom>
              <a:blipFill>
                <a:blip r:embed="rId15"/>
                <a:stretch>
                  <a:fillRect/>
                </a:stretch>
              </a:blipFill>
              <a:ln>
                <a:solidFill>
                  <a:schemeClr val="tx1"/>
                </a:solidFill>
              </a:ln>
            </p:spPr>
            <p:txBody>
              <a:bodyPr/>
              <a:lstStyle/>
              <a:p>
                <a:r>
                  <a:rPr lang="es-AR">
                    <a:noFill/>
                  </a:rPr>
                  <a:t> </a:t>
                </a:r>
              </a:p>
            </p:txBody>
          </p:sp>
        </mc:Fallback>
      </mc:AlternateContent>
      <p:cxnSp>
        <p:nvCxnSpPr>
          <p:cNvPr id="36" name="Conector recto 35"/>
          <p:cNvCxnSpPr/>
          <p:nvPr/>
        </p:nvCxnSpPr>
        <p:spPr>
          <a:xfrm flipV="1">
            <a:off x="3695642"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Rectángulo 36"/>
              <p:cNvSpPr/>
              <p:nvPr/>
            </p:nvSpPr>
            <p:spPr>
              <a:xfrm>
                <a:off x="3399896" y="5100102"/>
                <a:ext cx="59149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b="0"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ES" b="0" i="1" smtClean="0">
                              <a:solidFill>
                                <a:srgbClr val="0070C0"/>
                              </a:solidFill>
                              <a:latin typeface="Cambria Math" panose="02040503050406030204" pitchFamily="18" charset="0"/>
                            </a:rPr>
                            <m:t>𝑐𝑎𝑝</m:t>
                          </m:r>
                        </m:sub>
                      </m:sSub>
                    </m:oMath>
                  </m:oMathPara>
                </a14:m>
                <a:endParaRPr lang="es-AR" dirty="0">
                  <a:solidFill>
                    <a:srgbClr val="0070C0"/>
                  </a:solidFill>
                </a:endParaRPr>
              </a:p>
            </p:txBody>
          </p:sp>
        </mc:Choice>
        <mc:Fallback xmlns="">
          <p:sp>
            <p:nvSpPr>
              <p:cNvPr id="37" name="Rectángulo 36"/>
              <p:cNvSpPr>
                <a:spLocks noRot="1" noChangeAspect="1" noMove="1" noResize="1" noEditPoints="1" noAdjustHandles="1" noChangeArrowheads="1" noChangeShapeType="1" noTextEdit="1"/>
              </p:cNvSpPr>
              <p:nvPr/>
            </p:nvSpPr>
            <p:spPr>
              <a:xfrm>
                <a:off x="3399896" y="5100102"/>
                <a:ext cx="591492" cy="716976"/>
              </a:xfrm>
              <a:prstGeom prst="rect">
                <a:avLst/>
              </a:prstGeom>
              <a:blipFill>
                <a:blip r:embed="rId16"/>
                <a:stretch>
                  <a:fillRect l="-5051"/>
                </a:stretch>
              </a:blipFill>
              <a:ln>
                <a:solidFill>
                  <a:schemeClr val="tx1"/>
                </a:solidFill>
              </a:ln>
            </p:spPr>
            <p:txBody>
              <a:bodyPr/>
              <a:lstStyle/>
              <a:p>
                <a:r>
                  <a:rPr lang="es-AR">
                    <a:noFill/>
                  </a:rPr>
                  <a:t> </a:t>
                </a:r>
              </a:p>
            </p:txBody>
          </p:sp>
        </mc:Fallback>
      </mc:AlternateContent>
      <p:cxnSp>
        <p:nvCxnSpPr>
          <p:cNvPr id="38" name="Conector recto 37"/>
          <p:cNvCxnSpPr/>
          <p:nvPr/>
        </p:nvCxnSpPr>
        <p:spPr>
          <a:xfrm flipV="1">
            <a:off x="10399291"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Rectángulo 38"/>
              <p:cNvSpPr/>
              <p:nvPr/>
            </p:nvSpPr>
            <p:spPr>
              <a:xfrm>
                <a:off x="10139381" y="5100102"/>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9" name="Rectángulo 38"/>
              <p:cNvSpPr>
                <a:spLocks noRot="1" noChangeAspect="1" noMove="1" noResize="1" noEditPoints="1" noAdjustHandles="1" noChangeArrowheads="1" noChangeShapeType="1" noTextEdit="1"/>
              </p:cNvSpPr>
              <p:nvPr/>
            </p:nvSpPr>
            <p:spPr>
              <a:xfrm>
                <a:off x="10139381" y="5100102"/>
                <a:ext cx="523832" cy="716976"/>
              </a:xfrm>
              <a:prstGeom prst="rect">
                <a:avLst/>
              </a:prstGeom>
              <a:blipFill>
                <a:blip r:embed="rId12"/>
                <a:stretch>
                  <a:fillRect/>
                </a:stretch>
              </a:blipFill>
              <a:ln>
                <a:solidFill>
                  <a:schemeClr val="tx1"/>
                </a:solidFill>
              </a:ln>
            </p:spPr>
            <p:txBody>
              <a:bodyPr/>
              <a:lstStyle/>
              <a:p>
                <a:r>
                  <a:rPr lang="es-AR">
                    <a:noFill/>
                  </a:rPr>
                  <a:t> </a:t>
                </a:r>
              </a:p>
            </p:txBody>
          </p:sp>
        </mc:Fallback>
      </mc:AlternateContent>
      <p:cxnSp>
        <p:nvCxnSpPr>
          <p:cNvPr id="40" name="Conector recto 39"/>
          <p:cNvCxnSpPr/>
          <p:nvPr/>
        </p:nvCxnSpPr>
        <p:spPr>
          <a:xfrm flipV="1">
            <a:off x="6457858" y="4797303"/>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cto 40"/>
          <p:cNvCxnSpPr/>
          <p:nvPr/>
        </p:nvCxnSpPr>
        <p:spPr>
          <a:xfrm flipH="1">
            <a:off x="6457859" y="6173893"/>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43" name="Grupo 42"/>
          <p:cNvGrpSpPr/>
          <p:nvPr/>
        </p:nvGrpSpPr>
        <p:grpSpPr>
          <a:xfrm rot="19154456">
            <a:off x="6214943" y="5067884"/>
            <a:ext cx="493667" cy="474004"/>
            <a:chOff x="1512916" y="3158836"/>
            <a:chExt cx="831273" cy="798022"/>
          </a:xfrm>
        </p:grpSpPr>
        <p:sp>
          <p:nvSpPr>
            <p:cNvPr id="44" name="Elipse 4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5" name="Conector curvado 4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6" name="Conector recto 45"/>
          <p:cNvCxnSpPr/>
          <p:nvPr/>
        </p:nvCxnSpPr>
        <p:spPr>
          <a:xfrm flipH="1">
            <a:off x="7742960" y="4797303"/>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Rectángulo 46"/>
              <p:cNvSpPr/>
              <p:nvPr/>
            </p:nvSpPr>
            <p:spPr>
              <a:xfrm>
                <a:off x="6920181" y="4623975"/>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7" name="Rectángulo 46"/>
              <p:cNvSpPr>
                <a:spLocks noRot="1" noChangeAspect="1" noMove="1" noResize="1" noEditPoints="1" noAdjustHandles="1" noChangeArrowheads="1" noChangeShapeType="1" noTextEdit="1"/>
              </p:cNvSpPr>
              <p:nvPr/>
            </p:nvSpPr>
            <p:spPr>
              <a:xfrm>
                <a:off x="6920181" y="4623975"/>
                <a:ext cx="822777" cy="346656"/>
              </a:xfrm>
              <a:prstGeom prst="rect">
                <a:avLst/>
              </a:prstGeom>
              <a:blipFill>
                <a:blip r:embed="rId13"/>
                <a:stretch>
                  <a:fillRect/>
                </a:stretch>
              </a:blipFill>
              <a:ln>
                <a:solidFill>
                  <a:schemeClr val="tx1"/>
                </a:solidFill>
              </a:ln>
            </p:spPr>
            <p:txBody>
              <a:bodyPr/>
              <a:lstStyle/>
              <a:p>
                <a:r>
                  <a:rPr lang="es-AR">
                    <a:noFill/>
                  </a:rPr>
                  <a:t> </a:t>
                </a:r>
              </a:p>
            </p:txBody>
          </p:sp>
        </mc:Fallback>
      </mc:AlternateContent>
      <p:cxnSp>
        <p:nvCxnSpPr>
          <p:cNvPr id="48" name="Conector recto 47"/>
          <p:cNvCxnSpPr>
            <a:stCxn id="47" idx="1"/>
          </p:cNvCxnSpPr>
          <p:nvPr/>
        </p:nvCxnSpPr>
        <p:spPr>
          <a:xfrm flipH="1">
            <a:off x="6457858" y="4797303"/>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49" name="Conector recto 48"/>
          <p:cNvCxnSpPr/>
          <p:nvPr/>
        </p:nvCxnSpPr>
        <p:spPr>
          <a:xfrm flipH="1">
            <a:off x="10813187" y="4797303"/>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11402360"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11094104" y="5119723"/>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11094104" y="5119723"/>
                <a:ext cx="616512" cy="668738"/>
              </a:xfrm>
              <a:prstGeom prst="rect">
                <a:avLst/>
              </a:prstGeom>
              <a:blipFill>
                <a:blip r:embed="rId14"/>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Rectángulo 51"/>
              <p:cNvSpPr/>
              <p:nvPr/>
            </p:nvSpPr>
            <p:spPr>
              <a:xfrm>
                <a:off x="8081026" y="4623975"/>
                <a:ext cx="934820"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07000"/>
                  </a:lnSpc>
                  <a:spcAft>
                    <a:spcPts val="800"/>
                  </a:spcAft>
                </a:pPr>
                <a14:m>
                  <m:oMathPara xmlns:m="http://schemas.openxmlformats.org/officeDocument/2006/math">
                    <m:oMathParaPr>
                      <m:jc m:val="centerGroup"/>
                    </m:oMathParaPr>
                    <m:oMath xmlns:m="http://schemas.openxmlformats.org/officeDocument/2006/math">
                      <m:r>
                        <a:rPr lang="es-ES" sz="1600" b="0" i="0" smtClean="0">
                          <a:solidFill>
                            <a:srgbClr val="0070C0"/>
                          </a:solidFill>
                          <a:latin typeface="Cambria Math" panose="02040503050406030204" pitchFamily="18" charset="0"/>
                        </a:rPr>
                        <m:t>−</m:t>
                      </m:r>
                      <m:r>
                        <m:rPr>
                          <m:sty m:val="p"/>
                        </m:rPr>
                        <a:rPr lang="es-ES" sz="1600" b="0" i="0" smtClean="0">
                          <a:solidFill>
                            <a:srgbClr val="0070C0"/>
                          </a:solidFill>
                          <a:latin typeface="Cambria Math" panose="02040503050406030204" pitchFamily="18" charset="0"/>
                        </a:rPr>
                        <m:t>j</m:t>
                      </m:r>
                      <m:r>
                        <a:rPr lang="es-ES" sz="1600" smtClean="0">
                          <a:solidFill>
                            <a:srgbClr val="0070C0"/>
                          </a:solidFill>
                          <a:latin typeface="Cambria Math" panose="02040503050406030204" pitchFamily="18" charset="0"/>
                        </a:rPr>
                        <m:t>74,5</m:t>
                      </m:r>
                      <m:r>
                        <a:rPr lang="es-ES" sz="1600">
                          <a:solidFill>
                            <a:srgbClr val="0070C0"/>
                          </a:solidFill>
                          <a:latin typeface="Cambria Math" panose="02040503050406030204" pitchFamily="18" charset="0"/>
                        </a:rPr>
                        <m:t> </m:t>
                      </m:r>
                      <m:r>
                        <m:rPr>
                          <m:sty m:val="p"/>
                        </m:rPr>
                        <a:rPr lang="es-ES" sz="1600">
                          <a:solidFill>
                            <a:srgbClr val="0070C0"/>
                          </a:solidFill>
                          <a:latin typeface="Cambria Math" panose="02040503050406030204" pitchFamily="18" charset="0"/>
                        </a:rPr>
                        <m:t>Ω</m:t>
                      </m:r>
                    </m:oMath>
                  </m:oMathPara>
                </a14:m>
                <a:endParaRPr lang="es-ES" sz="4000" i="1" dirty="0">
                  <a:solidFill>
                    <a:srgbClr val="0070C0"/>
                  </a:solidFill>
                  <a:latin typeface="Cambria Math" panose="02040503050406030204" pitchFamily="18" charset="0"/>
                  <a:ea typeface="Calibri" panose="020F0502020204030204" pitchFamily="34" charset="0"/>
                  <a:cs typeface="Calibri" panose="020F0502020204030204" pitchFamily="34" charset="0"/>
                </a:endParaRPr>
              </a:p>
            </p:txBody>
          </p:sp>
        </mc:Choice>
        <mc:Fallback xmlns="">
          <p:sp>
            <p:nvSpPr>
              <p:cNvPr id="52" name="Rectángulo 51"/>
              <p:cNvSpPr>
                <a:spLocks noRot="1" noChangeAspect="1" noMove="1" noResize="1" noEditPoints="1" noAdjustHandles="1" noChangeArrowheads="1" noChangeShapeType="1" noTextEdit="1"/>
              </p:cNvSpPr>
              <p:nvPr/>
            </p:nvSpPr>
            <p:spPr>
              <a:xfrm>
                <a:off x="8081026" y="4623975"/>
                <a:ext cx="934820" cy="346656"/>
              </a:xfrm>
              <a:prstGeom prst="rect">
                <a:avLst/>
              </a:prstGeom>
              <a:blipFill>
                <a:blip r:embed="rId17"/>
                <a:stretch>
                  <a:fillRect/>
                </a:stretch>
              </a:blipFill>
              <a:ln>
                <a:solidFill>
                  <a:schemeClr val="tx1"/>
                </a:solidFill>
              </a:ln>
            </p:spPr>
            <p:txBody>
              <a:bodyPr/>
              <a:lstStyle/>
              <a:p>
                <a:r>
                  <a:rPr lang="es-AR">
                    <a:noFill/>
                  </a:rPr>
                  <a:t> </a:t>
                </a:r>
              </a:p>
            </p:txBody>
          </p:sp>
        </mc:Fallback>
      </mc:AlternateContent>
      <p:cxnSp>
        <p:nvCxnSpPr>
          <p:cNvPr id="53" name="Conector recto 52"/>
          <p:cNvCxnSpPr/>
          <p:nvPr/>
        </p:nvCxnSpPr>
        <p:spPr>
          <a:xfrm flipV="1">
            <a:off x="9429740" y="4797303"/>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4" name="Rectángulo 53"/>
              <p:cNvSpPr/>
              <p:nvPr/>
            </p:nvSpPr>
            <p:spPr>
              <a:xfrm>
                <a:off x="9133994" y="5100102"/>
                <a:ext cx="59149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b="0"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ES" b="0" i="1" smtClean="0">
                              <a:solidFill>
                                <a:srgbClr val="0070C0"/>
                              </a:solidFill>
                              <a:latin typeface="Cambria Math" panose="02040503050406030204" pitchFamily="18" charset="0"/>
                            </a:rPr>
                            <m:t>𝑖𝑛𝑑</m:t>
                          </m:r>
                        </m:sub>
                      </m:sSub>
                    </m:oMath>
                  </m:oMathPara>
                </a14:m>
                <a:endParaRPr lang="es-AR" dirty="0">
                  <a:solidFill>
                    <a:srgbClr val="0070C0"/>
                  </a:solidFill>
                </a:endParaRPr>
              </a:p>
            </p:txBody>
          </p:sp>
        </mc:Choice>
        <mc:Fallback xmlns="">
          <p:sp>
            <p:nvSpPr>
              <p:cNvPr id="54" name="Rectángulo 53"/>
              <p:cNvSpPr>
                <a:spLocks noRot="1" noChangeAspect="1" noMove="1" noResize="1" noEditPoints="1" noAdjustHandles="1" noChangeArrowheads="1" noChangeShapeType="1" noTextEdit="1"/>
              </p:cNvSpPr>
              <p:nvPr/>
            </p:nvSpPr>
            <p:spPr>
              <a:xfrm>
                <a:off x="9133994" y="5100102"/>
                <a:ext cx="591492" cy="716976"/>
              </a:xfrm>
              <a:prstGeom prst="rect">
                <a:avLst/>
              </a:prstGeom>
              <a:blipFill>
                <a:blip r:embed="rId18"/>
                <a:stretch>
                  <a:fillRect l="-3030"/>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1818256" y="6345412"/>
                <a:ext cx="2513701" cy="390748"/>
              </a:xfrm>
              <a:prstGeom prst="rect">
                <a:avLst/>
              </a:prstGeom>
            </p:spPr>
            <p:txBody>
              <a:bodyPr wrap="none">
                <a:spAutoFit/>
              </a:bodyPr>
              <a:lstStyle/>
              <a:p>
                <a14:m>
                  <m:oMath xmlns:m="http://schemas.openxmlformats.org/officeDocument/2006/math">
                    <m:sSub>
                      <m:sSubPr>
                        <m:ctrlPr>
                          <a:rPr lang="es-ES" i="1" smtClean="0">
                            <a:solidFill>
                              <a:srgbClr val="0070C0"/>
                            </a:solidFill>
                            <a:latin typeface="Cambria Math" panose="02040503050406030204" pitchFamily="18" charset="0"/>
                          </a:rPr>
                        </m:ctrlPr>
                      </m:sSubPr>
                      <m:e>
                        <m:r>
                          <a:rPr lang="es-ES" i="1">
                            <a:solidFill>
                              <a:srgbClr val="0070C0"/>
                            </a:solidFill>
                            <a:latin typeface="Cambria Math" panose="02040503050406030204" pitchFamily="18" charset="0"/>
                          </a:rPr>
                          <m:t>𝑋</m:t>
                        </m:r>
                      </m:e>
                      <m:sub>
                        <m:r>
                          <a:rPr lang="es-ES" i="1">
                            <a:solidFill>
                              <a:srgbClr val="0070C0"/>
                            </a:solidFill>
                            <a:latin typeface="Cambria Math" panose="02040503050406030204" pitchFamily="18" charset="0"/>
                          </a:rPr>
                          <m:t>𝑐𝑎𝑝</m:t>
                        </m:r>
                      </m:sub>
                    </m:sSub>
                  </m:oMath>
                </a14:m>
                <a:r>
                  <a:rPr lang="es-AR" dirty="0" smtClean="0">
                    <a:solidFill>
                      <a:srgbClr val="0070C0"/>
                    </a:solidFill>
                  </a:rPr>
                  <a:t>//</a:t>
                </a:r>
                <a14:m>
                  <m:oMath xmlns:m="http://schemas.openxmlformats.org/officeDocument/2006/math">
                    <m:r>
                      <a:rPr lang="es-ES" i="1">
                        <a:solidFill>
                          <a:srgbClr val="0070C0"/>
                        </a:solidFill>
                        <a:latin typeface="Cambria Math" panose="02040503050406030204" pitchFamily="18" charset="0"/>
                      </a:rPr>
                      <m:t>𝑗</m:t>
                    </m:r>
                    <m:r>
                      <a:rPr lang="es-ES" i="1">
                        <a:solidFill>
                          <a:srgbClr val="0070C0"/>
                        </a:solidFill>
                        <a:latin typeface="Cambria Math" panose="02040503050406030204" pitchFamily="18" charset="0"/>
                      </a:rPr>
                      <m:t>276</m:t>
                    </m:r>
                    <m:r>
                      <m:rPr>
                        <m:sty m:val="p"/>
                      </m:rPr>
                      <a:rPr lang="es-ES">
                        <a:solidFill>
                          <a:srgbClr val="0070C0"/>
                        </a:solidFill>
                        <a:latin typeface="Cambria Math" panose="02040503050406030204" pitchFamily="18" charset="0"/>
                      </a:rPr>
                      <m:t>Ω</m:t>
                    </m:r>
                    <m:r>
                      <a:rPr lang="es-ES" b="0" i="0" smtClean="0">
                        <a:solidFill>
                          <a:srgbClr val="0070C0"/>
                        </a:solidFill>
                        <a:latin typeface="Cambria Math" panose="02040503050406030204" pitchFamily="18" charset="0"/>
                      </a:rPr>
                      <m:t>=−</m:t>
                    </m:r>
                    <m:r>
                      <m:rPr>
                        <m:sty m:val="p"/>
                      </m:rPr>
                      <a:rPr lang="es-ES" b="0" i="0" smtClean="0">
                        <a:solidFill>
                          <a:srgbClr val="0070C0"/>
                        </a:solidFill>
                        <a:latin typeface="Cambria Math" panose="02040503050406030204" pitchFamily="18" charset="0"/>
                      </a:rPr>
                      <m:t>j</m:t>
                    </m:r>
                    <m:r>
                      <a:rPr lang="es-ES" b="0" i="0" smtClean="0">
                        <a:solidFill>
                          <a:srgbClr val="0070C0"/>
                        </a:solidFill>
                        <a:latin typeface="Cambria Math" panose="02040503050406030204" pitchFamily="18" charset="0"/>
                      </a:rPr>
                      <m:t>108</m:t>
                    </m:r>
                    <m:r>
                      <m:rPr>
                        <m:sty m:val="p"/>
                      </m:rPr>
                      <a:rPr lang="es-ES" b="0" i="0" smtClean="0">
                        <a:solidFill>
                          <a:srgbClr val="0070C0"/>
                        </a:solidFill>
                        <a:latin typeface="Cambria Math" panose="02040503050406030204" pitchFamily="18" charset="0"/>
                      </a:rPr>
                      <m:t>Ω</m:t>
                    </m:r>
                  </m:oMath>
                </a14:m>
                <a:endParaRPr lang="es-AR" dirty="0">
                  <a:solidFill>
                    <a:srgbClr val="0070C0"/>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1818256" y="6345412"/>
                <a:ext cx="2513701" cy="390748"/>
              </a:xfrm>
              <a:prstGeom prst="rect">
                <a:avLst/>
              </a:prstGeom>
              <a:blipFill>
                <a:blip r:embed="rId19"/>
                <a:stretch>
                  <a:fillRect t="-7813" b="-2031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5" name="Rectángulo 54"/>
              <p:cNvSpPr/>
              <p:nvPr/>
            </p:nvSpPr>
            <p:spPr>
              <a:xfrm>
                <a:off x="8170041" y="6292025"/>
                <a:ext cx="2323008" cy="369332"/>
              </a:xfrm>
              <a:prstGeom prst="rect">
                <a:avLst/>
              </a:prstGeom>
            </p:spPr>
            <p:txBody>
              <a:bodyPr wrap="none">
                <a:spAutoFit/>
              </a:bodyPr>
              <a:lstStyle/>
              <a:p>
                <a14:m>
                  <m:oMath xmlns:m="http://schemas.openxmlformats.org/officeDocument/2006/math">
                    <m:sSub>
                      <m:sSubPr>
                        <m:ctrlPr>
                          <a:rPr lang="es-ES" i="1" smtClean="0">
                            <a:solidFill>
                              <a:srgbClr val="0070C0"/>
                            </a:solidFill>
                            <a:latin typeface="Cambria Math" panose="02040503050406030204" pitchFamily="18" charset="0"/>
                          </a:rPr>
                        </m:ctrlPr>
                      </m:sSubPr>
                      <m:e>
                        <m:r>
                          <a:rPr lang="es-ES" i="1">
                            <a:solidFill>
                              <a:srgbClr val="0070C0"/>
                            </a:solidFill>
                            <a:latin typeface="Cambria Math" panose="02040503050406030204" pitchFamily="18" charset="0"/>
                          </a:rPr>
                          <m:t>𝑋</m:t>
                        </m:r>
                      </m:e>
                      <m:sub>
                        <m:r>
                          <a:rPr lang="es-ES" b="0" i="1" smtClean="0">
                            <a:solidFill>
                              <a:srgbClr val="0070C0"/>
                            </a:solidFill>
                            <a:latin typeface="Cambria Math" panose="02040503050406030204" pitchFamily="18" charset="0"/>
                          </a:rPr>
                          <m:t>𝑖𝑛𝑑</m:t>
                        </m:r>
                      </m:sub>
                    </m:sSub>
                  </m:oMath>
                </a14:m>
                <a:r>
                  <a:rPr lang="es-AR" dirty="0" smtClean="0">
                    <a:solidFill>
                      <a:srgbClr val="0070C0"/>
                    </a:solidFill>
                  </a:rPr>
                  <a:t>//</a:t>
                </a:r>
                <a14:m>
                  <m:oMath xmlns:m="http://schemas.openxmlformats.org/officeDocument/2006/math">
                    <m:r>
                      <a:rPr lang="es-ES" i="1">
                        <a:solidFill>
                          <a:srgbClr val="0070C0"/>
                        </a:solidFill>
                        <a:latin typeface="Cambria Math" panose="02040503050406030204" pitchFamily="18" charset="0"/>
                      </a:rPr>
                      <m:t>𝑗</m:t>
                    </m:r>
                    <m:r>
                      <a:rPr lang="es-ES" i="1">
                        <a:solidFill>
                          <a:srgbClr val="0070C0"/>
                        </a:solidFill>
                        <a:latin typeface="Cambria Math" panose="02040503050406030204" pitchFamily="18" charset="0"/>
                      </a:rPr>
                      <m:t>276</m:t>
                    </m:r>
                    <m:r>
                      <m:rPr>
                        <m:sty m:val="p"/>
                      </m:rPr>
                      <a:rPr lang="es-ES">
                        <a:solidFill>
                          <a:srgbClr val="0070C0"/>
                        </a:solidFill>
                        <a:latin typeface="Cambria Math" panose="02040503050406030204" pitchFamily="18" charset="0"/>
                      </a:rPr>
                      <m:t>Ω</m:t>
                    </m:r>
                    <m:r>
                      <a:rPr lang="es-ES" b="0" i="0" smtClean="0">
                        <a:solidFill>
                          <a:srgbClr val="0070C0"/>
                        </a:solidFill>
                        <a:latin typeface="Cambria Math" panose="02040503050406030204" pitchFamily="18" charset="0"/>
                      </a:rPr>
                      <m:t>=</m:t>
                    </m:r>
                    <m:r>
                      <m:rPr>
                        <m:sty m:val="p"/>
                      </m:rPr>
                      <a:rPr lang="es-ES" b="0" i="0" smtClean="0">
                        <a:solidFill>
                          <a:srgbClr val="0070C0"/>
                        </a:solidFill>
                        <a:latin typeface="Cambria Math" panose="02040503050406030204" pitchFamily="18" charset="0"/>
                      </a:rPr>
                      <m:t>j</m:t>
                    </m:r>
                    <m:r>
                      <a:rPr lang="es-ES" b="0" i="0" smtClean="0">
                        <a:solidFill>
                          <a:srgbClr val="0070C0"/>
                        </a:solidFill>
                        <a:latin typeface="Cambria Math" panose="02040503050406030204" pitchFamily="18" charset="0"/>
                      </a:rPr>
                      <m:t>108</m:t>
                    </m:r>
                    <m:r>
                      <m:rPr>
                        <m:sty m:val="p"/>
                      </m:rPr>
                      <a:rPr lang="es-ES" b="0" i="0" smtClean="0">
                        <a:solidFill>
                          <a:srgbClr val="0070C0"/>
                        </a:solidFill>
                        <a:latin typeface="Cambria Math" panose="02040503050406030204" pitchFamily="18" charset="0"/>
                      </a:rPr>
                      <m:t>Ω</m:t>
                    </m:r>
                  </m:oMath>
                </a14:m>
                <a:endParaRPr lang="es-AR" dirty="0">
                  <a:solidFill>
                    <a:srgbClr val="0070C0"/>
                  </a:solidFill>
                </a:endParaRPr>
              </a:p>
            </p:txBody>
          </p:sp>
        </mc:Choice>
        <mc:Fallback xmlns="">
          <p:sp>
            <p:nvSpPr>
              <p:cNvPr id="55" name="Rectángulo 54"/>
              <p:cNvSpPr>
                <a:spLocks noRot="1" noChangeAspect="1" noMove="1" noResize="1" noEditPoints="1" noAdjustHandles="1" noChangeArrowheads="1" noChangeShapeType="1" noTextEdit="1"/>
              </p:cNvSpPr>
              <p:nvPr/>
            </p:nvSpPr>
            <p:spPr>
              <a:xfrm>
                <a:off x="8170041" y="6292025"/>
                <a:ext cx="2323008" cy="369332"/>
              </a:xfrm>
              <a:prstGeom prst="rect">
                <a:avLst/>
              </a:prstGeom>
              <a:blipFill>
                <a:blip r:embed="rId20"/>
                <a:stretch>
                  <a:fillRect t="-8197" r="-262"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6" name="CuadroTexto 55"/>
              <p:cNvSpPr txBox="1"/>
              <p:nvPr/>
            </p:nvSpPr>
            <p:spPr>
              <a:xfrm>
                <a:off x="581455" y="3304608"/>
                <a:ext cx="2884945" cy="1225015"/>
              </a:xfrm>
              <a:prstGeom prst="rect">
                <a:avLst/>
              </a:prstGeom>
              <a:noFill/>
            </p:spPr>
            <p:txBody>
              <a:bodyPr wrap="square" rtlCol="0">
                <a:spAutoFit/>
              </a:bodyPr>
              <a:lstStyle/>
              <a:p>
                <a:pPr algn="just"/>
                <a:r>
                  <a:rPr lang="es-ES" dirty="0" smtClean="0"/>
                  <a:t>Este valor </a:t>
                </a:r>
                <a14:m>
                  <m:oMath xmlns:m="http://schemas.openxmlformats.org/officeDocument/2006/math">
                    <m:sSub>
                      <m:sSubPr>
                        <m:ctrlPr>
                          <a:rPr lang="es-AR" i="1">
                            <a:latin typeface="Cambria Math" panose="02040503050406030204" pitchFamily="18" charset="0"/>
                            <a:ea typeface="Calibri" panose="020F0502020204030204" pitchFamily="34" charset="0"/>
                            <a:cs typeface="Calibri" panose="020F0502020204030204" pitchFamily="34" charset="0"/>
                          </a:rPr>
                        </m:ctrlPr>
                      </m:sSubPr>
                      <m:e>
                        <m:r>
                          <m:rPr>
                            <m:sty m:val="p"/>
                          </m:rPr>
                          <a:rPr lang="en-US">
                            <a:latin typeface="Cambria Math" panose="02040503050406030204" pitchFamily="18" charset="0"/>
                            <a:ea typeface="Calibri" panose="020F0502020204030204" pitchFamily="34" charset="0"/>
                            <a:cs typeface="Calibri" panose="020F0502020204030204" pitchFamily="34" charset="0"/>
                          </a:rPr>
                          <m:t>X</m:t>
                        </m:r>
                      </m:e>
                      <m:sub>
                        <m:r>
                          <m:rPr>
                            <m:sty m:val="p"/>
                          </m:rPr>
                          <a:rPr lang="en-US">
                            <a:latin typeface="Cambria Math" panose="02040503050406030204" pitchFamily="18" charset="0"/>
                            <a:ea typeface="Calibri" panose="020F0502020204030204" pitchFamily="34" charset="0"/>
                            <a:cs typeface="Calibri" panose="020F0502020204030204" pitchFamily="34" charset="0"/>
                          </a:rPr>
                          <m:t>p</m:t>
                        </m:r>
                      </m:sub>
                    </m:sSub>
                  </m:oMath>
                </a14:m>
                <a:r>
                  <a:rPr lang="es-ES" dirty="0" smtClean="0"/>
                  <a:t> es el que debe resultar del paralelo entre la componente paralela de la red L y </a:t>
                </a:r>
                <a14:m>
                  <m:oMath xmlns:m="http://schemas.openxmlformats.org/officeDocument/2006/math">
                    <m:r>
                      <a:rPr lang="es-ES" i="1">
                        <a:latin typeface="Cambria Math" panose="02040503050406030204" pitchFamily="18" charset="0"/>
                      </a:rPr>
                      <m:t>𝑗</m:t>
                    </m:r>
                    <m:r>
                      <a:rPr lang="es-ES" i="1">
                        <a:latin typeface="Cambria Math" panose="02040503050406030204" pitchFamily="18" charset="0"/>
                      </a:rPr>
                      <m:t>276</m:t>
                    </m:r>
                    <m:r>
                      <m:rPr>
                        <m:sty m:val="p"/>
                      </m:rPr>
                      <a:rPr lang="es-ES">
                        <a:latin typeface="Cambria Math" panose="02040503050406030204" pitchFamily="18" charset="0"/>
                      </a:rPr>
                      <m:t>Ω</m:t>
                    </m:r>
                  </m:oMath>
                </a14:m>
                <a:endParaRPr lang="es-AR" dirty="0"/>
              </a:p>
            </p:txBody>
          </p:sp>
        </mc:Choice>
        <mc:Fallback xmlns="">
          <p:sp>
            <p:nvSpPr>
              <p:cNvPr id="56" name="CuadroTexto 55"/>
              <p:cNvSpPr txBox="1">
                <a:spLocks noRot="1" noChangeAspect="1" noMove="1" noResize="1" noEditPoints="1" noAdjustHandles="1" noChangeArrowheads="1" noChangeShapeType="1" noTextEdit="1"/>
              </p:cNvSpPr>
              <p:nvPr/>
            </p:nvSpPr>
            <p:spPr>
              <a:xfrm>
                <a:off x="581455" y="3304608"/>
                <a:ext cx="2884945" cy="1225015"/>
              </a:xfrm>
              <a:prstGeom prst="rect">
                <a:avLst/>
              </a:prstGeom>
              <a:blipFill>
                <a:blip r:embed="rId21"/>
                <a:stretch>
                  <a:fillRect l="-1688" t="-1990" r="-1688" b="-6965"/>
                </a:stretch>
              </a:blipFill>
            </p:spPr>
            <p:txBody>
              <a:bodyPr/>
              <a:lstStyle/>
              <a:p>
                <a:r>
                  <a:rPr lang="es-AR">
                    <a:noFill/>
                  </a:rPr>
                  <a:t> </a:t>
                </a:r>
              </a:p>
            </p:txBody>
          </p:sp>
        </mc:Fallback>
      </mc:AlternateContent>
      <p:cxnSp>
        <p:nvCxnSpPr>
          <p:cNvPr id="57" name="Conector recto de flecha 56"/>
          <p:cNvCxnSpPr/>
          <p:nvPr/>
        </p:nvCxnSpPr>
        <p:spPr>
          <a:xfrm>
            <a:off x="2017749" y="3023293"/>
            <a:ext cx="99458" cy="23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635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flipV="1">
            <a:off x="1087915" y="1262389"/>
            <a:ext cx="1017270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Objeto 7"/>
          <p:cNvGraphicFramePr>
            <a:graphicFrameLocks noChangeAspect="1"/>
          </p:cNvGraphicFramePr>
          <p:nvPr>
            <p:extLst>
              <p:ext uri="{D42A27DB-BD31-4B8C-83A1-F6EECF244321}">
                <p14:modId xmlns:p14="http://schemas.microsoft.com/office/powerpoint/2010/main" val="377035863"/>
              </p:ext>
            </p:extLst>
          </p:nvPr>
        </p:nvGraphicFramePr>
        <p:xfrm>
          <a:off x="448428" y="317764"/>
          <a:ext cx="11268793" cy="776633"/>
        </p:xfrm>
        <a:graphic>
          <a:graphicData uri="http://schemas.openxmlformats.org/presentationml/2006/ole">
            <mc:AlternateContent xmlns:mc="http://schemas.openxmlformats.org/markup-compatibility/2006">
              <mc:Choice xmlns:v="urn:schemas-microsoft-com:vml" Requires="v">
                <p:oleObj spid="_x0000_s15436" name="Imagen de mapa de bits" r:id="rId3" imgW="17657143" imgH="1028844" progId="Paint.Picture">
                  <p:embed/>
                </p:oleObj>
              </mc:Choice>
              <mc:Fallback>
                <p:oleObj name="Imagen de mapa de bits" r:id="rId3" imgW="17657143" imgH="1028844" progId="Paint.Picture">
                  <p:embed/>
                  <p:pic>
                    <p:nvPicPr>
                      <p:cNvPr id="8" name="Objeto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28" y="317764"/>
                        <a:ext cx="11268793" cy="776633"/>
                      </a:xfrm>
                      <a:prstGeom prst="rect">
                        <a:avLst/>
                      </a:prstGeom>
                      <a:noFill/>
                    </p:spPr>
                  </p:pic>
                </p:oleObj>
              </mc:Fallback>
            </mc:AlternateContent>
          </a:graphicData>
        </a:graphic>
      </p:graphicFrame>
      <p:cxnSp>
        <p:nvCxnSpPr>
          <p:cNvPr id="22" name="Conector recto 21"/>
          <p:cNvCxnSpPr/>
          <p:nvPr/>
        </p:nvCxnSpPr>
        <p:spPr>
          <a:xfrm flipV="1">
            <a:off x="4573753"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Rectángulo 22"/>
              <p:cNvSpPr/>
              <p:nvPr/>
            </p:nvSpPr>
            <p:spPr>
              <a:xfrm>
                <a:off x="4313843"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23" name="Rectángulo 22"/>
              <p:cNvSpPr>
                <a:spLocks noRot="1" noChangeAspect="1" noMove="1" noResize="1" noEditPoints="1" noAdjustHandles="1" noChangeArrowheads="1" noChangeShapeType="1" noTextEdit="1"/>
              </p:cNvSpPr>
              <p:nvPr/>
            </p:nvSpPr>
            <p:spPr>
              <a:xfrm>
                <a:off x="4313843"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24" name="Conector recto 23"/>
          <p:cNvCxnSpPr/>
          <p:nvPr/>
        </p:nvCxnSpPr>
        <p:spPr>
          <a:xfrm flipV="1">
            <a:off x="632320"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flipH="1">
            <a:off x="632321"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26" name="Grupo 25"/>
          <p:cNvGrpSpPr/>
          <p:nvPr/>
        </p:nvGrpSpPr>
        <p:grpSpPr>
          <a:xfrm rot="19154456">
            <a:off x="389405" y="1933986"/>
            <a:ext cx="493667" cy="474004"/>
            <a:chOff x="1512916" y="3158836"/>
            <a:chExt cx="831273" cy="798022"/>
          </a:xfrm>
        </p:grpSpPr>
        <p:sp>
          <p:nvSpPr>
            <p:cNvPr id="27" name="Elipse 26"/>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Conector curvado 27"/>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29" name="Conector recto 28"/>
          <p:cNvCxnSpPr/>
          <p:nvPr/>
        </p:nvCxnSpPr>
        <p:spPr>
          <a:xfrm flipH="1">
            <a:off x="1917422"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Rectángulo 29"/>
              <p:cNvSpPr/>
              <p:nvPr/>
            </p:nvSpPr>
            <p:spPr>
              <a:xfrm>
                <a:off x="1094643"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0" name="Rectángulo 29"/>
              <p:cNvSpPr>
                <a:spLocks noRot="1" noChangeAspect="1" noMove="1" noResize="1" noEditPoints="1" noAdjustHandles="1" noChangeArrowheads="1" noChangeShapeType="1" noTextEdit="1"/>
              </p:cNvSpPr>
              <p:nvPr/>
            </p:nvSpPr>
            <p:spPr>
              <a:xfrm>
                <a:off x="1094643"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31" name="Conector recto 30"/>
          <p:cNvCxnSpPr>
            <a:stCxn id="30" idx="1"/>
          </p:cNvCxnSpPr>
          <p:nvPr/>
        </p:nvCxnSpPr>
        <p:spPr>
          <a:xfrm flipH="1">
            <a:off x="632320"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p:cNvCxnSpPr/>
          <p:nvPr/>
        </p:nvCxnSpPr>
        <p:spPr>
          <a:xfrm flipH="1">
            <a:off x="4987649"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p:cNvCxnSpPr/>
          <p:nvPr/>
        </p:nvCxnSpPr>
        <p:spPr>
          <a:xfrm flipV="1">
            <a:off x="5576822"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Rectángulo 33"/>
              <p:cNvSpPr/>
              <p:nvPr/>
            </p:nvSpPr>
            <p:spPr>
              <a:xfrm>
                <a:off x="5268566"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4" name="Rectángulo 33"/>
              <p:cNvSpPr>
                <a:spLocks noRot="1" noChangeAspect="1" noMove="1" noResize="1" noEditPoints="1" noAdjustHandles="1" noChangeArrowheads="1" noChangeShapeType="1" noTextEdit="1"/>
              </p:cNvSpPr>
              <p:nvPr/>
            </p:nvSpPr>
            <p:spPr>
              <a:xfrm>
                <a:off x="5268566"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Rectángulo 34"/>
              <p:cNvSpPr/>
              <p:nvPr/>
            </p:nvSpPr>
            <p:spPr>
              <a:xfrm>
                <a:off x="2311509"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s-ES" sz="1600" b="0" i="0" smtClean="0">
                          <a:solidFill>
                            <a:srgbClr val="0070C0"/>
                          </a:solidFill>
                          <a:latin typeface="Cambria Math" panose="02040503050406030204" pitchFamily="18" charset="0"/>
                        </a:rPr>
                        <m:t>j</m:t>
                      </m:r>
                      <m:r>
                        <a:rPr lang="es-ES" sz="1600">
                          <a:solidFill>
                            <a:srgbClr val="0070C0"/>
                          </a:solidFill>
                          <a:latin typeface="Cambria Math" panose="02040503050406030204" pitchFamily="18" charset="0"/>
                        </a:rPr>
                        <m:t>74,5 </m:t>
                      </m:r>
                      <m:r>
                        <m:rPr>
                          <m:sty m:val="p"/>
                        </m:rPr>
                        <a:rPr lang="es-ES" sz="1600">
                          <a:solidFill>
                            <a:srgbClr val="0070C0"/>
                          </a:solidFill>
                          <a:latin typeface="Cambria Math" panose="02040503050406030204" pitchFamily="18" charset="0"/>
                        </a:rPr>
                        <m:t>Ω</m:t>
                      </m:r>
                    </m:oMath>
                  </m:oMathPara>
                </a14:m>
                <a:endParaRPr lang="es-ES" sz="4000" i="1" dirty="0">
                  <a:solidFill>
                    <a:srgbClr val="0070C0"/>
                  </a:solidFill>
                  <a:latin typeface="Cambria Math" panose="02040503050406030204" pitchFamily="18" charset="0"/>
                  <a:ea typeface="Calibri" panose="020F0502020204030204" pitchFamily="34" charset="0"/>
                  <a:cs typeface="Calibri" panose="020F0502020204030204" pitchFamily="34" charset="0"/>
                </a:endParaRPr>
              </a:p>
            </p:txBody>
          </p:sp>
        </mc:Choice>
        <mc:Fallback xmlns="">
          <p:sp>
            <p:nvSpPr>
              <p:cNvPr id="35" name="Rectángulo 34"/>
              <p:cNvSpPr>
                <a:spLocks noRot="1" noChangeAspect="1" noMove="1" noResize="1" noEditPoints="1" noAdjustHandles="1" noChangeArrowheads="1" noChangeShapeType="1" noTextEdit="1"/>
              </p:cNvSpPr>
              <p:nvPr/>
            </p:nvSpPr>
            <p:spPr>
              <a:xfrm>
                <a:off x="2311509" y="1490077"/>
                <a:ext cx="822777" cy="346656"/>
              </a:xfrm>
              <a:prstGeom prst="rect">
                <a:avLst/>
              </a:prstGeom>
              <a:blipFill>
                <a:blip r:embed="rId8"/>
                <a:stretch>
                  <a:fillRect/>
                </a:stretch>
              </a:blipFill>
              <a:ln>
                <a:solidFill>
                  <a:schemeClr val="tx1"/>
                </a:solidFill>
              </a:ln>
            </p:spPr>
            <p:txBody>
              <a:bodyPr/>
              <a:lstStyle/>
              <a:p>
                <a:r>
                  <a:rPr lang="es-AR">
                    <a:noFill/>
                  </a:rPr>
                  <a:t> </a:t>
                </a:r>
              </a:p>
            </p:txBody>
          </p:sp>
        </mc:Fallback>
      </mc:AlternateContent>
      <p:cxnSp>
        <p:nvCxnSpPr>
          <p:cNvPr id="36" name="Conector recto 35"/>
          <p:cNvCxnSpPr/>
          <p:nvPr/>
        </p:nvCxnSpPr>
        <p:spPr>
          <a:xfrm flipV="1">
            <a:off x="3604202"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Rectángulo 36"/>
              <p:cNvSpPr/>
              <p:nvPr/>
            </p:nvSpPr>
            <p:spPr>
              <a:xfrm>
                <a:off x="3308456" y="1966204"/>
                <a:ext cx="59149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i="1">
                              <a:solidFill>
                                <a:srgbClr val="0070C0"/>
                              </a:solidFill>
                              <a:latin typeface="Cambria Math" panose="02040503050406030204" pitchFamily="18" charset="0"/>
                            </a:rPr>
                          </m:ctrlPr>
                        </m:sSubPr>
                        <m:e>
                          <m:r>
                            <a:rPr lang="es-ES" sz="1600" i="1">
                              <a:solidFill>
                                <a:srgbClr val="0070C0"/>
                              </a:solidFill>
                              <a:latin typeface="Cambria Math" panose="02040503050406030204" pitchFamily="18" charset="0"/>
                            </a:rPr>
                            <m:t>𝑋</m:t>
                          </m:r>
                        </m:e>
                        <m:sub>
                          <m:r>
                            <a:rPr lang="es-ES" sz="1600" i="1">
                              <a:solidFill>
                                <a:srgbClr val="0070C0"/>
                              </a:solidFill>
                              <a:latin typeface="Cambria Math" panose="02040503050406030204" pitchFamily="18" charset="0"/>
                            </a:rPr>
                            <m:t>𝑐𝑎𝑝</m:t>
                          </m:r>
                        </m:sub>
                      </m:sSub>
                    </m:oMath>
                  </m:oMathPara>
                </a14:m>
                <a:endParaRPr lang="es-AR" sz="1600" dirty="0">
                  <a:solidFill>
                    <a:srgbClr val="0070C0"/>
                  </a:solidFill>
                </a:endParaRPr>
              </a:p>
            </p:txBody>
          </p:sp>
        </mc:Choice>
        <mc:Fallback xmlns="">
          <p:sp>
            <p:nvSpPr>
              <p:cNvPr id="37" name="Rectángulo 36"/>
              <p:cNvSpPr>
                <a:spLocks noRot="1" noChangeAspect="1" noMove="1" noResize="1" noEditPoints="1" noAdjustHandles="1" noChangeArrowheads="1" noChangeShapeType="1" noTextEdit="1"/>
              </p:cNvSpPr>
              <p:nvPr/>
            </p:nvSpPr>
            <p:spPr>
              <a:xfrm>
                <a:off x="3308456" y="1966204"/>
                <a:ext cx="591492" cy="716976"/>
              </a:xfrm>
              <a:prstGeom prst="rect">
                <a:avLst/>
              </a:prstGeom>
              <a:blipFill>
                <a:blip r:embed="rId9"/>
                <a:stretch>
                  <a:fillRect/>
                </a:stretch>
              </a:blipFill>
              <a:ln>
                <a:solidFill>
                  <a:schemeClr val="tx1"/>
                </a:solidFill>
              </a:ln>
            </p:spPr>
            <p:txBody>
              <a:bodyPr/>
              <a:lstStyle/>
              <a:p>
                <a:r>
                  <a:rPr lang="es-AR">
                    <a:noFill/>
                  </a:rPr>
                  <a:t> </a:t>
                </a:r>
              </a:p>
            </p:txBody>
          </p:sp>
        </mc:Fallback>
      </mc:AlternateContent>
      <p:cxnSp>
        <p:nvCxnSpPr>
          <p:cNvPr id="38" name="Conector recto 37"/>
          <p:cNvCxnSpPr/>
          <p:nvPr/>
        </p:nvCxnSpPr>
        <p:spPr>
          <a:xfrm flipV="1">
            <a:off x="10307851"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Rectángulo 38"/>
              <p:cNvSpPr/>
              <p:nvPr/>
            </p:nvSpPr>
            <p:spPr>
              <a:xfrm>
                <a:off x="10047941" y="1966204"/>
                <a:ext cx="52383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161</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39" name="Rectángulo 38"/>
              <p:cNvSpPr>
                <a:spLocks noRot="1" noChangeAspect="1" noMove="1" noResize="1" noEditPoints="1" noAdjustHandles="1" noChangeArrowheads="1" noChangeShapeType="1" noTextEdit="1"/>
              </p:cNvSpPr>
              <p:nvPr/>
            </p:nvSpPr>
            <p:spPr>
              <a:xfrm>
                <a:off x="10047941" y="1966204"/>
                <a:ext cx="523832" cy="716976"/>
              </a:xfrm>
              <a:prstGeom prst="rect">
                <a:avLst/>
              </a:prstGeom>
              <a:blipFill>
                <a:blip r:embed="rId5"/>
                <a:stretch>
                  <a:fillRect/>
                </a:stretch>
              </a:blipFill>
              <a:ln>
                <a:solidFill>
                  <a:schemeClr val="tx1"/>
                </a:solidFill>
              </a:ln>
            </p:spPr>
            <p:txBody>
              <a:bodyPr/>
              <a:lstStyle/>
              <a:p>
                <a:r>
                  <a:rPr lang="es-AR">
                    <a:noFill/>
                  </a:rPr>
                  <a:t> </a:t>
                </a:r>
              </a:p>
            </p:txBody>
          </p:sp>
        </mc:Fallback>
      </mc:AlternateContent>
      <p:cxnSp>
        <p:nvCxnSpPr>
          <p:cNvPr id="40" name="Conector recto 39"/>
          <p:cNvCxnSpPr/>
          <p:nvPr/>
        </p:nvCxnSpPr>
        <p:spPr>
          <a:xfrm flipV="1">
            <a:off x="6366418" y="1663405"/>
            <a:ext cx="1" cy="137659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cto 40"/>
          <p:cNvCxnSpPr/>
          <p:nvPr/>
        </p:nvCxnSpPr>
        <p:spPr>
          <a:xfrm flipH="1">
            <a:off x="6366419" y="3039995"/>
            <a:ext cx="4944501" cy="0"/>
          </a:xfrm>
          <a:prstGeom prst="line">
            <a:avLst/>
          </a:prstGeom>
        </p:spPr>
        <p:style>
          <a:lnRef idx="2">
            <a:schemeClr val="dk1"/>
          </a:lnRef>
          <a:fillRef idx="0">
            <a:schemeClr val="dk1"/>
          </a:fillRef>
          <a:effectRef idx="1">
            <a:schemeClr val="dk1"/>
          </a:effectRef>
          <a:fontRef idx="minor">
            <a:schemeClr val="tx1"/>
          </a:fontRef>
        </p:style>
      </p:cxnSp>
      <p:grpSp>
        <p:nvGrpSpPr>
          <p:cNvPr id="43" name="Grupo 42"/>
          <p:cNvGrpSpPr/>
          <p:nvPr/>
        </p:nvGrpSpPr>
        <p:grpSpPr>
          <a:xfrm rot="19154456">
            <a:off x="6123503" y="1933986"/>
            <a:ext cx="493667" cy="474004"/>
            <a:chOff x="1512916" y="3158836"/>
            <a:chExt cx="831273" cy="798022"/>
          </a:xfrm>
        </p:grpSpPr>
        <p:sp>
          <p:nvSpPr>
            <p:cNvPr id="44" name="Elipse 43"/>
            <p:cNvSpPr/>
            <p:nvPr/>
          </p:nvSpPr>
          <p:spPr>
            <a:xfrm>
              <a:off x="1512916" y="3158836"/>
              <a:ext cx="831273" cy="7980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5" name="Conector curvado 44"/>
            <p:cNvCxnSpPr/>
            <p:nvPr/>
          </p:nvCxnSpPr>
          <p:spPr>
            <a:xfrm rot="16200000" flipH="1">
              <a:off x="1741516" y="3395748"/>
              <a:ext cx="365761" cy="340822"/>
            </a:xfrm>
            <a:prstGeom prst="curvedConnector3">
              <a:avLst/>
            </a:prstGeom>
          </p:spPr>
          <p:style>
            <a:lnRef idx="3">
              <a:schemeClr val="dk1"/>
            </a:lnRef>
            <a:fillRef idx="0">
              <a:schemeClr val="dk1"/>
            </a:fillRef>
            <a:effectRef idx="2">
              <a:schemeClr val="dk1"/>
            </a:effectRef>
            <a:fontRef idx="minor">
              <a:schemeClr val="tx1"/>
            </a:fontRef>
          </p:style>
        </p:cxnSp>
      </p:grpSp>
      <p:cxnSp>
        <p:nvCxnSpPr>
          <p:cNvPr id="46" name="Conector recto 45"/>
          <p:cNvCxnSpPr/>
          <p:nvPr/>
        </p:nvCxnSpPr>
        <p:spPr>
          <a:xfrm flipH="1">
            <a:off x="7651520" y="1663405"/>
            <a:ext cx="306972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Rectángulo 46"/>
              <p:cNvSpPr/>
              <p:nvPr/>
            </p:nvSpPr>
            <p:spPr>
              <a:xfrm>
                <a:off x="6828741" y="1490077"/>
                <a:ext cx="822777"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200" b="0" i="1" smtClean="0">
                              <a:solidFill>
                                <a:schemeClr val="tx1"/>
                              </a:solidFill>
                              <a:latin typeface="Cambria Math" panose="02040503050406030204" pitchFamily="18" charset="0"/>
                            </a:rPr>
                          </m:ctrlPr>
                        </m:sSubPr>
                        <m:e>
                          <m:r>
                            <a:rPr lang="es-ES" sz="1200" b="0" i="1" smtClean="0">
                              <a:solidFill>
                                <a:schemeClr val="tx1"/>
                              </a:solidFill>
                              <a:latin typeface="Cambria Math" panose="02040503050406030204" pitchFamily="18" charset="0"/>
                            </a:rPr>
                            <m:t>𝑍</m:t>
                          </m:r>
                        </m:e>
                        <m:sub>
                          <m:r>
                            <a:rPr lang="es-ES" sz="1200" b="0" i="1" smtClean="0">
                              <a:solidFill>
                                <a:schemeClr val="tx1"/>
                              </a:solidFill>
                              <a:latin typeface="Cambria Math" panose="02040503050406030204" pitchFamily="18" charset="0"/>
                            </a:rPr>
                            <m:t>0</m:t>
                          </m:r>
                        </m:sub>
                      </m:sSub>
                      <m:r>
                        <a:rPr lang="es-ES" sz="1200" b="0" i="1" smtClean="0">
                          <a:solidFill>
                            <a:schemeClr val="tx1"/>
                          </a:solidFill>
                          <a:latin typeface="Cambria Math" panose="02040503050406030204" pitchFamily="18" charset="0"/>
                        </a:rPr>
                        <m:t>=50</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47" name="Rectángulo 46"/>
              <p:cNvSpPr>
                <a:spLocks noRot="1" noChangeAspect="1" noMove="1" noResize="1" noEditPoints="1" noAdjustHandles="1" noChangeArrowheads="1" noChangeShapeType="1" noTextEdit="1"/>
              </p:cNvSpPr>
              <p:nvPr/>
            </p:nvSpPr>
            <p:spPr>
              <a:xfrm>
                <a:off x="6828741" y="1490077"/>
                <a:ext cx="822777" cy="346656"/>
              </a:xfrm>
              <a:prstGeom prst="rect">
                <a:avLst/>
              </a:prstGeom>
              <a:blipFill>
                <a:blip r:embed="rId6"/>
                <a:stretch>
                  <a:fillRect/>
                </a:stretch>
              </a:blipFill>
              <a:ln>
                <a:solidFill>
                  <a:schemeClr val="tx1"/>
                </a:solidFill>
              </a:ln>
            </p:spPr>
            <p:txBody>
              <a:bodyPr/>
              <a:lstStyle/>
              <a:p>
                <a:r>
                  <a:rPr lang="es-AR">
                    <a:noFill/>
                  </a:rPr>
                  <a:t> </a:t>
                </a:r>
              </a:p>
            </p:txBody>
          </p:sp>
        </mc:Fallback>
      </mc:AlternateContent>
      <p:cxnSp>
        <p:nvCxnSpPr>
          <p:cNvPr id="48" name="Conector recto 47"/>
          <p:cNvCxnSpPr>
            <a:stCxn id="47" idx="1"/>
          </p:cNvCxnSpPr>
          <p:nvPr/>
        </p:nvCxnSpPr>
        <p:spPr>
          <a:xfrm flipH="1">
            <a:off x="6366418" y="1663405"/>
            <a:ext cx="462323" cy="0"/>
          </a:xfrm>
          <a:prstGeom prst="line">
            <a:avLst/>
          </a:prstGeom>
        </p:spPr>
        <p:style>
          <a:lnRef idx="2">
            <a:schemeClr val="dk1"/>
          </a:lnRef>
          <a:fillRef idx="0">
            <a:schemeClr val="dk1"/>
          </a:fillRef>
          <a:effectRef idx="1">
            <a:schemeClr val="dk1"/>
          </a:effectRef>
          <a:fontRef idx="minor">
            <a:schemeClr val="tx1"/>
          </a:fontRef>
        </p:style>
      </p:cxnSp>
      <p:cxnSp>
        <p:nvCxnSpPr>
          <p:cNvPr id="49" name="Conector recto 48"/>
          <p:cNvCxnSpPr/>
          <p:nvPr/>
        </p:nvCxnSpPr>
        <p:spPr>
          <a:xfrm flipH="1">
            <a:off x="10721747" y="1663405"/>
            <a:ext cx="589173" cy="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p:cNvCxnSpPr/>
          <p:nvPr/>
        </p:nvCxnSpPr>
        <p:spPr>
          <a:xfrm flipV="1">
            <a:off x="1131092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1" name="Rectángulo 50"/>
              <p:cNvSpPr/>
              <p:nvPr/>
            </p:nvSpPr>
            <p:spPr>
              <a:xfrm>
                <a:off x="11002664" y="1985825"/>
                <a:ext cx="616512" cy="6687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1200" b="0" i="1" smtClean="0">
                          <a:solidFill>
                            <a:schemeClr val="tx1"/>
                          </a:solidFill>
                          <a:latin typeface="Cambria Math" panose="02040503050406030204" pitchFamily="18" charset="0"/>
                        </a:rPr>
                        <m:t>𝑗</m:t>
                      </m:r>
                      <m:r>
                        <a:rPr lang="es-ES" sz="1200" b="0" i="1" smtClean="0">
                          <a:solidFill>
                            <a:schemeClr val="tx1"/>
                          </a:solidFill>
                          <a:latin typeface="Cambria Math" panose="02040503050406030204" pitchFamily="18" charset="0"/>
                        </a:rPr>
                        <m:t>276</m:t>
                      </m:r>
                      <m:r>
                        <m:rPr>
                          <m:sty m:val="p"/>
                        </m:rPr>
                        <a:rPr lang="es-ES" sz="1200" b="0" i="0" smtClean="0">
                          <a:solidFill>
                            <a:schemeClr val="tx1"/>
                          </a:solidFill>
                          <a:latin typeface="Cambria Math" panose="02040503050406030204" pitchFamily="18" charset="0"/>
                        </a:rPr>
                        <m:t>Ω</m:t>
                      </m:r>
                    </m:oMath>
                  </m:oMathPara>
                </a14:m>
                <a:endParaRPr lang="es-AR" sz="1200" dirty="0"/>
              </a:p>
            </p:txBody>
          </p:sp>
        </mc:Choice>
        <mc:Fallback xmlns="">
          <p:sp>
            <p:nvSpPr>
              <p:cNvPr id="51" name="Rectángulo 50"/>
              <p:cNvSpPr>
                <a:spLocks noRot="1" noChangeAspect="1" noMove="1" noResize="1" noEditPoints="1" noAdjustHandles="1" noChangeArrowheads="1" noChangeShapeType="1" noTextEdit="1"/>
              </p:cNvSpPr>
              <p:nvPr/>
            </p:nvSpPr>
            <p:spPr>
              <a:xfrm>
                <a:off x="11002664" y="1985825"/>
                <a:ext cx="616512" cy="668738"/>
              </a:xfrm>
              <a:prstGeom prst="rect">
                <a:avLst/>
              </a:prstGeom>
              <a:blipFill>
                <a:blip r:embed="rId7"/>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Rectángulo 51"/>
              <p:cNvSpPr/>
              <p:nvPr/>
            </p:nvSpPr>
            <p:spPr>
              <a:xfrm>
                <a:off x="7989586" y="1490077"/>
                <a:ext cx="934820" cy="3466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07000"/>
                  </a:lnSpc>
                  <a:spcAft>
                    <a:spcPts val="800"/>
                  </a:spcAft>
                </a:pPr>
                <a14:m>
                  <m:oMathPara xmlns:m="http://schemas.openxmlformats.org/officeDocument/2006/math">
                    <m:oMathParaPr>
                      <m:jc m:val="centerGroup"/>
                    </m:oMathParaPr>
                    <m:oMath xmlns:m="http://schemas.openxmlformats.org/officeDocument/2006/math">
                      <m:r>
                        <a:rPr lang="es-ES" sz="1600" b="0" i="0" smtClean="0">
                          <a:solidFill>
                            <a:srgbClr val="0070C0"/>
                          </a:solidFill>
                          <a:latin typeface="Cambria Math" panose="02040503050406030204" pitchFamily="18" charset="0"/>
                        </a:rPr>
                        <m:t>−</m:t>
                      </m:r>
                      <m:r>
                        <m:rPr>
                          <m:sty m:val="p"/>
                        </m:rPr>
                        <a:rPr lang="es-ES" sz="1600" b="0" i="0" smtClean="0">
                          <a:solidFill>
                            <a:srgbClr val="0070C0"/>
                          </a:solidFill>
                          <a:latin typeface="Cambria Math" panose="02040503050406030204" pitchFamily="18" charset="0"/>
                        </a:rPr>
                        <m:t>j</m:t>
                      </m:r>
                      <m:r>
                        <a:rPr lang="es-ES" sz="1600" smtClean="0">
                          <a:solidFill>
                            <a:srgbClr val="0070C0"/>
                          </a:solidFill>
                          <a:latin typeface="Cambria Math" panose="02040503050406030204" pitchFamily="18" charset="0"/>
                        </a:rPr>
                        <m:t>74,5</m:t>
                      </m:r>
                      <m:r>
                        <a:rPr lang="es-ES" sz="1600">
                          <a:solidFill>
                            <a:srgbClr val="0070C0"/>
                          </a:solidFill>
                          <a:latin typeface="Cambria Math" panose="02040503050406030204" pitchFamily="18" charset="0"/>
                        </a:rPr>
                        <m:t> </m:t>
                      </m:r>
                      <m:r>
                        <m:rPr>
                          <m:sty m:val="p"/>
                        </m:rPr>
                        <a:rPr lang="es-ES" sz="1600">
                          <a:solidFill>
                            <a:srgbClr val="0070C0"/>
                          </a:solidFill>
                          <a:latin typeface="Cambria Math" panose="02040503050406030204" pitchFamily="18" charset="0"/>
                        </a:rPr>
                        <m:t>Ω</m:t>
                      </m:r>
                    </m:oMath>
                  </m:oMathPara>
                </a14:m>
                <a:endParaRPr lang="es-ES" sz="4000" i="1" dirty="0">
                  <a:solidFill>
                    <a:srgbClr val="0070C0"/>
                  </a:solidFill>
                  <a:latin typeface="Cambria Math" panose="02040503050406030204" pitchFamily="18" charset="0"/>
                  <a:ea typeface="Calibri" panose="020F0502020204030204" pitchFamily="34" charset="0"/>
                  <a:cs typeface="Calibri" panose="020F0502020204030204" pitchFamily="34" charset="0"/>
                </a:endParaRPr>
              </a:p>
            </p:txBody>
          </p:sp>
        </mc:Choice>
        <mc:Fallback xmlns="">
          <p:sp>
            <p:nvSpPr>
              <p:cNvPr id="52" name="Rectángulo 51"/>
              <p:cNvSpPr>
                <a:spLocks noRot="1" noChangeAspect="1" noMove="1" noResize="1" noEditPoints="1" noAdjustHandles="1" noChangeArrowheads="1" noChangeShapeType="1" noTextEdit="1"/>
              </p:cNvSpPr>
              <p:nvPr/>
            </p:nvSpPr>
            <p:spPr>
              <a:xfrm>
                <a:off x="7989586" y="1490077"/>
                <a:ext cx="934820" cy="346656"/>
              </a:xfrm>
              <a:prstGeom prst="rect">
                <a:avLst/>
              </a:prstGeom>
              <a:blipFill>
                <a:blip r:embed="rId10"/>
                <a:stretch>
                  <a:fillRect/>
                </a:stretch>
              </a:blipFill>
              <a:ln>
                <a:solidFill>
                  <a:schemeClr val="tx1"/>
                </a:solidFill>
              </a:ln>
            </p:spPr>
            <p:txBody>
              <a:bodyPr/>
              <a:lstStyle/>
              <a:p>
                <a:r>
                  <a:rPr lang="es-AR">
                    <a:noFill/>
                  </a:rPr>
                  <a:t> </a:t>
                </a:r>
              </a:p>
            </p:txBody>
          </p:sp>
        </mc:Fallback>
      </mc:AlternateContent>
      <p:cxnSp>
        <p:nvCxnSpPr>
          <p:cNvPr id="53" name="Conector recto 52"/>
          <p:cNvCxnSpPr/>
          <p:nvPr/>
        </p:nvCxnSpPr>
        <p:spPr>
          <a:xfrm flipV="1">
            <a:off x="9338300" y="1663405"/>
            <a:ext cx="0" cy="137659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4" name="Rectángulo 53"/>
              <p:cNvSpPr/>
              <p:nvPr/>
            </p:nvSpPr>
            <p:spPr>
              <a:xfrm>
                <a:off x="9042554" y="1966204"/>
                <a:ext cx="591492" cy="716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1600" i="1">
                              <a:solidFill>
                                <a:srgbClr val="0070C0"/>
                              </a:solidFill>
                              <a:latin typeface="Cambria Math" panose="02040503050406030204" pitchFamily="18" charset="0"/>
                            </a:rPr>
                          </m:ctrlPr>
                        </m:sSubPr>
                        <m:e>
                          <m:r>
                            <a:rPr lang="es-ES" sz="1600" i="1">
                              <a:solidFill>
                                <a:srgbClr val="0070C0"/>
                              </a:solidFill>
                              <a:latin typeface="Cambria Math" panose="02040503050406030204" pitchFamily="18" charset="0"/>
                            </a:rPr>
                            <m:t>𝑋</m:t>
                          </m:r>
                        </m:e>
                        <m:sub>
                          <m:r>
                            <a:rPr lang="es-ES" sz="1600" i="1">
                              <a:solidFill>
                                <a:srgbClr val="0070C0"/>
                              </a:solidFill>
                              <a:latin typeface="Cambria Math" panose="02040503050406030204" pitchFamily="18" charset="0"/>
                            </a:rPr>
                            <m:t>𝑖𝑛𝑑</m:t>
                          </m:r>
                        </m:sub>
                      </m:sSub>
                    </m:oMath>
                  </m:oMathPara>
                </a14:m>
                <a:endParaRPr lang="es-AR" sz="1600" dirty="0">
                  <a:solidFill>
                    <a:srgbClr val="0070C0"/>
                  </a:solidFill>
                </a:endParaRPr>
              </a:p>
            </p:txBody>
          </p:sp>
        </mc:Choice>
        <mc:Fallback xmlns="">
          <p:sp>
            <p:nvSpPr>
              <p:cNvPr id="54" name="Rectángulo 53"/>
              <p:cNvSpPr>
                <a:spLocks noRot="1" noChangeAspect="1" noMove="1" noResize="1" noEditPoints="1" noAdjustHandles="1" noChangeArrowheads="1" noChangeShapeType="1" noTextEdit="1"/>
              </p:cNvSpPr>
              <p:nvPr/>
            </p:nvSpPr>
            <p:spPr>
              <a:xfrm>
                <a:off x="9042554" y="1966204"/>
                <a:ext cx="591492" cy="716976"/>
              </a:xfrm>
              <a:prstGeom prst="rect">
                <a:avLst/>
              </a:prstGeom>
              <a:blipFill>
                <a:blip r:embed="rId11"/>
                <a:stretch>
                  <a:fillRect/>
                </a:stretch>
              </a:blipFill>
              <a:ln>
                <a:solidFill>
                  <a:schemeClr val="tx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5" name="Rectángulo 54"/>
              <p:cNvSpPr/>
              <p:nvPr/>
            </p:nvSpPr>
            <p:spPr>
              <a:xfrm>
                <a:off x="1662787" y="3298965"/>
                <a:ext cx="2809039" cy="390748"/>
              </a:xfrm>
              <a:prstGeom prst="rect">
                <a:avLst/>
              </a:prstGeom>
            </p:spPr>
            <p:txBody>
              <a:bodyPr wrap="none">
                <a:spAutoFit/>
              </a:bodyPr>
              <a:lstStyle/>
              <a:p>
                <a14:m>
                  <m:oMath xmlns:m="http://schemas.openxmlformats.org/officeDocument/2006/math">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sSub>
                      <m:sSubPr>
                        <m:ctrlPr>
                          <a:rPr lang="es-ES" i="1" smtClean="0">
                            <a:solidFill>
                              <a:srgbClr val="0070C0"/>
                            </a:solidFill>
                            <a:latin typeface="Cambria Math" panose="02040503050406030204" pitchFamily="18" charset="0"/>
                          </a:rPr>
                        </m:ctrlPr>
                      </m:sSubPr>
                      <m:e>
                        <m:r>
                          <a:rPr lang="es-ES" i="1">
                            <a:solidFill>
                              <a:srgbClr val="0070C0"/>
                            </a:solidFill>
                            <a:latin typeface="Cambria Math" panose="02040503050406030204" pitchFamily="18" charset="0"/>
                          </a:rPr>
                          <m:t>𝑋</m:t>
                        </m:r>
                      </m:e>
                      <m:sub>
                        <m:r>
                          <a:rPr lang="es-ES" i="1">
                            <a:solidFill>
                              <a:srgbClr val="0070C0"/>
                            </a:solidFill>
                            <a:latin typeface="Cambria Math" panose="02040503050406030204" pitchFamily="18" charset="0"/>
                          </a:rPr>
                          <m:t>𝑐𝑎𝑝</m:t>
                        </m:r>
                      </m:sub>
                    </m:sSub>
                  </m:oMath>
                </a14:m>
                <a:r>
                  <a:rPr lang="es-AR" i="1" dirty="0" smtClean="0">
                    <a:solidFill>
                      <a:srgbClr val="0070C0"/>
                    </a:solidFill>
                  </a:rPr>
                  <a:t>//</a:t>
                </a:r>
                <a14:m>
                  <m:oMath xmlns:m="http://schemas.openxmlformats.org/officeDocument/2006/math">
                    <m:r>
                      <a:rPr lang="es-ES" i="1">
                        <a:solidFill>
                          <a:srgbClr val="0070C0"/>
                        </a:solidFill>
                        <a:latin typeface="Cambria Math" panose="02040503050406030204" pitchFamily="18" charset="0"/>
                      </a:rPr>
                      <m:t>𝑗</m:t>
                    </m:r>
                    <m:r>
                      <a:rPr lang="es-ES" i="1">
                        <a:solidFill>
                          <a:srgbClr val="0070C0"/>
                        </a:solidFill>
                        <a:latin typeface="Cambria Math" panose="02040503050406030204" pitchFamily="18" charset="0"/>
                      </a:rPr>
                      <m:t>276</m:t>
                    </m:r>
                    <m:r>
                      <a:rPr lang="es-ES" i="1">
                        <a:solidFill>
                          <a:srgbClr val="0070C0"/>
                        </a:solidFill>
                        <a:latin typeface="Cambria Math" panose="02040503050406030204" pitchFamily="18" charset="0"/>
                      </a:rPr>
                      <m:t>𝛺</m:t>
                    </m:r>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108</m:t>
                    </m:r>
                    <m:r>
                      <a:rPr lang="es-ES" b="0" i="1" smtClean="0">
                        <a:solidFill>
                          <a:srgbClr val="0070C0"/>
                        </a:solidFill>
                        <a:latin typeface="Cambria Math" panose="02040503050406030204" pitchFamily="18" charset="0"/>
                      </a:rPr>
                      <m:t>𝛺</m:t>
                    </m:r>
                  </m:oMath>
                </a14:m>
                <a:endParaRPr lang="es-AR" i="1" dirty="0">
                  <a:solidFill>
                    <a:srgbClr val="0070C0"/>
                  </a:solidFill>
                </a:endParaRPr>
              </a:p>
            </p:txBody>
          </p:sp>
        </mc:Choice>
        <mc:Fallback xmlns="">
          <p:sp>
            <p:nvSpPr>
              <p:cNvPr id="55" name="Rectángulo 54"/>
              <p:cNvSpPr>
                <a:spLocks noRot="1" noChangeAspect="1" noMove="1" noResize="1" noEditPoints="1" noAdjustHandles="1" noChangeArrowheads="1" noChangeShapeType="1" noTextEdit="1"/>
              </p:cNvSpPr>
              <p:nvPr/>
            </p:nvSpPr>
            <p:spPr>
              <a:xfrm>
                <a:off x="1662787" y="3298965"/>
                <a:ext cx="2809039" cy="390748"/>
              </a:xfrm>
              <a:prstGeom prst="rect">
                <a:avLst/>
              </a:prstGeom>
              <a:blipFill>
                <a:blip r:embed="rId12"/>
                <a:stretch>
                  <a:fillRect t="-6250" b="-2031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6" name="Rectángulo 55"/>
              <p:cNvSpPr/>
              <p:nvPr/>
            </p:nvSpPr>
            <p:spPr>
              <a:xfrm>
                <a:off x="7989586" y="3298965"/>
                <a:ext cx="2441246" cy="369332"/>
              </a:xfrm>
              <a:prstGeom prst="rect">
                <a:avLst/>
              </a:prstGeom>
            </p:spPr>
            <p:txBody>
              <a:bodyPr wrap="none">
                <a:spAutoFit/>
              </a:bodyPr>
              <a:lstStyle/>
              <a:p>
                <a14:m>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𝑗</m:t>
                        </m:r>
                        <m:r>
                          <a:rPr lang="es-ES" i="1">
                            <a:solidFill>
                              <a:srgbClr val="0070C0"/>
                            </a:solidFill>
                            <a:latin typeface="Cambria Math" panose="02040503050406030204" pitchFamily="18" charset="0"/>
                          </a:rPr>
                          <m:t>𝑋</m:t>
                        </m:r>
                      </m:e>
                      <m:sub>
                        <m:r>
                          <a:rPr lang="es-ES" b="0" i="1" smtClean="0">
                            <a:solidFill>
                              <a:srgbClr val="0070C0"/>
                            </a:solidFill>
                            <a:latin typeface="Cambria Math" panose="02040503050406030204" pitchFamily="18" charset="0"/>
                          </a:rPr>
                          <m:t>𝑖𝑛𝑑</m:t>
                        </m:r>
                      </m:sub>
                    </m:sSub>
                  </m:oMath>
                </a14:m>
                <a:r>
                  <a:rPr lang="es-AR" i="1" dirty="0" smtClean="0">
                    <a:solidFill>
                      <a:srgbClr val="0070C0"/>
                    </a:solidFill>
                  </a:rPr>
                  <a:t>//</a:t>
                </a:r>
                <a14:m>
                  <m:oMath xmlns:m="http://schemas.openxmlformats.org/officeDocument/2006/math">
                    <m:r>
                      <a:rPr lang="es-ES" i="1">
                        <a:solidFill>
                          <a:srgbClr val="0070C0"/>
                        </a:solidFill>
                        <a:latin typeface="Cambria Math" panose="02040503050406030204" pitchFamily="18" charset="0"/>
                      </a:rPr>
                      <m:t>𝑗</m:t>
                    </m:r>
                    <m:r>
                      <a:rPr lang="es-ES" i="1">
                        <a:solidFill>
                          <a:srgbClr val="0070C0"/>
                        </a:solidFill>
                        <a:latin typeface="Cambria Math" panose="02040503050406030204" pitchFamily="18" charset="0"/>
                      </a:rPr>
                      <m:t>276</m:t>
                    </m:r>
                    <m:r>
                      <a:rPr lang="es-ES" i="1">
                        <a:solidFill>
                          <a:srgbClr val="0070C0"/>
                        </a:solidFill>
                        <a:latin typeface="Cambria Math" panose="02040503050406030204" pitchFamily="18" charset="0"/>
                      </a:rPr>
                      <m:t>𝛺</m:t>
                    </m:r>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108</m:t>
                    </m:r>
                    <m:r>
                      <a:rPr lang="es-ES" b="0" i="1" smtClean="0">
                        <a:solidFill>
                          <a:srgbClr val="0070C0"/>
                        </a:solidFill>
                        <a:latin typeface="Cambria Math" panose="02040503050406030204" pitchFamily="18" charset="0"/>
                      </a:rPr>
                      <m:t>𝛺</m:t>
                    </m:r>
                  </m:oMath>
                </a14:m>
                <a:endParaRPr lang="es-AR" i="1" dirty="0">
                  <a:solidFill>
                    <a:srgbClr val="0070C0"/>
                  </a:solidFill>
                </a:endParaRPr>
              </a:p>
            </p:txBody>
          </p:sp>
        </mc:Choice>
        <mc:Fallback xmlns="">
          <p:sp>
            <p:nvSpPr>
              <p:cNvPr id="56" name="Rectángulo 55"/>
              <p:cNvSpPr>
                <a:spLocks noRot="1" noChangeAspect="1" noMove="1" noResize="1" noEditPoints="1" noAdjustHandles="1" noChangeArrowheads="1" noChangeShapeType="1" noTextEdit="1"/>
              </p:cNvSpPr>
              <p:nvPr/>
            </p:nvSpPr>
            <p:spPr>
              <a:xfrm>
                <a:off x="7989586" y="3298965"/>
                <a:ext cx="2441246" cy="369332"/>
              </a:xfrm>
              <a:prstGeom prst="rect">
                <a:avLst/>
              </a:prstGeom>
              <a:blipFill>
                <a:blip r:embed="rId13"/>
                <a:stretch>
                  <a:fillRect l="-750" t="-8197" r="-250"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7" name="Rectángulo 56"/>
              <p:cNvSpPr/>
              <p:nvPr/>
            </p:nvSpPr>
            <p:spPr>
              <a:xfrm>
                <a:off x="1256682" y="3948682"/>
                <a:ext cx="3364383"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𝑌</m:t>
                          </m:r>
                        </m:e>
                        <m:sub>
                          <m:r>
                            <a:rPr lang="es-ES" i="1">
                              <a:solidFill>
                                <a:srgbClr val="0070C0"/>
                              </a:solidFill>
                              <a:latin typeface="Cambria Math" panose="02040503050406030204" pitchFamily="18" charset="0"/>
                            </a:rPr>
                            <m:t>𝑐𝑎𝑝</m:t>
                          </m:r>
                        </m:sub>
                      </m:sSub>
                      <m:r>
                        <a:rPr lang="es-ES" b="0" i="1" smtClean="0">
                          <a:solidFill>
                            <a:srgbClr val="0070C0"/>
                          </a:solidFill>
                          <a:latin typeface="Cambria Math" panose="02040503050406030204" pitchFamily="18" charset="0"/>
                        </a:rPr>
                        <m:t>−</m:t>
                      </m:r>
                      <m:r>
                        <a:rPr lang="es-ES" i="1">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0,00363 </m:t>
                      </m:r>
                      <m:r>
                        <a:rPr lang="es-ES" b="0" i="1" smtClean="0">
                          <a:solidFill>
                            <a:srgbClr val="0070C0"/>
                          </a:solidFill>
                          <a:latin typeface="Cambria Math" panose="02040503050406030204" pitchFamily="18" charset="0"/>
                        </a:rPr>
                        <m:t>𝑆</m:t>
                      </m:r>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0,00926 </m:t>
                      </m:r>
                      <m:r>
                        <a:rPr lang="es-ES" b="0" i="1" smtClean="0">
                          <a:solidFill>
                            <a:srgbClr val="0070C0"/>
                          </a:solidFill>
                          <a:latin typeface="Cambria Math" panose="02040503050406030204" pitchFamily="18" charset="0"/>
                        </a:rPr>
                        <m:t>𝑆</m:t>
                      </m:r>
                    </m:oMath>
                  </m:oMathPara>
                </a14:m>
                <a:endParaRPr lang="es-AR" i="1" dirty="0">
                  <a:solidFill>
                    <a:srgbClr val="0070C0"/>
                  </a:solidFill>
                </a:endParaRPr>
              </a:p>
            </p:txBody>
          </p:sp>
        </mc:Choice>
        <mc:Fallback xmlns="">
          <p:sp>
            <p:nvSpPr>
              <p:cNvPr id="57" name="Rectángulo 56"/>
              <p:cNvSpPr>
                <a:spLocks noRot="1" noChangeAspect="1" noMove="1" noResize="1" noEditPoints="1" noAdjustHandles="1" noChangeArrowheads="1" noChangeShapeType="1" noTextEdit="1"/>
              </p:cNvSpPr>
              <p:nvPr/>
            </p:nvSpPr>
            <p:spPr>
              <a:xfrm>
                <a:off x="1256682" y="3948682"/>
                <a:ext cx="3364383" cy="390748"/>
              </a:xfrm>
              <a:prstGeom prst="rect">
                <a:avLst/>
              </a:prstGeom>
              <a:blipFill>
                <a:blip r:embed="rId14"/>
                <a:stretch>
                  <a:fillRect b="-781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8" name="Rectángulo 57"/>
              <p:cNvSpPr/>
              <p:nvPr/>
            </p:nvSpPr>
            <p:spPr>
              <a:xfrm>
                <a:off x="7597567" y="3957181"/>
                <a:ext cx="35369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𝑌</m:t>
                          </m:r>
                        </m:e>
                        <m:sub>
                          <m:r>
                            <a:rPr lang="es-ES" b="0" i="1" smtClean="0">
                              <a:solidFill>
                                <a:srgbClr val="0070C0"/>
                              </a:solidFill>
                              <a:latin typeface="Cambria Math" panose="02040503050406030204" pitchFamily="18" charset="0"/>
                            </a:rPr>
                            <m:t>𝑖𝑛𝑑</m:t>
                          </m:r>
                        </m:sub>
                      </m:sSub>
                      <m:r>
                        <a:rPr lang="es-ES" b="0" i="1" smtClean="0">
                          <a:solidFill>
                            <a:srgbClr val="0070C0"/>
                          </a:solidFill>
                          <a:latin typeface="Cambria Math" panose="02040503050406030204" pitchFamily="18" charset="0"/>
                        </a:rPr>
                        <m:t>−</m:t>
                      </m:r>
                      <m:r>
                        <a:rPr lang="es-ES" i="1">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0,00363 </m:t>
                      </m:r>
                      <m:r>
                        <a:rPr lang="es-ES" b="0" i="1" smtClean="0">
                          <a:solidFill>
                            <a:srgbClr val="0070C0"/>
                          </a:solidFill>
                          <a:latin typeface="Cambria Math" panose="02040503050406030204" pitchFamily="18" charset="0"/>
                        </a:rPr>
                        <m:t>𝑆</m:t>
                      </m:r>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0,00926 </m:t>
                      </m:r>
                      <m:r>
                        <a:rPr lang="es-ES" b="0" i="1" smtClean="0">
                          <a:solidFill>
                            <a:srgbClr val="0070C0"/>
                          </a:solidFill>
                          <a:latin typeface="Cambria Math" panose="02040503050406030204" pitchFamily="18" charset="0"/>
                        </a:rPr>
                        <m:t>𝑆</m:t>
                      </m:r>
                    </m:oMath>
                  </m:oMathPara>
                </a14:m>
                <a:endParaRPr lang="es-AR" i="1" dirty="0">
                  <a:solidFill>
                    <a:srgbClr val="0070C0"/>
                  </a:solidFill>
                </a:endParaRPr>
              </a:p>
            </p:txBody>
          </p:sp>
        </mc:Choice>
        <mc:Fallback xmlns="">
          <p:sp>
            <p:nvSpPr>
              <p:cNvPr id="58" name="Rectángulo 57"/>
              <p:cNvSpPr>
                <a:spLocks noRot="1" noChangeAspect="1" noMove="1" noResize="1" noEditPoints="1" noAdjustHandles="1" noChangeArrowheads="1" noChangeShapeType="1" noTextEdit="1"/>
              </p:cNvSpPr>
              <p:nvPr/>
            </p:nvSpPr>
            <p:spPr>
              <a:xfrm>
                <a:off x="7597567" y="3957181"/>
                <a:ext cx="3536930" cy="369332"/>
              </a:xfrm>
              <a:prstGeom prst="rect">
                <a:avLst/>
              </a:prstGeom>
              <a:blipFill>
                <a:blip r:embed="rId15"/>
                <a:stretch>
                  <a:fillRect b="-1311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9" name="Rectángulo 58"/>
              <p:cNvSpPr/>
              <p:nvPr/>
            </p:nvSpPr>
            <p:spPr>
              <a:xfrm>
                <a:off x="1790911" y="4460785"/>
                <a:ext cx="1894428"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𝑌</m:t>
                          </m:r>
                        </m:e>
                        <m:sub>
                          <m:r>
                            <a:rPr lang="es-ES" i="1">
                              <a:solidFill>
                                <a:srgbClr val="0070C0"/>
                              </a:solidFill>
                              <a:latin typeface="Cambria Math" panose="02040503050406030204" pitchFamily="18" charset="0"/>
                            </a:rPr>
                            <m:t>𝑐𝑎𝑝</m:t>
                          </m:r>
                        </m:sub>
                      </m:sSub>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0,0129 </m:t>
                      </m:r>
                      <m:r>
                        <a:rPr lang="es-ES" b="0" i="1" smtClean="0">
                          <a:solidFill>
                            <a:srgbClr val="0070C0"/>
                          </a:solidFill>
                          <a:latin typeface="Cambria Math" panose="02040503050406030204" pitchFamily="18" charset="0"/>
                        </a:rPr>
                        <m:t>𝑆</m:t>
                      </m:r>
                    </m:oMath>
                  </m:oMathPara>
                </a14:m>
                <a:endParaRPr lang="es-AR" i="1" dirty="0">
                  <a:solidFill>
                    <a:srgbClr val="0070C0"/>
                  </a:solidFill>
                </a:endParaRPr>
              </a:p>
            </p:txBody>
          </p:sp>
        </mc:Choice>
        <mc:Fallback xmlns="">
          <p:sp>
            <p:nvSpPr>
              <p:cNvPr id="59" name="Rectángulo 58"/>
              <p:cNvSpPr>
                <a:spLocks noRot="1" noChangeAspect="1" noMove="1" noResize="1" noEditPoints="1" noAdjustHandles="1" noChangeArrowheads="1" noChangeShapeType="1" noTextEdit="1"/>
              </p:cNvSpPr>
              <p:nvPr/>
            </p:nvSpPr>
            <p:spPr>
              <a:xfrm>
                <a:off x="1790911" y="4460785"/>
                <a:ext cx="1894428" cy="390748"/>
              </a:xfrm>
              <a:prstGeom prst="rect">
                <a:avLst/>
              </a:prstGeom>
              <a:blipFill>
                <a:blip r:embed="rId16"/>
                <a:stretch>
                  <a:fillRect b="-781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0" name="Rectángulo 59"/>
              <p:cNvSpPr/>
              <p:nvPr/>
            </p:nvSpPr>
            <p:spPr>
              <a:xfrm>
                <a:off x="1950153" y="5052742"/>
                <a:ext cx="157594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ES" i="1">
                              <a:solidFill>
                                <a:srgbClr val="0070C0"/>
                              </a:solidFill>
                              <a:latin typeface="Cambria Math" panose="02040503050406030204" pitchFamily="18" charset="0"/>
                            </a:rPr>
                            <m:t>𝑐𝑎𝑝</m:t>
                          </m:r>
                        </m:sub>
                      </m:sSub>
                      <m:r>
                        <a:rPr lang="es-ES" b="0" i="1" smtClean="0">
                          <a:solidFill>
                            <a:srgbClr val="0070C0"/>
                          </a:solidFill>
                          <a:latin typeface="Cambria Math" panose="02040503050406030204" pitchFamily="18" charset="0"/>
                        </a:rPr>
                        <m:t>=77,6</m:t>
                      </m:r>
                      <m:r>
                        <a:rPr lang="es-ES" b="0" i="1" smtClean="0">
                          <a:solidFill>
                            <a:srgbClr val="0070C0"/>
                          </a:solidFill>
                          <a:latin typeface="Cambria Math" panose="02040503050406030204" pitchFamily="18" charset="0"/>
                        </a:rPr>
                        <m:t>𝛺</m:t>
                      </m:r>
                    </m:oMath>
                  </m:oMathPara>
                </a14:m>
                <a:endParaRPr lang="es-AR" i="1" dirty="0">
                  <a:solidFill>
                    <a:srgbClr val="0070C0"/>
                  </a:solidFill>
                </a:endParaRPr>
              </a:p>
            </p:txBody>
          </p:sp>
        </mc:Choice>
        <mc:Fallback xmlns="">
          <p:sp>
            <p:nvSpPr>
              <p:cNvPr id="60" name="Rectángulo 59"/>
              <p:cNvSpPr>
                <a:spLocks noRot="1" noChangeAspect="1" noMove="1" noResize="1" noEditPoints="1" noAdjustHandles="1" noChangeArrowheads="1" noChangeShapeType="1" noTextEdit="1"/>
              </p:cNvSpPr>
              <p:nvPr/>
            </p:nvSpPr>
            <p:spPr>
              <a:xfrm>
                <a:off x="1950153" y="5052742"/>
                <a:ext cx="1575944" cy="390748"/>
              </a:xfrm>
              <a:prstGeom prst="rect">
                <a:avLst/>
              </a:prstGeom>
              <a:blipFill>
                <a:blip r:embed="rId17"/>
                <a:stretch>
                  <a:fillRect b="-312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1" name="Rectángulo 60"/>
              <p:cNvSpPr/>
              <p:nvPr/>
            </p:nvSpPr>
            <p:spPr>
              <a:xfrm>
                <a:off x="8312755" y="4460785"/>
                <a:ext cx="20095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𝑌</m:t>
                          </m:r>
                        </m:e>
                        <m:sub>
                          <m:r>
                            <a:rPr lang="es-ES" b="0" i="1" smtClean="0">
                              <a:solidFill>
                                <a:srgbClr val="0070C0"/>
                              </a:solidFill>
                              <a:latin typeface="Cambria Math" panose="02040503050406030204" pitchFamily="18" charset="0"/>
                            </a:rPr>
                            <m:t>𝑖𝑛𝑑</m:t>
                          </m:r>
                        </m:sub>
                      </m:sSub>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0,00563 </m:t>
                      </m:r>
                      <m:r>
                        <a:rPr lang="es-ES" b="0" i="1" smtClean="0">
                          <a:solidFill>
                            <a:srgbClr val="0070C0"/>
                          </a:solidFill>
                          <a:latin typeface="Cambria Math" panose="02040503050406030204" pitchFamily="18" charset="0"/>
                        </a:rPr>
                        <m:t>𝑆</m:t>
                      </m:r>
                    </m:oMath>
                  </m:oMathPara>
                </a14:m>
                <a:endParaRPr lang="es-AR" i="1" dirty="0">
                  <a:solidFill>
                    <a:srgbClr val="0070C0"/>
                  </a:solidFill>
                </a:endParaRPr>
              </a:p>
            </p:txBody>
          </p:sp>
        </mc:Choice>
        <mc:Fallback xmlns="">
          <p:sp>
            <p:nvSpPr>
              <p:cNvPr id="61" name="Rectángulo 60"/>
              <p:cNvSpPr>
                <a:spLocks noRot="1" noChangeAspect="1" noMove="1" noResize="1" noEditPoints="1" noAdjustHandles="1" noChangeArrowheads="1" noChangeShapeType="1" noTextEdit="1"/>
              </p:cNvSpPr>
              <p:nvPr/>
            </p:nvSpPr>
            <p:spPr>
              <a:xfrm>
                <a:off x="8312755" y="4460785"/>
                <a:ext cx="2009589" cy="369332"/>
              </a:xfrm>
              <a:prstGeom prst="rect">
                <a:avLst/>
              </a:prstGeom>
              <a:blipFill>
                <a:blip r:embed="rId18"/>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2" name="Rectángulo 61"/>
              <p:cNvSpPr/>
              <p:nvPr/>
            </p:nvSpPr>
            <p:spPr>
              <a:xfrm>
                <a:off x="8471997" y="5052742"/>
                <a:ext cx="16866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AR" b="0" i="1" smtClean="0">
                              <a:solidFill>
                                <a:srgbClr val="0070C0"/>
                              </a:solidFill>
                              <a:latin typeface="Cambria Math" panose="02040503050406030204" pitchFamily="18" charset="0"/>
                            </a:rPr>
                            <m:t>𝑖𝑛𝑑</m:t>
                          </m:r>
                        </m:sub>
                      </m:sSub>
                      <m:r>
                        <a:rPr lang="es-ES" b="0" i="1" smtClean="0">
                          <a:solidFill>
                            <a:srgbClr val="0070C0"/>
                          </a:solidFill>
                          <a:latin typeface="Cambria Math" panose="02040503050406030204" pitchFamily="18" charset="0"/>
                        </a:rPr>
                        <m:t>=177,6</m:t>
                      </m:r>
                      <m:r>
                        <a:rPr lang="es-ES" b="0" i="1" smtClean="0">
                          <a:solidFill>
                            <a:srgbClr val="0070C0"/>
                          </a:solidFill>
                          <a:latin typeface="Cambria Math" panose="02040503050406030204" pitchFamily="18" charset="0"/>
                        </a:rPr>
                        <m:t>𝛺</m:t>
                      </m:r>
                    </m:oMath>
                  </m:oMathPara>
                </a14:m>
                <a:endParaRPr lang="es-AR" i="1" dirty="0">
                  <a:solidFill>
                    <a:srgbClr val="0070C0"/>
                  </a:solidFill>
                </a:endParaRPr>
              </a:p>
            </p:txBody>
          </p:sp>
        </mc:Choice>
        <mc:Fallback xmlns="">
          <p:sp>
            <p:nvSpPr>
              <p:cNvPr id="62" name="Rectángulo 61"/>
              <p:cNvSpPr>
                <a:spLocks noRot="1" noChangeAspect="1" noMove="1" noResize="1" noEditPoints="1" noAdjustHandles="1" noChangeArrowheads="1" noChangeShapeType="1" noTextEdit="1"/>
              </p:cNvSpPr>
              <p:nvPr/>
            </p:nvSpPr>
            <p:spPr>
              <a:xfrm>
                <a:off x="8471997" y="5052742"/>
                <a:ext cx="1686616" cy="369332"/>
              </a:xfrm>
              <a:prstGeom prst="rect">
                <a:avLst/>
              </a:prstGeom>
              <a:blipFill>
                <a:blip r:embed="rId19"/>
                <a:stretch>
                  <a:fillRect b="-1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3" name="CuadroTexto 62"/>
              <p:cNvSpPr txBox="1"/>
              <p:nvPr/>
            </p:nvSpPr>
            <p:spPr>
              <a:xfrm>
                <a:off x="4236979" y="4920576"/>
                <a:ext cx="3691690" cy="1775743"/>
              </a:xfrm>
              <a:prstGeom prst="rect">
                <a:avLst/>
              </a:prstGeom>
              <a:noFill/>
            </p:spPr>
            <p:txBody>
              <a:bodyPr wrap="square" rtlCol="0">
                <a:spAutoFit/>
              </a:bodyPr>
              <a:lstStyle/>
              <a:p>
                <a:pPr algn="just"/>
                <a:r>
                  <a:rPr lang="es-ES" dirty="0" smtClean="0"/>
                  <a:t>En algunas cargas puede ser que </a:t>
                </a:r>
                <a14:m>
                  <m:oMath xmlns:m="http://schemas.openxmlformats.org/officeDocument/2006/math">
                    <m:sSub>
                      <m:sSubPr>
                        <m:ctrlPr>
                          <a:rPr lang="es-ES" i="1">
                            <a:solidFill>
                              <a:srgbClr val="0070C0"/>
                            </a:solidFill>
                            <a:latin typeface="Cambria Math" panose="02040503050406030204" pitchFamily="18" charset="0"/>
                          </a:rPr>
                        </m:ctrlPr>
                      </m:sSubPr>
                      <m:e>
                        <m:r>
                          <a:rPr lang="es-ES" i="1">
                            <a:solidFill>
                              <a:srgbClr val="0070C0"/>
                            </a:solidFill>
                            <a:latin typeface="Cambria Math" panose="02040503050406030204" pitchFamily="18" charset="0"/>
                          </a:rPr>
                          <m:t>𝑌</m:t>
                        </m:r>
                      </m:e>
                      <m:sub>
                        <m:r>
                          <a:rPr lang="es-ES" i="1">
                            <a:solidFill>
                              <a:srgbClr val="0070C0"/>
                            </a:solidFill>
                            <a:latin typeface="Cambria Math" panose="02040503050406030204" pitchFamily="18" charset="0"/>
                          </a:rPr>
                          <m:t>𝑐𝑎𝑝</m:t>
                        </m:r>
                      </m:sub>
                    </m:sSub>
                  </m:oMath>
                </a14:m>
                <a:r>
                  <a:rPr lang="es-ES" dirty="0" smtClean="0"/>
                  <a:t> resulte negativa, o que </a:t>
                </a:r>
                <a14:m>
                  <m:oMath xmlns:m="http://schemas.openxmlformats.org/officeDocument/2006/math">
                    <m:sSub>
                      <m:sSubPr>
                        <m:ctrlPr>
                          <a:rPr lang="es-ES" i="1">
                            <a:solidFill>
                              <a:srgbClr val="0070C0"/>
                            </a:solidFill>
                            <a:latin typeface="Cambria Math" panose="02040503050406030204" pitchFamily="18" charset="0"/>
                          </a:rPr>
                        </m:ctrlPr>
                      </m:sSubPr>
                      <m:e>
                        <m:r>
                          <a:rPr lang="es-ES" i="1">
                            <a:solidFill>
                              <a:srgbClr val="0070C0"/>
                            </a:solidFill>
                            <a:latin typeface="Cambria Math" panose="02040503050406030204" pitchFamily="18" charset="0"/>
                          </a:rPr>
                          <m:t>𝑌</m:t>
                        </m:r>
                      </m:e>
                      <m:sub>
                        <m:r>
                          <a:rPr lang="es-ES" b="0" i="1" smtClean="0">
                            <a:solidFill>
                              <a:srgbClr val="0070C0"/>
                            </a:solidFill>
                            <a:latin typeface="Cambria Math" panose="02040503050406030204" pitchFamily="18" charset="0"/>
                          </a:rPr>
                          <m:t>𝑖𝑛𝑑</m:t>
                        </m:r>
                      </m:sub>
                    </m:sSub>
                  </m:oMath>
                </a14:m>
                <a:r>
                  <a:rPr lang="es-ES" dirty="0" smtClean="0"/>
                  <a:t> resulte positiva. En esos casos se usa una componente inductiva o capacitiva respectivamente. </a:t>
                </a:r>
                <a:r>
                  <a:rPr lang="es-ES" u="sng" dirty="0" smtClean="0"/>
                  <a:t>Pueden</a:t>
                </a:r>
                <a:r>
                  <a:rPr lang="es-ES" dirty="0" smtClean="0"/>
                  <a:t> quedar adaptadores LL y CC en vez de LC.</a:t>
                </a:r>
                <a:endParaRPr lang="es-ES" dirty="0"/>
              </a:p>
            </p:txBody>
          </p:sp>
        </mc:Choice>
        <mc:Fallback xmlns="">
          <p:sp>
            <p:nvSpPr>
              <p:cNvPr id="63" name="CuadroTexto 62"/>
              <p:cNvSpPr txBox="1">
                <a:spLocks noRot="1" noChangeAspect="1" noMove="1" noResize="1" noEditPoints="1" noAdjustHandles="1" noChangeArrowheads="1" noChangeShapeType="1" noTextEdit="1"/>
              </p:cNvSpPr>
              <p:nvPr/>
            </p:nvSpPr>
            <p:spPr>
              <a:xfrm>
                <a:off x="4236979" y="4920576"/>
                <a:ext cx="3691690" cy="1775743"/>
              </a:xfrm>
              <a:prstGeom prst="rect">
                <a:avLst/>
              </a:prstGeom>
              <a:blipFill>
                <a:blip r:embed="rId20"/>
                <a:stretch>
                  <a:fillRect l="-1320" t="-1375" r="-1485" b="-4811"/>
                </a:stretch>
              </a:blipFill>
            </p:spPr>
            <p:txBody>
              <a:bodyPr/>
              <a:lstStyle/>
              <a:p>
                <a:r>
                  <a:rPr lang="es-AR">
                    <a:noFill/>
                  </a:rPr>
                  <a:t> </a:t>
                </a:r>
              </a:p>
            </p:txBody>
          </p:sp>
        </mc:Fallback>
      </mc:AlternateContent>
      <p:cxnSp>
        <p:nvCxnSpPr>
          <p:cNvPr id="4" name="Conector recto de flecha 3"/>
          <p:cNvCxnSpPr>
            <a:stCxn id="59" idx="3"/>
          </p:cNvCxnSpPr>
          <p:nvPr/>
        </p:nvCxnSpPr>
        <p:spPr>
          <a:xfrm>
            <a:off x="3685339" y="4656159"/>
            <a:ext cx="551640" cy="39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ector recto de flecha 79"/>
          <p:cNvCxnSpPr/>
          <p:nvPr/>
        </p:nvCxnSpPr>
        <p:spPr>
          <a:xfrm flipH="1">
            <a:off x="7855527" y="4669178"/>
            <a:ext cx="504593" cy="251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Rectángulo 63"/>
              <p:cNvSpPr/>
              <p:nvPr/>
            </p:nvSpPr>
            <p:spPr>
              <a:xfrm>
                <a:off x="993168" y="5431210"/>
                <a:ext cx="130074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ES" i="1">
                              <a:solidFill>
                                <a:srgbClr val="0070C0"/>
                              </a:solidFill>
                              <a:latin typeface="Cambria Math" panose="02040503050406030204" pitchFamily="18" charset="0"/>
                            </a:rPr>
                            <m:t>𝑐𝑎𝑝</m:t>
                          </m:r>
                        </m:sub>
                      </m:sSub>
                      <m:r>
                        <a:rPr lang="es-ES" b="0" i="1" smtClean="0">
                          <a:solidFill>
                            <a:srgbClr val="0070C0"/>
                          </a:solidFill>
                          <a:latin typeface="Cambria Math" panose="02040503050406030204" pitchFamily="18" charset="0"/>
                        </a:rPr>
                        <m:t>=</m:t>
                      </m:r>
                      <m:f>
                        <m:fPr>
                          <m:ctrlPr>
                            <a:rPr lang="es-AR" b="0" i="1" smtClean="0">
                              <a:solidFill>
                                <a:srgbClr val="0070C0"/>
                              </a:solidFill>
                              <a:latin typeface="Cambria Math" panose="02040503050406030204" pitchFamily="18" charset="0"/>
                            </a:rPr>
                          </m:ctrlPr>
                        </m:fPr>
                        <m:num>
                          <m:r>
                            <a:rPr lang="es-AR" b="0" i="1" smtClean="0">
                              <a:solidFill>
                                <a:srgbClr val="0070C0"/>
                              </a:solidFill>
                              <a:latin typeface="Cambria Math" panose="02040503050406030204" pitchFamily="18" charset="0"/>
                            </a:rPr>
                            <m:t>1</m:t>
                          </m:r>
                        </m:num>
                        <m:den>
                          <m:r>
                            <a:rPr lang="es-ES" b="0" i="1" smtClean="0">
                              <a:solidFill>
                                <a:srgbClr val="0070C0"/>
                              </a:solidFill>
                              <a:latin typeface="Cambria Math" panose="02040503050406030204" pitchFamily="18" charset="0"/>
                            </a:rPr>
                            <m:t>𝜔</m:t>
                          </m:r>
                          <m:r>
                            <a:rPr lang="es-ES" b="0" i="1" smtClean="0">
                              <a:solidFill>
                                <a:srgbClr val="0070C0"/>
                              </a:solidFill>
                              <a:latin typeface="Cambria Math" panose="02040503050406030204" pitchFamily="18" charset="0"/>
                            </a:rPr>
                            <m:t>𝐶</m:t>
                          </m:r>
                        </m:den>
                      </m:f>
                    </m:oMath>
                  </m:oMathPara>
                </a14:m>
                <a:endParaRPr lang="es-AR" i="1" dirty="0">
                  <a:solidFill>
                    <a:srgbClr val="0070C0"/>
                  </a:solidFill>
                </a:endParaRPr>
              </a:p>
            </p:txBody>
          </p:sp>
        </mc:Choice>
        <mc:Fallback xmlns="">
          <p:sp>
            <p:nvSpPr>
              <p:cNvPr id="64" name="Rectángulo 63"/>
              <p:cNvSpPr>
                <a:spLocks noRot="1" noChangeAspect="1" noMove="1" noResize="1" noEditPoints="1" noAdjustHandles="1" noChangeArrowheads="1" noChangeShapeType="1" noTextEdit="1"/>
              </p:cNvSpPr>
              <p:nvPr/>
            </p:nvSpPr>
            <p:spPr>
              <a:xfrm>
                <a:off x="993168" y="5431210"/>
                <a:ext cx="1300741" cy="612732"/>
              </a:xfrm>
              <a:prstGeom prst="rect">
                <a:avLst/>
              </a:prstGeom>
              <a:blipFill>
                <a:blip r:embed="rId2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5" name="Rectángulo 64"/>
              <p:cNvSpPr/>
              <p:nvPr/>
            </p:nvSpPr>
            <p:spPr>
              <a:xfrm>
                <a:off x="977940" y="6161328"/>
                <a:ext cx="1449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smtClean="0">
                          <a:solidFill>
                            <a:srgbClr val="0070C0"/>
                          </a:solidFill>
                          <a:latin typeface="Cambria Math" panose="02040503050406030204" pitchFamily="18" charset="0"/>
                        </a:rPr>
                        <m:t>𝐶</m:t>
                      </m:r>
                      <m:r>
                        <a:rPr lang="es-ES" b="0" i="1" smtClean="0">
                          <a:solidFill>
                            <a:srgbClr val="0070C0"/>
                          </a:solidFill>
                          <a:latin typeface="Cambria Math" panose="02040503050406030204" pitchFamily="18" charset="0"/>
                        </a:rPr>
                        <m:t>=2,28 </m:t>
                      </m:r>
                      <m:r>
                        <a:rPr lang="es-ES" b="0" i="1" smtClean="0">
                          <a:solidFill>
                            <a:srgbClr val="0070C0"/>
                          </a:solidFill>
                          <a:latin typeface="Cambria Math" panose="02040503050406030204" pitchFamily="18" charset="0"/>
                        </a:rPr>
                        <m:t>𝑝𝐹</m:t>
                      </m:r>
                    </m:oMath>
                  </m:oMathPara>
                </a14:m>
                <a:endParaRPr lang="es-AR" i="1" dirty="0" smtClean="0">
                  <a:solidFill>
                    <a:srgbClr val="0070C0"/>
                  </a:solidFill>
                </a:endParaRPr>
              </a:p>
            </p:txBody>
          </p:sp>
        </mc:Choice>
        <mc:Fallback xmlns="">
          <p:sp>
            <p:nvSpPr>
              <p:cNvPr id="65" name="Rectángulo 64"/>
              <p:cNvSpPr>
                <a:spLocks noRot="1" noChangeAspect="1" noMove="1" noResize="1" noEditPoints="1" noAdjustHandles="1" noChangeArrowheads="1" noChangeShapeType="1" noTextEdit="1"/>
              </p:cNvSpPr>
              <p:nvPr/>
            </p:nvSpPr>
            <p:spPr>
              <a:xfrm>
                <a:off x="977940" y="6161328"/>
                <a:ext cx="1449371" cy="369332"/>
              </a:xfrm>
              <a:prstGeom prst="rect">
                <a:avLst/>
              </a:prstGeom>
              <a:blipFill>
                <a:blip r:embed="rId22"/>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6" name="Rectángulo 65"/>
              <p:cNvSpPr/>
              <p:nvPr/>
            </p:nvSpPr>
            <p:spPr>
              <a:xfrm>
                <a:off x="8292726" y="5619924"/>
                <a:ext cx="1263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𝑋</m:t>
                          </m:r>
                        </m:e>
                        <m:sub>
                          <m:r>
                            <a:rPr lang="es-ES" b="0" i="1" smtClean="0">
                              <a:solidFill>
                                <a:srgbClr val="0070C0"/>
                              </a:solidFill>
                              <a:latin typeface="Cambria Math" panose="02040503050406030204" pitchFamily="18" charset="0"/>
                            </a:rPr>
                            <m:t>𝑖𝑛𝑑</m:t>
                          </m:r>
                        </m:sub>
                      </m:sSub>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𝜔</m:t>
                      </m:r>
                      <m:r>
                        <a:rPr lang="es-ES" b="0" i="1" smtClean="0">
                          <a:solidFill>
                            <a:srgbClr val="0070C0"/>
                          </a:solidFill>
                          <a:latin typeface="Cambria Math" panose="02040503050406030204" pitchFamily="18" charset="0"/>
                        </a:rPr>
                        <m:t>𝐿</m:t>
                      </m:r>
                    </m:oMath>
                  </m:oMathPara>
                </a14:m>
                <a:endParaRPr lang="es-AR" i="1" dirty="0">
                  <a:solidFill>
                    <a:srgbClr val="0070C0"/>
                  </a:solidFill>
                </a:endParaRPr>
              </a:p>
            </p:txBody>
          </p:sp>
        </mc:Choice>
        <mc:Fallback xmlns="">
          <p:sp>
            <p:nvSpPr>
              <p:cNvPr id="66" name="Rectángulo 65"/>
              <p:cNvSpPr>
                <a:spLocks noRot="1" noChangeAspect="1" noMove="1" noResize="1" noEditPoints="1" noAdjustHandles="1" noChangeArrowheads="1" noChangeShapeType="1" noTextEdit="1"/>
              </p:cNvSpPr>
              <p:nvPr/>
            </p:nvSpPr>
            <p:spPr>
              <a:xfrm>
                <a:off x="8292726" y="5619924"/>
                <a:ext cx="1263359" cy="369332"/>
              </a:xfrm>
              <a:prstGeom prst="rect">
                <a:avLst/>
              </a:prstGeom>
              <a:blipFill>
                <a:blip r:embed="rId23"/>
                <a:stretch>
                  <a:fillRect b="-1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7" name="Rectángulo 66"/>
              <p:cNvSpPr/>
              <p:nvPr/>
            </p:nvSpPr>
            <p:spPr>
              <a:xfrm>
                <a:off x="8183016" y="6169649"/>
                <a:ext cx="15863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rgbClr val="0070C0"/>
                          </a:solidFill>
                          <a:latin typeface="Cambria Math" panose="02040503050406030204" pitchFamily="18" charset="0"/>
                        </a:rPr>
                        <m:t>𝐿</m:t>
                      </m:r>
                      <m:r>
                        <a:rPr lang="es-ES" b="0" i="1" smtClean="0">
                          <a:solidFill>
                            <a:srgbClr val="0070C0"/>
                          </a:solidFill>
                          <a:latin typeface="Cambria Math" panose="02040503050406030204" pitchFamily="18" charset="0"/>
                        </a:rPr>
                        <m:t>=31,4 </m:t>
                      </m:r>
                      <m:r>
                        <a:rPr lang="es-ES" b="0" i="1" smtClean="0">
                          <a:solidFill>
                            <a:srgbClr val="0070C0"/>
                          </a:solidFill>
                          <a:latin typeface="Cambria Math" panose="02040503050406030204" pitchFamily="18" charset="0"/>
                        </a:rPr>
                        <m:t>𝑛𝐻𝑦</m:t>
                      </m:r>
                    </m:oMath>
                  </m:oMathPara>
                </a14:m>
                <a:endParaRPr lang="es-AR" i="1" dirty="0" smtClean="0">
                  <a:solidFill>
                    <a:srgbClr val="0070C0"/>
                  </a:solidFill>
                </a:endParaRPr>
              </a:p>
            </p:txBody>
          </p:sp>
        </mc:Choice>
        <mc:Fallback xmlns="">
          <p:sp>
            <p:nvSpPr>
              <p:cNvPr id="67" name="Rectángulo 66"/>
              <p:cNvSpPr>
                <a:spLocks noRot="1" noChangeAspect="1" noMove="1" noResize="1" noEditPoints="1" noAdjustHandles="1" noChangeArrowheads="1" noChangeShapeType="1" noTextEdit="1"/>
              </p:cNvSpPr>
              <p:nvPr/>
            </p:nvSpPr>
            <p:spPr>
              <a:xfrm>
                <a:off x="8183016" y="6169649"/>
                <a:ext cx="1586396" cy="369332"/>
              </a:xfrm>
              <a:prstGeom prst="rect">
                <a:avLst/>
              </a:prstGeom>
              <a:blipFill>
                <a:blip r:embed="rId24"/>
                <a:stretch>
                  <a:fillRect b="-1147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8" name="Rectángulo 67"/>
              <p:cNvSpPr/>
              <p:nvPr/>
            </p:nvSpPr>
            <p:spPr>
              <a:xfrm>
                <a:off x="2587970" y="5552910"/>
                <a:ext cx="1440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𝑍</m:t>
                          </m:r>
                        </m:e>
                        <m:sub>
                          <m:r>
                            <a:rPr lang="es-ES" b="0" i="1" smtClean="0">
                              <a:solidFill>
                                <a:srgbClr val="0070C0"/>
                              </a:solidFill>
                              <a:latin typeface="Cambria Math" panose="02040503050406030204" pitchFamily="18" charset="0"/>
                            </a:rPr>
                            <m:t>𝑆</m:t>
                          </m:r>
                        </m:sub>
                      </m:sSub>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74,5</m:t>
                      </m:r>
                      <m:r>
                        <a:rPr lang="es-ES" b="0" i="1" smtClean="0">
                          <a:solidFill>
                            <a:srgbClr val="0070C0"/>
                          </a:solidFill>
                          <a:latin typeface="Cambria Math" panose="02040503050406030204" pitchFamily="18" charset="0"/>
                        </a:rPr>
                        <m:t>𝛺</m:t>
                      </m:r>
                    </m:oMath>
                  </m:oMathPara>
                </a14:m>
                <a:endParaRPr lang="es-AR" i="1" dirty="0">
                  <a:solidFill>
                    <a:srgbClr val="0070C0"/>
                  </a:solidFill>
                </a:endParaRPr>
              </a:p>
            </p:txBody>
          </p:sp>
        </mc:Choice>
        <mc:Fallback xmlns="">
          <p:sp>
            <p:nvSpPr>
              <p:cNvPr id="68" name="Rectángulo 67"/>
              <p:cNvSpPr>
                <a:spLocks noRot="1" noChangeAspect="1" noMove="1" noResize="1" noEditPoints="1" noAdjustHandles="1" noChangeArrowheads="1" noChangeShapeType="1" noTextEdit="1"/>
              </p:cNvSpPr>
              <p:nvPr/>
            </p:nvSpPr>
            <p:spPr>
              <a:xfrm>
                <a:off x="2587970" y="5552910"/>
                <a:ext cx="1440971" cy="369332"/>
              </a:xfrm>
              <a:prstGeom prst="rect">
                <a:avLst/>
              </a:prstGeom>
              <a:blipFill>
                <a:blip r:embed="rId25"/>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9" name="Rectángulo 68"/>
              <p:cNvSpPr/>
              <p:nvPr/>
            </p:nvSpPr>
            <p:spPr>
              <a:xfrm>
                <a:off x="2587969" y="6120518"/>
                <a:ext cx="15863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smtClean="0">
                          <a:solidFill>
                            <a:srgbClr val="0070C0"/>
                          </a:solidFill>
                          <a:latin typeface="Cambria Math" panose="02040503050406030204" pitchFamily="18" charset="0"/>
                        </a:rPr>
                        <m:t>𝐿</m:t>
                      </m:r>
                      <m:r>
                        <a:rPr lang="es-ES" b="0" i="1" smtClean="0">
                          <a:solidFill>
                            <a:srgbClr val="0070C0"/>
                          </a:solidFill>
                          <a:latin typeface="Cambria Math" panose="02040503050406030204" pitchFamily="18" charset="0"/>
                        </a:rPr>
                        <m:t>=13,2 </m:t>
                      </m:r>
                      <m:r>
                        <a:rPr lang="es-ES" b="0" i="1" smtClean="0">
                          <a:solidFill>
                            <a:srgbClr val="0070C0"/>
                          </a:solidFill>
                          <a:latin typeface="Cambria Math" panose="02040503050406030204" pitchFamily="18" charset="0"/>
                        </a:rPr>
                        <m:t>𝑛𝐻𝑦</m:t>
                      </m:r>
                    </m:oMath>
                  </m:oMathPara>
                </a14:m>
                <a:endParaRPr lang="es-AR" i="1" dirty="0">
                  <a:solidFill>
                    <a:srgbClr val="0070C0"/>
                  </a:solidFill>
                </a:endParaRPr>
              </a:p>
            </p:txBody>
          </p:sp>
        </mc:Choice>
        <mc:Fallback xmlns="">
          <p:sp>
            <p:nvSpPr>
              <p:cNvPr id="69" name="Rectángulo 68"/>
              <p:cNvSpPr>
                <a:spLocks noRot="1" noChangeAspect="1" noMove="1" noResize="1" noEditPoints="1" noAdjustHandles="1" noChangeArrowheads="1" noChangeShapeType="1" noTextEdit="1"/>
              </p:cNvSpPr>
              <p:nvPr/>
            </p:nvSpPr>
            <p:spPr>
              <a:xfrm>
                <a:off x="2587969" y="6120518"/>
                <a:ext cx="1586396" cy="369332"/>
              </a:xfrm>
              <a:prstGeom prst="rect">
                <a:avLst/>
              </a:prstGeom>
              <a:blipFill>
                <a:blip r:embed="rId26"/>
                <a:stretch>
                  <a:fillRect b="-1147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0" name="Rectángulo 69"/>
              <p:cNvSpPr/>
              <p:nvPr/>
            </p:nvSpPr>
            <p:spPr>
              <a:xfrm>
                <a:off x="9979427" y="5619846"/>
                <a:ext cx="16203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rgbClr val="0070C0"/>
                              </a:solidFill>
                              <a:latin typeface="Cambria Math" panose="02040503050406030204" pitchFamily="18" charset="0"/>
                            </a:rPr>
                          </m:ctrlPr>
                        </m:sSubPr>
                        <m:e>
                          <m:r>
                            <a:rPr lang="es-ES" b="0" i="1" smtClean="0">
                              <a:solidFill>
                                <a:srgbClr val="0070C0"/>
                              </a:solidFill>
                              <a:latin typeface="Cambria Math" panose="02040503050406030204" pitchFamily="18" charset="0"/>
                            </a:rPr>
                            <m:t>𝑍</m:t>
                          </m:r>
                        </m:e>
                        <m:sub>
                          <m:r>
                            <a:rPr lang="es-ES" b="0" i="1" smtClean="0">
                              <a:solidFill>
                                <a:srgbClr val="0070C0"/>
                              </a:solidFill>
                              <a:latin typeface="Cambria Math" panose="02040503050406030204" pitchFamily="18" charset="0"/>
                            </a:rPr>
                            <m:t>𝑆</m:t>
                          </m:r>
                        </m:sub>
                      </m:sSub>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𝑗</m:t>
                      </m:r>
                      <m:r>
                        <a:rPr lang="es-ES" b="0" i="1" smtClean="0">
                          <a:solidFill>
                            <a:srgbClr val="0070C0"/>
                          </a:solidFill>
                          <a:latin typeface="Cambria Math" panose="02040503050406030204" pitchFamily="18" charset="0"/>
                        </a:rPr>
                        <m:t>74,5</m:t>
                      </m:r>
                      <m:r>
                        <a:rPr lang="es-ES" b="0" i="1" smtClean="0">
                          <a:solidFill>
                            <a:srgbClr val="0070C0"/>
                          </a:solidFill>
                          <a:latin typeface="Cambria Math" panose="02040503050406030204" pitchFamily="18" charset="0"/>
                        </a:rPr>
                        <m:t>𝛺</m:t>
                      </m:r>
                    </m:oMath>
                  </m:oMathPara>
                </a14:m>
                <a:endParaRPr lang="es-AR" i="1" dirty="0">
                  <a:solidFill>
                    <a:srgbClr val="0070C0"/>
                  </a:solidFill>
                </a:endParaRPr>
              </a:p>
            </p:txBody>
          </p:sp>
        </mc:Choice>
        <mc:Fallback xmlns="">
          <p:sp>
            <p:nvSpPr>
              <p:cNvPr id="70" name="Rectángulo 69"/>
              <p:cNvSpPr>
                <a:spLocks noRot="1" noChangeAspect="1" noMove="1" noResize="1" noEditPoints="1" noAdjustHandles="1" noChangeArrowheads="1" noChangeShapeType="1" noTextEdit="1"/>
              </p:cNvSpPr>
              <p:nvPr/>
            </p:nvSpPr>
            <p:spPr>
              <a:xfrm>
                <a:off x="9979427" y="5619846"/>
                <a:ext cx="1620315" cy="369332"/>
              </a:xfrm>
              <a:prstGeom prst="rect">
                <a:avLst/>
              </a:prstGeom>
              <a:blipFill>
                <a:blip r:embed="rId27"/>
                <a:stretch>
                  <a:fillRect b="-13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1" name="Rectángulo 70"/>
              <p:cNvSpPr/>
              <p:nvPr/>
            </p:nvSpPr>
            <p:spPr>
              <a:xfrm>
                <a:off x="10064900" y="6161328"/>
                <a:ext cx="1449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solidFill>
                            <a:srgbClr val="0070C0"/>
                          </a:solidFill>
                          <a:latin typeface="Cambria Math" panose="02040503050406030204" pitchFamily="18" charset="0"/>
                        </a:rPr>
                        <m:t>𝐶</m:t>
                      </m:r>
                      <m:r>
                        <a:rPr lang="es-ES" b="0" i="1" smtClean="0">
                          <a:solidFill>
                            <a:srgbClr val="0070C0"/>
                          </a:solidFill>
                          <a:latin typeface="Cambria Math" panose="02040503050406030204" pitchFamily="18" charset="0"/>
                        </a:rPr>
                        <m:t>=2,37 </m:t>
                      </m:r>
                      <m:r>
                        <a:rPr lang="es-ES" b="0" i="1" smtClean="0">
                          <a:solidFill>
                            <a:srgbClr val="0070C0"/>
                          </a:solidFill>
                          <a:latin typeface="Cambria Math" panose="02040503050406030204" pitchFamily="18" charset="0"/>
                        </a:rPr>
                        <m:t>𝑝𝐹</m:t>
                      </m:r>
                    </m:oMath>
                  </m:oMathPara>
                </a14:m>
                <a:endParaRPr lang="es-AR" i="1" dirty="0">
                  <a:solidFill>
                    <a:srgbClr val="0070C0"/>
                  </a:solidFill>
                </a:endParaRPr>
              </a:p>
            </p:txBody>
          </p:sp>
        </mc:Choice>
        <mc:Fallback xmlns="">
          <p:sp>
            <p:nvSpPr>
              <p:cNvPr id="71" name="Rectángulo 70"/>
              <p:cNvSpPr>
                <a:spLocks noRot="1" noChangeAspect="1" noMove="1" noResize="1" noEditPoints="1" noAdjustHandles="1" noChangeArrowheads="1" noChangeShapeType="1" noTextEdit="1"/>
              </p:cNvSpPr>
              <p:nvPr/>
            </p:nvSpPr>
            <p:spPr>
              <a:xfrm>
                <a:off x="10064900" y="6161328"/>
                <a:ext cx="1449371" cy="369332"/>
              </a:xfrm>
              <a:prstGeom prst="rect">
                <a:avLst/>
              </a:prstGeom>
              <a:blipFill>
                <a:blip r:embed="rId28"/>
                <a:stretch>
                  <a:fillRect b="-13333"/>
                </a:stretch>
              </a:blipFill>
            </p:spPr>
            <p:txBody>
              <a:bodyPr/>
              <a:lstStyle/>
              <a:p>
                <a:r>
                  <a:rPr lang="es-AR">
                    <a:noFill/>
                  </a:rPr>
                  <a:t> </a:t>
                </a:r>
              </a:p>
            </p:txBody>
          </p:sp>
        </mc:Fallback>
      </mc:AlternateContent>
    </p:spTree>
    <p:extLst>
      <p:ext uri="{BB962C8B-B14F-4D97-AF65-F5344CB8AC3E}">
        <p14:creationId xmlns:p14="http://schemas.microsoft.com/office/powerpoint/2010/main" val="4064035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4613</TotalTime>
  <Words>1079</Words>
  <Application>Microsoft Office PowerPoint</Application>
  <PresentationFormat>Panorámica</PresentationFormat>
  <Paragraphs>382</Paragraphs>
  <Slides>32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40" baseType="lpstr">
      <vt:lpstr>Arial</vt:lpstr>
      <vt:lpstr>Calibri</vt:lpstr>
      <vt:lpstr>Calibri Light</vt:lpstr>
      <vt:lpstr>Cambria</vt:lpstr>
      <vt:lpstr>Cambria Math</vt:lpstr>
      <vt:lpstr>Times New Roman</vt:lpstr>
      <vt:lpstr>Tema de Office</vt:lpstr>
      <vt:lpstr>Imagen de mapa de bits</vt:lpstr>
      <vt:lpstr>Adaptación de Impedancias Parámetros Concentrados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6 Práctica 7</dc:title>
  <dc:creator>Ramiro</dc:creator>
  <cp:lastModifiedBy>LAC077</cp:lastModifiedBy>
  <cp:revision>306</cp:revision>
  <dcterms:created xsi:type="dcterms:W3CDTF">2020-05-04T20:23:02Z</dcterms:created>
  <dcterms:modified xsi:type="dcterms:W3CDTF">2022-12-15T19:22:12Z</dcterms:modified>
</cp:coreProperties>
</file>