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291" r:id="rId4"/>
    <p:sldId id="292" r:id="rId5"/>
    <p:sldId id="293" r:id="rId6"/>
    <p:sldId id="294" r:id="rId7"/>
    <p:sldId id="295" r:id="rId8"/>
    <p:sldId id="296" r:id="rId9"/>
    <p:sldId id="311" r:id="rId10"/>
    <p:sldId id="312" r:id="rId11"/>
    <p:sldId id="313" r:id="rId12"/>
    <p:sldId id="314" r:id="rId13"/>
    <p:sldId id="315" r:id="rId1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1" autoAdjust="0"/>
    <p:restoredTop sz="94660"/>
  </p:normalViewPr>
  <p:slideViewPr>
    <p:cSldViewPr>
      <p:cViewPr varScale="1">
        <p:scale>
          <a:sx n="88" d="100"/>
          <a:sy n="88" d="100"/>
        </p:scale>
        <p:origin x="1044" y="9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972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4077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2237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54262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206691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21029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74907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413832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29992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77290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1102FC-B22D-4AAF-8029-FC942838A692}" type="datetimeFigureOut">
              <a:rPr lang="es-AR" smtClean="0"/>
              <a:t>7/7/2022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007B84EB-93E1-4011-B99E-C58086F4A202}" type="slidenum">
              <a:rPr lang="es-AR" smtClean="0"/>
              <a:t>‹Nº›</a:t>
            </a:fld>
            <a:endParaRPr lang="es-AR" dirty="0"/>
          </a:p>
        </p:txBody>
      </p:sp>
    </p:spTree>
    <p:extLst>
      <p:ext uri="{BB962C8B-B14F-4D97-AF65-F5344CB8AC3E}">
        <p14:creationId xmlns:p14="http://schemas.microsoft.com/office/powerpoint/2010/main" val="303008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102FC-B22D-4AAF-8029-FC942838A692}" type="datetimeFigureOut">
              <a:rPr lang="es-AR" smtClean="0"/>
              <a:t>7/7/2022</a:t>
            </a:fld>
            <a:endParaRPr lang="es-AR"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B84EB-93E1-4011-B99E-C58086F4A202}" type="slidenum">
              <a:rPr lang="es-AR" smtClean="0"/>
              <a:t>‹Nº›</a:t>
            </a:fld>
            <a:endParaRPr lang="es-AR" dirty="0"/>
          </a:p>
        </p:txBody>
      </p:sp>
    </p:spTree>
    <p:extLst>
      <p:ext uri="{BB962C8B-B14F-4D97-AF65-F5344CB8AC3E}">
        <p14:creationId xmlns:p14="http://schemas.microsoft.com/office/powerpoint/2010/main" val="211412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5.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6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460.png"/><Relationship Id="rId16"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19" Type="http://schemas.openxmlformats.org/officeDocument/2006/relationships/image" Target="../media/image5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7391" y="800708"/>
                <a:ext cx="9025109" cy="5976664"/>
              </a:xfrm>
            </p:spPr>
            <p:txBody>
              <a:bodyPr>
                <a:noAutofit/>
              </a:bodyPr>
              <a:lstStyle/>
              <a:p>
                <a:pPr algn="just"/>
                <a:r>
                  <a:rPr lang="es-AR" sz="2400" dirty="0" smtClean="0">
                    <a:solidFill>
                      <a:schemeClr val="tx1"/>
                    </a:solidFill>
                    <a:latin typeface="Verdana" pitchFamily="34" charset="0"/>
                    <a:ea typeface="Verdana" pitchFamily="34" charset="0"/>
                  </a:rPr>
                  <a:t>En la teoría se propuso el diseño de un amplificador en </a:t>
                </a:r>
                <a14:m>
                  <m:oMath xmlns:m="http://schemas.openxmlformats.org/officeDocument/2006/math">
                    <m:r>
                      <a:rPr lang="es-AR" sz="2400" b="0" i="1" smtClean="0">
                        <a:solidFill>
                          <a:schemeClr val="tx1"/>
                        </a:solidFill>
                        <a:latin typeface="Cambria Math"/>
                        <a:ea typeface="Verdana" pitchFamily="34" charset="0"/>
                      </a:rPr>
                      <m:t>𝑓</m:t>
                    </m:r>
                    <m:r>
                      <a:rPr lang="es-AR" sz="2400" b="0" i="1" smtClean="0">
                        <a:solidFill>
                          <a:schemeClr val="tx1"/>
                        </a:solidFill>
                        <a:latin typeface="Cambria Math"/>
                        <a:ea typeface="Verdana" pitchFamily="34" charset="0"/>
                      </a:rPr>
                      <m:t>=500 </m:t>
                    </m:r>
                    <m:r>
                      <a:rPr lang="es-AR" sz="2400" b="0" i="1" smtClean="0">
                        <a:solidFill>
                          <a:schemeClr val="tx1"/>
                        </a:solidFill>
                        <a:latin typeface="Cambria Math"/>
                        <a:ea typeface="Verdana" pitchFamily="34" charset="0"/>
                      </a:rPr>
                      <m:t>𝑀𝐻𝑧</m:t>
                    </m:r>
                  </m:oMath>
                </a14:m>
                <a:r>
                  <a:rPr lang="es-AR" sz="2400" dirty="0" smtClean="0">
                    <a:solidFill>
                      <a:schemeClr val="tx1"/>
                    </a:solidFill>
                    <a:latin typeface="Verdana" pitchFamily="34" charset="0"/>
                    <a:ea typeface="Verdana" pitchFamily="34" charset="0"/>
                  </a:rPr>
                  <a:t>, utilizando </a:t>
                </a:r>
                <a:r>
                  <a:rPr lang="es-AR" sz="2400" dirty="0">
                    <a:solidFill>
                      <a:schemeClr val="tx1"/>
                    </a:solidFill>
                    <a:latin typeface="Verdana" pitchFamily="34" charset="0"/>
                    <a:ea typeface="Verdana" pitchFamily="34" charset="0"/>
                  </a:rPr>
                  <a:t>el transistor </a:t>
                </a:r>
                <a:r>
                  <a:rPr lang="es-AR" sz="2400" dirty="0" smtClean="0">
                    <a:solidFill>
                      <a:schemeClr val="tx1"/>
                    </a:solidFill>
                    <a:latin typeface="Verdana" pitchFamily="34" charset="0"/>
                    <a:ea typeface="Verdana" pitchFamily="34" charset="0"/>
                  </a:rPr>
                  <a:t>de alta frecuencia MRF901, </a:t>
                </a:r>
                <a:r>
                  <a:rPr lang="es-AR" sz="2400" dirty="0">
                    <a:solidFill>
                      <a:schemeClr val="tx1"/>
                    </a:solidFill>
                    <a:latin typeface="Verdana" pitchFamily="34" charset="0"/>
                    <a:ea typeface="Verdana" pitchFamily="34" charset="0"/>
                  </a:rPr>
                  <a:t>polarizado de manera que </a:t>
                </a:r>
                <a14:m>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a:solidFill>
                              <a:schemeClr val="tx1"/>
                            </a:solidFill>
                            <a:latin typeface="Cambria Math"/>
                            <a:ea typeface="Verdana" pitchFamily="34" charset="0"/>
                          </a:rPr>
                          <m:t>𝑉</m:t>
                        </m:r>
                      </m:e>
                      <m:sub>
                        <m:r>
                          <a:rPr lang="es-AR" sz="2400">
                            <a:solidFill>
                              <a:schemeClr val="tx1"/>
                            </a:solidFill>
                            <a:latin typeface="Cambria Math"/>
                            <a:ea typeface="Verdana" pitchFamily="34" charset="0"/>
                          </a:rPr>
                          <m:t>𝑐𝑒</m:t>
                        </m:r>
                      </m:sub>
                    </m:sSub>
                    <m:r>
                      <a:rPr lang="es-AR" sz="2400">
                        <a:solidFill>
                          <a:schemeClr val="tx1"/>
                        </a:solidFill>
                        <a:latin typeface="Cambria Math"/>
                        <a:ea typeface="Verdana" pitchFamily="34" charset="0"/>
                      </a:rPr>
                      <m:t>=6 </m:t>
                    </m:r>
                    <m:r>
                      <a:rPr lang="es-AR" sz="2400">
                        <a:solidFill>
                          <a:schemeClr val="tx1"/>
                        </a:solidFill>
                        <a:latin typeface="Cambria Math"/>
                        <a:ea typeface="Verdana" pitchFamily="34" charset="0"/>
                      </a:rPr>
                      <m:t>𝑉</m:t>
                    </m:r>
                  </m:oMath>
                </a14:m>
                <a:r>
                  <a:rPr lang="es-AR" sz="2400" dirty="0">
                    <a:solidFill>
                      <a:schemeClr val="tx1"/>
                    </a:solidFill>
                    <a:latin typeface="Verdana" pitchFamily="34" charset="0"/>
                    <a:ea typeface="Verdana" pitchFamily="34" charset="0"/>
                  </a:rPr>
                  <a:t> y  </a:t>
                </a:r>
                <a14:m>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a:solidFill>
                              <a:schemeClr val="tx1"/>
                            </a:solidFill>
                            <a:latin typeface="Cambria Math"/>
                            <a:ea typeface="Verdana" pitchFamily="34" charset="0"/>
                          </a:rPr>
                          <m:t>𝐼</m:t>
                        </m:r>
                      </m:e>
                      <m:sub>
                        <m:r>
                          <a:rPr lang="es-AR" sz="2400">
                            <a:solidFill>
                              <a:schemeClr val="tx1"/>
                            </a:solidFill>
                            <a:latin typeface="Cambria Math"/>
                            <a:ea typeface="Verdana" pitchFamily="34" charset="0"/>
                          </a:rPr>
                          <m:t>𝐶</m:t>
                        </m:r>
                      </m:sub>
                    </m:sSub>
                    <m:r>
                      <a:rPr lang="es-AR" sz="2400">
                        <a:solidFill>
                          <a:schemeClr val="tx1"/>
                        </a:solidFill>
                        <a:latin typeface="Cambria Math"/>
                        <a:ea typeface="Verdana" pitchFamily="34" charset="0"/>
                      </a:rPr>
                      <m:t>=20 </m:t>
                    </m:r>
                    <m:r>
                      <a:rPr lang="es-AR" sz="2400">
                        <a:solidFill>
                          <a:schemeClr val="tx1"/>
                        </a:solidFill>
                        <a:latin typeface="Cambria Math"/>
                        <a:ea typeface="Verdana" pitchFamily="34" charset="0"/>
                      </a:rPr>
                      <m:t>𝑚𝐴</m:t>
                    </m:r>
                  </m:oMath>
                </a14:m>
                <a:r>
                  <a:rPr lang="es-AR" sz="2400" dirty="0">
                    <a:solidFill>
                      <a:schemeClr val="tx1"/>
                    </a:solidFill>
                    <a:latin typeface="Verdana" pitchFamily="34" charset="0"/>
                    <a:ea typeface="Verdana" pitchFamily="34" charset="0"/>
                  </a:rPr>
                  <a:t>.</a:t>
                </a:r>
              </a:p>
              <a:p>
                <a:pPr algn="just"/>
                <a:endParaRPr lang="es-AR" sz="2400" dirty="0" smtClean="0">
                  <a:solidFill>
                    <a:schemeClr val="tx1"/>
                  </a:solidFill>
                  <a:latin typeface="Verdana" pitchFamily="34" charset="0"/>
                  <a:ea typeface="Verdana" pitchFamily="34" charset="0"/>
                </a:endParaRPr>
              </a:p>
              <a:p>
                <a:pPr algn="just"/>
                <a:r>
                  <a:rPr lang="es-AR" sz="2400" dirty="0" smtClean="0">
                    <a:solidFill>
                      <a:schemeClr val="tx1"/>
                    </a:solidFill>
                    <a:latin typeface="Verdana" pitchFamily="34" charset="0"/>
                    <a:ea typeface="Verdana" pitchFamily="34" charset="0"/>
                  </a:rPr>
                  <a:t>Los </a:t>
                </a:r>
                <a:r>
                  <a:rPr lang="es-AR" sz="2400" dirty="0">
                    <a:solidFill>
                      <a:schemeClr val="tx1"/>
                    </a:solidFill>
                    <a:latin typeface="Verdana" pitchFamily="34" charset="0"/>
                    <a:ea typeface="Verdana" pitchFamily="34" charset="0"/>
                  </a:rPr>
                  <a:t>parámetros S de cualquier </a:t>
                </a:r>
                <a:r>
                  <a:rPr lang="es-AR" sz="2400" dirty="0" smtClean="0">
                    <a:solidFill>
                      <a:schemeClr val="tx1"/>
                    </a:solidFill>
                    <a:latin typeface="Verdana" pitchFamily="34" charset="0"/>
                    <a:ea typeface="Verdana" pitchFamily="34" charset="0"/>
                  </a:rPr>
                  <a:t>transistor </a:t>
                </a:r>
                <a:r>
                  <a:rPr lang="es-AR" sz="2400" dirty="0">
                    <a:solidFill>
                      <a:schemeClr val="tx1"/>
                    </a:solidFill>
                    <a:latin typeface="Verdana" pitchFamily="34" charset="0"/>
                    <a:ea typeface="Verdana" pitchFamily="34" charset="0"/>
                  </a:rPr>
                  <a:t>varían con su punto de polarización, y son ofrecidos por el fabricante. En este caso, los datos </a:t>
                </a:r>
                <a:r>
                  <a:rPr lang="es-AR" sz="2400" dirty="0" smtClean="0">
                    <a:solidFill>
                      <a:schemeClr val="tx1"/>
                    </a:solidFill>
                    <a:latin typeface="Verdana" pitchFamily="34" charset="0"/>
                    <a:ea typeface="Verdana" pitchFamily="34" charset="0"/>
                  </a:rPr>
                  <a:t>se presentan para diferentes frecuencias, como los parámetros S expresados en módulo y </a:t>
                </a:r>
                <a:r>
                  <a:rPr lang="es-AR" sz="2400" dirty="0">
                    <a:solidFill>
                      <a:schemeClr val="tx1"/>
                    </a:solidFill>
                    <a:latin typeface="Verdana" pitchFamily="34" charset="0"/>
                    <a:ea typeface="Verdana" pitchFamily="34" charset="0"/>
                  </a:rPr>
                  <a:t>á</a:t>
                </a:r>
                <a:r>
                  <a:rPr lang="es-AR" sz="2400" dirty="0" smtClean="0">
                    <a:solidFill>
                      <a:schemeClr val="tx1"/>
                    </a:solidFill>
                    <a:latin typeface="Verdana" pitchFamily="34" charset="0"/>
                    <a:ea typeface="Verdana" pitchFamily="34" charset="0"/>
                  </a:rPr>
                  <a:t>ngulo:</a:t>
                </a: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7391" y="800708"/>
                <a:ext cx="9025109" cy="5976664"/>
              </a:xfrm>
              <a:blipFill>
                <a:blip r:embed="rId2"/>
                <a:stretch>
                  <a:fillRect l="-1081" t="-815" r="-101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08105167"/>
                  </p:ext>
                </p:extLst>
              </p:nvPr>
            </p:nvGraphicFramePr>
            <p:xfrm>
              <a:off x="467541" y="4725144"/>
              <a:ext cx="8028895" cy="1473200"/>
            </p:xfrm>
            <a:graphic>
              <a:graphicData uri="http://schemas.openxmlformats.org/drawingml/2006/table">
                <a:tbl>
                  <a:tblPr firstRow="1" bandRow="1">
                    <a:tableStyleId>{5940675A-B579-460E-94D1-54222C63F5DA}</a:tableStyleId>
                  </a:tblPr>
                  <a:tblGrid>
                    <a:gridCol w="1605779">
                      <a:extLst>
                        <a:ext uri="{9D8B030D-6E8A-4147-A177-3AD203B41FA5}">
                          <a16:colId xmlns:a16="http://schemas.microsoft.com/office/drawing/2014/main" val="20000"/>
                        </a:ext>
                      </a:extLst>
                    </a:gridCol>
                    <a:gridCol w="1605779">
                      <a:extLst>
                        <a:ext uri="{9D8B030D-6E8A-4147-A177-3AD203B41FA5}">
                          <a16:colId xmlns:a16="http://schemas.microsoft.com/office/drawing/2014/main" val="20001"/>
                        </a:ext>
                      </a:extLst>
                    </a:gridCol>
                    <a:gridCol w="1605779">
                      <a:extLst>
                        <a:ext uri="{9D8B030D-6E8A-4147-A177-3AD203B41FA5}">
                          <a16:colId xmlns:a16="http://schemas.microsoft.com/office/drawing/2014/main" val="20002"/>
                        </a:ext>
                      </a:extLst>
                    </a:gridCol>
                    <a:gridCol w="1605779">
                      <a:extLst>
                        <a:ext uri="{9D8B030D-6E8A-4147-A177-3AD203B41FA5}">
                          <a16:colId xmlns:a16="http://schemas.microsoft.com/office/drawing/2014/main" val="20003"/>
                        </a:ext>
                      </a:extLst>
                    </a:gridCol>
                    <a:gridCol w="1605779">
                      <a:extLst>
                        <a:ext uri="{9D8B030D-6E8A-4147-A177-3AD203B41FA5}">
                          <a16:colId xmlns:a16="http://schemas.microsoft.com/office/drawing/2014/main" val="20004"/>
                        </a:ext>
                      </a:extLst>
                    </a:gridCol>
                  </a:tblGrid>
                  <a:tr h="154816">
                    <a:tc>
                      <a:txBody>
                        <a:bodyPr/>
                        <a:lstStyle/>
                        <a:p>
                          <a:pPr/>
                          <a14:m>
                            <m:oMathPara xmlns:m="http://schemas.openxmlformats.org/officeDocument/2006/math">
                              <m:oMathParaPr>
                                <m:jc m:val="centerGroup"/>
                              </m:oMathParaPr>
                              <m:oMath xmlns:m="http://schemas.openxmlformats.org/officeDocument/2006/math">
                                <m:r>
                                  <a:rPr lang="es-AR" b="0" i="1" smtClean="0">
                                    <a:latin typeface="Cambria Math"/>
                                  </a:rPr>
                                  <m:t>𝑓</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𝑆</m:t>
                                    </m:r>
                                  </m:e>
                                  <m:sub>
                                    <m:r>
                                      <a:rPr lang="es-AR" b="0" i="1" smtClean="0">
                                        <a:latin typeface="Cambria Math"/>
                                      </a:rPr>
                                      <m:t>11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𝑆</m:t>
                                    </m:r>
                                  </m:e>
                                  <m:sub>
                                    <m:r>
                                      <a:rPr lang="es-AR" b="0" i="1" smtClean="0">
                                        <a:latin typeface="Cambria Math"/>
                                      </a:rPr>
                                      <m:t>12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𝑆</m:t>
                                    </m:r>
                                  </m:e>
                                  <m:sub>
                                    <m:r>
                                      <a:rPr lang="es-AR" b="0" i="1" smtClean="0">
                                        <a:latin typeface="Cambria Math"/>
                                      </a:rPr>
                                      <m:t>21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𝑆</m:t>
                                    </m:r>
                                  </m:e>
                                  <m:sub>
                                    <m:r>
                                      <a:rPr lang="es-AR" b="0" i="1" smtClean="0">
                                        <a:latin typeface="Cambria Math"/>
                                      </a:rPr>
                                      <m:t>22</m:t>
                                    </m:r>
                                  </m:sub>
                                </m:sSub>
                              </m:oMath>
                            </m:oMathPara>
                          </a14:m>
                          <a:endParaRPr lang="en-US" dirty="0"/>
                        </a:p>
                      </a:txBody>
                      <a:tcPr/>
                    </a:tc>
                    <a:extLst>
                      <a:ext uri="{0D108BD9-81ED-4DB2-BD59-A6C34878D82A}">
                        <a16:rowId xmlns:a16="http://schemas.microsoft.com/office/drawing/2014/main" val="10000"/>
                      </a:ext>
                    </a:extLst>
                  </a:tr>
                  <a:tr h="354320">
                    <a:tc>
                      <a:txBody>
                        <a:bodyPr/>
                        <a:lstStyle/>
                        <a:p>
                          <a:pPr/>
                          <a14:m>
                            <m:oMathPara xmlns:m="http://schemas.openxmlformats.org/officeDocument/2006/math">
                              <m:oMathParaPr>
                                <m:jc m:val="centerGroup"/>
                              </m:oMathParaPr>
                              <m:oMath xmlns:m="http://schemas.openxmlformats.org/officeDocument/2006/math">
                                <m:r>
                                  <a:rPr lang="es-AR" b="0" i="1" smtClean="0">
                                    <a:latin typeface="Cambria Math"/>
                                  </a:rPr>
                                  <m:t>200 </m:t>
                                </m:r>
                                <m:r>
                                  <a:rPr lang="es-AR" b="0" i="1" smtClean="0">
                                    <a:latin typeface="Cambria Math"/>
                                  </a:rPr>
                                  <m:t>𝑀𝐻𝑧</m:t>
                                </m:r>
                              </m:oMath>
                            </m:oMathPara>
                          </a14:m>
                          <a:endParaRPr lang="en-US" dirty="0"/>
                        </a:p>
                      </a:txBody>
                      <a:tcPr/>
                    </a:tc>
                    <a:tc>
                      <a:txBody>
                        <a:bodyPr/>
                        <a:lstStyle/>
                        <a:p>
                          <a14:m>
                            <m:oMath xmlns:m="http://schemas.openxmlformats.org/officeDocument/2006/math">
                              <m:r>
                                <a:rPr lang="es-AR" b="0" i="1" smtClean="0">
                                  <a:latin typeface="Cambria Math"/>
                                </a:rPr>
                                <m:t>0.46 </m:t>
                              </m:r>
                              <m:r>
                                <a:rPr lang="es-AR" b="0" i="1" smtClean="0">
                                  <a:latin typeface="Cambria Math"/>
                                  <a:ea typeface="Cambria Math"/>
                                </a:rPr>
                                <m:t>∟ −125</m:t>
                              </m:r>
                            </m:oMath>
                          </a14:m>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b="0" i="1" smtClean="0">
                                  <a:latin typeface="Cambria Math"/>
                                </a:rPr>
                                <m:t>0.03 </m:t>
                              </m:r>
                              <m:r>
                                <a:rPr lang="es-AR" b="0" i="1" smtClean="0">
                                  <a:latin typeface="Cambria Math"/>
                                  <a:ea typeface="Cambria Math"/>
                                </a:rPr>
                                <m:t>∟ 54</m:t>
                              </m:r>
                            </m:oMath>
                          </a14:m>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0" i="1" smtClean="0">
                                    <a:latin typeface="Cambria Math"/>
                                  </a:rPr>
                                  <m:t>17.7 </m:t>
                                </m:r>
                                <m:r>
                                  <a:rPr lang="es-AR" b="0" i="1" smtClean="0">
                                    <a:latin typeface="Cambria Math"/>
                                    <a:ea typeface="Cambria Math"/>
                                  </a:rPr>
                                  <m:t>∟ 110</m:t>
                                </m:r>
                                <m:r>
                                  <a:rPr lang="es-AR" b="0" i="0" smtClean="0">
                                    <a:latin typeface="Cambria Math"/>
                                    <a:ea typeface="Cambria Math"/>
                                  </a:rPr>
                                  <m:t>°</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b="0" i="1" smtClean="0">
                                  <a:latin typeface="Cambria Math"/>
                                </a:rPr>
                                <m:t>0.53 </m:t>
                              </m:r>
                              <m:r>
                                <a:rPr lang="es-AR" b="0" i="1" smtClean="0">
                                  <a:latin typeface="Cambria Math"/>
                                  <a:ea typeface="Cambria Math"/>
                                </a:rPr>
                                <m:t>∟ −33</m:t>
                              </m:r>
                            </m:oMath>
                          </a14:m>
                          <a:r>
                            <a:rPr lang="en-US" dirty="0" smtClean="0"/>
                            <a:t>°</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1" i="1" smtClean="0">
                                    <a:latin typeface="Cambria Math"/>
                                  </a:rPr>
                                  <m:t>𝟓𝟎𝟎</m:t>
                                </m:r>
                                <m:r>
                                  <a:rPr lang="es-AR" b="1" i="1" smtClean="0">
                                    <a:latin typeface="Cambria Math"/>
                                  </a:rPr>
                                  <m:t> </m:t>
                                </m:r>
                                <m:r>
                                  <a:rPr lang="es-AR" b="1" i="1" smtClean="0">
                                    <a:latin typeface="Cambria Math"/>
                                  </a:rPr>
                                  <m:t>𝑴𝑯𝒛</m:t>
                                </m:r>
                              </m:oMath>
                            </m:oMathPara>
                          </a14:m>
                          <a:endParaRPr lang="en-US" b="1" dirty="0"/>
                        </a:p>
                      </a:txBody>
                      <a:tcPr/>
                    </a:tc>
                    <a:tc>
                      <a:txBody>
                        <a:bodyPr/>
                        <a:lstStyle/>
                        <a:p>
                          <a14:m>
                            <m:oMath xmlns:m="http://schemas.openxmlformats.org/officeDocument/2006/math">
                              <m:r>
                                <a:rPr lang="es-AR" b="1" i="1" smtClean="0">
                                  <a:latin typeface="Cambria Math"/>
                                </a:rPr>
                                <m:t>𝟎</m:t>
                              </m:r>
                              <m:r>
                                <a:rPr lang="es-AR" b="1" i="1" smtClean="0">
                                  <a:latin typeface="Cambria Math"/>
                                </a:rPr>
                                <m:t>.</m:t>
                              </m:r>
                              <m:r>
                                <a:rPr lang="es-AR" b="1" i="1" smtClean="0">
                                  <a:latin typeface="Cambria Math"/>
                                </a:rPr>
                                <m:t>𝟒𝟓</m:t>
                              </m:r>
                              <m:r>
                                <a:rPr lang="es-AR" b="1" i="1" smtClean="0">
                                  <a:latin typeface="Cambria Math"/>
                                </a:rPr>
                                <m:t> ∟ −</m:t>
                              </m:r>
                            </m:oMath>
                          </a14:m>
                          <a:r>
                            <a:rPr lang="en-US" b="1" dirty="0" smtClean="0"/>
                            <a:t>167°</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b="1" i="1" smtClean="0">
                                  <a:latin typeface="Cambria Math"/>
                                </a:rPr>
                                <m:t>𝟎</m:t>
                              </m:r>
                              <m:r>
                                <a:rPr lang="es-AR" b="1" i="1" smtClean="0">
                                  <a:latin typeface="Cambria Math"/>
                                </a:rPr>
                                <m:t>.</m:t>
                              </m:r>
                              <m:r>
                                <a:rPr lang="es-AR" b="1" i="1" smtClean="0">
                                  <a:latin typeface="Cambria Math"/>
                                </a:rPr>
                                <m:t>𝟎𝟒</m:t>
                              </m:r>
                              <m:r>
                                <a:rPr lang="es-AR" b="1" i="1" smtClean="0">
                                  <a:latin typeface="Cambria Math"/>
                                </a:rPr>
                                <m:t> ∟ </m:t>
                              </m:r>
                            </m:oMath>
                          </a14:m>
                          <a:r>
                            <a:rPr lang="en-US" b="1" dirty="0" smtClean="0"/>
                            <a:t>60°</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1" i="1" smtClean="0">
                                    <a:latin typeface="Cambria Math"/>
                                  </a:rPr>
                                  <m:t>𝟕</m:t>
                                </m:r>
                                <m:r>
                                  <a:rPr lang="es-AR" b="1" i="1" smtClean="0">
                                    <a:latin typeface="Cambria Math"/>
                                  </a:rPr>
                                  <m:t>.</m:t>
                                </m:r>
                                <m:r>
                                  <a:rPr lang="es-AR" b="1" i="1" smtClean="0">
                                    <a:latin typeface="Cambria Math"/>
                                  </a:rPr>
                                  <m:t>𝟖</m:t>
                                </m:r>
                                <m:r>
                                  <a:rPr lang="es-AR" b="1" i="1" smtClean="0">
                                    <a:latin typeface="Cambria Math"/>
                                  </a:rPr>
                                  <m:t> ∟ </m:t>
                                </m:r>
                                <m:r>
                                  <a:rPr lang="es-AR" b="1" i="0" smtClean="0">
                                    <a:latin typeface="Cambria Math"/>
                                    <a:ea typeface="Cambria Math"/>
                                  </a:rPr>
                                  <m:t>𝟖𝟖</m:t>
                                </m:r>
                                <m:r>
                                  <a:rPr lang="es-AR" b="1" i="0" smtClean="0">
                                    <a:latin typeface="Cambria Math"/>
                                    <a:ea typeface="Cambria Math"/>
                                  </a:rPr>
                                  <m:t>°</m:t>
                                </m:r>
                              </m:oMath>
                            </m:oMathPara>
                          </a14:m>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1" i="1" smtClean="0">
                                    <a:latin typeface="Cambria Math"/>
                                  </a:rPr>
                                  <m:t>𝟎</m:t>
                                </m:r>
                                <m:r>
                                  <a:rPr lang="es-AR" b="1" i="1" smtClean="0">
                                    <a:latin typeface="Cambria Math"/>
                                  </a:rPr>
                                  <m:t>.</m:t>
                                </m:r>
                                <m:r>
                                  <a:rPr lang="es-AR" b="1" i="1" smtClean="0">
                                    <a:latin typeface="Cambria Math"/>
                                  </a:rPr>
                                  <m:t>𝟑𝟖</m:t>
                                </m:r>
                                <m:r>
                                  <a:rPr lang="es-AR" b="1" i="1" smtClean="0">
                                    <a:latin typeface="Cambria Math"/>
                                  </a:rPr>
                                  <m:t> ∟ −</m:t>
                                </m:r>
                                <m:r>
                                  <a:rPr lang="es-AR" b="1" i="1" smtClean="0">
                                    <a:latin typeface="Cambria Math"/>
                                    <a:ea typeface="Cambria Math"/>
                                  </a:rPr>
                                  <m:t>𝟐𝟗</m:t>
                                </m:r>
                                <m:r>
                                  <a:rPr lang="es-AR" b="1" i="1" smtClean="0">
                                    <a:latin typeface="Cambria Math"/>
                                    <a:ea typeface="Cambria Math"/>
                                  </a:rPr>
                                  <m:t>°</m:t>
                                </m:r>
                              </m:oMath>
                            </m:oMathPara>
                          </a14:m>
                          <a:endParaRPr lang="en-US" b="1"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0" i="1" smtClean="0">
                                    <a:latin typeface="Cambria Math"/>
                                  </a:rPr>
                                  <m:t>1000 </m:t>
                                </m:r>
                                <m:r>
                                  <a:rPr lang="es-AR" b="0" i="1" smtClean="0">
                                    <a:latin typeface="Cambria Math"/>
                                  </a:rPr>
                                  <m:t>𝑀𝐻𝑧</m:t>
                                </m:r>
                              </m:oMath>
                            </m:oMathPara>
                          </a14:m>
                          <a:endParaRPr lang="en-US" dirty="0"/>
                        </a:p>
                      </a:txBody>
                      <a:tcPr/>
                    </a:tc>
                    <a:tc>
                      <a:txBody>
                        <a:bodyPr/>
                        <a:lstStyle/>
                        <a:p>
                          <a14:m>
                            <m:oMath xmlns:m="http://schemas.openxmlformats.org/officeDocument/2006/math">
                              <m:r>
                                <a:rPr lang="es-AR" b="0" i="1" smtClean="0">
                                  <a:latin typeface="Cambria Math"/>
                                </a:rPr>
                                <m:t>0.4</m:t>
                              </m:r>
                              <m:r>
                                <a:rPr lang="es-AR" b="0" i="1" smtClean="0">
                                  <a:latin typeface="Cambria Math" panose="02040503050406030204" pitchFamily="18" charset="0"/>
                                </a:rPr>
                                <m:t>8</m:t>
                              </m:r>
                              <m:r>
                                <a:rPr lang="es-AR" b="0" i="1" smtClean="0">
                                  <a:latin typeface="Cambria Math"/>
                                </a:rPr>
                                <m:t> </m:t>
                              </m:r>
                              <m:r>
                                <a:rPr lang="es-AR" b="0" i="1" smtClean="0">
                                  <a:latin typeface="Cambria Math"/>
                                  <a:ea typeface="Cambria Math"/>
                                </a:rPr>
                                <m:t>∟ 1</m:t>
                              </m:r>
                            </m:oMath>
                          </a14:m>
                          <a:r>
                            <a:rPr lang="en-US" dirty="0" smtClean="0"/>
                            <a:t>63°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b="0" i="1" smtClean="0">
                                  <a:latin typeface="Cambria Math"/>
                                </a:rPr>
                                <m:t>0.07 </m:t>
                              </m:r>
                              <m:r>
                                <a:rPr lang="es-AR" b="0" i="1" smtClean="0">
                                  <a:latin typeface="Cambria Math"/>
                                  <a:ea typeface="Cambria Math"/>
                                </a:rPr>
                                <m:t>∟ </m:t>
                              </m:r>
                            </m:oMath>
                          </a14:m>
                          <a:r>
                            <a:rPr lang="en-US" dirty="0" smtClean="0"/>
                            <a:t>66°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0" i="1" smtClean="0">
                                    <a:latin typeface="Cambria Math"/>
                                  </a:rPr>
                                  <m:t>4.0 </m:t>
                                </m:r>
                                <m:r>
                                  <a:rPr lang="es-AR" b="0" i="1" smtClean="0">
                                    <a:latin typeface="Cambria Math"/>
                                    <a:ea typeface="Cambria Math"/>
                                  </a:rPr>
                                  <m:t>∟ </m:t>
                                </m:r>
                                <m:r>
                                  <a:rPr lang="es-AR" b="0" i="0" smtClean="0">
                                    <a:latin typeface="Cambria Math"/>
                                    <a:ea typeface="Cambria Math"/>
                                  </a:rPr>
                                  <m:t>70°</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b="0" i="1" smtClean="0">
                                  <a:latin typeface="Cambria Math"/>
                                </a:rPr>
                                <m:t>0.34 </m:t>
                              </m:r>
                              <m:r>
                                <a:rPr lang="es-AR" b="0" i="1" smtClean="0">
                                  <a:latin typeface="Cambria Math"/>
                                  <a:ea typeface="Cambria Math"/>
                                </a:rPr>
                                <m:t>∟ −34</m:t>
                              </m:r>
                            </m:oMath>
                          </a14:m>
                          <a:r>
                            <a:rPr lang="en-US" dirty="0" smtClean="0"/>
                            <a:t>°</a:t>
                          </a:r>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08105167"/>
                  </p:ext>
                </p:extLst>
              </p:nvPr>
            </p:nvGraphicFramePr>
            <p:xfrm>
              <a:off x="467541" y="4725144"/>
              <a:ext cx="8028895" cy="1473200"/>
            </p:xfrm>
            <a:graphic>
              <a:graphicData uri="http://schemas.openxmlformats.org/drawingml/2006/table">
                <a:tbl>
                  <a:tblPr firstRow="1" bandRow="1">
                    <a:tableStyleId>{5940675A-B579-460E-94D1-54222C63F5DA}</a:tableStyleId>
                  </a:tblPr>
                  <a:tblGrid>
                    <a:gridCol w="1605779">
                      <a:extLst>
                        <a:ext uri="{9D8B030D-6E8A-4147-A177-3AD203B41FA5}">
                          <a16:colId xmlns:a16="http://schemas.microsoft.com/office/drawing/2014/main" val="20000"/>
                        </a:ext>
                      </a:extLst>
                    </a:gridCol>
                    <a:gridCol w="1605779">
                      <a:extLst>
                        <a:ext uri="{9D8B030D-6E8A-4147-A177-3AD203B41FA5}">
                          <a16:colId xmlns:a16="http://schemas.microsoft.com/office/drawing/2014/main" val="20001"/>
                        </a:ext>
                      </a:extLst>
                    </a:gridCol>
                    <a:gridCol w="1605779">
                      <a:extLst>
                        <a:ext uri="{9D8B030D-6E8A-4147-A177-3AD203B41FA5}">
                          <a16:colId xmlns:a16="http://schemas.microsoft.com/office/drawing/2014/main" val="20002"/>
                        </a:ext>
                      </a:extLst>
                    </a:gridCol>
                    <a:gridCol w="1605779">
                      <a:extLst>
                        <a:ext uri="{9D8B030D-6E8A-4147-A177-3AD203B41FA5}">
                          <a16:colId xmlns:a16="http://schemas.microsoft.com/office/drawing/2014/main" val="20003"/>
                        </a:ext>
                      </a:extLst>
                    </a:gridCol>
                    <a:gridCol w="1605779">
                      <a:extLst>
                        <a:ext uri="{9D8B030D-6E8A-4147-A177-3AD203B41FA5}">
                          <a16:colId xmlns:a16="http://schemas.microsoft.com/office/drawing/2014/main" val="20004"/>
                        </a:ext>
                      </a:extLst>
                    </a:gridCol>
                  </a:tblGrid>
                  <a:tr h="365760">
                    <a:tc>
                      <a:txBody>
                        <a:bodyPr/>
                        <a:lstStyle/>
                        <a:p>
                          <a:endParaRPr lang="es-AR"/>
                        </a:p>
                      </a:txBody>
                      <a:tcPr>
                        <a:blipFill>
                          <a:blip r:embed="rId3"/>
                          <a:stretch>
                            <a:fillRect l="-379" t="-1667" r="-400000" b="-328333"/>
                          </a:stretch>
                        </a:blipFill>
                      </a:tcPr>
                    </a:tc>
                    <a:tc>
                      <a:txBody>
                        <a:bodyPr/>
                        <a:lstStyle/>
                        <a:p>
                          <a:endParaRPr lang="es-AR"/>
                        </a:p>
                      </a:txBody>
                      <a:tcPr>
                        <a:blipFill>
                          <a:blip r:embed="rId3"/>
                          <a:stretch>
                            <a:fillRect l="-100760" t="-1667" r="-301521" b="-328333"/>
                          </a:stretch>
                        </a:blipFill>
                      </a:tcPr>
                    </a:tc>
                    <a:tc>
                      <a:txBody>
                        <a:bodyPr/>
                        <a:lstStyle/>
                        <a:p>
                          <a:endParaRPr lang="es-AR"/>
                        </a:p>
                      </a:txBody>
                      <a:tcPr>
                        <a:blipFill>
                          <a:blip r:embed="rId3"/>
                          <a:stretch>
                            <a:fillRect l="-200000" t="-1667" r="-200379" b="-328333"/>
                          </a:stretch>
                        </a:blipFill>
                      </a:tcPr>
                    </a:tc>
                    <a:tc>
                      <a:txBody>
                        <a:bodyPr/>
                        <a:lstStyle/>
                        <a:p>
                          <a:endParaRPr lang="es-AR"/>
                        </a:p>
                      </a:txBody>
                      <a:tcPr>
                        <a:blipFill>
                          <a:blip r:embed="rId3"/>
                          <a:stretch>
                            <a:fillRect l="-301141" t="-1667" r="-101141" b="-328333"/>
                          </a:stretch>
                        </a:blipFill>
                      </a:tcPr>
                    </a:tc>
                    <a:tc>
                      <a:txBody>
                        <a:bodyPr/>
                        <a:lstStyle/>
                        <a:p>
                          <a:endParaRPr lang="es-AR"/>
                        </a:p>
                      </a:txBody>
                      <a:tcPr>
                        <a:blipFill>
                          <a:blip r:embed="rId3"/>
                          <a:stretch>
                            <a:fillRect l="-399621" t="-1667" r="-758" b="-328333"/>
                          </a:stretch>
                        </a:blipFill>
                      </a:tcPr>
                    </a:tc>
                    <a:extLst>
                      <a:ext uri="{0D108BD9-81ED-4DB2-BD59-A6C34878D82A}">
                        <a16:rowId xmlns:a16="http://schemas.microsoft.com/office/drawing/2014/main" val="10000"/>
                      </a:ext>
                    </a:extLst>
                  </a:tr>
                  <a:tr h="365760">
                    <a:tc>
                      <a:txBody>
                        <a:bodyPr/>
                        <a:lstStyle/>
                        <a:p>
                          <a:endParaRPr lang="es-AR"/>
                        </a:p>
                      </a:txBody>
                      <a:tcPr>
                        <a:blipFill>
                          <a:blip r:embed="rId3"/>
                          <a:stretch>
                            <a:fillRect l="-379" t="-101667" r="-400000" b="-228333"/>
                          </a:stretch>
                        </a:blipFill>
                      </a:tcPr>
                    </a:tc>
                    <a:tc>
                      <a:txBody>
                        <a:bodyPr/>
                        <a:lstStyle/>
                        <a:p>
                          <a:endParaRPr lang="es-AR"/>
                        </a:p>
                      </a:txBody>
                      <a:tcPr>
                        <a:blipFill>
                          <a:blip r:embed="rId3"/>
                          <a:stretch>
                            <a:fillRect l="-100760" t="-101667" r="-301521" b="-228333"/>
                          </a:stretch>
                        </a:blipFill>
                      </a:tcPr>
                    </a:tc>
                    <a:tc>
                      <a:txBody>
                        <a:bodyPr/>
                        <a:lstStyle/>
                        <a:p>
                          <a:endParaRPr lang="es-AR"/>
                        </a:p>
                      </a:txBody>
                      <a:tcPr>
                        <a:blipFill>
                          <a:blip r:embed="rId3"/>
                          <a:stretch>
                            <a:fillRect l="-200000" t="-101667" r="-200379" b="-228333"/>
                          </a:stretch>
                        </a:blipFill>
                      </a:tcPr>
                    </a:tc>
                    <a:tc>
                      <a:txBody>
                        <a:bodyPr/>
                        <a:lstStyle/>
                        <a:p>
                          <a:endParaRPr lang="es-AR"/>
                        </a:p>
                      </a:txBody>
                      <a:tcPr>
                        <a:blipFill>
                          <a:blip r:embed="rId3"/>
                          <a:stretch>
                            <a:fillRect l="-301141" t="-101667" r="-101141" b="-228333"/>
                          </a:stretch>
                        </a:blipFill>
                      </a:tcPr>
                    </a:tc>
                    <a:tc>
                      <a:txBody>
                        <a:bodyPr/>
                        <a:lstStyle/>
                        <a:p>
                          <a:endParaRPr lang="es-AR"/>
                        </a:p>
                      </a:txBody>
                      <a:tcPr>
                        <a:blipFill>
                          <a:blip r:embed="rId3"/>
                          <a:stretch>
                            <a:fillRect l="-399621" t="-101667" r="-758" b="-228333"/>
                          </a:stretch>
                        </a:blipFill>
                      </a:tcPr>
                    </a:tc>
                    <a:extLst>
                      <a:ext uri="{0D108BD9-81ED-4DB2-BD59-A6C34878D82A}">
                        <a16:rowId xmlns:a16="http://schemas.microsoft.com/office/drawing/2014/main" val="10001"/>
                      </a:ext>
                    </a:extLst>
                  </a:tr>
                  <a:tr h="370840">
                    <a:tc>
                      <a:txBody>
                        <a:bodyPr/>
                        <a:lstStyle/>
                        <a:p>
                          <a:endParaRPr lang="es-AR"/>
                        </a:p>
                      </a:txBody>
                      <a:tcPr>
                        <a:blipFill>
                          <a:blip r:embed="rId3"/>
                          <a:stretch>
                            <a:fillRect l="-379" t="-198361" r="-400000" b="-124590"/>
                          </a:stretch>
                        </a:blipFill>
                      </a:tcPr>
                    </a:tc>
                    <a:tc>
                      <a:txBody>
                        <a:bodyPr/>
                        <a:lstStyle/>
                        <a:p>
                          <a:endParaRPr lang="es-AR"/>
                        </a:p>
                      </a:txBody>
                      <a:tcPr>
                        <a:blipFill>
                          <a:blip r:embed="rId3"/>
                          <a:stretch>
                            <a:fillRect l="-100760" t="-198361" r="-301521" b="-124590"/>
                          </a:stretch>
                        </a:blipFill>
                      </a:tcPr>
                    </a:tc>
                    <a:tc>
                      <a:txBody>
                        <a:bodyPr/>
                        <a:lstStyle/>
                        <a:p>
                          <a:endParaRPr lang="es-AR"/>
                        </a:p>
                      </a:txBody>
                      <a:tcPr>
                        <a:blipFill>
                          <a:blip r:embed="rId3"/>
                          <a:stretch>
                            <a:fillRect l="-200000" t="-198361" r="-200379" b="-124590"/>
                          </a:stretch>
                        </a:blipFill>
                      </a:tcPr>
                    </a:tc>
                    <a:tc>
                      <a:txBody>
                        <a:bodyPr/>
                        <a:lstStyle/>
                        <a:p>
                          <a:endParaRPr lang="es-AR"/>
                        </a:p>
                      </a:txBody>
                      <a:tcPr>
                        <a:blipFill>
                          <a:blip r:embed="rId3"/>
                          <a:stretch>
                            <a:fillRect l="-301141" t="-198361" r="-101141" b="-124590"/>
                          </a:stretch>
                        </a:blipFill>
                      </a:tcPr>
                    </a:tc>
                    <a:tc>
                      <a:txBody>
                        <a:bodyPr/>
                        <a:lstStyle/>
                        <a:p>
                          <a:endParaRPr lang="es-AR"/>
                        </a:p>
                      </a:txBody>
                      <a:tcPr>
                        <a:blipFill>
                          <a:blip r:embed="rId3"/>
                          <a:stretch>
                            <a:fillRect l="-399621" t="-198361" r="-758" b="-124590"/>
                          </a:stretch>
                        </a:blipFill>
                      </a:tcPr>
                    </a:tc>
                    <a:extLst>
                      <a:ext uri="{0D108BD9-81ED-4DB2-BD59-A6C34878D82A}">
                        <a16:rowId xmlns:a16="http://schemas.microsoft.com/office/drawing/2014/main" val="10002"/>
                      </a:ext>
                    </a:extLst>
                  </a:tr>
                  <a:tr h="370840">
                    <a:tc>
                      <a:txBody>
                        <a:bodyPr/>
                        <a:lstStyle/>
                        <a:p>
                          <a:endParaRPr lang="es-AR"/>
                        </a:p>
                      </a:txBody>
                      <a:tcPr>
                        <a:blipFill>
                          <a:blip r:embed="rId3"/>
                          <a:stretch>
                            <a:fillRect l="-379" t="-298361" r="-400000" b="-24590"/>
                          </a:stretch>
                        </a:blipFill>
                      </a:tcPr>
                    </a:tc>
                    <a:tc>
                      <a:txBody>
                        <a:bodyPr/>
                        <a:lstStyle/>
                        <a:p>
                          <a:endParaRPr lang="es-AR"/>
                        </a:p>
                      </a:txBody>
                      <a:tcPr>
                        <a:blipFill>
                          <a:blip r:embed="rId3"/>
                          <a:stretch>
                            <a:fillRect l="-100760" t="-298361" r="-301521" b="-24590"/>
                          </a:stretch>
                        </a:blipFill>
                      </a:tcPr>
                    </a:tc>
                    <a:tc>
                      <a:txBody>
                        <a:bodyPr/>
                        <a:lstStyle/>
                        <a:p>
                          <a:endParaRPr lang="es-AR"/>
                        </a:p>
                      </a:txBody>
                      <a:tcPr>
                        <a:blipFill>
                          <a:blip r:embed="rId3"/>
                          <a:stretch>
                            <a:fillRect l="-200000" t="-298361" r="-200379" b="-24590"/>
                          </a:stretch>
                        </a:blipFill>
                      </a:tcPr>
                    </a:tc>
                    <a:tc>
                      <a:txBody>
                        <a:bodyPr/>
                        <a:lstStyle/>
                        <a:p>
                          <a:endParaRPr lang="es-AR"/>
                        </a:p>
                      </a:txBody>
                      <a:tcPr>
                        <a:blipFill>
                          <a:blip r:embed="rId3"/>
                          <a:stretch>
                            <a:fillRect l="-301141" t="-298361" r="-101141" b="-24590"/>
                          </a:stretch>
                        </a:blipFill>
                      </a:tcPr>
                    </a:tc>
                    <a:tc>
                      <a:txBody>
                        <a:bodyPr/>
                        <a:lstStyle/>
                        <a:p>
                          <a:endParaRPr lang="es-AR"/>
                        </a:p>
                      </a:txBody>
                      <a:tcPr>
                        <a:blipFill>
                          <a:blip r:embed="rId3"/>
                          <a:stretch>
                            <a:fillRect l="-399621" t="-298361" r="-758" b="-24590"/>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077417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Simulación</a:t>
            </a:r>
            <a:endParaRPr lang="es-AR" sz="3200" dirty="0"/>
          </a:p>
        </p:txBody>
      </p:sp>
      <mc:AlternateContent xmlns:mc="http://schemas.openxmlformats.org/markup-compatibility/2006" xmlns:a14="http://schemas.microsoft.com/office/drawing/2010/main">
        <mc:Choice Requires="a14">
          <p:sp>
            <p:nvSpPr>
              <p:cNvPr id="9" name="Subtitle 2"/>
              <p:cNvSpPr txBox="1">
                <a:spLocks/>
              </p:cNvSpPr>
              <p:nvPr/>
            </p:nvSpPr>
            <p:spPr>
              <a:xfrm>
                <a:off x="126720" y="908720"/>
                <a:ext cx="8890559" cy="18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s-AR" sz="2400" dirty="0" smtClean="0">
                    <a:solidFill>
                      <a:schemeClr val="tx1"/>
                    </a:solidFill>
                    <a:latin typeface="Verdana" pitchFamily="34" charset="0"/>
                    <a:ea typeface="Verdana" pitchFamily="34" charset="0"/>
                  </a:rPr>
                  <a:t>El bloque en cuestión se denomina “2-port S </a:t>
                </a:r>
                <a:r>
                  <a:rPr lang="es-AR" sz="2400" dirty="0" err="1" smtClean="0">
                    <a:solidFill>
                      <a:schemeClr val="tx1"/>
                    </a:solidFill>
                    <a:latin typeface="Verdana" pitchFamily="34" charset="0"/>
                    <a:ea typeface="Verdana" pitchFamily="34" charset="0"/>
                  </a:rPr>
                  <a:t>parameter</a:t>
                </a:r>
                <a:r>
                  <a:rPr lang="es-AR" sz="2400" dirty="0" smtClean="0">
                    <a:solidFill>
                      <a:schemeClr val="tx1"/>
                    </a:solidFill>
                    <a:latin typeface="Verdana" pitchFamily="34" charset="0"/>
                    <a:ea typeface="Verdana" pitchFamily="34" charset="0"/>
                  </a:rPr>
                  <a:t> file” y puede ser agregado desde el listado “file </a:t>
                </a:r>
                <a:r>
                  <a:rPr lang="es-AR" sz="2400" dirty="0" err="1" smtClean="0">
                    <a:solidFill>
                      <a:schemeClr val="tx1"/>
                    </a:solidFill>
                    <a:latin typeface="Verdana" pitchFamily="34" charset="0"/>
                    <a:ea typeface="Verdana" pitchFamily="34" charset="0"/>
                  </a:rPr>
                  <a:t>components</a:t>
                </a:r>
                <a:r>
                  <a:rPr lang="es-AR" sz="2400" dirty="0" smtClean="0">
                    <a:solidFill>
                      <a:schemeClr val="tx1"/>
                    </a:solidFill>
                    <a:latin typeface="Verdana" pitchFamily="34" charset="0"/>
                    <a:ea typeface="Verdana" pitchFamily="34" charset="0"/>
                  </a:rPr>
                  <a:t>”. Los parámetros S están en forma polar y referenciados a 50 </a:t>
                </a:r>
                <a14:m>
                  <m:oMath xmlns:m="http://schemas.openxmlformats.org/officeDocument/2006/math">
                    <m:r>
                      <m:rPr>
                        <m:sty m:val="p"/>
                      </m:rPr>
                      <a:rPr lang="es-ES" sz="2400" b="0" i="0" smtClean="0">
                        <a:solidFill>
                          <a:schemeClr val="tx1"/>
                        </a:solidFill>
                        <a:latin typeface="Cambria Math" panose="02040503050406030204" pitchFamily="18" charset="0"/>
                        <a:ea typeface="Verdana" pitchFamily="34" charset="0"/>
                      </a:rPr>
                      <m:t>Ω</m:t>
                    </m:r>
                  </m:oMath>
                </a14:m>
                <a:r>
                  <a:rPr lang="es-AR" sz="2400" dirty="0" smtClean="0">
                    <a:solidFill>
                      <a:schemeClr val="tx1"/>
                    </a:solidFill>
                    <a:latin typeface="Verdana" pitchFamily="34" charset="0"/>
                    <a:ea typeface="Verdana" pitchFamily="34" charset="0"/>
                  </a:rPr>
                  <a:t>.</a:t>
                </a:r>
                <a:endParaRPr lang="es-AR" sz="2400" dirty="0">
                  <a:solidFill>
                    <a:schemeClr val="tx1"/>
                  </a:solidFill>
                  <a:latin typeface="Verdana" pitchFamily="34" charset="0"/>
                  <a:ea typeface="Verdana" pitchFamily="34" charset="0"/>
                </a:endParaRPr>
              </a:p>
            </p:txBody>
          </p:sp>
        </mc:Choice>
        <mc:Fallback xmlns="">
          <p:sp>
            <p:nvSpPr>
              <p:cNvPr id="9" name="Subtitle 2"/>
              <p:cNvSpPr txBox="1">
                <a:spLocks noRot="1" noChangeAspect="1" noMove="1" noResize="1" noEditPoints="1" noAdjustHandles="1" noChangeArrowheads="1" noChangeShapeType="1" noTextEdit="1"/>
              </p:cNvSpPr>
              <p:nvPr/>
            </p:nvSpPr>
            <p:spPr>
              <a:xfrm>
                <a:off x="126720" y="908720"/>
                <a:ext cx="8890559" cy="1800200"/>
              </a:xfrm>
              <a:prstGeom prst="rect">
                <a:avLst/>
              </a:prstGeom>
              <a:blipFill>
                <a:blip r:embed="rId2"/>
                <a:stretch>
                  <a:fillRect l="-1097" t="-2712" r="-1029"/>
                </a:stretch>
              </a:blipFill>
            </p:spPr>
            <p:txBody>
              <a:bodyPr/>
              <a:lstStyle/>
              <a:p>
                <a:r>
                  <a:rPr lang="es-AR">
                    <a:noFill/>
                  </a:rPr>
                  <a:t> </a:t>
                </a:r>
              </a:p>
            </p:txBody>
          </p:sp>
        </mc:Fallback>
      </mc:AlternateContent>
      <p:pic>
        <p:nvPicPr>
          <p:cNvPr id="4" name="Imagen 3"/>
          <p:cNvPicPr>
            <a:picLocks noChangeAspect="1"/>
          </p:cNvPicPr>
          <p:nvPr/>
        </p:nvPicPr>
        <p:blipFill>
          <a:blip r:embed="rId3"/>
          <a:stretch>
            <a:fillRect/>
          </a:stretch>
        </p:blipFill>
        <p:spPr>
          <a:xfrm>
            <a:off x="1724025" y="2708920"/>
            <a:ext cx="5695950" cy="3781425"/>
          </a:xfrm>
          <a:prstGeom prst="rect">
            <a:avLst/>
          </a:prstGeom>
        </p:spPr>
      </p:pic>
    </p:spTree>
    <p:extLst>
      <p:ext uri="{BB962C8B-B14F-4D97-AF65-F5344CB8AC3E}">
        <p14:creationId xmlns:p14="http://schemas.microsoft.com/office/powerpoint/2010/main" val="308845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Simulación</a:t>
            </a:r>
            <a:endParaRPr lang="es-AR" sz="3200" dirty="0"/>
          </a:p>
        </p:txBody>
      </p:sp>
      <p:sp>
        <p:nvSpPr>
          <p:cNvPr id="9" name="Subtitle 2"/>
          <p:cNvSpPr txBox="1">
            <a:spLocks/>
          </p:cNvSpPr>
          <p:nvPr/>
        </p:nvSpPr>
        <p:spPr>
          <a:xfrm>
            <a:off x="126720" y="859023"/>
            <a:ext cx="8890559" cy="18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s-ES" sz="2400" dirty="0" smtClean="0">
                <a:solidFill>
                  <a:schemeClr val="tx1"/>
                </a:solidFill>
                <a:latin typeface="Verdana" pitchFamily="34" charset="0"/>
                <a:ea typeface="Verdana" pitchFamily="34" charset="0"/>
              </a:rPr>
              <a:t>El resto del circuito se construye siguiendo el esquemático diseñado.</a:t>
            </a:r>
            <a:endParaRPr lang="es-AR" sz="2400" dirty="0">
              <a:solidFill>
                <a:schemeClr val="tx1"/>
              </a:solidFill>
              <a:latin typeface="Verdana" pitchFamily="34" charset="0"/>
              <a:ea typeface="Verdana" pitchFamily="34" charset="0"/>
            </a:endParaRPr>
          </a:p>
        </p:txBody>
      </p:sp>
      <p:pic>
        <p:nvPicPr>
          <p:cNvPr id="5" name="Imagen 4"/>
          <p:cNvPicPr>
            <a:picLocks noChangeAspect="1"/>
          </p:cNvPicPr>
          <p:nvPr/>
        </p:nvPicPr>
        <p:blipFill>
          <a:blip r:embed="rId2"/>
          <a:stretch>
            <a:fillRect/>
          </a:stretch>
        </p:blipFill>
        <p:spPr>
          <a:xfrm>
            <a:off x="605471" y="1700808"/>
            <a:ext cx="7746949" cy="5109830"/>
          </a:xfrm>
          <a:prstGeom prst="rect">
            <a:avLst/>
          </a:prstGeom>
        </p:spPr>
      </p:pic>
    </p:spTree>
    <p:extLst>
      <p:ext uri="{BB962C8B-B14F-4D97-AF65-F5344CB8AC3E}">
        <p14:creationId xmlns:p14="http://schemas.microsoft.com/office/powerpoint/2010/main" val="138859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519" y="396044"/>
            <a:ext cx="9128799" cy="6021288"/>
          </a:xfrm>
          <a:prstGeom prst="rect">
            <a:avLst/>
          </a:prstGeom>
        </p:spPr>
      </p:pic>
      <p:sp>
        <p:nvSpPr>
          <p:cNvPr id="4" name="Rectángulo 3"/>
          <p:cNvSpPr/>
          <p:nvPr/>
        </p:nvSpPr>
        <p:spPr>
          <a:xfrm>
            <a:off x="2051720" y="332656"/>
            <a:ext cx="1836204" cy="129614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7" name="Rectángulo 6"/>
          <p:cNvSpPr/>
          <p:nvPr/>
        </p:nvSpPr>
        <p:spPr>
          <a:xfrm>
            <a:off x="7164288" y="512676"/>
            <a:ext cx="1800200" cy="1404156"/>
          </a:xfrm>
          <a:prstGeom prst="rect">
            <a:avLst/>
          </a:prstGeom>
          <a:noFill/>
          <a:ln>
            <a:solidFill>
              <a:srgbClr val="FF33CC"/>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8" name="Rectángulo 7"/>
          <p:cNvSpPr/>
          <p:nvPr/>
        </p:nvSpPr>
        <p:spPr>
          <a:xfrm>
            <a:off x="3239852" y="1692188"/>
            <a:ext cx="1548172" cy="1404156"/>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10" name="Rectángulo 9"/>
          <p:cNvSpPr/>
          <p:nvPr/>
        </p:nvSpPr>
        <p:spPr>
          <a:xfrm>
            <a:off x="5904148" y="1962166"/>
            <a:ext cx="1440160" cy="1404156"/>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6" name="CuadroTexto 5"/>
              <p:cNvSpPr txBox="1"/>
              <p:nvPr/>
            </p:nvSpPr>
            <p:spPr>
              <a:xfrm>
                <a:off x="3899938" y="271127"/>
                <a:ext cx="1500154" cy="369332"/>
              </a:xfrm>
              <a:prstGeom prst="rect">
                <a:avLst/>
              </a:prstGeom>
              <a:noFill/>
            </p:spPr>
            <p:txBody>
              <a:bodyPr wrap="none" rtlCol="0">
                <a:spAutoFit/>
              </a:bodyPr>
              <a:lstStyle/>
              <a:p>
                <a:r>
                  <a:rPr lang="es-ES" dirty="0" smtClean="0"/>
                  <a:t>Taco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𝑇</m:t>
                        </m:r>
                      </m:e>
                      <m:sub>
                        <m:r>
                          <a:rPr lang="es-ES" i="1">
                            <a:latin typeface="Cambria Math" panose="02040503050406030204" pitchFamily="18" charset="0"/>
                          </a:rPr>
                          <m:t>𝐺</m:t>
                        </m:r>
                      </m:sub>
                    </m:sSub>
                  </m:oMath>
                </a14:m>
                <a:r>
                  <a:rPr lang="es-AR" dirty="0" smtClean="0"/>
                  <a:t> en CA</a:t>
                </a:r>
                <a:endParaRPr lang="es-AR" dirty="0"/>
              </a:p>
            </p:txBody>
          </p:sp>
        </mc:Choice>
        <mc:Fallback xmlns="">
          <p:sp>
            <p:nvSpPr>
              <p:cNvPr id="6" name="CuadroTexto 5"/>
              <p:cNvSpPr txBox="1">
                <a:spLocks noRot="1" noChangeAspect="1" noMove="1" noResize="1" noEditPoints="1" noAdjustHandles="1" noChangeArrowheads="1" noChangeShapeType="1" noTextEdit="1"/>
              </p:cNvSpPr>
              <p:nvPr/>
            </p:nvSpPr>
            <p:spPr>
              <a:xfrm>
                <a:off x="3899938" y="271127"/>
                <a:ext cx="1500154" cy="369332"/>
              </a:xfrm>
              <a:prstGeom prst="rect">
                <a:avLst/>
              </a:prstGeom>
              <a:blipFill>
                <a:blip r:embed="rId3"/>
                <a:stretch>
                  <a:fillRect l="-3659" t="-8197" r="-2439"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5999768" y="3398417"/>
                <a:ext cx="1056508" cy="369332"/>
              </a:xfrm>
              <a:prstGeom prst="rect">
                <a:avLst/>
              </a:prstGeom>
              <a:noFill/>
            </p:spPr>
            <p:txBody>
              <a:bodyPr wrap="none" rtlCol="0">
                <a:spAutoFit/>
              </a:bodyPr>
              <a:lstStyle/>
              <a:p>
                <a:r>
                  <a:rPr lang="es-ES" dirty="0" smtClean="0"/>
                  <a:t>Tramo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𝐿</m:t>
                        </m:r>
                      </m:e>
                      <m:sub>
                        <m:r>
                          <a:rPr lang="es-ES" b="0" i="1" smtClean="0">
                            <a:latin typeface="Cambria Math" panose="02040503050406030204" pitchFamily="18" charset="0"/>
                          </a:rPr>
                          <m:t>𝐿</m:t>
                        </m:r>
                      </m:sub>
                    </m:sSub>
                  </m:oMath>
                </a14:m>
                <a:endParaRPr lang="es-AR"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5999768" y="3398417"/>
                <a:ext cx="1056508" cy="369332"/>
              </a:xfrm>
              <a:prstGeom prst="rect">
                <a:avLst/>
              </a:prstGeom>
              <a:blipFill>
                <a:blip r:embed="rId4"/>
                <a:stretch>
                  <a:fillRect l="-4598" t="-8197"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3359670" y="3159563"/>
                <a:ext cx="1078629" cy="369332"/>
              </a:xfrm>
              <a:prstGeom prst="rect">
                <a:avLst/>
              </a:prstGeom>
              <a:noFill/>
            </p:spPr>
            <p:txBody>
              <a:bodyPr wrap="none" rtlCol="0">
                <a:spAutoFit/>
              </a:bodyPr>
              <a:lstStyle/>
              <a:p>
                <a:r>
                  <a:rPr lang="es-ES" dirty="0" smtClean="0"/>
                  <a:t>Tramo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𝐿</m:t>
                        </m:r>
                      </m:e>
                      <m:sub>
                        <m:r>
                          <a:rPr lang="es-ES" b="0" i="1" smtClean="0">
                            <a:latin typeface="Cambria Math" panose="02040503050406030204" pitchFamily="18" charset="0"/>
                          </a:rPr>
                          <m:t>𝐺</m:t>
                        </m:r>
                      </m:sub>
                    </m:sSub>
                  </m:oMath>
                </a14:m>
                <a:endParaRPr lang="es-AR"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3359670" y="3159563"/>
                <a:ext cx="1078629" cy="369332"/>
              </a:xfrm>
              <a:prstGeom prst="rect">
                <a:avLst/>
              </a:prstGeom>
              <a:blipFill>
                <a:blip r:embed="rId5"/>
                <a:stretch>
                  <a:fillRect l="-4520" t="-8197"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5664134" y="564168"/>
                <a:ext cx="1500154" cy="369332"/>
              </a:xfrm>
              <a:prstGeom prst="rect">
                <a:avLst/>
              </a:prstGeom>
              <a:noFill/>
            </p:spPr>
            <p:txBody>
              <a:bodyPr wrap="none" rtlCol="0">
                <a:spAutoFit/>
              </a:bodyPr>
              <a:lstStyle/>
              <a:p>
                <a:r>
                  <a:rPr lang="es-ES" dirty="0" smtClean="0"/>
                  <a:t>Taco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𝐿</m:t>
                        </m:r>
                      </m:sub>
                    </m:sSub>
                  </m:oMath>
                </a14:m>
                <a:r>
                  <a:rPr lang="es-AR" dirty="0" smtClean="0"/>
                  <a:t> en CC</a:t>
                </a:r>
                <a:endParaRPr lang="es-AR"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5664134" y="564168"/>
                <a:ext cx="1500154" cy="369332"/>
              </a:xfrm>
              <a:prstGeom prst="rect">
                <a:avLst/>
              </a:prstGeom>
              <a:blipFill>
                <a:blip r:embed="rId6"/>
                <a:stretch>
                  <a:fillRect l="-3252" t="-10000" r="-407" b="-26667"/>
                </a:stretch>
              </a:blipFill>
            </p:spPr>
            <p:txBody>
              <a:bodyPr/>
              <a:lstStyle/>
              <a:p>
                <a:r>
                  <a:rPr lang="es-AR">
                    <a:noFill/>
                  </a:rPr>
                  <a:t> </a:t>
                </a:r>
              </a:p>
            </p:txBody>
          </p:sp>
        </mc:Fallback>
      </mc:AlternateContent>
      <p:sp>
        <p:nvSpPr>
          <p:cNvPr id="15" name="CuadroTexto 14"/>
          <p:cNvSpPr txBox="1"/>
          <p:nvPr/>
        </p:nvSpPr>
        <p:spPr>
          <a:xfrm>
            <a:off x="4103948" y="4148073"/>
            <a:ext cx="4860540" cy="1754326"/>
          </a:xfrm>
          <a:prstGeom prst="rect">
            <a:avLst/>
          </a:prstGeom>
          <a:noFill/>
        </p:spPr>
        <p:txBody>
          <a:bodyPr wrap="square" rtlCol="0">
            <a:spAutoFit/>
          </a:bodyPr>
          <a:lstStyle/>
          <a:p>
            <a:pPr algn="just"/>
            <a:r>
              <a:rPr lang="es-ES" dirty="0" smtClean="0"/>
              <a:t>Como los parámetros S fueron introducidos con un archivo, no es necesario agregar el circuito de polarización del MRF901. Recordar que los parámetros S de un TBJ son dependientes de la polarización (tensión colector-emisor y corriente de colector). </a:t>
            </a:r>
            <a:endParaRPr lang="es-AR" dirty="0"/>
          </a:p>
        </p:txBody>
      </p:sp>
      <p:sp>
        <p:nvSpPr>
          <p:cNvPr id="16" name="Rectángulo 15"/>
          <p:cNvSpPr/>
          <p:nvPr/>
        </p:nvSpPr>
        <p:spPr>
          <a:xfrm>
            <a:off x="107504" y="1487498"/>
            <a:ext cx="1516682" cy="2558809"/>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17" name="CuadroTexto 16"/>
          <p:cNvSpPr txBox="1"/>
          <p:nvPr/>
        </p:nvSpPr>
        <p:spPr>
          <a:xfrm>
            <a:off x="83442" y="10170"/>
            <a:ext cx="1687892" cy="1477328"/>
          </a:xfrm>
          <a:prstGeom prst="rect">
            <a:avLst/>
          </a:prstGeom>
          <a:noFill/>
        </p:spPr>
        <p:txBody>
          <a:bodyPr wrap="square" rtlCol="0">
            <a:spAutoFit/>
          </a:bodyPr>
          <a:lstStyle/>
          <a:p>
            <a:r>
              <a:rPr lang="es-ES" dirty="0" smtClean="0"/>
              <a:t>Definición de propiedades del sustrato usado por los tramos microstrip</a:t>
            </a:r>
            <a:endParaRPr lang="es-AR" dirty="0"/>
          </a:p>
        </p:txBody>
      </p:sp>
    </p:spTree>
    <p:extLst>
      <p:ext uri="{BB962C8B-B14F-4D97-AF65-F5344CB8AC3E}">
        <p14:creationId xmlns:p14="http://schemas.microsoft.com/office/powerpoint/2010/main" val="266271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ctrTitle"/>
          </p:nvPr>
        </p:nvSpPr>
        <p:spPr>
          <a:xfrm>
            <a:off x="0" y="80628"/>
            <a:ext cx="9144000" cy="728699"/>
          </a:xfrm>
        </p:spPr>
        <p:txBody>
          <a:bodyPr>
            <a:noAutofit/>
          </a:bodyPr>
          <a:lstStyle/>
          <a:p>
            <a:r>
              <a:rPr lang="es-AR" sz="3200" dirty="0" smtClean="0"/>
              <a:t>Resultados</a:t>
            </a:r>
            <a:endParaRPr lang="es-AR" sz="3200" dirty="0"/>
          </a:p>
        </p:txBody>
      </p:sp>
      <p:pic>
        <p:nvPicPr>
          <p:cNvPr id="3" name="Imagen 2"/>
          <p:cNvPicPr>
            <a:picLocks noChangeAspect="1"/>
          </p:cNvPicPr>
          <p:nvPr/>
        </p:nvPicPr>
        <p:blipFill>
          <a:blip r:embed="rId2"/>
          <a:stretch>
            <a:fillRect/>
          </a:stretch>
        </p:blipFill>
        <p:spPr>
          <a:xfrm>
            <a:off x="0" y="674322"/>
            <a:ext cx="9144000" cy="5911472"/>
          </a:xfrm>
          <a:prstGeom prst="rect">
            <a:avLst/>
          </a:prstGeom>
        </p:spPr>
      </p:pic>
    </p:spTree>
    <p:extLst>
      <p:ext uri="{BB962C8B-B14F-4D97-AF65-F5344CB8AC3E}">
        <p14:creationId xmlns:p14="http://schemas.microsoft.com/office/powerpoint/2010/main" val="125301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118142698"/>
                  </p:ext>
                </p:extLst>
              </p:nvPr>
            </p:nvGraphicFramePr>
            <p:xfrm>
              <a:off x="1992410" y="3825044"/>
              <a:ext cx="4817337" cy="1742440"/>
            </p:xfrm>
            <a:graphic>
              <a:graphicData uri="http://schemas.openxmlformats.org/drawingml/2006/table">
                <a:tbl>
                  <a:tblPr firstRow="1" bandRow="1">
                    <a:tableStyleId>{5940675A-B579-460E-94D1-54222C63F5DA}</a:tableStyleId>
                  </a:tblPr>
                  <a:tblGrid>
                    <a:gridCol w="1605779">
                      <a:extLst>
                        <a:ext uri="{9D8B030D-6E8A-4147-A177-3AD203B41FA5}">
                          <a16:colId xmlns:a16="http://schemas.microsoft.com/office/drawing/2014/main" val="20000"/>
                        </a:ext>
                      </a:extLst>
                    </a:gridCol>
                    <a:gridCol w="1605779">
                      <a:extLst>
                        <a:ext uri="{9D8B030D-6E8A-4147-A177-3AD203B41FA5}">
                          <a16:colId xmlns:a16="http://schemas.microsoft.com/office/drawing/2014/main" val="20001"/>
                        </a:ext>
                      </a:extLst>
                    </a:gridCol>
                    <a:gridCol w="1605779">
                      <a:extLst>
                        <a:ext uri="{9D8B030D-6E8A-4147-A177-3AD203B41FA5}">
                          <a16:colId xmlns:a16="http://schemas.microsoft.com/office/drawing/2014/main" val="20002"/>
                        </a:ext>
                      </a:extLst>
                    </a:gridCol>
                  </a:tblGrid>
                  <a:tr h="154816">
                    <a:tc>
                      <a:txBody>
                        <a:bodyPr/>
                        <a:lstStyle/>
                        <a:p>
                          <a:pPr algn="ctr"/>
                          <a14:m>
                            <m:oMathPara xmlns:m="http://schemas.openxmlformats.org/officeDocument/2006/math">
                              <m:oMathParaPr>
                                <m:jc m:val="centerGroup"/>
                              </m:oMathParaPr>
                              <m:oMath xmlns:m="http://schemas.openxmlformats.org/officeDocument/2006/math">
                                <m:r>
                                  <a:rPr lang="es-AR" b="0" i="1" smtClean="0">
                                    <a:latin typeface="Cambria Math"/>
                                  </a:rPr>
                                  <m:t>𝑓</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s-AR" i="1" smtClean="0">
                                    <a:latin typeface="Cambria Math"/>
                                  </a:rPr>
                                  <m:t>𝐾</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s-AR" sz="1800" i="1" smtClean="0">
                                        <a:solidFill>
                                          <a:schemeClr val="tx1"/>
                                        </a:solidFill>
                                        <a:latin typeface="Cambria Math" panose="02040503050406030204" pitchFamily="18" charset="0"/>
                                        <a:ea typeface="Verdana" pitchFamily="34" charset="0"/>
                                      </a:rPr>
                                    </m:ctrlPr>
                                  </m:dPr>
                                  <m:e>
                                    <m:r>
                                      <a:rPr lang="es-AR" sz="1800" i="1">
                                        <a:solidFill>
                                          <a:schemeClr val="tx1"/>
                                        </a:solidFill>
                                        <a:latin typeface="Cambria Math"/>
                                        <a:ea typeface="Cambria Math"/>
                                      </a:rPr>
                                      <m:t>∆</m:t>
                                    </m:r>
                                  </m:e>
                                </m:d>
                              </m:oMath>
                            </m:oMathPara>
                          </a14:m>
                          <a:endParaRPr lang="en-US" dirty="0"/>
                        </a:p>
                      </a:txBody>
                      <a:tcPr/>
                    </a:tc>
                    <a:extLst>
                      <a:ext uri="{0D108BD9-81ED-4DB2-BD59-A6C34878D82A}">
                        <a16:rowId xmlns:a16="http://schemas.microsoft.com/office/drawing/2014/main" val="10000"/>
                      </a:ext>
                    </a:extLst>
                  </a:tr>
                  <a:tr h="354320">
                    <a:tc>
                      <a:txBody>
                        <a:bodyPr/>
                        <a:lstStyle/>
                        <a:p>
                          <a:pPr algn="ctr"/>
                          <a14:m>
                            <m:oMathPara xmlns:m="http://schemas.openxmlformats.org/officeDocument/2006/math">
                              <m:oMathParaPr>
                                <m:jc m:val="centerGroup"/>
                              </m:oMathParaPr>
                              <m:oMath xmlns:m="http://schemas.openxmlformats.org/officeDocument/2006/math">
                                <m:r>
                                  <a:rPr lang="es-AR" b="0" i="1" smtClean="0">
                                    <a:latin typeface="Cambria Math"/>
                                  </a:rPr>
                                  <m:t>200 </m:t>
                                </m:r>
                                <m:r>
                                  <a:rPr lang="es-AR" b="0" i="1" smtClean="0">
                                    <a:latin typeface="Cambria Math"/>
                                  </a:rPr>
                                  <m:t>𝑀𝐻𝑧</m:t>
                                </m:r>
                              </m:oMath>
                            </m:oMathPara>
                          </a14:m>
                          <a:endParaRPr lang="en-US" dirty="0"/>
                        </a:p>
                      </a:txBody>
                      <a:tcPr/>
                    </a:tc>
                    <a:tc>
                      <a:txBody>
                        <a:bodyPr/>
                        <a:lstStyle/>
                        <a:p>
                          <a:pPr algn="ctr"/>
                          <a:r>
                            <a:rPr lang="es-AR" sz="1800" dirty="0" smtClean="0">
                              <a:solidFill>
                                <a:schemeClr val="tx1"/>
                              </a:solidFill>
                              <a:latin typeface="Verdana" pitchFamily="34" charset="0"/>
                              <a:ea typeface="Verdana" pitchFamily="34" charset="0"/>
                            </a:rPr>
                            <a:t>0.6072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solidFill>
                                <a:schemeClr val="tx1"/>
                              </a:solidFill>
                              <a:latin typeface="Verdana" pitchFamily="34" charset="0"/>
                              <a:ea typeface="Verdana" pitchFamily="34" charset="0"/>
                            </a:rPr>
                            <a:t>0.3706</a:t>
                          </a: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1" i="1" smtClean="0">
                                    <a:latin typeface="Cambria Math"/>
                                  </a:rPr>
                                  <m:t>𝟓𝟎𝟎</m:t>
                                </m:r>
                                <m:r>
                                  <a:rPr lang="es-AR" b="1" i="1" smtClean="0">
                                    <a:latin typeface="Cambria Math"/>
                                  </a:rPr>
                                  <m:t> </m:t>
                                </m:r>
                                <m:r>
                                  <a:rPr lang="es-AR" b="1" i="1" smtClean="0">
                                    <a:latin typeface="Cambria Math"/>
                                  </a:rPr>
                                  <m:t>𝑴𝑯𝒛</m:t>
                                </m:r>
                              </m:oMath>
                            </m:oMathPara>
                          </a14:m>
                          <a:endParaRPr lang="en-US" b="1" dirty="0"/>
                        </a:p>
                      </a:txBody>
                      <a:tcPr/>
                    </a:tc>
                    <a:tc>
                      <a:txBody>
                        <a:bodyPr/>
                        <a:lstStyle/>
                        <a:p>
                          <a:pPr algn="ctr"/>
                          <a:r>
                            <a:rPr lang="es-AR" sz="1800" b="1" dirty="0" smtClean="0">
                              <a:solidFill>
                                <a:schemeClr val="tx1"/>
                              </a:solidFill>
                              <a:latin typeface="Verdana" pitchFamily="34" charset="0"/>
                              <a:ea typeface="Verdana" pitchFamily="34" charset="0"/>
                            </a:rPr>
                            <a:t>1.0851</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b="1" dirty="0" smtClean="0">
                              <a:solidFill>
                                <a:schemeClr val="tx1"/>
                              </a:solidFill>
                              <a:latin typeface="Verdana" pitchFamily="34" charset="0"/>
                              <a:ea typeface="Verdana" pitchFamily="34" charset="0"/>
                            </a:rPr>
                            <a:t>0.1550</a:t>
                          </a:r>
                          <a:endParaRPr lang="en-US" b="1"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0" i="1" smtClean="0">
                                    <a:latin typeface="Cambria Math"/>
                                  </a:rPr>
                                  <m:t>1000 </m:t>
                                </m:r>
                                <m:r>
                                  <a:rPr lang="es-AR" b="0" i="1" smtClean="0">
                                    <a:latin typeface="Cambria Math"/>
                                  </a:rPr>
                                  <m:t>𝑀𝐻𝑧</m:t>
                                </m:r>
                              </m:oMath>
                            </m:oMathPara>
                          </a14:m>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solidFill>
                                <a:schemeClr val="tx1"/>
                              </a:solidFill>
                              <a:latin typeface="Verdana" pitchFamily="34" charset="0"/>
                              <a:ea typeface="Verdana" pitchFamily="34" charset="0"/>
                            </a:rPr>
                            <a:t>1.1952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solidFill>
                                <a:schemeClr val="tx1"/>
                              </a:solidFill>
                              <a:latin typeface="Verdana" pitchFamily="34" charset="0"/>
                              <a:ea typeface="Verdana" pitchFamily="34" charset="0"/>
                            </a:rPr>
                            <a:t>0.1238</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118142698"/>
                  </p:ext>
                </p:extLst>
              </p:nvPr>
            </p:nvGraphicFramePr>
            <p:xfrm>
              <a:off x="1992410" y="3825044"/>
              <a:ext cx="4817337" cy="1742440"/>
            </p:xfrm>
            <a:graphic>
              <a:graphicData uri="http://schemas.openxmlformats.org/drawingml/2006/table">
                <a:tbl>
                  <a:tblPr firstRow="1" bandRow="1">
                    <a:tableStyleId>{5940675A-B579-460E-94D1-54222C63F5DA}</a:tableStyleId>
                  </a:tblPr>
                  <a:tblGrid>
                    <a:gridCol w="1605779">
                      <a:extLst>
                        <a:ext uri="{9D8B030D-6E8A-4147-A177-3AD203B41FA5}">
                          <a16:colId xmlns:a16="http://schemas.microsoft.com/office/drawing/2014/main" val="20000"/>
                        </a:ext>
                      </a:extLst>
                    </a:gridCol>
                    <a:gridCol w="1605779">
                      <a:extLst>
                        <a:ext uri="{9D8B030D-6E8A-4147-A177-3AD203B41FA5}">
                          <a16:colId xmlns:a16="http://schemas.microsoft.com/office/drawing/2014/main" val="20001"/>
                        </a:ext>
                      </a:extLst>
                    </a:gridCol>
                    <a:gridCol w="1605779">
                      <a:extLst>
                        <a:ext uri="{9D8B030D-6E8A-4147-A177-3AD203B41FA5}">
                          <a16:colId xmlns:a16="http://schemas.microsoft.com/office/drawing/2014/main" val="20002"/>
                        </a:ext>
                      </a:extLst>
                    </a:gridCol>
                  </a:tblGrid>
                  <a:tr h="365760">
                    <a:tc>
                      <a:txBody>
                        <a:bodyPr/>
                        <a:lstStyle/>
                        <a:p>
                          <a:endParaRPr lang="es-AR"/>
                        </a:p>
                      </a:txBody>
                      <a:tcPr>
                        <a:blipFill>
                          <a:blip r:embed="rId2"/>
                          <a:stretch>
                            <a:fillRect l="-379" t="-1667" r="-200758" b="-381667"/>
                          </a:stretch>
                        </a:blipFill>
                      </a:tcPr>
                    </a:tc>
                    <a:tc>
                      <a:txBody>
                        <a:bodyPr/>
                        <a:lstStyle/>
                        <a:p>
                          <a:endParaRPr lang="es-AR"/>
                        </a:p>
                      </a:txBody>
                      <a:tcPr>
                        <a:blipFill>
                          <a:blip r:embed="rId2"/>
                          <a:stretch>
                            <a:fillRect l="-100379" t="-1667" r="-100758" b="-381667"/>
                          </a:stretch>
                        </a:blipFill>
                      </a:tcPr>
                    </a:tc>
                    <a:tc>
                      <a:txBody>
                        <a:bodyPr/>
                        <a:lstStyle/>
                        <a:p>
                          <a:endParaRPr lang="es-AR"/>
                        </a:p>
                      </a:txBody>
                      <a:tcPr>
                        <a:blipFill>
                          <a:blip r:embed="rId2"/>
                          <a:stretch>
                            <a:fillRect l="-200379" t="-1667" r="-758" b="-381667"/>
                          </a:stretch>
                        </a:blipFill>
                      </a:tcPr>
                    </a:tc>
                    <a:extLst>
                      <a:ext uri="{0D108BD9-81ED-4DB2-BD59-A6C34878D82A}">
                        <a16:rowId xmlns:a16="http://schemas.microsoft.com/office/drawing/2014/main" val="10000"/>
                      </a:ext>
                    </a:extLst>
                  </a:tr>
                  <a:tr h="365760">
                    <a:tc>
                      <a:txBody>
                        <a:bodyPr/>
                        <a:lstStyle/>
                        <a:p>
                          <a:endParaRPr lang="es-AR"/>
                        </a:p>
                      </a:txBody>
                      <a:tcPr>
                        <a:blipFill>
                          <a:blip r:embed="rId2"/>
                          <a:stretch>
                            <a:fillRect l="-379" t="-101667" r="-200758" b="-281667"/>
                          </a:stretch>
                        </a:blipFill>
                      </a:tcPr>
                    </a:tc>
                    <a:tc>
                      <a:txBody>
                        <a:bodyPr/>
                        <a:lstStyle/>
                        <a:p>
                          <a:pPr algn="ctr"/>
                          <a:r>
                            <a:rPr lang="es-AR" sz="1800" dirty="0" smtClean="0">
                              <a:solidFill>
                                <a:schemeClr val="tx1"/>
                              </a:solidFill>
                              <a:latin typeface="Verdana" pitchFamily="34" charset="0"/>
                              <a:ea typeface="Verdana" pitchFamily="34" charset="0"/>
                            </a:rPr>
                            <a:t>0.6072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solidFill>
                                <a:schemeClr val="tx1"/>
                              </a:solidFill>
                              <a:latin typeface="Verdana" pitchFamily="34" charset="0"/>
                              <a:ea typeface="Verdana" pitchFamily="34" charset="0"/>
                            </a:rPr>
                            <a:t>0.3706</a:t>
                          </a:r>
                          <a:endParaRPr lang="en-US" dirty="0"/>
                        </a:p>
                      </a:txBody>
                      <a:tcPr/>
                    </a:tc>
                    <a:extLst>
                      <a:ext uri="{0D108BD9-81ED-4DB2-BD59-A6C34878D82A}">
                        <a16:rowId xmlns:a16="http://schemas.microsoft.com/office/drawing/2014/main" val="10001"/>
                      </a:ext>
                    </a:extLst>
                  </a:tr>
                  <a:tr h="370840">
                    <a:tc>
                      <a:txBody>
                        <a:bodyPr/>
                        <a:lstStyle/>
                        <a:p>
                          <a:endParaRPr lang="es-AR"/>
                        </a:p>
                      </a:txBody>
                      <a:tcPr>
                        <a:blipFill>
                          <a:blip r:embed="rId2"/>
                          <a:stretch>
                            <a:fillRect l="-379" t="-195161" r="-200758" b="-172581"/>
                          </a:stretch>
                        </a:blipFill>
                      </a:tcPr>
                    </a:tc>
                    <a:tc>
                      <a:txBody>
                        <a:bodyPr/>
                        <a:lstStyle/>
                        <a:p>
                          <a:pPr algn="ctr"/>
                          <a:r>
                            <a:rPr lang="es-AR" sz="1800" b="1" dirty="0" smtClean="0">
                              <a:solidFill>
                                <a:schemeClr val="tx1"/>
                              </a:solidFill>
                              <a:latin typeface="Verdana" pitchFamily="34" charset="0"/>
                              <a:ea typeface="Verdana" pitchFamily="34" charset="0"/>
                            </a:rPr>
                            <a:t>1.0851</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b="1" dirty="0" smtClean="0">
                              <a:solidFill>
                                <a:schemeClr val="tx1"/>
                              </a:solidFill>
                              <a:latin typeface="Verdana" pitchFamily="34" charset="0"/>
                              <a:ea typeface="Verdana" pitchFamily="34" charset="0"/>
                            </a:rPr>
                            <a:t>0.1550</a:t>
                          </a:r>
                          <a:endParaRPr lang="en-US" b="1" dirty="0"/>
                        </a:p>
                      </a:txBody>
                      <a:tcPr/>
                    </a:tc>
                    <a:extLst>
                      <a:ext uri="{0D108BD9-81ED-4DB2-BD59-A6C34878D82A}">
                        <a16:rowId xmlns:a16="http://schemas.microsoft.com/office/drawing/2014/main" val="10002"/>
                      </a:ext>
                    </a:extLst>
                  </a:tr>
                  <a:tr h="640080">
                    <a:tc>
                      <a:txBody>
                        <a:bodyPr/>
                        <a:lstStyle/>
                        <a:p>
                          <a:endParaRPr lang="es-AR"/>
                        </a:p>
                      </a:txBody>
                      <a:tcPr>
                        <a:blipFill>
                          <a:blip r:embed="rId2"/>
                          <a:stretch>
                            <a:fillRect l="-379" t="-174286" r="-200758" b="-1905"/>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solidFill>
                                <a:schemeClr val="tx1"/>
                              </a:solidFill>
                              <a:latin typeface="Verdana" pitchFamily="34" charset="0"/>
                              <a:ea typeface="Verdana" pitchFamily="34" charset="0"/>
                            </a:rPr>
                            <a:t>1.1952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solidFill>
                                <a:schemeClr val="tx1"/>
                              </a:solidFill>
                              <a:latin typeface="Verdana" pitchFamily="34" charset="0"/>
                              <a:ea typeface="Verdana" pitchFamily="34" charset="0"/>
                            </a:rPr>
                            <a:t>0.1238</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7" name="Subtitle 2"/>
              <p:cNvSpPr txBox="1">
                <a:spLocks/>
              </p:cNvSpPr>
              <p:nvPr/>
            </p:nvSpPr>
            <p:spPr>
              <a:xfrm>
                <a:off x="125484" y="2363302"/>
                <a:ext cx="9025109" cy="140415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s-AR" sz="2400" dirty="0" smtClean="0">
                    <a:solidFill>
                      <a:schemeClr val="tx1"/>
                    </a:solidFill>
                    <a:latin typeface="Verdana" pitchFamily="34" charset="0"/>
                    <a:ea typeface="Verdana" pitchFamily="34" charset="0"/>
                  </a:rPr>
                  <a:t>Utilizando el criterio de estabilidad de </a:t>
                </a:r>
                <a:r>
                  <a:rPr lang="es-AR" sz="2400" dirty="0" err="1" smtClean="0">
                    <a:solidFill>
                      <a:schemeClr val="tx1"/>
                    </a:solidFill>
                    <a:latin typeface="Verdana" pitchFamily="34" charset="0"/>
                    <a:ea typeface="Verdana" pitchFamily="34" charset="0"/>
                  </a:rPr>
                  <a:t>Linvill</a:t>
                </a:r>
                <a:r>
                  <a:rPr lang="es-AR" sz="2400" dirty="0" smtClean="0">
                    <a:solidFill>
                      <a:schemeClr val="tx1"/>
                    </a:solidFill>
                    <a:latin typeface="Verdana" pitchFamily="34" charset="0"/>
                    <a:ea typeface="Verdana" pitchFamily="34" charset="0"/>
                  </a:rPr>
                  <a:t>, se ha determinado que este transistor es incondicionalmente estable a 500 MHz </a:t>
                </a:r>
                <a:r>
                  <a:rPr lang="es-AR" sz="2400" dirty="0">
                    <a:solidFill>
                      <a:schemeClr val="tx1"/>
                    </a:solidFill>
                    <a:latin typeface="Verdana" pitchFamily="34" charset="0"/>
                    <a:ea typeface="Verdana" pitchFamily="34" charset="0"/>
                  </a:rPr>
                  <a:t>(</a:t>
                </a:r>
                <a14:m>
                  <m:oMath xmlns:m="http://schemas.openxmlformats.org/officeDocument/2006/math">
                    <m:r>
                      <a:rPr lang="es-AR" sz="2400" i="1">
                        <a:solidFill>
                          <a:schemeClr val="tx1"/>
                        </a:solidFill>
                        <a:latin typeface="Cambria Math"/>
                        <a:ea typeface="Verdana" pitchFamily="34" charset="0"/>
                      </a:rPr>
                      <m:t>𝐾</m:t>
                    </m:r>
                    <m:r>
                      <a:rPr lang="es-AR" sz="2400" i="1">
                        <a:solidFill>
                          <a:schemeClr val="tx1"/>
                        </a:solidFill>
                        <a:latin typeface="Cambria Math"/>
                        <a:ea typeface="Verdana" pitchFamily="34" charset="0"/>
                      </a:rPr>
                      <m:t>&gt;1</m:t>
                    </m:r>
                  </m:oMath>
                </a14:m>
                <a:r>
                  <a:rPr lang="es-AR" sz="2400" dirty="0">
                    <a:solidFill>
                      <a:schemeClr val="tx1"/>
                    </a:solidFill>
                    <a:latin typeface="Verdana" pitchFamily="34" charset="0"/>
                    <a:ea typeface="Verdana" pitchFamily="34" charset="0"/>
                  </a:rPr>
                  <a:t>,</a:t>
                </a:r>
                <a14:m>
                  <m:oMath xmlns:m="http://schemas.openxmlformats.org/officeDocument/2006/math">
                    <m:d>
                      <m:dPr>
                        <m:begChr m:val="|"/>
                        <m:endChr m:val="|"/>
                        <m:ctrlPr>
                          <a:rPr lang="es-AR" sz="2400" i="1">
                            <a:solidFill>
                              <a:schemeClr val="tx1"/>
                            </a:solidFill>
                            <a:latin typeface="Cambria Math" panose="02040503050406030204" pitchFamily="18" charset="0"/>
                            <a:ea typeface="Verdana" pitchFamily="34" charset="0"/>
                          </a:rPr>
                        </m:ctrlPr>
                      </m:dPr>
                      <m:e>
                        <m:r>
                          <a:rPr lang="es-AR" sz="2400" i="1">
                            <a:solidFill>
                              <a:schemeClr val="tx1"/>
                            </a:solidFill>
                            <a:latin typeface="Cambria Math"/>
                            <a:ea typeface="Cambria Math"/>
                          </a:rPr>
                          <m:t>∆</m:t>
                        </m:r>
                      </m:e>
                    </m:d>
                    <m:r>
                      <a:rPr lang="es-AR" sz="2400" i="1" dirty="0">
                        <a:solidFill>
                          <a:schemeClr val="tx1"/>
                        </a:solidFill>
                        <a:latin typeface="Cambria Math"/>
                        <a:ea typeface="Cambria Math"/>
                      </a:rPr>
                      <m:t>&lt;1</m:t>
                    </m:r>
                  </m:oMath>
                </a14:m>
                <a:r>
                  <a:rPr lang="es-AR" sz="2400" dirty="0" smtClean="0">
                    <a:solidFill>
                      <a:schemeClr val="tx1"/>
                    </a:solidFill>
                    <a:latin typeface="Verdana" pitchFamily="34" charset="0"/>
                    <a:ea typeface="Verdana" pitchFamily="34" charset="0"/>
                  </a:rPr>
                  <a:t>).</a:t>
                </a:r>
                <a:endParaRPr lang="es-AR" sz="2400" dirty="0">
                  <a:solidFill>
                    <a:schemeClr val="tx1"/>
                  </a:solidFill>
                  <a:latin typeface="Verdana" pitchFamily="34" charset="0"/>
                  <a:ea typeface="Verdana" pitchFamily="34" charset="0"/>
                </a:endParaRPr>
              </a:p>
            </p:txBody>
          </p:sp>
        </mc:Choice>
        <mc:Fallback xmlns="">
          <p:sp>
            <p:nvSpPr>
              <p:cNvPr id="7" name="Subtitle 2"/>
              <p:cNvSpPr txBox="1">
                <a:spLocks noRot="1" noChangeAspect="1" noMove="1" noResize="1" noEditPoints="1" noAdjustHandles="1" noChangeArrowheads="1" noChangeShapeType="1" noTextEdit="1"/>
              </p:cNvSpPr>
              <p:nvPr/>
            </p:nvSpPr>
            <p:spPr>
              <a:xfrm>
                <a:off x="125484" y="2363302"/>
                <a:ext cx="9025109" cy="1404156"/>
              </a:xfrm>
              <a:prstGeom prst="rect">
                <a:avLst/>
              </a:prstGeom>
              <a:blipFill>
                <a:blip r:embed="rId3"/>
                <a:stretch>
                  <a:fillRect l="-1081" t="-3478" r="-1014"/>
                </a:stretch>
              </a:blipFill>
            </p:spPr>
            <p:txBody>
              <a:bodyPr/>
              <a:lstStyle/>
              <a:p>
                <a:r>
                  <a:rPr lang="es-AR">
                    <a:noFill/>
                  </a:rPr>
                  <a:t> </a:t>
                </a:r>
              </a:p>
            </p:txBody>
          </p:sp>
        </mc:Fallback>
      </mc:AlternateContent>
    </p:spTree>
    <p:extLst>
      <p:ext uri="{BB962C8B-B14F-4D97-AF65-F5344CB8AC3E}">
        <p14:creationId xmlns:p14="http://schemas.microsoft.com/office/powerpoint/2010/main" val="322226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7391" y="800708"/>
                <a:ext cx="9025109" cy="5976664"/>
              </a:xfrm>
            </p:spPr>
            <p:txBody>
              <a:bodyPr>
                <a:noAutofit/>
              </a:bodyPr>
              <a:lstStyle/>
              <a:p>
                <a:pPr algn="just"/>
                <a:r>
                  <a:rPr lang="es-AR" sz="2400" dirty="0" smtClean="0">
                    <a:solidFill>
                      <a:schemeClr val="tx1"/>
                    </a:solidFill>
                    <a:latin typeface="Verdana" pitchFamily="34" charset="0"/>
                    <a:ea typeface="Verdana" pitchFamily="34" charset="0"/>
                  </a:rPr>
                  <a:t>Se puede verificar la estabilidad incondicional al determinar el centro y radio de los círculos de estabilidad de la carga y el generador, que resultan ser </a:t>
                </a:r>
                <a14:m>
                  <m:oMath xmlns:m="http://schemas.openxmlformats.org/officeDocument/2006/math">
                    <m:sSub>
                      <m:sSubPr>
                        <m:ctrlPr>
                          <a:rPr lang="es-AR" sz="2400" i="1" smtClean="0">
                            <a:solidFill>
                              <a:schemeClr val="tx1"/>
                            </a:solidFill>
                            <a:latin typeface="Cambria Math" panose="02040503050406030204" pitchFamily="18" charset="0"/>
                            <a:ea typeface="Verdana" pitchFamily="34" charset="0"/>
                          </a:rPr>
                        </m:ctrlPr>
                      </m:sSubPr>
                      <m:e>
                        <m:r>
                          <a:rPr lang="es-AR" sz="2400" b="0" i="1" smtClean="0">
                            <a:solidFill>
                              <a:schemeClr val="tx1"/>
                            </a:solidFill>
                            <a:latin typeface="Cambria Math"/>
                            <a:ea typeface="Verdana" pitchFamily="34" charset="0"/>
                          </a:rPr>
                          <m:t>𝐶</m:t>
                        </m:r>
                      </m:e>
                      <m:sub>
                        <m:r>
                          <a:rPr lang="es-AR" sz="2400" b="0" i="1" smtClean="0">
                            <a:solidFill>
                              <a:schemeClr val="tx1"/>
                            </a:solidFill>
                            <a:latin typeface="Cambria Math"/>
                            <a:ea typeface="Verdana" pitchFamily="34" charset="0"/>
                          </a:rPr>
                          <m:t>𝐿</m:t>
                        </m:r>
                      </m:sub>
                    </m:sSub>
                    <m:r>
                      <a:rPr lang="es-AR" sz="2400" i="1">
                        <a:solidFill>
                          <a:schemeClr val="tx1"/>
                        </a:solidFill>
                        <a:latin typeface="Cambria Math"/>
                        <a:ea typeface="Verdana" pitchFamily="34" charset="0"/>
                      </a:rPr>
                      <m:t>=3.65</m:t>
                    </m:r>
                    <m:r>
                      <a:rPr lang="es-AR" sz="2400" b="0" i="1" smtClean="0">
                        <a:solidFill>
                          <a:schemeClr val="tx1"/>
                        </a:solidFill>
                        <a:latin typeface="Cambria Math"/>
                        <a:ea typeface="Verdana" pitchFamily="34" charset="0"/>
                      </a:rPr>
                      <m:t>3 </m:t>
                    </m:r>
                    <m:r>
                      <a:rPr lang="es-AR" sz="2400" i="1" smtClean="0">
                        <a:solidFill>
                          <a:schemeClr val="tx1"/>
                        </a:solidFill>
                        <a:latin typeface="Cambria Math"/>
                        <a:ea typeface="Cambria Math"/>
                      </a:rPr>
                      <m:t>∟</m:t>
                    </m:r>
                    <m:r>
                      <a:rPr lang="es-AR" sz="2400" i="1">
                        <a:solidFill>
                          <a:schemeClr val="tx1"/>
                        </a:solidFill>
                        <a:latin typeface="Cambria Math"/>
                        <a:ea typeface="Cambria Math"/>
                      </a:rPr>
                      <m:t>34.0</m:t>
                    </m:r>
                    <m:r>
                      <a:rPr lang="es-AR" sz="2400" b="0" i="1" smtClean="0">
                        <a:solidFill>
                          <a:schemeClr val="tx1"/>
                        </a:solidFill>
                        <a:latin typeface="Cambria Math"/>
                        <a:ea typeface="Cambria Math"/>
                      </a:rPr>
                      <m:t>5°</m:t>
                    </m:r>
                  </m:oMath>
                </a14:m>
                <a:r>
                  <a:rPr lang="es-AR" sz="2400" dirty="0" smtClean="0">
                    <a:solidFill>
                      <a:schemeClr val="tx1"/>
                    </a:solidFill>
                    <a:latin typeface="Verdana" pitchFamily="34" charset="0"/>
                    <a:ea typeface="Verdana" pitchFamily="34" charset="0"/>
                  </a:rPr>
                  <a:t> </a:t>
                </a:r>
                <a14:m>
                  <m:oMath xmlns:m="http://schemas.openxmlformats.org/officeDocument/2006/math">
                    <m:sSub>
                      <m:sSubPr>
                        <m:ctrlPr>
                          <a:rPr lang="es-AR" sz="2400" i="1" dirty="0" smtClean="0">
                            <a:solidFill>
                              <a:schemeClr val="tx1"/>
                            </a:solidFill>
                            <a:latin typeface="Cambria Math" panose="02040503050406030204" pitchFamily="18" charset="0"/>
                            <a:ea typeface="Verdana" pitchFamily="34" charset="0"/>
                          </a:rPr>
                        </m:ctrlPr>
                      </m:sSubPr>
                      <m:e>
                        <m:r>
                          <a:rPr lang="es-AR" sz="2400" b="0" i="1" dirty="0" smtClean="0">
                            <a:solidFill>
                              <a:schemeClr val="tx1"/>
                            </a:solidFill>
                            <a:latin typeface="Cambria Math"/>
                            <a:ea typeface="Verdana" pitchFamily="34" charset="0"/>
                          </a:rPr>
                          <m:t>𝑟</m:t>
                        </m:r>
                      </m:e>
                      <m:sub>
                        <m:r>
                          <a:rPr lang="es-AR" sz="2400" b="0" i="1" dirty="0" smtClean="0">
                            <a:solidFill>
                              <a:schemeClr val="tx1"/>
                            </a:solidFill>
                            <a:latin typeface="Cambria Math"/>
                            <a:ea typeface="Verdana" pitchFamily="34" charset="0"/>
                          </a:rPr>
                          <m:t>𝐿</m:t>
                        </m:r>
                      </m:sub>
                    </m:sSub>
                    <m:r>
                      <a:rPr lang="es-AR" sz="2400" i="1" dirty="0">
                        <a:solidFill>
                          <a:schemeClr val="tx1"/>
                        </a:solidFill>
                        <a:latin typeface="Cambria Math"/>
                        <a:ea typeface="Verdana" pitchFamily="34" charset="0"/>
                      </a:rPr>
                      <m:t>=2.5917</m:t>
                    </m:r>
                  </m:oMath>
                </a14:m>
                <a:r>
                  <a:rPr lang="es-AR" sz="2400" dirty="0" smtClean="0">
                    <a:solidFill>
                      <a:schemeClr val="tx1"/>
                    </a:solidFill>
                    <a:latin typeface="Verdana" pitchFamily="34" charset="0"/>
                    <a:ea typeface="Verdana" pitchFamily="34" charset="0"/>
                  </a:rPr>
                  <a:t>, y </a:t>
                </a:r>
                <a14:m>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𝐶</m:t>
                        </m:r>
                      </m:e>
                      <m:sub>
                        <m:r>
                          <a:rPr lang="es-AR" sz="2400" b="0" i="1" smtClean="0">
                            <a:solidFill>
                              <a:schemeClr val="tx1"/>
                            </a:solidFill>
                            <a:latin typeface="Cambria Math"/>
                            <a:ea typeface="Verdana" pitchFamily="34" charset="0"/>
                          </a:rPr>
                          <m:t>𝐺</m:t>
                        </m:r>
                      </m:sub>
                    </m:sSub>
                    <m:r>
                      <a:rPr lang="es-AR" sz="2400" i="1">
                        <a:solidFill>
                          <a:schemeClr val="tx1"/>
                        </a:solidFill>
                        <a:latin typeface="Cambria Math"/>
                        <a:ea typeface="Verdana" pitchFamily="34" charset="0"/>
                      </a:rPr>
                      <m:t>=2.80</m:t>
                    </m:r>
                    <m:r>
                      <a:rPr lang="es-AR" sz="2400" b="0" i="1" smtClean="0">
                        <a:solidFill>
                          <a:schemeClr val="tx1"/>
                        </a:solidFill>
                        <a:latin typeface="Cambria Math"/>
                        <a:ea typeface="Verdana" pitchFamily="34" charset="0"/>
                      </a:rPr>
                      <m:t>2 </m:t>
                    </m:r>
                    <m:r>
                      <a:rPr lang="es-AR" sz="2400" i="1">
                        <a:solidFill>
                          <a:schemeClr val="tx1"/>
                        </a:solidFill>
                        <a:latin typeface="Cambria Math"/>
                        <a:ea typeface="Cambria Math"/>
                      </a:rPr>
                      <m:t>∟170.7</m:t>
                    </m:r>
                    <m:r>
                      <a:rPr lang="es-AR" sz="2400" b="0" i="1" smtClean="0">
                        <a:solidFill>
                          <a:schemeClr val="tx1"/>
                        </a:solidFill>
                        <a:latin typeface="Cambria Math"/>
                        <a:ea typeface="Cambria Math"/>
                      </a:rPr>
                      <m:t>5</m:t>
                    </m:r>
                    <m:r>
                      <a:rPr lang="es-AR" sz="2400" i="1">
                        <a:solidFill>
                          <a:schemeClr val="tx1"/>
                        </a:solidFill>
                        <a:latin typeface="Cambria Math"/>
                        <a:ea typeface="Cambria Math"/>
                      </a:rPr>
                      <m:t>°</m:t>
                    </m:r>
                  </m:oMath>
                </a14:m>
                <a:r>
                  <a:rPr lang="es-AR" sz="2400" dirty="0">
                    <a:solidFill>
                      <a:schemeClr val="tx1"/>
                    </a:solidFill>
                    <a:latin typeface="Verdana" pitchFamily="34" charset="0"/>
                    <a:ea typeface="Verdana" pitchFamily="34" charset="0"/>
                  </a:rPr>
                  <a:t> </a:t>
                </a:r>
                <a14:m>
                  <m:oMath xmlns:m="http://schemas.openxmlformats.org/officeDocument/2006/math">
                    <m:sSub>
                      <m:sSubPr>
                        <m:ctrlPr>
                          <a:rPr lang="es-AR" sz="2400" i="1" dirty="0">
                            <a:solidFill>
                              <a:schemeClr val="tx1"/>
                            </a:solidFill>
                            <a:latin typeface="Cambria Math" panose="02040503050406030204" pitchFamily="18" charset="0"/>
                            <a:ea typeface="Verdana" pitchFamily="34" charset="0"/>
                          </a:rPr>
                        </m:ctrlPr>
                      </m:sSubPr>
                      <m:e>
                        <m:r>
                          <a:rPr lang="es-AR" sz="2400" i="1" dirty="0">
                            <a:solidFill>
                              <a:schemeClr val="tx1"/>
                            </a:solidFill>
                            <a:latin typeface="Cambria Math"/>
                            <a:ea typeface="Verdana" pitchFamily="34" charset="0"/>
                          </a:rPr>
                          <m:t>𝑟</m:t>
                        </m:r>
                      </m:e>
                      <m:sub>
                        <m:r>
                          <a:rPr lang="es-AR" sz="2400" b="0" i="1" dirty="0" smtClean="0">
                            <a:solidFill>
                              <a:schemeClr val="tx1"/>
                            </a:solidFill>
                            <a:latin typeface="Cambria Math"/>
                            <a:ea typeface="Verdana" pitchFamily="34" charset="0"/>
                          </a:rPr>
                          <m:t>𝐺</m:t>
                        </m:r>
                      </m:sub>
                    </m:sSub>
                    <m:r>
                      <a:rPr lang="es-AR" sz="2400" i="1" dirty="0">
                        <a:solidFill>
                          <a:schemeClr val="tx1"/>
                        </a:solidFill>
                        <a:latin typeface="Cambria Math"/>
                        <a:ea typeface="Verdana" pitchFamily="34" charset="0"/>
                      </a:rPr>
                      <m:t>=1.7480</m:t>
                    </m:r>
                  </m:oMath>
                </a14:m>
                <a:r>
                  <a:rPr lang="es-AR" sz="2400" dirty="0" smtClean="0">
                    <a:solidFill>
                      <a:schemeClr val="tx1"/>
                    </a:solidFill>
                    <a:latin typeface="Verdana" pitchFamily="34" charset="0"/>
                    <a:ea typeface="Verdana" pitchFamily="34" charset="0"/>
                  </a:rPr>
                  <a:t>. </a:t>
                </a: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7391" y="800708"/>
                <a:ext cx="9025109" cy="5976664"/>
              </a:xfrm>
              <a:blipFill rotWithShape="1">
                <a:blip r:embed="rId2"/>
                <a:stretch>
                  <a:fillRect l="-1081" t="-815" r="-1014"/>
                </a:stretch>
              </a:blipFill>
            </p:spPr>
            <p:txBody>
              <a:bodyPr/>
              <a:lstStyle/>
              <a:p>
                <a:r>
                  <a:rPr lang="en-US">
                    <a:noFill/>
                  </a:rPr>
                  <a:t> </a:t>
                </a:r>
              </a:p>
            </p:txBody>
          </p:sp>
        </mc:Fallback>
      </mc:AlternateContent>
      <p:grpSp>
        <p:nvGrpSpPr>
          <p:cNvPr id="11" name="Group 10"/>
          <p:cNvGrpSpPr/>
          <p:nvPr/>
        </p:nvGrpSpPr>
        <p:grpSpPr>
          <a:xfrm>
            <a:off x="395536" y="1916832"/>
            <a:ext cx="8137675" cy="5503862"/>
            <a:chOff x="395536" y="2240868"/>
            <a:chExt cx="8137675" cy="5503862"/>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527" y="2240868"/>
              <a:ext cx="7342861" cy="550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5940923" y="3272981"/>
                  <a:ext cx="2592288" cy="646331"/>
                </a:xfrm>
                <a:prstGeom prst="rect">
                  <a:avLst/>
                </a:prstGeom>
                <a:noFill/>
              </p:spPr>
              <p:txBody>
                <a:bodyPr wrap="square" rtlCol="0">
                  <a:spAutoFit/>
                </a:bodyPr>
                <a:lstStyle/>
                <a:p>
                  <a14:m>
                    <m:oMath xmlns:m="http://schemas.openxmlformats.org/officeDocument/2006/math">
                      <m:sSub>
                        <m:sSubPr>
                          <m:ctrlPr>
                            <a:rPr lang="es-AR" i="1">
                              <a:latin typeface="Cambria Math" panose="02040503050406030204" pitchFamily="18" charset="0"/>
                              <a:ea typeface="Verdana" pitchFamily="34" charset="0"/>
                            </a:rPr>
                          </m:ctrlPr>
                        </m:sSubPr>
                        <m:e>
                          <m:r>
                            <a:rPr lang="es-AR" i="1">
                              <a:latin typeface="Cambria Math"/>
                              <a:ea typeface="Verdana" pitchFamily="34" charset="0"/>
                            </a:rPr>
                            <m:t>𝐶</m:t>
                          </m:r>
                        </m:e>
                        <m:sub>
                          <m:r>
                            <a:rPr lang="es-AR" i="1">
                              <a:latin typeface="Cambria Math"/>
                              <a:ea typeface="Verdana" pitchFamily="34" charset="0"/>
                            </a:rPr>
                            <m:t>𝐿</m:t>
                          </m:r>
                        </m:sub>
                      </m:sSub>
                      <m:r>
                        <a:rPr lang="es-AR" i="1">
                          <a:latin typeface="Cambria Math"/>
                          <a:ea typeface="Verdana" pitchFamily="34" charset="0"/>
                        </a:rPr>
                        <m:t>=3.6526 </m:t>
                      </m:r>
                      <m:r>
                        <a:rPr lang="es-AR" i="1">
                          <a:latin typeface="Cambria Math"/>
                          <a:ea typeface="Cambria Math"/>
                        </a:rPr>
                        <m:t>∟34.0491°</m:t>
                      </m:r>
                    </m:oMath>
                  </a14:m>
                  <a:r>
                    <a:rPr lang="es-AR" dirty="0">
                      <a:latin typeface="Verdana" pitchFamily="34" charset="0"/>
                      <a:ea typeface="Verdana" pitchFamily="34" charset="0"/>
                    </a:rPr>
                    <a:t> </a:t>
                  </a:r>
                  <a14:m>
                    <m:oMath xmlns:m="http://schemas.openxmlformats.org/officeDocument/2006/math">
                      <m:sSub>
                        <m:sSubPr>
                          <m:ctrlPr>
                            <a:rPr lang="es-AR" i="1" dirty="0">
                              <a:latin typeface="Cambria Math" panose="02040503050406030204" pitchFamily="18" charset="0"/>
                              <a:ea typeface="Verdana" pitchFamily="34" charset="0"/>
                            </a:rPr>
                          </m:ctrlPr>
                        </m:sSubPr>
                        <m:e>
                          <m:r>
                            <a:rPr lang="es-AR" i="1" dirty="0">
                              <a:latin typeface="Cambria Math"/>
                              <a:ea typeface="Verdana" pitchFamily="34" charset="0"/>
                            </a:rPr>
                            <m:t>𝑟</m:t>
                          </m:r>
                        </m:e>
                        <m:sub>
                          <m:r>
                            <a:rPr lang="es-AR" i="1" dirty="0">
                              <a:latin typeface="Cambria Math"/>
                              <a:ea typeface="Verdana" pitchFamily="34" charset="0"/>
                            </a:rPr>
                            <m:t>𝐿</m:t>
                          </m:r>
                        </m:sub>
                      </m:sSub>
                      <m:r>
                        <a:rPr lang="es-AR" i="1" dirty="0">
                          <a:latin typeface="Cambria Math"/>
                          <a:ea typeface="Verdana" pitchFamily="34" charset="0"/>
                        </a:rPr>
                        <m:t>=2.5917</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940923" y="3272981"/>
                  <a:ext cx="2592288" cy="64633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95536" y="3425380"/>
                  <a:ext cx="2844316" cy="646331"/>
                </a:xfrm>
                <a:prstGeom prst="rect">
                  <a:avLst/>
                </a:prstGeom>
                <a:noFill/>
              </p:spPr>
              <p:txBody>
                <a:bodyPr wrap="square" rtlCol="0">
                  <a:spAutoFit/>
                </a:bodyPr>
                <a:lstStyle/>
                <a:p>
                  <a14:m>
                    <m:oMath xmlns:m="http://schemas.openxmlformats.org/officeDocument/2006/math">
                      <m:sSub>
                        <m:sSubPr>
                          <m:ctrlPr>
                            <a:rPr lang="es-AR" i="1">
                              <a:latin typeface="Cambria Math" panose="02040503050406030204" pitchFamily="18" charset="0"/>
                              <a:ea typeface="Verdana" pitchFamily="34" charset="0"/>
                            </a:rPr>
                          </m:ctrlPr>
                        </m:sSubPr>
                        <m:e>
                          <m:r>
                            <a:rPr lang="es-AR" i="1">
                              <a:latin typeface="Cambria Math"/>
                              <a:ea typeface="Verdana" pitchFamily="34" charset="0"/>
                            </a:rPr>
                            <m:t>𝐶</m:t>
                          </m:r>
                        </m:e>
                        <m:sub>
                          <m:r>
                            <a:rPr lang="es-AR" i="1">
                              <a:latin typeface="Cambria Math"/>
                              <a:ea typeface="Verdana" pitchFamily="34" charset="0"/>
                            </a:rPr>
                            <m:t>𝐺</m:t>
                          </m:r>
                        </m:sub>
                      </m:sSub>
                      <m:r>
                        <a:rPr lang="es-AR" i="1">
                          <a:latin typeface="Cambria Math"/>
                          <a:ea typeface="Verdana" pitchFamily="34" charset="0"/>
                        </a:rPr>
                        <m:t>=2.8017 </m:t>
                      </m:r>
                      <m:r>
                        <a:rPr lang="es-AR" i="1">
                          <a:latin typeface="Cambria Math"/>
                          <a:ea typeface="Cambria Math"/>
                        </a:rPr>
                        <m:t>∟170.7471°</m:t>
                      </m:r>
                    </m:oMath>
                  </a14:m>
                  <a:r>
                    <a:rPr lang="es-AR" dirty="0">
                      <a:latin typeface="Verdana" pitchFamily="34" charset="0"/>
                      <a:ea typeface="Verdana" pitchFamily="34" charset="0"/>
                    </a:rPr>
                    <a:t> </a:t>
                  </a:r>
                  <a14:m>
                    <m:oMath xmlns:m="http://schemas.openxmlformats.org/officeDocument/2006/math">
                      <m:sSub>
                        <m:sSubPr>
                          <m:ctrlPr>
                            <a:rPr lang="es-AR" i="1" dirty="0">
                              <a:latin typeface="Cambria Math" panose="02040503050406030204" pitchFamily="18" charset="0"/>
                              <a:ea typeface="Verdana" pitchFamily="34" charset="0"/>
                            </a:rPr>
                          </m:ctrlPr>
                        </m:sSubPr>
                        <m:e>
                          <m:r>
                            <a:rPr lang="es-AR" i="1" dirty="0">
                              <a:latin typeface="Cambria Math"/>
                              <a:ea typeface="Verdana" pitchFamily="34" charset="0"/>
                            </a:rPr>
                            <m:t>𝑟</m:t>
                          </m:r>
                        </m:e>
                        <m:sub>
                          <m:r>
                            <a:rPr lang="es-AR" i="1" dirty="0">
                              <a:latin typeface="Cambria Math"/>
                              <a:ea typeface="Verdana" pitchFamily="34" charset="0"/>
                            </a:rPr>
                            <m:t>𝐺</m:t>
                          </m:r>
                        </m:sub>
                      </m:sSub>
                      <m:r>
                        <a:rPr lang="es-AR" i="1" dirty="0">
                          <a:latin typeface="Cambria Math"/>
                          <a:ea typeface="Verdana" pitchFamily="34" charset="0"/>
                        </a:rPr>
                        <m:t>=1.7480</m:t>
                      </m:r>
                    </m:oMath>
                  </a14:m>
                  <a:r>
                    <a:rPr lang="es-AR" dirty="0">
                      <a:latin typeface="Verdana" pitchFamily="34" charset="0"/>
                      <a:ea typeface="Verdana" pitchFamily="34" charset="0"/>
                    </a:rPr>
                    <a:t>.</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6" y="3425380"/>
                  <a:ext cx="2844316" cy="646331"/>
                </a:xfrm>
                <a:prstGeom prst="rect">
                  <a:avLst/>
                </a:prstGeom>
                <a:blipFill rotWithShape="1">
                  <a:blip r:embed="rId5"/>
                  <a:stretch>
                    <a:fillRect b="-13208"/>
                  </a:stretch>
                </a:blipFill>
              </p:spPr>
              <p:txBody>
                <a:bodyPr/>
                <a:lstStyle/>
                <a:p>
                  <a:r>
                    <a:rPr lang="en-US">
                      <a:noFill/>
                    </a:rPr>
                    <a:t> </a:t>
                  </a:r>
                </a:p>
              </p:txBody>
            </p:sp>
          </mc:Fallback>
        </mc:AlternateContent>
      </p:grpSp>
    </p:spTree>
    <p:extLst>
      <p:ext uri="{BB962C8B-B14F-4D97-AF65-F5344CB8AC3E}">
        <p14:creationId xmlns:p14="http://schemas.microsoft.com/office/powerpoint/2010/main" val="222760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7391" y="800708"/>
                <a:ext cx="9025109" cy="5976664"/>
              </a:xfrm>
            </p:spPr>
            <p:txBody>
              <a:bodyPr>
                <a:noAutofit/>
              </a:bodyPr>
              <a:lstStyle/>
              <a:p>
                <a:pPr algn="just"/>
                <a:endParaRPr lang="es-ES" sz="2400" smtClean="0">
                  <a:solidFill>
                    <a:schemeClr val="tx1"/>
                  </a:solidFill>
                  <a:latin typeface="Verdana" pitchFamily="34" charset="0"/>
                  <a:ea typeface="Verdana" pitchFamily="34" charset="0"/>
                </a:endParaRPr>
              </a:p>
              <a:p>
                <a:pPr algn="just"/>
                <a:endParaRPr lang="es-ES" sz="2400">
                  <a:solidFill>
                    <a:schemeClr val="tx1"/>
                  </a:solidFill>
                  <a:latin typeface="Verdana" pitchFamily="34" charset="0"/>
                  <a:ea typeface="Verdana" pitchFamily="34" charset="0"/>
                </a:endParaRP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r>
                  <a:rPr lang="es-AR" sz="2400" dirty="0" smtClean="0">
                    <a:solidFill>
                      <a:schemeClr val="tx1"/>
                    </a:solidFill>
                    <a:latin typeface="Verdana" pitchFamily="34" charset="0"/>
                    <a:ea typeface="Verdana" pitchFamily="34" charset="0"/>
                  </a:rPr>
                  <a:t>Se observa que a las frecuencia de interés, </a:t>
                </a:r>
                <a14:m>
                  <m:oMath xmlns:m="http://schemas.openxmlformats.org/officeDocument/2006/math">
                    <m:r>
                      <a:rPr lang="es-AR" sz="2400" b="0" i="1" smtClean="0">
                        <a:solidFill>
                          <a:schemeClr val="tx1"/>
                        </a:solidFill>
                        <a:latin typeface="Cambria Math"/>
                        <a:ea typeface="Verdana" pitchFamily="34" charset="0"/>
                      </a:rPr>
                      <m:t>𝑓</m:t>
                    </m:r>
                    <m:r>
                      <a:rPr lang="es-AR" sz="2400" b="0" i="1" smtClean="0">
                        <a:solidFill>
                          <a:schemeClr val="tx1"/>
                        </a:solidFill>
                        <a:latin typeface="Cambria Math"/>
                        <a:ea typeface="Verdana" pitchFamily="34" charset="0"/>
                      </a:rPr>
                      <m:t>=500 </m:t>
                    </m:r>
                    <m:r>
                      <a:rPr lang="es-AR" sz="2400" b="0" i="1" smtClean="0">
                        <a:solidFill>
                          <a:schemeClr val="tx1"/>
                        </a:solidFill>
                        <a:latin typeface="Cambria Math"/>
                        <a:ea typeface="Verdana" pitchFamily="34" charset="0"/>
                      </a:rPr>
                      <m:t>𝑀𝐻𝑧</m:t>
                    </m:r>
                  </m:oMath>
                </a14:m>
                <a:r>
                  <a:rPr lang="es-AR" sz="2400" dirty="0" smtClean="0">
                    <a:solidFill>
                      <a:schemeClr val="tx1"/>
                    </a:solidFill>
                    <a:latin typeface="Verdana" pitchFamily="34" charset="0"/>
                    <a:ea typeface="Verdana" pitchFamily="34" charset="0"/>
                  </a:rPr>
                  <a:t>, la estabilidad incondicional se verifica al ver que los círculos de estabilidad no invaden el ábaco de Smith en la zona de cargas pasivas, es decir cualquiera sea el valor de las impedancias de carga y generador pasivas, no harán que el amplificador oscile.</a:t>
                </a:r>
                <a:endParaRPr lang="es-AR" sz="2400" dirty="0">
                  <a:solidFill>
                    <a:schemeClr val="tx1"/>
                  </a:solidFill>
                  <a:latin typeface="Verdana" pitchFamily="34" charset="0"/>
                  <a:ea typeface="Verdana"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7391" y="800708"/>
                <a:ext cx="9025109" cy="5976664"/>
              </a:xfrm>
              <a:blipFill>
                <a:blip r:embed="rId2"/>
                <a:stretch>
                  <a:fillRect l="-1081" r="-101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91644446"/>
                  </p:ext>
                </p:extLst>
              </p:nvPr>
            </p:nvGraphicFramePr>
            <p:xfrm>
              <a:off x="2" y="1736812"/>
              <a:ext cx="8892480" cy="2011956"/>
            </p:xfrm>
            <a:graphic>
              <a:graphicData uri="http://schemas.openxmlformats.org/drawingml/2006/table">
                <a:tbl>
                  <a:tblPr firstRow="1" bandRow="1">
                    <a:tableStyleId>{5940675A-B579-460E-94D1-54222C63F5DA}</a:tableStyleId>
                  </a:tblPr>
                  <a:tblGrid>
                    <a:gridCol w="1778496">
                      <a:extLst>
                        <a:ext uri="{9D8B030D-6E8A-4147-A177-3AD203B41FA5}">
                          <a16:colId xmlns:a16="http://schemas.microsoft.com/office/drawing/2014/main" val="20000"/>
                        </a:ext>
                      </a:extLst>
                    </a:gridCol>
                    <a:gridCol w="1893402">
                      <a:extLst>
                        <a:ext uri="{9D8B030D-6E8A-4147-A177-3AD203B41FA5}">
                          <a16:colId xmlns:a16="http://schemas.microsoft.com/office/drawing/2014/main" val="20001"/>
                        </a:ext>
                      </a:extLst>
                    </a:gridCol>
                    <a:gridCol w="1663590">
                      <a:extLst>
                        <a:ext uri="{9D8B030D-6E8A-4147-A177-3AD203B41FA5}">
                          <a16:colId xmlns:a16="http://schemas.microsoft.com/office/drawing/2014/main" val="20002"/>
                        </a:ext>
                      </a:extLst>
                    </a:gridCol>
                    <a:gridCol w="1778496">
                      <a:extLst>
                        <a:ext uri="{9D8B030D-6E8A-4147-A177-3AD203B41FA5}">
                          <a16:colId xmlns:a16="http://schemas.microsoft.com/office/drawing/2014/main" val="20003"/>
                        </a:ext>
                      </a:extLst>
                    </a:gridCol>
                    <a:gridCol w="1778496">
                      <a:extLst>
                        <a:ext uri="{9D8B030D-6E8A-4147-A177-3AD203B41FA5}">
                          <a16:colId xmlns:a16="http://schemas.microsoft.com/office/drawing/2014/main" val="20004"/>
                        </a:ext>
                      </a:extLst>
                    </a:gridCol>
                  </a:tblGrid>
                  <a:tr h="366496">
                    <a:tc>
                      <a:txBody>
                        <a:bodyPr/>
                        <a:lstStyle/>
                        <a:p>
                          <a:pPr algn="ctr"/>
                          <a14:m>
                            <m:oMathPara xmlns:m="http://schemas.openxmlformats.org/officeDocument/2006/math">
                              <m:oMathParaPr>
                                <m:jc m:val="centerGroup"/>
                              </m:oMathParaPr>
                              <m:oMath xmlns:m="http://schemas.openxmlformats.org/officeDocument/2006/math">
                                <m:r>
                                  <a:rPr lang="es-AR" b="0" i="1" smtClean="0">
                                    <a:latin typeface="Cambria Math"/>
                                  </a:rPr>
                                  <m:t>𝑓</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m:t>
                                    </m:r>
                                  </m:e>
                                  <m:sub>
                                    <m:r>
                                      <a:rPr lang="es-AR" b="0" i="1" smtClean="0">
                                        <a:latin typeface="Cambria Math"/>
                                      </a:rPr>
                                      <m:t>𝐺</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𝑟</m:t>
                                    </m:r>
                                  </m:e>
                                  <m:sub>
                                    <m:r>
                                      <a:rPr lang="es-AR" b="0" i="1" smtClean="0">
                                        <a:latin typeface="Cambria Math"/>
                                      </a:rPr>
                                      <m:t>𝐺</m:t>
                                    </m:r>
                                  </m:sub>
                                </m:sSub>
                              </m:oMath>
                            </m:oMathPara>
                          </a14:m>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m:t>
                                    </m:r>
                                  </m:e>
                                  <m:sub>
                                    <m:r>
                                      <a:rPr lang="es-AR" b="0" i="1" smtClean="0">
                                        <a:latin typeface="Cambria Math"/>
                                      </a:rPr>
                                      <m:t>𝐿</m:t>
                                    </m:r>
                                  </m:sub>
                                </m:sSub>
                              </m:oMath>
                            </m:oMathPara>
                          </a14:m>
                          <a:endParaRPr lang="en-US" dirty="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AR" sz="1800" i="1" dirty="0" smtClean="0">
                                        <a:solidFill>
                                          <a:schemeClr val="tx1"/>
                                        </a:solidFill>
                                        <a:latin typeface="Cambria Math" panose="02040503050406030204" pitchFamily="18" charset="0"/>
                                        <a:ea typeface="Verdana" pitchFamily="34" charset="0"/>
                                      </a:rPr>
                                    </m:ctrlPr>
                                  </m:sSubPr>
                                  <m:e>
                                    <m:r>
                                      <a:rPr lang="es-AR" sz="1800" b="0" i="1" dirty="0" smtClean="0">
                                        <a:solidFill>
                                          <a:schemeClr val="tx1"/>
                                        </a:solidFill>
                                        <a:latin typeface="Cambria Math"/>
                                        <a:ea typeface="Verdana" pitchFamily="34" charset="0"/>
                                      </a:rPr>
                                      <m:t>𝑟</m:t>
                                    </m:r>
                                  </m:e>
                                  <m:sub>
                                    <m:r>
                                      <a:rPr lang="es-AR" sz="1800" b="0" i="1" dirty="0" smtClean="0">
                                        <a:solidFill>
                                          <a:schemeClr val="tx1"/>
                                        </a:solidFill>
                                        <a:latin typeface="Cambria Math"/>
                                        <a:ea typeface="Verdana" pitchFamily="34" charset="0"/>
                                      </a:rPr>
                                      <m:t>𝐿</m:t>
                                    </m:r>
                                  </m:sub>
                                </m:sSub>
                              </m:oMath>
                            </m:oMathPara>
                          </a14:m>
                          <a:endParaRPr lang="en-US" dirty="0"/>
                        </a:p>
                        <a:p>
                          <a:pPr algn="ctr"/>
                          <a:endParaRPr lang="en-US" dirty="0"/>
                        </a:p>
                      </a:txBody>
                      <a:tcPr/>
                    </a:tc>
                    <a:extLst>
                      <a:ext uri="{0D108BD9-81ED-4DB2-BD59-A6C34878D82A}">
                        <a16:rowId xmlns:a16="http://schemas.microsoft.com/office/drawing/2014/main" val="10000"/>
                      </a:ext>
                    </a:extLst>
                  </a:tr>
                  <a:tr h="366496">
                    <a:tc>
                      <a:txBody>
                        <a:bodyPr/>
                        <a:lstStyle/>
                        <a:p>
                          <a:pPr algn="ctr"/>
                          <a14:m>
                            <m:oMathPara xmlns:m="http://schemas.openxmlformats.org/officeDocument/2006/math">
                              <m:oMathParaPr>
                                <m:jc m:val="centerGroup"/>
                              </m:oMathParaPr>
                              <m:oMath xmlns:m="http://schemas.openxmlformats.org/officeDocument/2006/math">
                                <m:r>
                                  <a:rPr lang="es-AR" b="0" i="1" smtClean="0">
                                    <a:latin typeface="Cambria Math"/>
                                  </a:rPr>
                                  <m:t>200 </m:t>
                                </m:r>
                                <m:r>
                                  <a:rPr lang="es-AR" b="0" i="1" smtClean="0">
                                    <a:latin typeface="Cambria Math"/>
                                  </a:rPr>
                                  <m:t>𝑀𝐻𝑧</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sz="1800" b="0" i="1" smtClean="0">
                                  <a:solidFill>
                                    <a:schemeClr val="tx1"/>
                                  </a:solidFill>
                                  <a:latin typeface="Cambria Math"/>
                                  <a:ea typeface="Verdana" pitchFamily="34" charset="0"/>
                                </a:rPr>
                                <m:t>7.801 ∟142.41</m:t>
                              </m:r>
                              <m:r>
                                <a:rPr lang="es-AR" sz="1800" b="0" i="1">
                                  <a:solidFill>
                                    <a:schemeClr val="tx1"/>
                                  </a:solidFill>
                                  <a:latin typeface="Cambria Math"/>
                                  <a:ea typeface="Cambria Math"/>
                                </a:rPr>
                                <m:t>°</m:t>
                              </m:r>
                            </m:oMath>
                          </a14:m>
                          <a:r>
                            <a:rPr lang="es-AR" sz="1800" b="0" dirty="0">
                              <a:solidFill>
                                <a:schemeClr val="tx1"/>
                              </a:solidFill>
                              <a:latin typeface="Verdana" pitchFamily="34" charset="0"/>
                              <a:ea typeface="Verdana" pitchFamily="34" charset="0"/>
                            </a:rPr>
                            <a:t> </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7.1536</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sz="1800" b="0" i="1" smtClean="0">
                                    <a:solidFill>
                                      <a:schemeClr val="tx1"/>
                                    </a:solidFill>
                                    <a:latin typeface="Cambria Math"/>
                                    <a:ea typeface="Verdana" pitchFamily="34" charset="0"/>
                                  </a:rPr>
                                  <m:t>4.379 ∟46.8416</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3.6996</m:t>
                                </m:r>
                              </m:oMath>
                            </m:oMathPara>
                          </a14:m>
                          <a:endParaRPr lang="en-US" b="0" dirty="0"/>
                        </a:p>
                      </a:txBody>
                      <a:tcPr/>
                    </a:tc>
                    <a:extLst>
                      <a:ext uri="{0D108BD9-81ED-4DB2-BD59-A6C34878D82A}">
                        <a16:rowId xmlns:a16="http://schemas.microsoft.com/office/drawing/2014/main" val="10001"/>
                      </a:ext>
                    </a:extLst>
                  </a:tr>
                  <a:tr h="371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1" i="1" smtClean="0">
                                    <a:latin typeface="Cambria Math"/>
                                  </a:rPr>
                                  <m:t>𝟓𝟎𝟎</m:t>
                                </m:r>
                                <m:r>
                                  <a:rPr lang="es-AR" b="1" i="1" smtClean="0">
                                    <a:latin typeface="Cambria Math"/>
                                  </a:rPr>
                                  <m:t> </m:t>
                                </m:r>
                                <m:r>
                                  <a:rPr lang="es-AR" b="1" i="1" smtClean="0">
                                    <a:latin typeface="Cambria Math"/>
                                  </a:rPr>
                                  <m:t>𝑴𝑯𝒛</m:t>
                                </m:r>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sz="1800" b="1" i="1" smtClean="0">
                                  <a:solidFill>
                                    <a:schemeClr val="tx1"/>
                                  </a:solidFill>
                                  <a:latin typeface="Cambria Math"/>
                                  <a:ea typeface="Verdana" pitchFamily="34" charset="0"/>
                                </a:rPr>
                                <m:t>𝟐</m:t>
                              </m:r>
                              <m:r>
                                <a:rPr lang="es-AR" sz="1800" b="1" i="1" smtClean="0">
                                  <a:solidFill>
                                    <a:schemeClr val="tx1"/>
                                  </a:solidFill>
                                  <a:latin typeface="Cambria Math"/>
                                  <a:ea typeface="Verdana" pitchFamily="34" charset="0"/>
                                </a:rPr>
                                <m:t>.</m:t>
                              </m:r>
                              <m:r>
                                <a:rPr lang="es-AR" sz="1800" b="1" i="1" smtClean="0">
                                  <a:solidFill>
                                    <a:schemeClr val="tx1"/>
                                  </a:solidFill>
                                  <a:latin typeface="Cambria Math"/>
                                  <a:ea typeface="Verdana" pitchFamily="34" charset="0"/>
                                </a:rPr>
                                <m:t>𝟖𝟎𝟐</m:t>
                              </m:r>
                              <m:r>
                                <a:rPr lang="es-AR" sz="1800" b="1" i="1" smtClean="0">
                                  <a:solidFill>
                                    <a:schemeClr val="tx1"/>
                                  </a:solidFill>
                                  <a:latin typeface="Cambria Math"/>
                                  <a:ea typeface="Verdana" pitchFamily="34" charset="0"/>
                                </a:rPr>
                                <m:t> ∟</m:t>
                              </m:r>
                              <m:r>
                                <a:rPr lang="es-AR" sz="1800" b="1" i="1">
                                  <a:solidFill>
                                    <a:schemeClr val="tx1"/>
                                  </a:solidFill>
                                  <a:latin typeface="Cambria Math"/>
                                  <a:ea typeface="Cambria Math"/>
                                </a:rPr>
                                <m:t>𝟏𝟕𝟎</m:t>
                              </m:r>
                              <m:r>
                                <a:rPr lang="es-AR" sz="1800" b="1" i="1">
                                  <a:solidFill>
                                    <a:schemeClr val="tx1"/>
                                  </a:solidFill>
                                  <a:latin typeface="Cambria Math"/>
                                  <a:ea typeface="Cambria Math"/>
                                </a:rPr>
                                <m:t>.</m:t>
                              </m:r>
                              <m:r>
                                <a:rPr lang="es-AR" sz="1800" b="1" i="1">
                                  <a:solidFill>
                                    <a:schemeClr val="tx1"/>
                                  </a:solidFill>
                                  <a:latin typeface="Cambria Math"/>
                                  <a:ea typeface="Cambria Math"/>
                                </a:rPr>
                                <m:t>𝟕𝟓</m:t>
                              </m:r>
                              <m:r>
                                <a:rPr lang="es-AR" sz="1800" b="1" i="1">
                                  <a:solidFill>
                                    <a:schemeClr val="tx1"/>
                                  </a:solidFill>
                                  <a:latin typeface="Cambria Math"/>
                                  <a:ea typeface="Cambria Math"/>
                                </a:rPr>
                                <m:t>°</m:t>
                              </m:r>
                            </m:oMath>
                          </a14:m>
                          <a:r>
                            <a:rPr lang="es-AR" sz="1800" b="1" dirty="0">
                              <a:solidFill>
                                <a:schemeClr val="tx1"/>
                              </a:solidFill>
                              <a:latin typeface="Verdana" pitchFamily="34" charset="0"/>
                              <a:ea typeface="Verdana" pitchFamily="34" charset="0"/>
                            </a:rPr>
                            <a:t> </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1.7480</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sz="1800" b="1" i="1" smtClean="0">
                                    <a:solidFill>
                                      <a:schemeClr val="tx1"/>
                                    </a:solidFill>
                                    <a:latin typeface="Cambria Math"/>
                                    <a:ea typeface="Verdana" pitchFamily="34" charset="0"/>
                                  </a:rPr>
                                  <m:t>𝟑</m:t>
                                </m:r>
                                <m:r>
                                  <a:rPr lang="es-AR" sz="1800" b="1" i="1" smtClean="0">
                                    <a:solidFill>
                                      <a:schemeClr val="tx1"/>
                                    </a:solidFill>
                                    <a:latin typeface="Cambria Math"/>
                                    <a:ea typeface="Verdana" pitchFamily="34" charset="0"/>
                                  </a:rPr>
                                  <m:t>.</m:t>
                                </m:r>
                                <m:r>
                                  <a:rPr lang="es-AR" sz="1800" b="1" i="1" smtClean="0">
                                    <a:solidFill>
                                      <a:schemeClr val="tx1"/>
                                    </a:solidFill>
                                    <a:latin typeface="Cambria Math"/>
                                    <a:ea typeface="Verdana" pitchFamily="34" charset="0"/>
                                  </a:rPr>
                                  <m:t>𝟔𝟓𝟑</m:t>
                                </m:r>
                                <m:r>
                                  <a:rPr lang="es-AR" sz="1800" b="1" i="1" smtClean="0">
                                    <a:solidFill>
                                      <a:schemeClr val="tx1"/>
                                    </a:solidFill>
                                    <a:latin typeface="Cambria Math"/>
                                    <a:ea typeface="Verdana" pitchFamily="34" charset="0"/>
                                  </a:rPr>
                                  <m:t> ∟</m:t>
                                </m:r>
                                <m:r>
                                  <a:rPr lang="es-AR" sz="1800" b="1" i="1">
                                    <a:solidFill>
                                      <a:schemeClr val="tx1"/>
                                    </a:solidFill>
                                    <a:latin typeface="Cambria Math"/>
                                    <a:ea typeface="Cambria Math"/>
                                  </a:rPr>
                                  <m:t>𝟑𝟒</m:t>
                                </m:r>
                                <m:r>
                                  <a:rPr lang="es-AR" sz="1800" b="1" i="1">
                                    <a:solidFill>
                                      <a:schemeClr val="tx1"/>
                                    </a:solidFill>
                                    <a:latin typeface="Cambria Math"/>
                                    <a:ea typeface="Cambria Math"/>
                                  </a:rPr>
                                  <m:t>.</m:t>
                                </m:r>
                                <m:r>
                                  <a:rPr lang="es-AR" sz="1800" b="1" i="1">
                                    <a:solidFill>
                                      <a:schemeClr val="tx1"/>
                                    </a:solidFill>
                                    <a:latin typeface="Cambria Math"/>
                                    <a:ea typeface="Cambria Math"/>
                                  </a:rPr>
                                  <m:t>𝟎𝟓</m:t>
                                </m:r>
                                <m:r>
                                  <a:rPr lang="es-AR" sz="1800" b="1" i="1" smtClean="0">
                                    <a:solidFill>
                                      <a:schemeClr val="tx1"/>
                                    </a:solidFill>
                                    <a:latin typeface="Cambria Math"/>
                                    <a:ea typeface="Cambria Math"/>
                                  </a:rPr>
                                  <m:t>°</m:t>
                                </m:r>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sz="1800" b="1" i="1" dirty="0">
                                    <a:solidFill>
                                      <a:schemeClr val="tx1"/>
                                    </a:solidFill>
                                    <a:latin typeface="Cambria Math"/>
                                    <a:ea typeface="Verdana" pitchFamily="34" charset="0"/>
                                  </a:rPr>
                                  <m:t>𝟐</m:t>
                                </m:r>
                                <m:r>
                                  <a:rPr lang="es-AR" sz="1800" b="1" i="1" dirty="0">
                                    <a:solidFill>
                                      <a:schemeClr val="tx1"/>
                                    </a:solidFill>
                                    <a:latin typeface="Cambria Math"/>
                                    <a:ea typeface="Verdana" pitchFamily="34" charset="0"/>
                                  </a:rPr>
                                  <m:t>.</m:t>
                                </m:r>
                                <m:r>
                                  <a:rPr lang="es-AR" sz="1800" b="1" i="1" dirty="0">
                                    <a:solidFill>
                                      <a:schemeClr val="tx1"/>
                                    </a:solidFill>
                                    <a:latin typeface="Cambria Math"/>
                                    <a:ea typeface="Verdana" pitchFamily="34" charset="0"/>
                                  </a:rPr>
                                  <m:t>𝟓𝟗𝟏𝟕</m:t>
                                </m:r>
                              </m:oMath>
                            </m:oMathPara>
                          </a14:m>
                          <a:endParaRPr lang="en-US" b="1" dirty="0"/>
                        </a:p>
                      </a:txBody>
                      <a:tcPr/>
                    </a:tc>
                    <a:extLst>
                      <a:ext uri="{0D108BD9-81ED-4DB2-BD59-A6C34878D82A}">
                        <a16:rowId xmlns:a16="http://schemas.microsoft.com/office/drawing/2014/main" val="10002"/>
                      </a:ext>
                    </a:extLst>
                  </a:tr>
                  <a:tr h="371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AR" b="0" i="1" smtClean="0">
                                    <a:latin typeface="Cambria Math"/>
                                  </a:rPr>
                                  <m:t>1000 </m:t>
                                </m:r>
                                <m:r>
                                  <a:rPr lang="es-AR" b="0" i="1" smtClean="0">
                                    <a:latin typeface="Cambria Math"/>
                                  </a:rPr>
                                  <m:t>𝑀𝐻𝑧</m:t>
                                </m:r>
                              </m:oMath>
                            </m:oMathPara>
                          </a14:m>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sz="1800" b="0" i="1" smtClean="0">
                                  <a:solidFill>
                                    <a:schemeClr val="tx1"/>
                                  </a:solidFill>
                                  <a:latin typeface="Cambria Math"/>
                                  <a:ea typeface="Verdana" pitchFamily="34" charset="0"/>
                                </a:rPr>
                                <m:t>2.410∟−160.99</m:t>
                              </m:r>
                              <m:r>
                                <a:rPr lang="es-AR" sz="1800" b="0" i="1">
                                  <a:solidFill>
                                    <a:schemeClr val="tx1"/>
                                  </a:solidFill>
                                  <a:latin typeface="Cambria Math"/>
                                  <a:ea typeface="Cambria Math"/>
                                </a:rPr>
                                <m:t>°</m:t>
                              </m:r>
                            </m:oMath>
                          </a14:m>
                          <a:r>
                            <a:rPr lang="es-AR" sz="1800" b="0" dirty="0">
                              <a:solidFill>
                                <a:schemeClr val="tx1"/>
                              </a:solidFill>
                              <a:latin typeface="Verdana" pitchFamily="34" charset="0"/>
                              <a:ea typeface="Verdana" pitchFamily="34" charset="0"/>
                            </a:rPr>
                            <a:t> </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a:rPr>
                                  <m:t>1.3018</m:t>
                                </m:r>
                              </m:oMath>
                            </m:oMathPara>
                          </a14:m>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AR" sz="1800" b="0" i="1" smtClean="0">
                                  <a:solidFill>
                                    <a:schemeClr val="tx1"/>
                                  </a:solidFill>
                                  <a:latin typeface="Cambria Math"/>
                                  <a:ea typeface="Verdana" pitchFamily="34" charset="0"/>
                                </a:rPr>
                                <m:t>3.93 ∟37.73</m:t>
                              </m:r>
                              <m:r>
                                <a:rPr lang="es-AR" sz="1800" b="0" i="1">
                                  <a:solidFill>
                                    <a:schemeClr val="tx1"/>
                                  </a:solidFill>
                                  <a:latin typeface="Cambria Math"/>
                                  <a:ea typeface="Cambria Math"/>
                                </a:rPr>
                                <m:t>°</m:t>
                              </m:r>
                            </m:oMath>
                          </a14:m>
                          <a:r>
                            <a:rPr lang="es-AR" sz="1800" b="0" dirty="0">
                              <a:solidFill>
                                <a:schemeClr val="tx1"/>
                              </a:solidFill>
                              <a:latin typeface="Verdana" pitchFamily="34" charset="0"/>
                              <a:ea typeface="Verdana" pitchFamily="34" charset="0"/>
                            </a:rPr>
                            <a:t> </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a:rPr>
                                  <m:t>2.7922</m:t>
                                </m:r>
                              </m:oMath>
                            </m:oMathPara>
                          </a14:m>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91644446"/>
                  </p:ext>
                </p:extLst>
              </p:nvPr>
            </p:nvGraphicFramePr>
            <p:xfrm>
              <a:off x="2" y="1736812"/>
              <a:ext cx="8892480" cy="1777387"/>
            </p:xfrm>
            <a:graphic>
              <a:graphicData uri="http://schemas.openxmlformats.org/drawingml/2006/table">
                <a:tbl>
                  <a:tblPr firstRow="1" bandRow="1">
                    <a:tableStyleId>{5940675A-B579-460E-94D1-54222C63F5DA}</a:tableStyleId>
                  </a:tblPr>
                  <a:tblGrid>
                    <a:gridCol w="1778496"/>
                    <a:gridCol w="1893402"/>
                    <a:gridCol w="1663590"/>
                    <a:gridCol w="1778496"/>
                    <a:gridCol w="1778496"/>
                  </a:tblGrid>
                  <a:tr h="640080">
                    <a:tc>
                      <a:txBody>
                        <a:bodyPr/>
                        <a:lstStyle/>
                        <a:p>
                          <a:endParaRPr lang="en-US"/>
                        </a:p>
                      </a:txBody>
                      <a:tcPr>
                        <a:blipFill rotWithShape="1">
                          <a:blip r:embed="rId3"/>
                          <a:stretch>
                            <a:fillRect t="-952" r="-399658" b="-191429"/>
                          </a:stretch>
                        </a:blipFill>
                      </a:tcPr>
                    </a:tc>
                    <a:tc>
                      <a:txBody>
                        <a:bodyPr/>
                        <a:lstStyle/>
                        <a:p>
                          <a:endParaRPr lang="en-US"/>
                        </a:p>
                      </a:txBody>
                      <a:tcPr>
                        <a:blipFill rotWithShape="1">
                          <a:blip r:embed="rId3"/>
                          <a:stretch>
                            <a:fillRect l="-94194" t="-952" r="-276452" b="-191429"/>
                          </a:stretch>
                        </a:blipFill>
                      </a:tcPr>
                    </a:tc>
                    <a:tc>
                      <a:txBody>
                        <a:bodyPr/>
                        <a:lstStyle/>
                        <a:p>
                          <a:endParaRPr lang="en-US"/>
                        </a:p>
                      </a:txBody>
                      <a:tcPr>
                        <a:blipFill rotWithShape="1">
                          <a:blip r:embed="rId3"/>
                          <a:stretch>
                            <a:fillRect l="-220513" t="-952" r="-213919" b="-191429"/>
                          </a:stretch>
                        </a:blipFill>
                      </a:tcPr>
                    </a:tc>
                    <a:tc>
                      <a:txBody>
                        <a:bodyPr/>
                        <a:lstStyle/>
                        <a:p>
                          <a:endParaRPr lang="en-US"/>
                        </a:p>
                      </a:txBody>
                      <a:tcPr>
                        <a:blipFill rotWithShape="1">
                          <a:blip r:embed="rId3"/>
                          <a:stretch>
                            <a:fillRect l="-299658" t="-952" r="-100000" b="-191429"/>
                          </a:stretch>
                        </a:blipFill>
                      </a:tcPr>
                    </a:tc>
                    <a:tc>
                      <a:txBody>
                        <a:bodyPr/>
                        <a:lstStyle/>
                        <a:p>
                          <a:endParaRPr lang="en-US"/>
                        </a:p>
                      </a:txBody>
                      <a:tcPr>
                        <a:blipFill rotWithShape="1">
                          <a:blip r:embed="rId3"/>
                          <a:stretch>
                            <a:fillRect l="-399658" t="-952" b="-191429"/>
                          </a:stretch>
                        </a:blipFill>
                      </a:tcPr>
                    </a:tc>
                  </a:tr>
                  <a:tr h="366496">
                    <a:tc>
                      <a:txBody>
                        <a:bodyPr/>
                        <a:lstStyle/>
                        <a:p>
                          <a:endParaRPr lang="en-US"/>
                        </a:p>
                      </a:txBody>
                      <a:tcPr>
                        <a:blipFill rotWithShape="1">
                          <a:blip r:embed="rId3"/>
                          <a:stretch>
                            <a:fillRect t="-176667" r="-399658" b="-235000"/>
                          </a:stretch>
                        </a:blipFill>
                      </a:tcPr>
                    </a:tc>
                    <a:tc>
                      <a:txBody>
                        <a:bodyPr/>
                        <a:lstStyle/>
                        <a:p>
                          <a:endParaRPr lang="en-US"/>
                        </a:p>
                      </a:txBody>
                      <a:tcPr>
                        <a:blipFill rotWithShape="1">
                          <a:blip r:embed="rId3"/>
                          <a:stretch>
                            <a:fillRect l="-94194" t="-176667" r="-276452" b="-235000"/>
                          </a:stretch>
                        </a:blipFill>
                      </a:tcPr>
                    </a:tc>
                    <a:tc>
                      <a:txBody>
                        <a:bodyPr/>
                        <a:lstStyle/>
                        <a:p>
                          <a:endParaRPr lang="en-US"/>
                        </a:p>
                      </a:txBody>
                      <a:tcPr>
                        <a:blipFill rotWithShape="1">
                          <a:blip r:embed="rId3"/>
                          <a:stretch>
                            <a:fillRect l="-220513" t="-176667" r="-213919" b="-235000"/>
                          </a:stretch>
                        </a:blipFill>
                      </a:tcPr>
                    </a:tc>
                    <a:tc>
                      <a:txBody>
                        <a:bodyPr/>
                        <a:lstStyle/>
                        <a:p>
                          <a:endParaRPr lang="en-US"/>
                        </a:p>
                      </a:txBody>
                      <a:tcPr>
                        <a:blipFill rotWithShape="1">
                          <a:blip r:embed="rId3"/>
                          <a:stretch>
                            <a:fillRect l="-299658" t="-176667" r="-100000" b="-235000"/>
                          </a:stretch>
                        </a:blipFill>
                      </a:tcPr>
                    </a:tc>
                    <a:tc>
                      <a:txBody>
                        <a:bodyPr/>
                        <a:lstStyle/>
                        <a:p>
                          <a:endParaRPr lang="en-US"/>
                        </a:p>
                      </a:txBody>
                      <a:tcPr>
                        <a:blipFill rotWithShape="1">
                          <a:blip r:embed="rId3"/>
                          <a:stretch>
                            <a:fillRect l="-399658" t="-176667" b="-235000"/>
                          </a:stretch>
                        </a:blipFill>
                      </a:tcPr>
                    </a:tc>
                  </a:tr>
                  <a:tr h="371586">
                    <a:tc>
                      <a:txBody>
                        <a:bodyPr/>
                        <a:lstStyle/>
                        <a:p>
                          <a:endParaRPr lang="en-US"/>
                        </a:p>
                      </a:txBody>
                      <a:tcPr>
                        <a:blipFill rotWithShape="1">
                          <a:blip r:embed="rId3"/>
                          <a:stretch>
                            <a:fillRect t="-272131" r="-399658" b="-131148"/>
                          </a:stretch>
                        </a:blipFill>
                      </a:tcPr>
                    </a:tc>
                    <a:tc>
                      <a:txBody>
                        <a:bodyPr/>
                        <a:lstStyle/>
                        <a:p>
                          <a:endParaRPr lang="en-US"/>
                        </a:p>
                      </a:txBody>
                      <a:tcPr>
                        <a:blipFill rotWithShape="1">
                          <a:blip r:embed="rId3"/>
                          <a:stretch>
                            <a:fillRect l="-94194" t="-272131" r="-276452" b="-131148"/>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1.7480</a:t>
                          </a:r>
                          <a:endParaRPr lang="en-US" b="1" dirty="0"/>
                        </a:p>
                      </a:txBody>
                      <a:tcPr/>
                    </a:tc>
                    <a:tc>
                      <a:txBody>
                        <a:bodyPr/>
                        <a:lstStyle/>
                        <a:p>
                          <a:endParaRPr lang="en-US"/>
                        </a:p>
                      </a:txBody>
                      <a:tcPr>
                        <a:blipFill rotWithShape="1">
                          <a:blip r:embed="rId3"/>
                          <a:stretch>
                            <a:fillRect l="-299658" t="-272131" r="-100000" b="-131148"/>
                          </a:stretch>
                        </a:blipFill>
                      </a:tcPr>
                    </a:tc>
                    <a:tc>
                      <a:txBody>
                        <a:bodyPr/>
                        <a:lstStyle/>
                        <a:p>
                          <a:endParaRPr lang="en-US"/>
                        </a:p>
                      </a:txBody>
                      <a:tcPr>
                        <a:blipFill rotWithShape="1">
                          <a:blip r:embed="rId3"/>
                          <a:stretch>
                            <a:fillRect l="-399658" t="-272131" b="-131148"/>
                          </a:stretch>
                        </a:blipFill>
                      </a:tcPr>
                    </a:tc>
                  </a:tr>
                  <a:tr h="399225">
                    <a:tc>
                      <a:txBody>
                        <a:bodyPr/>
                        <a:lstStyle/>
                        <a:p>
                          <a:endParaRPr lang="en-US"/>
                        </a:p>
                      </a:txBody>
                      <a:tcPr>
                        <a:blipFill rotWithShape="1">
                          <a:blip r:embed="rId3"/>
                          <a:stretch>
                            <a:fillRect t="-349231" r="-399658" b="-23077"/>
                          </a:stretch>
                        </a:blipFill>
                      </a:tcPr>
                    </a:tc>
                    <a:tc>
                      <a:txBody>
                        <a:bodyPr/>
                        <a:lstStyle/>
                        <a:p>
                          <a:endParaRPr lang="en-US"/>
                        </a:p>
                      </a:txBody>
                      <a:tcPr>
                        <a:blipFill rotWithShape="1">
                          <a:blip r:embed="rId3"/>
                          <a:stretch>
                            <a:fillRect l="-94194" t="-349231" r="-276452" b="-23077"/>
                          </a:stretch>
                        </a:blipFill>
                      </a:tcPr>
                    </a:tc>
                    <a:tc>
                      <a:txBody>
                        <a:bodyPr/>
                        <a:lstStyle/>
                        <a:p>
                          <a:endParaRPr lang="en-US"/>
                        </a:p>
                      </a:txBody>
                      <a:tcPr>
                        <a:blipFill rotWithShape="1">
                          <a:blip r:embed="rId3"/>
                          <a:stretch>
                            <a:fillRect l="-220513" t="-349231" r="-213919" b="-23077"/>
                          </a:stretch>
                        </a:blipFill>
                      </a:tcPr>
                    </a:tc>
                    <a:tc>
                      <a:txBody>
                        <a:bodyPr/>
                        <a:lstStyle/>
                        <a:p>
                          <a:endParaRPr lang="en-US"/>
                        </a:p>
                      </a:txBody>
                      <a:tcPr>
                        <a:blipFill rotWithShape="1">
                          <a:blip r:embed="rId3"/>
                          <a:stretch>
                            <a:fillRect l="-299658" t="-349231" r="-100000" b="-23077"/>
                          </a:stretch>
                        </a:blipFill>
                      </a:tcPr>
                    </a:tc>
                    <a:tc>
                      <a:txBody>
                        <a:bodyPr/>
                        <a:lstStyle/>
                        <a:p>
                          <a:endParaRPr lang="en-US"/>
                        </a:p>
                      </a:txBody>
                      <a:tcPr>
                        <a:blipFill rotWithShape="1">
                          <a:blip r:embed="rId3"/>
                          <a:stretch>
                            <a:fillRect l="-399658" t="-349231" b="-23077"/>
                          </a:stretch>
                        </a:blipFill>
                      </a:tcPr>
                    </a:tc>
                  </a:tr>
                </a:tbl>
              </a:graphicData>
            </a:graphic>
          </p:graphicFrame>
        </mc:Fallback>
      </mc:AlternateContent>
    </p:spTree>
    <p:extLst>
      <p:ext uri="{BB962C8B-B14F-4D97-AF65-F5344CB8AC3E}">
        <p14:creationId xmlns:p14="http://schemas.microsoft.com/office/powerpoint/2010/main" val="408839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7391" y="620688"/>
                <a:ext cx="9025109" cy="5976664"/>
              </a:xfrm>
            </p:spPr>
            <p:txBody>
              <a:bodyPr>
                <a:noAutofit/>
              </a:bodyPr>
              <a:lstStyle/>
              <a:p>
                <a:pPr algn="just"/>
                <a:r>
                  <a:rPr lang="es-AR" sz="2400" dirty="0" smtClean="0">
                    <a:solidFill>
                      <a:schemeClr val="tx1"/>
                    </a:solidFill>
                    <a:latin typeface="Verdana" pitchFamily="34" charset="0"/>
                    <a:ea typeface="Verdana" pitchFamily="34" charset="0"/>
                  </a:rPr>
                  <a:t>Bajo estas condiciones el amplificador puede obtener su ganancia máxima disponible, </a:t>
                </a:r>
                <a14:m>
                  <m:oMath xmlns:m="http://schemas.openxmlformats.org/officeDocument/2006/math">
                    <m:sSub>
                      <m:sSubPr>
                        <m:ctrlPr>
                          <a:rPr lang="es-AR" sz="2400" i="1" smtClean="0">
                            <a:solidFill>
                              <a:schemeClr val="tx1"/>
                            </a:solidFill>
                            <a:latin typeface="Cambria Math" panose="02040503050406030204" pitchFamily="18" charset="0"/>
                            <a:ea typeface="Verdana" pitchFamily="34" charset="0"/>
                          </a:rPr>
                        </m:ctrlPr>
                      </m:sSubPr>
                      <m:e>
                        <m:r>
                          <a:rPr lang="es-AR" sz="2400" b="0" i="1" smtClean="0">
                            <a:solidFill>
                              <a:schemeClr val="tx1"/>
                            </a:solidFill>
                            <a:latin typeface="Cambria Math"/>
                            <a:ea typeface="Verdana" pitchFamily="34" charset="0"/>
                          </a:rPr>
                          <m:t>𝐺</m:t>
                        </m:r>
                      </m:e>
                      <m:sub>
                        <m:r>
                          <a:rPr lang="es-AR" sz="2400" b="0" i="1" smtClean="0">
                            <a:solidFill>
                              <a:schemeClr val="tx1"/>
                            </a:solidFill>
                            <a:latin typeface="Cambria Math"/>
                            <a:ea typeface="Verdana" pitchFamily="34" charset="0"/>
                          </a:rPr>
                          <m:t>𝑚𝑎𝑥</m:t>
                        </m:r>
                      </m:sub>
                    </m:sSub>
                  </m:oMath>
                </a14:m>
                <a:r>
                  <a:rPr lang="es-AR" sz="2400" dirty="0" smtClean="0">
                    <a:solidFill>
                      <a:schemeClr val="tx1"/>
                    </a:solidFill>
                    <a:latin typeface="Verdana" pitchFamily="34" charset="0"/>
                    <a:ea typeface="Verdana" pitchFamily="34" charset="0"/>
                  </a:rPr>
                  <a:t>.</a:t>
                </a: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𝐵</m:t>
                          </m:r>
                        </m:e>
                        <m:sub>
                          <m:r>
                            <a:rPr lang="es-AR" sz="2400" i="1">
                              <a:solidFill>
                                <a:schemeClr val="tx1"/>
                              </a:solidFill>
                              <a:latin typeface="Cambria Math"/>
                              <a:ea typeface="Verdana" pitchFamily="34" charset="0"/>
                            </a:rPr>
                            <m:t>1</m:t>
                          </m:r>
                        </m:sub>
                      </m:sSub>
                      <m:r>
                        <a:rPr lang="es-AR" sz="2400" i="1">
                          <a:solidFill>
                            <a:schemeClr val="tx1"/>
                          </a:solidFill>
                          <a:latin typeface="Cambria Math"/>
                          <a:ea typeface="Verdana" pitchFamily="34" charset="0"/>
                        </a:rPr>
                        <m:t>=1+</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11</m:t>
                                  </m:r>
                                </m:sub>
                              </m:sSub>
                            </m:e>
                          </m:d>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22</m:t>
                                  </m:r>
                                </m:sub>
                              </m:sSub>
                            </m:e>
                          </m:d>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r>
                                <a:rPr lang="es-AR" sz="2400" i="1">
                                  <a:solidFill>
                                    <a:schemeClr val="tx1"/>
                                  </a:solidFill>
                                  <a:latin typeface="Cambria Math"/>
                                  <a:ea typeface="Cambria Math"/>
                                </a:rPr>
                                <m:t>∆</m:t>
                              </m:r>
                            </m:e>
                          </m:d>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=1.0341</m:t>
                      </m:r>
                    </m:oMath>
                  </m:oMathPara>
                </a14:m>
                <a:endParaRPr lang="es-AR" sz="2400" dirty="0">
                  <a:solidFill>
                    <a:schemeClr val="tx1"/>
                  </a:solidFill>
                  <a:latin typeface="Verdana" pitchFamily="34" charset="0"/>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𝐵</m:t>
                          </m:r>
                        </m:e>
                        <m:sub>
                          <m:r>
                            <a:rPr lang="es-AR" sz="2400" i="1">
                              <a:solidFill>
                                <a:schemeClr val="tx1"/>
                              </a:solidFill>
                              <a:latin typeface="Cambria Math"/>
                              <a:ea typeface="Verdana" pitchFamily="34" charset="0"/>
                            </a:rPr>
                            <m:t>2</m:t>
                          </m:r>
                        </m:sub>
                      </m:sSub>
                      <m:r>
                        <a:rPr lang="es-AR" sz="2400" i="1">
                          <a:solidFill>
                            <a:schemeClr val="tx1"/>
                          </a:solidFill>
                          <a:latin typeface="Cambria Math"/>
                          <a:ea typeface="Verdana" pitchFamily="34" charset="0"/>
                        </a:rPr>
                        <m:t>=1−</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11</m:t>
                                  </m:r>
                                </m:sub>
                              </m:sSub>
                            </m:e>
                          </m:d>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22</m:t>
                                  </m:r>
                                </m:sub>
                              </m:sSub>
                            </m:e>
                          </m:d>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r>
                                <a:rPr lang="es-AR" sz="2400" i="1">
                                  <a:solidFill>
                                    <a:schemeClr val="tx1"/>
                                  </a:solidFill>
                                  <a:latin typeface="Cambria Math"/>
                                  <a:ea typeface="Cambria Math"/>
                                </a:rPr>
                                <m:t>∆</m:t>
                              </m:r>
                            </m:e>
                          </m:d>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=0.9179</m:t>
                      </m:r>
                    </m:oMath>
                  </m:oMathPara>
                </a14:m>
                <a:endParaRPr lang="es-AR" sz="2400" dirty="0" smtClean="0">
                  <a:solidFill>
                    <a:schemeClr val="tx1"/>
                  </a:solidFill>
                  <a:latin typeface="Verdana" pitchFamily="34" charset="0"/>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m:t>
                          </m:r>
                          <m:r>
                            <a:rPr lang="es-AR" sz="2400" i="1">
                              <a:solidFill>
                                <a:schemeClr val="tx1"/>
                              </a:solidFill>
                              <a:latin typeface="Cambria Math"/>
                              <a:ea typeface="Cambria Math"/>
                            </a:rPr>
                            <m:t>𝑆</m:t>
                          </m:r>
                        </m:e>
                        <m:sub>
                          <m:r>
                            <a:rPr lang="es-AR" sz="2400" i="1">
                              <a:solidFill>
                                <a:schemeClr val="tx1"/>
                              </a:solidFill>
                              <a:latin typeface="Cambria Math"/>
                              <a:ea typeface="Cambria Math"/>
                            </a:rPr>
                            <m:t>11</m:t>
                          </m:r>
                        </m:sub>
                      </m:sSub>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22</m:t>
                          </m:r>
                        </m:sub>
                      </m:sSub>
                      <m:r>
                        <a:rPr lang="es-AR" sz="2400" i="1">
                          <a:solidFill>
                            <a:schemeClr val="tx1"/>
                          </a:solidFill>
                          <a:latin typeface="Cambria Math"/>
                          <a:ea typeface="Cambria Math"/>
                        </a:rPr>
                        <m:t>−</m:t>
                      </m:r>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12</m:t>
                          </m:r>
                        </m:sub>
                      </m:sSub>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21</m:t>
                          </m:r>
                        </m:sub>
                      </m:sSub>
                      <m:r>
                        <a:rPr lang="es-AR" sz="2400" i="1">
                          <a:solidFill>
                            <a:schemeClr val="tx1"/>
                          </a:solidFill>
                          <a:latin typeface="Cambria Math"/>
                          <a:ea typeface="Cambria Math"/>
                        </a:rPr>
                        <m:t>=</m:t>
                      </m:r>
                      <m:r>
                        <a:rPr lang="es-AR" sz="2400" i="1" smtClean="0">
                          <a:solidFill>
                            <a:schemeClr val="tx1"/>
                          </a:solidFill>
                          <a:latin typeface="Cambria Math"/>
                          <a:ea typeface="Cambria Math"/>
                        </a:rPr>
                        <m:t>0.</m:t>
                      </m:r>
                      <m:r>
                        <a:rPr lang="es-AR" sz="2400" b="0" i="1" smtClean="0">
                          <a:solidFill>
                            <a:schemeClr val="tx1"/>
                          </a:solidFill>
                          <a:latin typeface="Cambria Math" panose="02040503050406030204" pitchFamily="18" charset="0"/>
                          <a:ea typeface="Cambria Math"/>
                        </a:rPr>
                        <m:t>155</m:t>
                      </m:r>
                      <m:r>
                        <a:rPr lang="es-AR" sz="2400" i="1" smtClean="0">
                          <a:solidFill>
                            <a:schemeClr val="tx1"/>
                          </a:solidFill>
                          <a:latin typeface="Cambria Math"/>
                          <a:ea typeface="Cambria Math"/>
                        </a:rPr>
                        <m:t> </m:t>
                      </m:r>
                      <m:r>
                        <a:rPr lang="es-AR" sz="2400" i="1">
                          <a:solidFill>
                            <a:schemeClr val="tx1"/>
                          </a:solidFill>
                          <a:latin typeface="Cambria Math"/>
                          <a:ea typeface="Cambria Math"/>
                        </a:rPr>
                        <m:t>∟−76.57°</m:t>
                      </m:r>
                    </m:oMath>
                  </m:oMathPara>
                </a14:m>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𝐶</m:t>
                          </m:r>
                        </m:e>
                        <m:sub>
                          <m:r>
                            <a:rPr lang="es-AR" sz="2400" i="1">
                              <a:solidFill>
                                <a:schemeClr val="tx1"/>
                              </a:solidFill>
                              <a:latin typeface="Cambria Math"/>
                              <a:ea typeface="Verdana" pitchFamily="34" charset="0"/>
                            </a:rPr>
                            <m:t>1</m:t>
                          </m:r>
                        </m:sub>
                      </m:sSub>
                      <m:r>
                        <a:rPr lang="es-AR" sz="2400" i="1">
                          <a:solidFill>
                            <a:schemeClr val="tx1"/>
                          </a:solidFill>
                          <a:latin typeface="Cambria Math"/>
                          <a:ea typeface="Verdana" pitchFamily="34" charset="0"/>
                        </a:rPr>
                        <m:t>=</m:t>
                      </m:r>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11</m:t>
                          </m:r>
                        </m:sub>
                      </m:sSub>
                      <m:r>
                        <a:rPr lang="es-AR" sz="2400" i="1">
                          <a:solidFill>
                            <a:schemeClr val="tx1"/>
                          </a:solidFill>
                          <a:latin typeface="Cambria Math"/>
                          <a:ea typeface="Cambria Math"/>
                        </a:rPr>
                        <m:t>−∆</m:t>
                      </m:r>
                      <m:sSup>
                        <m:sSupPr>
                          <m:ctrlPr>
                            <a:rPr lang="es-AR" sz="2400" i="1">
                              <a:solidFill>
                                <a:schemeClr val="tx1"/>
                              </a:solidFill>
                              <a:latin typeface="Cambria Math" panose="02040503050406030204" pitchFamily="18" charset="0"/>
                              <a:ea typeface="Verdana" pitchFamily="34" charset="0"/>
                            </a:rPr>
                          </m:ctrlPr>
                        </m:sSupPr>
                        <m:e>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𝑆</m:t>
                              </m:r>
                            </m:e>
                            <m:sub>
                              <m:r>
                                <a:rPr lang="es-AR" sz="2400" i="1">
                                  <a:solidFill>
                                    <a:schemeClr val="tx1"/>
                                  </a:solidFill>
                                  <a:latin typeface="Cambria Math"/>
                                  <a:ea typeface="Verdana" pitchFamily="34" charset="0"/>
                                </a:rPr>
                                <m:t>22</m:t>
                              </m:r>
                            </m:sub>
                          </m:sSub>
                        </m:e>
                        <m:sup>
                          <m:r>
                            <a:rPr lang="es-AR" sz="2400" i="1">
                              <a:solidFill>
                                <a:schemeClr val="tx1"/>
                              </a:solidFill>
                              <a:latin typeface="Cambria Math"/>
                              <a:ea typeface="Verdana" pitchFamily="34" charset="0"/>
                            </a:rPr>
                            <m:t>∗</m:t>
                          </m:r>
                        </m:sup>
                      </m:sSup>
                      <m:r>
                        <a:rPr lang="es-AR" sz="2400" i="1">
                          <a:solidFill>
                            <a:schemeClr val="tx1"/>
                          </a:solidFill>
                          <a:latin typeface="Cambria Math"/>
                          <a:ea typeface="Verdana" pitchFamily="34" charset="0"/>
                        </a:rPr>
                        <m:t>=0.5001</m:t>
                      </m:r>
                      <m:r>
                        <a:rPr lang="es-AR" sz="2400" b="0" i="1" smtClean="0">
                          <a:solidFill>
                            <a:schemeClr val="tx1"/>
                          </a:solidFill>
                          <a:latin typeface="Cambria Math"/>
                          <a:ea typeface="Verdana" pitchFamily="34" charset="0"/>
                        </a:rPr>
                        <m:t> </m:t>
                      </m:r>
                      <m:r>
                        <a:rPr lang="es-AR" sz="2400" i="1" smtClean="0">
                          <a:solidFill>
                            <a:schemeClr val="tx1"/>
                          </a:solidFill>
                          <a:latin typeface="Cambria Math"/>
                          <a:ea typeface="Cambria Math"/>
                        </a:rPr>
                        <m:t>∟</m:t>
                      </m:r>
                      <m:r>
                        <a:rPr lang="es-AR" sz="2400" i="1">
                          <a:solidFill>
                            <a:schemeClr val="tx1"/>
                          </a:solidFill>
                          <a:latin typeface="Cambria Math"/>
                          <a:ea typeface="Cambria Math"/>
                        </a:rPr>
                        <m:t>−170.</m:t>
                      </m:r>
                      <m:r>
                        <a:rPr lang="es-AR" sz="2400" b="0" i="1" smtClean="0">
                          <a:solidFill>
                            <a:schemeClr val="tx1"/>
                          </a:solidFill>
                          <a:latin typeface="Cambria Math"/>
                          <a:ea typeface="Cambria Math"/>
                        </a:rPr>
                        <m:t>75°</m:t>
                      </m:r>
                    </m:oMath>
                  </m:oMathPara>
                </a14:m>
                <a:endParaRPr lang="es-AR" sz="2400" dirty="0">
                  <a:solidFill>
                    <a:schemeClr val="tx1"/>
                  </a:solidFill>
                  <a:latin typeface="Verdana" pitchFamily="34" charset="0"/>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𝐶</m:t>
                          </m:r>
                        </m:e>
                        <m:sub>
                          <m:r>
                            <a:rPr lang="es-AR" sz="2400" i="1">
                              <a:solidFill>
                                <a:schemeClr val="tx1"/>
                              </a:solidFill>
                              <a:latin typeface="Cambria Math"/>
                              <a:ea typeface="Verdana" pitchFamily="34" charset="0"/>
                            </a:rPr>
                            <m:t>2</m:t>
                          </m:r>
                        </m:sub>
                      </m:sSub>
                      <m:r>
                        <a:rPr lang="es-AR" sz="2400" i="1">
                          <a:solidFill>
                            <a:schemeClr val="tx1"/>
                          </a:solidFill>
                          <a:latin typeface="Cambria Math"/>
                          <a:ea typeface="Verdana" pitchFamily="34" charset="0"/>
                        </a:rPr>
                        <m:t>=</m:t>
                      </m:r>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22</m:t>
                          </m:r>
                        </m:sub>
                      </m:sSub>
                      <m:r>
                        <a:rPr lang="es-AR" sz="2400" i="1">
                          <a:solidFill>
                            <a:schemeClr val="tx1"/>
                          </a:solidFill>
                          <a:latin typeface="Cambria Math"/>
                          <a:ea typeface="Cambria Math"/>
                        </a:rPr>
                        <m:t>−∆</m:t>
                      </m:r>
                      <m:sSup>
                        <m:sSupPr>
                          <m:ctrlPr>
                            <a:rPr lang="es-AR" sz="2400" i="1">
                              <a:solidFill>
                                <a:schemeClr val="tx1"/>
                              </a:solidFill>
                              <a:latin typeface="Cambria Math" panose="02040503050406030204" pitchFamily="18" charset="0"/>
                              <a:ea typeface="Verdana" pitchFamily="34" charset="0"/>
                            </a:rPr>
                          </m:ctrlPr>
                        </m:sSupPr>
                        <m:e>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𝑆</m:t>
                              </m:r>
                            </m:e>
                            <m:sub>
                              <m:r>
                                <a:rPr lang="es-AR" sz="2400" i="1">
                                  <a:solidFill>
                                    <a:schemeClr val="tx1"/>
                                  </a:solidFill>
                                  <a:latin typeface="Cambria Math"/>
                                  <a:ea typeface="Verdana" pitchFamily="34" charset="0"/>
                                </a:rPr>
                                <m:t>11</m:t>
                              </m:r>
                            </m:sub>
                          </m:sSub>
                        </m:e>
                        <m:sup>
                          <m:r>
                            <a:rPr lang="es-AR" sz="2400" i="1">
                              <a:solidFill>
                                <a:schemeClr val="tx1"/>
                              </a:solidFill>
                              <a:latin typeface="Cambria Math"/>
                              <a:ea typeface="Verdana" pitchFamily="34" charset="0"/>
                            </a:rPr>
                            <m:t>∗</m:t>
                          </m:r>
                        </m:sup>
                      </m:sSup>
                      <m:r>
                        <a:rPr lang="es-AR" sz="2400" i="1">
                          <a:solidFill>
                            <a:schemeClr val="tx1"/>
                          </a:solidFill>
                          <a:latin typeface="Cambria Math"/>
                          <a:ea typeface="Verdana" pitchFamily="34" charset="0"/>
                        </a:rPr>
                        <m:t>=0.4397</m:t>
                      </m:r>
                      <m:r>
                        <a:rPr lang="es-AR" sz="2400" b="0" i="1" smtClean="0">
                          <a:solidFill>
                            <a:schemeClr val="tx1"/>
                          </a:solidFill>
                          <a:latin typeface="Cambria Math"/>
                          <a:ea typeface="Verdana" pitchFamily="34" charset="0"/>
                        </a:rPr>
                        <m:t> </m:t>
                      </m:r>
                      <m:r>
                        <a:rPr lang="es-AR" sz="2400" i="1">
                          <a:solidFill>
                            <a:schemeClr val="tx1"/>
                          </a:solidFill>
                          <a:latin typeface="Cambria Math"/>
                          <a:ea typeface="Cambria Math"/>
                        </a:rPr>
                        <m:t>∟−34.0</m:t>
                      </m:r>
                      <m:r>
                        <a:rPr lang="es-AR" sz="2400" b="0" i="1" smtClean="0">
                          <a:solidFill>
                            <a:schemeClr val="tx1"/>
                          </a:solidFill>
                          <a:latin typeface="Cambria Math"/>
                          <a:ea typeface="Cambria Math"/>
                        </a:rPr>
                        <m:t>5°</m:t>
                      </m:r>
                    </m:oMath>
                  </m:oMathPara>
                </a14:m>
                <a:endParaRPr lang="es-AR" sz="2400" dirty="0" smtClean="0">
                  <a:solidFill>
                    <a:schemeClr val="tx1"/>
                  </a:solidFill>
                  <a:latin typeface="Verdana" pitchFamily="34" charset="0"/>
                  <a:ea typeface="Verdana" pitchFamily="34" charset="0"/>
                </a:endParaRPr>
              </a:p>
              <a:p>
                <a:pPr algn="just"/>
                <a:r>
                  <a:rPr lang="es-AR" sz="2400" dirty="0" smtClean="0">
                    <a:solidFill>
                      <a:schemeClr val="tx1"/>
                    </a:solidFill>
                    <a:latin typeface="Verdana" pitchFamily="34" charset="0"/>
                    <a:ea typeface="Verdana" pitchFamily="34" charset="0"/>
                  </a:rPr>
                  <a:t>Con </a:t>
                </a:r>
                <a14:m>
                  <m:oMath xmlns:m="http://schemas.openxmlformats.org/officeDocument/2006/math">
                    <m:sSub>
                      <m:sSubPr>
                        <m:ctrlPr>
                          <a:rPr lang="es-AR" sz="2400" i="1" smtClean="0">
                            <a:solidFill>
                              <a:schemeClr val="tx1"/>
                            </a:solidFill>
                            <a:latin typeface="Cambria Math" panose="02040503050406030204" pitchFamily="18" charset="0"/>
                            <a:ea typeface="Verdana" pitchFamily="34" charset="0"/>
                          </a:rPr>
                        </m:ctrlPr>
                      </m:sSubPr>
                      <m:e>
                        <m:r>
                          <a:rPr lang="es-AR" sz="2400" b="0" i="1" smtClean="0">
                            <a:solidFill>
                              <a:schemeClr val="tx1"/>
                            </a:solidFill>
                            <a:latin typeface="Cambria Math"/>
                            <a:ea typeface="Verdana" pitchFamily="34" charset="0"/>
                          </a:rPr>
                          <m:t>𝐵</m:t>
                        </m:r>
                      </m:e>
                      <m:sub>
                        <m:r>
                          <a:rPr lang="es-AR" sz="2400" b="0" i="1" smtClean="0">
                            <a:solidFill>
                              <a:schemeClr val="tx1"/>
                            </a:solidFill>
                            <a:latin typeface="Cambria Math"/>
                            <a:ea typeface="Verdana" pitchFamily="34" charset="0"/>
                          </a:rPr>
                          <m:t>1</m:t>
                        </m:r>
                      </m:sub>
                    </m:sSub>
                    <m:r>
                      <a:rPr lang="es-AR" sz="2400" b="0" i="1" smtClean="0">
                        <a:solidFill>
                          <a:schemeClr val="tx1"/>
                        </a:solidFill>
                        <a:latin typeface="Cambria Math"/>
                        <a:ea typeface="Verdana" pitchFamily="34" charset="0"/>
                      </a:rPr>
                      <m:t>&gt;0</m:t>
                    </m:r>
                  </m:oMath>
                </a14:m>
                <a:r>
                  <a:rPr lang="es-AR" sz="2400" dirty="0" smtClean="0">
                    <a:solidFill>
                      <a:schemeClr val="tx1"/>
                    </a:solidFill>
                    <a:latin typeface="Verdana" pitchFamily="34" charset="0"/>
                    <a:ea typeface="Verdana" pitchFamily="34" charset="0"/>
                  </a:rPr>
                  <a:t>, </a:t>
                </a:r>
                <a14:m>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𝐵</m:t>
                        </m:r>
                      </m:e>
                      <m:sub>
                        <m:r>
                          <a:rPr lang="es-AR" sz="2400" b="0" i="1" smtClean="0">
                            <a:solidFill>
                              <a:schemeClr val="tx1"/>
                            </a:solidFill>
                            <a:latin typeface="Cambria Math"/>
                            <a:ea typeface="Verdana" pitchFamily="34" charset="0"/>
                          </a:rPr>
                          <m:t>2</m:t>
                        </m:r>
                      </m:sub>
                    </m:sSub>
                    <m:r>
                      <a:rPr lang="es-AR" sz="2400" i="1">
                        <a:solidFill>
                          <a:schemeClr val="tx1"/>
                        </a:solidFill>
                        <a:latin typeface="Cambria Math"/>
                        <a:ea typeface="Verdana" pitchFamily="34" charset="0"/>
                      </a:rPr>
                      <m:t>&gt;0</m:t>
                    </m:r>
                  </m:oMath>
                </a14:m>
                <a:r>
                  <a:rPr lang="es-AR" sz="2400" dirty="0" smtClean="0">
                    <a:solidFill>
                      <a:schemeClr val="tx1"/>
                    </a:solidFill>
                    <a:latin typeface="Verdana" pitchFamily="34" charset="0"/>
                    <a:ea typeface="Verdana" pitchFamily="34" charset="0"/>
                  </a:rPr>
                  <a:t>, se usa el signo menos – en la raíz </a:t>
                </a: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m:rPr>
                              <m:sty m:val="p"/>
                            </m:rPr>
                            <a:rPr lang="el-GR" sz="2400" i="1">
                              <a:solidFill>
                                <a:schemeClr val="tx1"/>
                              </a:solidFill>
                              <a:latin typeface="Cambria Math"/>
                              <a:ea typeface="Cambria Math"/>
                            </a:rPr>
                            <m:t>Γ</m:t>
                          </m:r>
                        </m:e>
                        <m:sub>
                          <m:r>
                            <a:rPr lang="es-AR" sz="2400" i="1">
                              <a:solidFill>
                                <a:schemeClr val="tx1"/>
                              </a:solidFill>
                              <a:latin typeface="Cambria Math"/>
                              <a:ea typeface="Cambria Math"/>
                            </a:rPr>
                            <m:t>𝐺</m:t>
                          </m:r>
                          <m:r>
                            <a:rPr lang="es-AR" sz="2400" i="1">
                              <a:solidFill>
                                <a:schemeClr val="tx1"/>
                              </a:solidFill>
                              <a:latin typeface="Cambria Math"/>
                              <a:ea typeface="Verdana" pitchFamily="34" charset="0"/>
                            </a:rPr>
                            <m:t>𝑀</m:t>
                          </m:r>
                        </m:sub>
                      </m:sSub>
                      <m:r>
                        <a:rPr lang="es-AR" sz="2400" i="1">
                          <a:solidFill>
                            <a:schemeClr val="tx1"/>
                          </a:solidFill>
                          <a:latin typeface="Cambria Math"/>
                          <a:ea typeface="Verdana" pitchFamily="34" charset="0"/>
                        </a:rPr>
                        <m:t>=</m:t>
                      </m:r>
                      <m:sSup>
                        <m:sSupPr>
                          <m:ctrlPr>
                            <a:rPr lang="es-AR" sz="2400" i="1">
                              <a:solidFill>
                                <a:schemeClr val="tx1"/>
                              </a:solidFill>
                              <a:latin typeface="Cambria Math" panose="02040503050406030204" pitchFamily="18" charset="0"/>
                              <a:ea typeface="Verdana" pitchFamily="34" charset="0"/>
                            </a:rPr>
                          </m:ctrlPr>
                        </m:sSupPr>
                        <m:e>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𝐶</m:t>
                              </m:r>
                            </m:e>
                            <m:sub>
                              <m:r>
                                <a:rPr lang="es-AR" sz="2400" i="1">
                                  <a:solidFill>
                                    <a:schemeClr val="tx1"/>
                                  </a:solidFill>
                                  <a:latin typeface="Cambria Math"/>
                                  <a:ea typeface="Verdana" pitchFamily="34" charset="0"/>
                                </a:rPr>
                                <m:t>1</m:t>
                              </m:r>
                            </m:sub>
                          </m:sSub>
                        </m:e>
                        <m:sup>
                          <m:r>
                            <a:rPr lang="es-AR" sz="2400" i="1">
                              <a:solidFill>
                                <a:schemeClr val="tx1"/>
                              </a:solidFill>
                              <a:latin typeface="Cambria Math"/>
                              <a:ea typeface="Verdana" pitchFamily="34" charset="0"/>
                            </a:rPr>
                            <m:t>∗</m:t>
                          </m:r>
                        </m:sup>
                      </m:sSup>
                      <m:f>
                        <m:fPr>
                          <m:ctrlPr>
                            <a:rPr lang="es-AR" sz="2400" i="1">
                              <a:solidFill>
                                <a:schemeClr val="tx1"/>
                              </a:solidFill>
                              <a:latin typeface="Cambria Math" panose="02040503050406030204" pitchFamily="18" charset="0"/>
                              <a:ea typeface="Verdana" pitchFamily="34" charset="0"/>
                            </a:rPr>
                          </m:ctrlPr>
                        </m:fPr>
                        <m:num>
                          <m:rad>
                            <m:radPr>
                              <m:degHide m:val="on"/>
                              <m:ctrlPr>
                                <a:rPr lang="es-AR" sz="2400" i="1">
                                  <a:solidFill>
                                    <a:schemeClr val="tx1"/>
                                  </a:solidFill>
                                  <a:latin typeface="Cambria Math" panose="02040503050406030204" pitchFamily="18" charset="0"/>
                                  <a:ea typeface="Verdana" pitchFamily="34" charset="0"/>
                                </a:rPr>
                              </m:ctrlPr>
                            </m:radPr>
                            <m:deg/>
                            <m:e>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𝐵</m:t>
                                  </m:r>
                                </m:e>
                                <m:sub>
                                  <m:r>
                                    <a:rPr lang="es-AR" sz="2400" i="1">
                                      <a:solidFill>
                                        <a:schemeClr val="tx1"/>
                                      </a:solidFill>
                                      <a:latin typeface="Cambria Math"/>
                                      <a:ea typeface="Verdana" pitchFamily="34" charset="0"/>
                                    </a:rPr>
                                    <m:t>1</m:t>
                                  </m:r>
                                </m:sub>
                              </m:sSub>
                              <m:r>
                                <a:rPr lang="es-AR" sz="2400" b="0" i="1" smtClean="0">
                                  <a:solidFill>
                                    <a:schemeClr val="tx1"/>
                                  </a:solidFill>
                                  <a:latin typeface="Cambria Math"/>
                                  <a:ea typeface="Verdana" pitchFamily="34" charset="0"/>
                                </a:rPr>
                                <m:t>−</m:t>
                              </m:r>
                              <m:d>
                                <m:dPr>
                                  <m:ctrlPr>
                                    <a:rPr lang="es-AR" sz="2400" i="1">
                                      <a:solidFill>
                                        <a:schemeClr val="tx1"/>
                                      </a:solidFill>
                                      <a:latin typeface="Cambria Math" panose="02040503050406030204" pitchFamily="18" charset="0"/>
                                      <a:ea typeface="Cambria Math"/>
                                    </a:rPr>
                                  </m:ctrlPr>
                                </m:dPr>
                                <m:e>
                                  <m:sSup>
                                    <m:sSupPr>
                                      <m:ctrlPr>
                                        <a:rPr lang="es-AR" sz="2400" i="1">
                                          <a:solidFill>
                                            <a:schemeClr val="tx1"/>
                                          </a:solidFill>
                                          <a:latin typeface="Cambria Math" panose="02040503050406030204" pitchFamily="18" charset="0"/>
                                          <a:ea typeface="Cambria Math"/>
                                        </a:rPr>
                                      </m:ctrlPr>
                                    </m:sSup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𝐵</m:t>
                                          </m:r>
                                        </m:e>
                                        <m:sub>
                                          <m:r>
                                            <a:rPr lang="es-AR" sz="2400" i="1">
                                              <a:solidFill>
                                                <a:schemeClr val="tx1"/>
                                              </a:solidFill>
                                              <a:latin typeface="Cambria Math"/>
                                              <a:ea typeface="Cambria Math"/>
                                            </a:rPr>
                                            <m:t>1</m:t>
                                          </m:r>
                                        </m:sub>
                                      </m:sSub>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−4</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𝐶</m:t>
                                              </m:r>
                                            </m:e>
                                            <m:sub>
                                              <m:r>
                                                <a:rPr lang="es-AR" sz="2400" i="1">
                                                  <a:solidFill>
                                                    <a:schemeClr val="tx1"/>
                                                  </a:solidFill>
                                                  <a:latin typeface="Cambria Math"/>
                                                  <a:ea typeface="Cambria Math"/>
                                                </a:rPr>
                                                <m:t>1</m:t>
                                              </m:r>
                                            </m:sub>
                                          </m:sSub>
                                        </m:e>
                                      </m:d>
                                    </m:e>
                                    <m:sup>
                                      <m:r>
                                        <a:rPr lang="es-AR" sz="2400" i="1">
                                          <a:solidFill>
                                            <a:schemeClr val="tx1"/>
                                          </a:solidFill>
                                          <a:latin typeface="Cambria Math"/>
                                          <a:ea typeface="Cambria Math"/>
                                        </a:rPr>
                                        <m:t>2</m:t>
                                      </m:r>
                                    </m:sup>
                                  </m:sSup>
                                </m:e>
                              </m:d>
                            </m:e>
                          </m:rad>
                        </m:num>
                        <m:den>
                          <m:r>
                            <a:rPr lang="es-AR" sz="2400" i="1">
                              <a:solidFill>
                                <a:schemeClr val="tx1"/>
                              </a:solidFill>
                              <a:latin typeface="Cambria Math"/>
                              <a:ea typeface="Verdana" pitchFamily="34" charset="0"/>
                            </a:rPr>
                            <m:t>2</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𝐶</m:t>
                                      </m:r>
                                    </m:e>
                                    <m:sub>
                                      <m:r>
                                        <a:rPr lang="es-AR" sz="2400" i="1">
                                          <a:solidFill>
                                            <a:schemeClr val="tx1"/>
                                          </a:solidFill>
                                          <a:latin typeface="Cambria Math"/>
                                          <a:ea typeface="Cambria Math"/>
                                        </a:rPr>
                                        <m:t>1</m:t>
                                      </m:r>
                                    </m:sub>
                                  </m:sSub>
                                </m:e>
                              </m:d>
                            </m:e>
                            <m:sup>
                              <m:r>
                                <a:rPr lang="es-AR" sz="2400" i="1">
                                  <a:solidFill>
                                    <a:schemeClr val="tx1"/>
                                  </a:solidFill>
                                  <a:latin typeface="Cambria Math"/>
                                  <a:ea typeface="Cambria Math"/>
                                </a:rPr>
                                <m:t>2</m:t>
                              </m:r>
                            </m:sup>
                          </m:sSup>
                        </m:den>
                      </m:f>
                      <m:r>
                        <a:rPr lang="es-AR" sz="2400" i="1">
                          <a:solidFill>
                            <a:schemeClr val="tx1"/>
                          </a:solidFill>
                          <a:latin typeface="Cambria Math"/>
                          <a:ea typeface="Cambria Math"/>
                        </a:rPr>
                        <m:t>=0.7711 ∟170.</m:t>
                      </m:r>
                      <m:r>
                        <a:rPr lang="es-AR" sz="2400" b="0" i="1" smtClean="0">
                          <a:solidFill>
                            <a:schemeClr val="tx1"/>
                          </a:solidFill>
                          <a:latin typeface="Cambria Math"/>
                          <a:ea typeface="Cambria Math"/>
                        </a:rPr>
                        <m:t>75°</m:t>
                      </m:r>
                    </m:oMath>
                  </m:oMathPara>
                </a14:m>
                <a:endParaRPr lang="es-AR" sz="2400" i="1" dirty="0">
                  <a:solidFill>
                    <a:schemeClr val="tx1"/>
                  </a:solidFill>
                  <a:latin typeface="Cambria Math"/>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m:rPr>
                              <m:sty m:val="p"/>
                            </m:rPr>
                            <a:rPr lang="el-GR" sz="2400" i="1">
                              <a:solidFill>
                                <a:schemeClr val="tx1"/>
                              </a:solidFill>
                              <a:latin typeface="Cambria Math"/>
                              <a:ea typeface="Cambria Math"/>
                            </a:rPr>
                            <m:t>Γ</m:t>
                          </m:r>
                        </m:e>
                        <m:sub>
                          <m:r>
                            <a:rPr lang="es-AR" sz="2400" i="1">
                              <a:solidFill>
                                <a:schemeClr val="tx1"/>
                              </a:solidFill>
                              <a:latin typeface="Cambria Math"/>
                              <a:ea typeface="Cambria Math"/>
                            </a:rPr>
                            <m:t>𝐿𝑀</m:t>
                          </m:r>
                        </m:sub>
                      </m:sSub>
                      <m:r>
                        <a:rPr lang="es-AR" sz="2400" i="1">
                          <a:solidFill>
                            <a:schemeClr val="tx1"/>
                          </a:solidFill>
                          <a:latin typeface="Cambria Math"/>
                          <a:ea typeface="Verdana" pitchFamily="34" charset="0"/>
                        </a:rPr>
                        <m:t>=</m:t>
                      </m:r>
                      <m:sSup>
                        <m:sSupPr>
                          <m:ctrlPr>
                            <a:rPr lang="es-AR" sz="2400" i="1">
                              <a:solidFill>
                                <a:schemeClr val="tx1"/>
                              </a:solidFill>
                              <a:latin typeface="Cambria Math" panose="02040503050406030204" pitchFamily="18" charset="0"/>
                              <a:ea typeface="Verdana" pitchFamily="34" charset="0"/>
                            </a:rPr>
                          </m:ctrlPr>
                        </m:sSupPr>
                        <m:e>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𝐶</m:t>
                              </m:r>
                            </m:e>
                            <m:sub>
                              <m:r>
                                <a:rPr lang="es-AR" sz="2400" i="1">
                                  <a:solidFill>
                                    <a:schemeClr val="tx1"/>
                                  </a:solidFill>
                                  <a:latin typeface="Cambria Math"/>
                                  <a:ea typeface="Verdana" pitchFamily="34" charset="0"/>
                                </a:rPr>
                                <m:t>2</m:t>
                              </m:r>
                            </m:sub>
                          </m:sSub>
                        </m:e>
                        <m:sup>
                          <m:r>
                            <a:rPr lang="es-AR" sz="2400" i="1">
                              <a:solidFill>
                                <a:schemeClr val="tx1"/>
                              </a:solidFill>
                              <a:latin typeface="Cambria Math"/>
                              <a:ea typeface="Verdana" pitchFamily="34" charset="0"/>
                            </a:rPr>
                            <m:t>∗</m:t>
                          </m:r>
                        </m:sup>
                      </m:sSup>
                      <m:f>
                        <m:fPr>
                          <m:ctrlPr>
                            <a:rPr lang="es-AR" sz="2400" i="1" smtClean="0">
                              <a:solidFill>
                                <a:schemeClr val="tx1"/>
                              </a:solidFill>
                              <a:latin typeface="Cambria Math" panose="02040503050406030204" pitchFamily="18" charset="0"/>
                              <a:ea typeface="Verdana" pitchFamily="34" charset="0"/>
                            </a:rPr>
                          </m:ctrlPr>
                        </m:fPr>
                        <m:num>
                          <m:rad>
                            <m:radPr>
                              <m:degHide m:val="on"/>
                              <m:ctrlPr>
                                <a:rPr lang="es-AR" sz="2400" i="1">
                                  <a:solidFill>
                                    <a:schemeClr val="tx1"/>
                                  </a:solidFill>
                                  <a:latin typeface="Cambria Math" panose="02040503050406030204" pitchFamily="18" charset="0"/>
                                  <a:ea typeface="Verdana" pitchFamily="34" charset="0"/>
                                </a:rPr>
                              </m:ctrlPr>
                            </m:radPr>
                            <m:deg/>
                            <m:e>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𝐵</m:t>
                                  </m:r>
                                </m:e>
                                <m:sub>
                                  <m:r>
                                    <a:rPr lang="es-AR" sz="2400" i="1">
                                      <a:solidFill>
                                        <a:schemeClr val="tx1"/>
                                      </a:solidFill>
                                      <a:latin typeface="Cambria Math"/>
                                      <a:ea typeface="Verdana" pitchFamily="34" charset="0"/>
                                    </a:rPr>
                                    <m:t>2</m:t>
                                  </m:r>
                                </m:sub>
                              </m:sSub>
                              <m:r>
                                <a:rPr lang="es-AR" sz="2400" b="0" i="1" smtClean="0">
                                  <a:solidFill>
                                    <a:schemeClr val="tx1"/>
                                  </a:solidFill>
                                  <a:latin typeface="Cambria Math"/>
                                  <a:ea typeface="Verdana" pitchFamily="34" charset="0"/>
                                </a:rPr>
                                <m:t>−</m:t>
                              </m:r>
                              <m:d>
                                <m:dPr>
                                  <m:ctrlPr>
                                    <a:rPr lang="es-AR" sz="2400" i="1">
                                      <a:solidFill>
                                        <a:schemeClr val="tx1"/>
                                      </a:solidFill>
                                      <a:latin typeface="Cambria Math" panose="02040503050406030204" pitchFamily="18" charset="0"/>
                                      <a:ea typeface="Cambria Math"/>
                                    </a:rPr>
                                  </m:ctrlPr>
                                </m:dPr>
                                <m:e>
                                  <m:sSup>
                                    <m:sSupPr>
                                      <m:ctrlPr>
                                        <a:rPr lang="es-AR" sz="2400" i="1">
                                          <a:solidFill>
                                            <a:schemeClr val="tx1"/>
                                          </a:solidFill>
                                          <a:latin typeface="Cambria Math" panose="02040503050406030204" pitchFamily="18" charset="0"/>
                                          <a:ea typeface="Cambria Math"/>
                                        </a:rPr>
                                      </m:ctrlPr>
                                    </m:sSup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𝐵</m:t>
                                          </m:r>
                                        </m:e>
                                        <m:sub>
                                          <m:r>
                                            <a:rPr lang="es-AR" sz="2400" i="1">
                                              <a:solidFill>
                                                <a:schemeClr val="tx1"/>
                                              </a:solidFill>
                                              <a:latin typeface="Cambria Math"/>
                                              <a:ea typeface="Cambria Math"/>
                                            </a:rPr>
                                            <m:t>2</m:t>
                                          </m:r>
                                        </m:sub>
                                      </m:sSub>
                                    </m:e>
                                    <m:sup>
                                      <m:r>
                                        <a:rPr lang="es-AR" sz="2400" i="1">
                                          <a:solidFill>
                                            <a:schemeClr val="tx1"/>
                                          </a:solidFill>
                                          <a:latin typeface="Cambria Math"/>
                                          <a:ea typeface="Cambria Math"/>
                                        </a:rPr>
                                        <m:t>2</m:t>
                                      </m:r>
                                    </m:sup>
                                  </m:sSup>
                                  <m:r>
                                    <a:rPr lang="es-AR" sz="2400" i="1">
                                      <a:solidFill>
                                        <a:schemeClr val="tx1"/>
                                      </a:solidFill>
                                      <a:latin typeface="Cambria Math"/>
                                      <a:ea typeface="Cambria Math"/>
                                    </a:rPr>
                                    <m:t>−4</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𝐶</m:t>
                                              </m:r>
                                            </m:e>
                                            <m:sub>
                                              <m:r>
                                                <a:rPr lang="es-AR" sz="2400" i="1">
                                                  <a:solidFill>
                                                    <a:schemeClr val="tx1"/>
                                                  </a:solidFill>
                                                  <a:latin typeface="Cambria Math"/>
                                                  <a:ea typeface="Cambria Math"/>
                                                </a:rPr>
                                                <m:t>2</m:t>
                                              </m:r>
                                            </m:sub>
                                          </m:sSub>
                                        </m:e>
                                      </m:d>
                                    </m:e>
                                    <m:sup>
                                      <m:r>
                                        <a:rPr lang="es-AR" sz="2400" i="1">
                                          <a:solidFill>
                                            <a:schemeClr val="tx1"/>
                                          </a:solidFill>
                                          <a:latin typeface="Cambria Math"/>
                                          <a:ea typeface="Cambria Math"/>
                                        </a:rPr>
                                        <m:t>2</m:t>
                                      </m:r>
                                    </m:sup>
                                  </m:sSup>
                                </m:e>
                              </m:d>
                            </m:e>
                          </m:rad>
                        </m:num>
                        <m:den>
                          <m:r>
                            <a:rPr lang="es-AR" sz="2400" i="1">
                              <a:solidFill>
                                <a:schemeClr val="tx1"/>
                              </a:solidFill>
                              <a:latin typeface="Cambria Math"/>
                              <a:ea typeface="Verdana" pitchFamily="34" charset="0"/>
                            </a:rPr>
                            <m:t>2</m:t>
                          </m:r>
                          <m:sSup>
                            <m:sSupPr>
                              <m:ctrlPr>
                                <a:rPr lang="es-AR" sz="2400" i="1">
                                  <a:solidFill>
                                    <a:schemeClr val="tx1"/>
                                  </a:solidFill>
                                  <a:latin typeface="Cambria Math" panose="02040503050406030204" pitchFamily="18" charset="0"/>
                                  <a:ea typeface="Cambria Math"/>
                                </a:rPr>
                              </m:ctrlPr>
                            </m:sSupPr>
                            <m:e>
                              <m:d>
                                <m:dPr>
                                  <m:begChr m:val="|"/>
                                  <m:endChr m:val="|"/>
                                  <m:ctrlPr>
                                    <a:rPr lang="es-AR" sz="2400" i="1">
                                      <a:solidFill>
                                        <a:schemeClr val="tx1"/>
                                      </a:solidFill>
                                      <a:latin typeface="Cambria Math" panose="02040503050406030204" pitchFamily="18" charset="0"/>
                                      <a:ea typeface="Cambria Math"/>
                                    </a:rPr>
                                  </m:ctrlPr>
                                </m:dPr>
                                <m:e>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𝐶</m:t>
                                      </m:r>
                                    </m:e>
                                    <m:sub>
                                      <m:r>
                                        <a:rPr lang="es-AR" sz="2400" i="1">
                                          <a:solidFill>
                                            <a:schemeClr val="tx1"/>
                                          </a:solidFill>
                                          <a:latin typeface="Cambria Math"/>
                                          <a:ea typeface="Cambria Math"/>
                                        </a:rPr>
                                        <m:t>2</m:t>
                                      </m:r>
                                    </m:sub>
                                  </m:sSub>
                                </m:e>
                              </m:d>
                            </m:e>
                            <m:sup>
                              <m:r>
                                <a:rPr lang="es-AR" sz="2400" i="1">
                                  <a:solidFill>
                                    <a:schemeClr val="tx1"/>
                                  </a:solidFill>
                                  <a:latin typeface="Cambria Math"/>
                                  <a:ea typeface="Cambria Math"/>
                                </a:rPr>
                                <m:t>2</m:t>
                              </m:r>
                            </m:sup>
                          </m:sSup>
                        </m:den>
                      </m:f>
                      <m:r>
                        <a:rPr lang="es-AR" sz="2400" i="1">
                          <a:solidFill>
                            <a:schemeClr val="tx1"/>
                          </a:solidFill>
                          <a:latin typeface="Cambria Math"/>
                          <a:ea typeface="Cambria Math"/>
                        </a:rPr>
                        <m:t>=0.7448 ∟34.0</m:t>
                      </m:r>
                      <m:r>
                        <a:rPr lang="es-AR" sz="2400" b="0" i="1" smtClean="0">
                          <a:solidFill>
                            <a:schemeClr val="tx1"/>
                          </a:solidFill>
                          <a:latin typeface="Cambria Math"/>
                          <a:ea typeface="Cambria Math"/>
                        </a:rPr>
                        <m:t>5°</m:t>
                      </m:r>
                    </m:oMath>
                  </m:oMathPara>
                </a14:m>
                <a:endParaRPr lang="es-AR" sz="2400" dirty="0">
                  <a:solidFill>
                    <a:schemeClr val="tx1"/>
                  </a:solidFill>
                  <a:latin typeface="Verdana" pitchFamily="34" charset="0"/>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m:t>
                          </m:r>
                          <m:r>
                            <a:rPr lang="es-AR" sz="2400" i="1">
                              <a:solidFill>
                                <a:schemeClr val="tx1"/>
                              </a:solidFill>
                              <a:latin typeface="Cambria Math"/>
                              <a:ea typeface="Cambria Math"/>
                            </a:rPr>
                            <m:t>𝑆</m:t>
                          </m:r>
                        </m:e>
                        <m:sub>
                          <m:r>
                            <a:rPr lang="es-AR" sz="2400" i="1">
                              <a:solidFill>
                                <a:schemeClr val="tx1"/>
                              </a:solidFill>
                              <a:latin typeface="Cambria Math"/>
                              <a:ea typeface="Cambria Math"/>
                            </a:rPr>
                            <m:t>11</m:t>
                          </m:r>
                        </m:sub>
                      </m:sSub>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22</m:t>
                          </m:r>
                        </m:sub>
                      </m:sSub>
                      <m:r>
                        <a:rPr lang="es-AR" sz="2400" i="1">
                          <a:solidFill>
                            <a:schemeClr val="tx1"/>
                          </a:solidFill>
                          <a:latin typeface="Cambria Math"/>
                          <a:ea typeface="Cambria Math"/>
                        </a:rPr>
                        <m:t>−</m:t>
                      </m:r>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12</m:t>
                          </m:r>
                        </m:sub>
                      </m:sSub>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21</m:t>
                          </m:r>
                        </m:sub>
                      </m:sSub>
                    </m:oMath>
                  </m:oMathPara>
                </a14:m>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7391" y="620688"/>
                <a:ext cx="9025109" cy="5976664"/>
              </a:xfrm>
              <a:blipFill>
                <a:blip r:embed="rId2"/>
                <a:stretch>
                  <a:fillRect l="-1081" t="-816" r="-1014" b="-3878"/>
                </a:stretch>
              </a:blipFill>
            </p:spPr>
            <p:txBody>
              <a:bodyPr/>
              <a:lstStyle/>
              <a:p>
                <a:r>
                  <a:rPr lang="es-AR">
                    <a:noFill/>
                  </a:rPr>
                  <a:t> </a:t>
                </a:r>
              </a:p>
            </p:txBody>
          </p:sp>
        </mc:Fallback>
      </mc:AlternateContent>
    </p:spTree>
    <p:extLst>
      <p:ext uri="{BB962C8B-B14F-4D97-AF65-F5344CB8AC3E}">
        <p14:creationId xmlns:p14="http://schemas.microsoft.com/office/powerpoint/2010/main" val="96206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7391" y="800708"/>
                <a:ext cx="9025109" cy="5976664"/>
              </a:xfrm>
            </p:spPr>
            <p:txBody>
              <a:bodyPr>
                <a:noAutofit/>
              </a:bodyPr>
              <a:lstStyle/>
              <a:p>
                <a:pPr algn="just"/>
                <a:r>
                  <a:rPr lang="es-AR" sz="2400" dirty="0" smtClean="0">
                    <a:solidFill>
                      <a:schemeClr val="tx1"/>
                    </a:solidFill>
                    <a:latin typeface="Verdana" pitchFamily="34" charset="0"/>
                    <a:ea typeface="Verdana" pitchFamily="34" charset="0"/>
                  </a:rPr>
                  <a:t>Y se obtiene la ganancia máxima:</a:t>
                </a:r>
              </a:p>
              <a:p>
                <a:pPr algn="just"/>
                <a:endParaRPr lang="es-AR" sz="2400" dirty="0">
                  <a:solidFill>
                    <a:schemeClr val="tx1"/>
                  </a:solidFill>
                  <a:latin typeface="Verdana" pitchFamily="34" charset="0"/>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𝐺</m:t>
                          </m:r>
                        </m:e>
                        <m:sub>
                          <m:r>
                            <a:rPr lang="es-AR" sz="2400" i="1">
                              <a:solidFill>
                                <a:schemeClr val="tx1"/>
                              </a:solidFill>
                              <a:latin typeface="Cambria Math"/>
                              <a:ea typeface="Verdana" pitchFamily="34" charset="0"/>
                            </a:rPr>
                            <m:t>𝑇</m:t>
                          </m:r>
                          <m:r>
                            <a:rPr lang="es-AR" sz="2400" i="1">
                              <a:solidFill>
                                <a:schemeClr val="tx1"/>
                              </a:solidFill>
                              <a:latin typeface="Cambria Math"/>
                              <a:ea typeface="Verdana" pitchFamily="34" charset="0"/>
                            </a:rPr>
                            <m:t> </m:t>
                          </m:r>
                          <m:r>
                            <a:rPr lang="es-AR" sz="2400" i="1">
                              <a:solidFill>
                                <a:schemeClr val="tx1"/>
                              </a:solidFill>
                              <a:latin typeface="Cambria Math"/>
                              <a:ea typeface="Verdana" pitchFamily="34" charset="0"/>
                            </a:rPr>
                            <m:t>𝑚𝑎𝑥</m:t>
                          </m:r>
                        </m:sub>
                      </m:sSub>
                      <m:r>
                        <a:rPr lang="es-AR" sz="2400" i="1">
                          <a:solidFill>
                            <a:schemeClr val="tx1"/>
                          </a:solidFill>
                          <a:latin typeface="Cambria Math"/>
                          <a:ea typeface="Verdana" pitchFamily="34" charset="0"/>
                        </a:rPr>
                        <m:t>=</m:t>
                      </m:r>
                      <m:d>
                        <m:dPr>
                          <m:begChr m:val="|"/>
                          <m:endChr m:val="|"/>
                          <m:ctrlPr>
                            <a:rPr lang="es-AR" sz="2400" i="1">
                              <a:solidFill>
                                <a:schemeClr val="tx1"/>
                              </a:solidFill>
                              <a:latin typeface="Cambria Math" panose="02040503050406030204" pitchFamily="18" charset="0"/>
                              <a:ea typeface="Verdana" pitchFamily="34" charset="0"/>
                            </a:rPr>
                          </m:ctrlPr>
                        </m:dPr>
                        <m:e>
                          <m:f>
                            <m:fPr>
                              <m:ctrlPr>
                                <a:rPr lang="es-AR" sz="2400" i="1">
                                  <a:solidFill>
                                    <a:schemeClr val="tx1"/>
                                  </a:solidFill>
                                  <a:latin typeface="Cambria Math" panose="02040503050406030204" pitchFamily="18" charset="0"/>
                                  <a:ea typeface="Verdana" pitchFamily="34" charset="0"/>
                                </a:rPr>
                              </m:ctrlPr>
                            </m:fPr>
                            <m:num>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21</m:t>
                                  </m:r>
                                </m:sub>
                              </m:sSub>
                            </m:num>
                            <m:den>
                              <m:sSub>
                                <m:sSubPr>
                                  <m:ctrlPr>
                                    <a:rPr lang="es-AR" sz="2400" i="1">
                                      <a:solidFill>
                                        <a:schemeClr val="tx1"/>
                                      </a:solidFill>
                                      <a:latin typeface="Cambria Math" panose="02040503050406030204" pitchFamily="18" charset="0"/>
                                      <a:ea typeface="Cambria Math"/>
                                    </a:rPr>
                                  </m:ctrlPr>
                                </m:sSubPr>
                                <m:e>
                                  <m:r>
                                    <a:rPr lang="es-AR" sz="2400" i="1">
                                      <a:solidFill>
                                        <a:schemeClr val="tx1"/>
                                      </a:solidFill>
                                      <a:latin typeface="Cambria Math"/>
                                      <a:ea typeface="Cambria Math"/>
                                    </a:rPr>
                                    <m:t>𝑆</m:t>
                                  </m:r>
                                </m:e>
                                <m:sub>
                                  <m:r>
                                    <a:rPr lang="es-AR" sz="2400" i="1">
                                      <a:solidFill>
                                        <a:schemeClr val="tx1"/>
                                      </a:solidFill>
                                      <a:latin typeface="Cambria Math"/>
                                      <a:ea typeface="Cambria Math"/>
                                    </a:rPr>
                                    <m:t>12</m:t>
                                  </m:r>
                                </m:sub>
                              </m:sSub>
                            </m:den>
                          </m:f>
                        </m:e>
                      </m:d>
                      <m:d>
                        <m:dPr>
                          <m:begChr m:val="["/>
                          <m:endChr m:val="]"/>
                          <m:ctrlPr>
                            <a:rPr lang="es-AR" sz="2400" i="1">
                              <a:solidFill>
                                <a:schemeClr val="tx1"/>
                              </a:solidFill>
                              <a:latin typeface="Cambria Math" panose="02040503050406030204" pitchFamily="18" charset="0"/>
                              <a:ea typeface="Verdana" pitchFamily="34" charset="0"/>
                            </a:rPr>
                          </m:ctrlPr>
                        </m:dPr>
                        <m:e>
                          <m:r>
                            <a:rPr lang="es-AR" sz="2400" i="1">
                              <a:solidFill>
                                <a:schemeClr val="tx1"/>
                              </a:solidFill>
                              <a:latin typeface="Cambria Math"/>
                              <a:ea typeface="Verdana" pitchFamily="34" charset="0"/>
                            </a:rPr>
                            <m:t>𝐾</m:t>
                          </m:r>
                          <m:r>
                            <a:rPr lang="es-AR" sz="2400" i="1">
                              <a:solidFill>
                                <a:schemeClr val="tx1"/>
                              </a:solidFill>
                              <a:latin typeface="Cambria Math"/>
                              <a:ea typeface="Verdana" pitchFamily="34" charset="0"/>
                            </a:rPr>
                            <m:t>−</m:t>
                          </m:r>
                          <m:rad>
                            <m:radPr>
                              <m:degHide m:val="on"/>
                              <m:ctrlPr>
                                <a:rPr lang="es-AR" sz="2400" i="1">
                                  <a:solidFill>
                                    <a:schemeClr val="tx1"/>
                                  </a:solidFill>
                                  <a:latin typeface="Cambria Math" panose="02040503050406030204" pitchFamily="18" charset="0"/>
                                  <a:ea typeface="Verdana" pitchFamily="34" charset="0"/>
                                </a:rPr>
                              </m:ctrlPr>
                            </m:radPr>
                            <m:deg/>
                            <m:e>
                              <m:sSup>
                                <m:sSupPr>
                                  <m:ctrlPr>
                                    <a:rPr lang="es-AR" sz="2400" i="1">
                                      <a:solidFill>
                                        <a:schemeClr val="tx1"/>
                                      </a:solidFill>
                                      <a:latin typeface="Cambria Math" panose="02040503050406030204" pitchFamily="18" charset="0"/>
                                      <a:ea typeface="Verdana" pitchFamily="34" charset="0"/>
                                    </a:rPr>
                                  </m:ctrlPr>
                                </m:sSupPr>
                                <m:e>
                                  <m:r>
                                    <a:rPr lang="es-AR" sz="2400" i="1">
                                      <a:solidFill>
                                        <a:schemeClr val="tx1"/>
                                      </a:solidFill>
                                      <a:latin typeface="Cambria Math"/>
                                      <a:ea typeface="Verdana" pitchFamily="34" charset="0"/>
                                    </a:rPr>
                                    <m:t>𝐾</m:t>
                                  </m:r>
                                </m:e>
                                <m:sup>
                                  <m:r>
                                    <a:rPr lang="es-AR" sz="2400" i="1">
                                      <a:solidFill>
                                        <a:schemeClr val="tx1"/>
                                      </a:solidFill>
                                      <a:latin typeface="Cambria Math"/>
                                      <a:ea typeface="Verdana" pitchFamily="34" charset="0"/>
                                    </a:rPr>
                                    <m:t>2</m:t>
                                  </m:r>
                                </m:sup>
                              </m:sSup>
                              <m:r>
                                <a:rPr lang="es-AR" sz="2400" i="1">
                                  <a:solidFill>
                                    <a:schemeClr val="tx1"/>
                                  </a:solidFill>
                                  <a:latin typeface="Cambria Math"/>
                                  <a:ea typeface="Verdana" pitchFamily="34" charset="0"/>
                                </a:rPr>
                                <m:t>−1</m:t>
                              </m:r>
                            </m:e>
                          </m:rad>
                        </m:e>
                      </m:d>
                      <m:r>
                        <a:rPr lang="es-AR" sz="2400" i="1">
                          <a:solidFill>
                            <a:schemeClr val="tx1"/>
                          </a:solidFill>
                          <a:latin typeface="Cambria Math"/>
                          <a:ea typeface="Verdana" pitchFamily="34" charset="0"/>
                        </a:rPr>
                        <m:t>=129,41</m:t>
                      </m:r>
                    </m:oMath>
                  </m:oMathPara>
                </a14:m>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14:m>
                  <m:oMathPara xmlns:m="http://schemas.openxmlformats.org/officeDocument/2006/math">
                    <m:oMathParaPr>
                      <m:jc m:val="centerGroup"/>
                    </m:oMathParaPr>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𝐺</m:t>
                          </m:r>
                        </m:e>
                        <m:sub>
                          <m:r>
                            <a:rPr lang="es-AR" sz="2400" i="1">
                              <a:solidFill>
                                <a:schemeClr val="tx1"/>
                              </a:solidFill>
                              <a:latin typeface="Cambria Math"/>
                              <a:ea typeface="Verdana" pitchFamily="34" charset="0"/>
                            </a:rPr>
                            <m:t>𝑇</m:t>
                          </m:r>
                          <m:r>
                            <a:rPr lang="es-AR" sz="2400" i="1">
                              <a:solidFill>
                                <a:schemeClr val="tx1"/>
                              </a:solidFill>
                              <a:latin typeface="Cambria Math"/>
                              <a:ea typeface="Verdana" pitchFamily="34" charset="0"/>
                            </a:rPr>
                            <m:t> </m:t>
                          </m:r>
                          <m:r>
                            <a:rPr lang="es-AR" sz="2400" i="1">
                              <a:solidFill>
                                <a:schemeClr val="tx1"/>
                              </a:solidFill>
                              <a:latin typeface="Cambria Math"/>
                              <a:ea typeface="Verdana" pitchFamily="34" charset="0"/>
                            </a:rPr>
                            <m:t>𝑚𝑎𝑥</m:t>
                          </m:r>
                          <m:r>
                            <a:rPr lang="es-AR" sz="2400" b="0" i="1" smtClean="0">
                              <a:solidFill>
                                <a:schemeClr val="tx1"/>
                              </a:solidFill>
                              <a:latin typeface="Cambria Math"/>
                              <a:ea typeface="Verdana" pitchFamily="34" charset="0"/>
                            </a:rPr>
                            <m:t>, </m:t>
                          </m:r>
                          <m:r>
                            <a:rPr lang="es-AR" sz="2400" b="0" i="1" smtClean="0">
                              <a:solidFill>
                                <a:schemeClr val="tx1"/>
                              </a:solidFill>
                              <a:latin typeface="Cambria Math"/>
                              <a:ea typeface="Verdana" pitchFamily="34" charset="0"/>
                            </a:rPr>
                            <m:t>𝑑𝐵</m:t>
                          </m:r>
                        </m:sub>
                      </m:sSub>
                      <m:r>
                        <a:rPr lang="es-AR" sz="2400" i="1">
                          <a:solidFill>
                            <a:schemeClr val="tx1"/>
                          </a:solidFill>
                          <a:latin typeface="Cambria Math"/>
                          <a:ea typeface="Verdana" pitchFamily="34" charset="0"/>
                        </a:rPr>
                        <m:t>=21,12</m:t>
                      </m:r>
                      <m:r>
                        <a:rPr lang="es-AR" sz="2400" b="0" i="1" smtClean="0">
                          <a:solidFill>
                            <a:schemeClr val="tx1"/>
                          </a:solidFill>
                          <a:latin typeface="Cambria Math"/>
                          <a:ea typeface="Verdana" pitchFamily="34" charset="0"/>
                        </a:rPr>
                        <m:t> </m:t>
                      </m:r>
                      <m:r>
                        <a:rPr lang="es-AR" sz="2400" b="0" i="1" smtClean="0">
                          <a:solidFill>
                            <a:schemeClr val="tx1"/>
                          </a:solidFill>
                          <a:latin typeface="Cambria Math"/>
                          <a:ea typeface="Verdana" pitchFamily="34" charset="0"/>
                        </a:rPr>
                        <m:t>𝑑𝐵</m:t>
                      </m:r>
                    </m:oMath>
                  </m:oMathPara>
                </a14:m>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r>
                  <a:rPr lang="es-AR" sz="2400" dirty="0" smtClean="0">
                    <a:solidFill>
                      <a:schemeClr val="tx1"/>
                    </a:solidFill>
                    <a:latin typeface="Verdana" pitchFamily="34" charset="0"/>
                    <a:ea typeface="Verdana" pitchFamily="34" charset="0"/>
                  </a:rPr>
                  <a:t>Determinados los valores óptimos de coeficientes de reflexión de generador y carga, se puede realizar la implementación práctica del amplificador. </a:t>
                </a:r>
              </a:p>
              <a:p>
                <a:pPr algn="just"/>
                <a:r>
                  <a:rPr lang="es-AR" sz="2400" dirty="0" smtClean="0">
                    <a:solidFill>
                      <a:schemeClr val="tx1"/>
                    </a:solidFill>
                    <a:latin typeface="Verdana" pitchFamily="34" charset="0"/>
                    <a:ea typeface="Verdana" pitchFamily="34" charset="0"/>
                  </a:rPr>
                  <a:t>Para eso los coeficientes de reflexión deseados son sintetizados por medio de la técnica de </a:t>
                </a:r>
                <a:r>
                  <a:rPr lang="es-AR" sz="2400" dirty="0" err="1" smtClean="0">
                    <a:solidFill>
                      <a:schemeClr val="tx1"/>
                    </a:solidFill>
                    <a:latin typeface="Verdana" pitchFamily="34" charset="0"/>
                    <a:ea typeface="Verdana" pitchFamily="34" charset="0"/>
                  </a:rPr>
                  <a:t>microstrip</a:t>
                </a:r>
                <a:r>
                  <a:rPr lang="es-AR" sz="2400" dirty="0" smtClean="0">
                    <a:solidFill>
                      <a:schemeClr val="tx1"/>
                    </a:solidFill>
                    <a:latin typeface="Verdana" pitchFamily="34" charset="0"/>
                    <a:ea typeface="Verdana" pitchFamily="34" charset="0"/>
                  </a:rPr>
                  <a:t>, diseñando líneas de transmisión en una doble adaptación con tacos simples, en el generador y en la carga.</a:t>
                </a:r>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7391" y="800708"/>
                <a:ext cx="9025109" cy="5976664"/>
              </a:xfrm>
              <a:blipFill rotWithShape="1">
                <a:blip r:embed="rId2"/>
                <a:stretch>
                  <a:fillRect l="-1081" t="-815" r="-1014"/>
                </a:stretch>
              </a:blipFill>
            </p:spPr>
            <p:txBody>
              <a:bodyPr/>
              <a:lstStyle/>
              <a:p>
                <a:r>
                  <a:rPr lang="en-US">
                    <a:noFill/>
                  </a:rPr>
                  <a:t> </a:t>
                </a:r>
              </a:p>
            </p:txBody>
          </p:sp>
        </mc:Fallback>
      </mc:AlternateContent>
    </p:spTree>
    <p:extLst>
      <p:ext uri="{BB962C8B-B14F-4D97-AF65-F5344CB8AC3E}">
        <p14:creationId xmlns:p14="http://schemas.microsoft.com/office/powerpoint/2010/main" val="365506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7391" y="800708"/>
                <a:ext cx="9025109" cy="5976664"/>
              </a:xfrm>
            </p:spPr>
            <p:txBody>
              <a:bodyPr>
                <a:noAutofit/>
              </a:bodyPr>
              <a:lstStyle/>
              <a:p>
                <a:pPr algn="just"/>
                <a:r>
                  <a:rPr lang="es-AR" sz="2400" dirty="0" smtClean="0">
                    <a:solidFill>
                      <a:schemeClr val="tx1"/>
                    </a:solidFill>
                    <a:latin typeface="Verdana" pitchFamily="34" charset="0"/>
                    <a:ea typeface="Verdana" pitchFamily="34" charset="0"/>
                  </a:rPr>
                  <a:t>Las tiras de </a:t>
                </a:r>
                <a:r>
                  <a:rPr lang="es-AR" sz="2400" dirty="0" err="1" smtClean="0">
                    <a:solidFill>
                      <a:schemeClr val="tx1"/>
                    </a:solidFill>
                    <a:latin typeface="Verdana" pitchFamily="34" charset="0"/>
                    <a:ea typeface="Verdana" pitchFamily="34" charset="0"/>
                  </a:rPr>
                  <a:t>microstrip</a:t>
                </a:r>
                <a:r>
                  <a:rPr lang="es-AR" sz="2400" dirty="0" smtClean="0">
                    <a:solidFill>
                      <a:schemeClr val="tx1"/>
                    </a:solidFill>
                    <a:latin typeface="Verdana" pitchFamily="34" charset="0"/>
                    <a:ea typeface="Verdana" pitchFamily="34" charset="0"/>
                  </a:rPr>
                  <a:t> se diseñan como de </a:t>
                </a:r>
                <a14:m>
                  <m:oMath xmlns:m="http://schemas.openxmlformats.org/officeDocument/2006/math">
                    <m:sSub>
                      <m:sSubPr>
                        <m:ctrlPr>
                          <a:rPr lang="es-AR" sz="2400" i="1" smtClean="0">
                            <a:solidFill>
                              <a:schemeClr val="tx1"/>
                            </a:solidFill>
                            <a:latin typeface="Cambria Math" panose="02040503050406030204" pitchFamily="18" charset="0"/>
                            <a:ea typeface="Verdana" pitchFamily="34" charset="0"/>
                          </a:rPr>
                        </m:ctrlPr>
                      </m:sSubPr>
                      <m:e>
                        <m:r>
                          <a:rPr lang="es-AR" sz="2400" b="0" i="1" smtClean="0">
                            <a:solidFill>
                              <a:schemeClr val="tx1"/>
                            </a:solidFill>
                            <a:latin typeface="Cambria Math"/>
                            <a:ea typeface="Verdana" pitchFamily="34" charset="0"/>
                          </a:rPr>
                          <m:t>𝑍</m:t>
                        </m:r>
                      </m:e>
                      <m:sub>
                        <m:r>
                          <a:rPr lang="es-AR" sz="2400" b="0" i="1" smtClean="0">
                            <a:solidFill>
                              <a:schemeClr val="tx1"/>
                            </a:solidFill>
                            <a:latin typeface="Cambria Math"/>
                            <a:ea typeface="Verdana" pitchFamily="34" charset="0"/>
                          </a:rPr>
                          <m:t>0</m:t>
                        </m:r>
                      </m:sub>
                    </m:sSub>
                    <m:r>
                      <a:rPr lang="es-AR" sz="2400" b="0" i="1" smtClean="0">
                        <a:solidFill>
                          <a:schemeClr val="tx1"/>
                        </a:solidFill>
                        <a:latin typeface="Cambria Math"/>
                        <a:ea typeface="Verdana" pitchFamily="34" charset="0"/>
                      </a:rPr>
                      <m:t>=50 </m:t>
                    </m:r>
                    <m:r>
                      <m:rPr>
                        <m:sty m:val="p"/>
                      </m:rPr>
                      <a:rPr lang="el-GR" sz="2400" b="0" i="1" smtClean="0">
                        <a:solidFill>
                          <a:schemeClr val="tx1"/>
                        </a:solidFill>
                        <a:latin typeface="Cambria Math"/>
                        <a:ea typeface="Cambria Math"/>
                      </a:rPr>
                      <m:t>Ω</m:t>
                    </m:r>
                  </m:oMath>
                </a14:m>
                <a:r>
                  <a:rPr lang="es-AR" sz="2400" dirty="0" smtClean="0">
                    <a:solidFill>
                      <a:schemeClr val="tx1"/>
                    </a:solidFill>
                    <a:latin typeface="Verdana" pitchFamily="34" charset="0"/>
                    <a:ea typeface="Verdana" pitchFamily="34" charset="0"/>
                  </a:rPr>
                  <a:t>, en un sustrato </a:t>
                </a:r>
                <a:r>
                  <a:rPr lang="es-AR" sz="2400" dirty="0" err="1" smtClean="0">
                    <a:solidFill>
                      <a:schemeClr val="tx1"/>
                    </a:solidFill>
                    <a:latin typeface="Verdana" pitchFamily="34" charset="0"/>
                    <a:ea typeface="Verdana" pitchFamily="34" charset="0"/>
                  </a:rPr>
                  <a:t>epoxy</a:t>
                </a:r>
                <a:r>
                  <a:rPr lang="es-AR" sz="2400" dirty="0" smtClean="0">
                    <a:solidFill>
                      <a:schemeClr val="tx1"/>
                    </a:solidFill>
                    <a:latin typeface="Verdana" pitchFamily="34" charset="0"/>
                    <a:ea typeface="Verdana" pitchFamily="34" charset="0"/>
                  </a:rPr>
                  <a:t> doble faz con constantes </a:t>
                </a:r>
                <a14:m>
                  <m:oMath xmlns:m="http://schemas.openxmlformats.org/officeDocument/2006/math">
                    <m:r>
                      <a:rPr lang="es-AR" sz="2400" b="0" i="1" smtClean="0">
                        <a:solidFill>
                          <a:schemeClr val="tx1"/>
                        </a:solidFill>
                        <a:latin typeface="Cambria Math"/>
                        <a:ea typeface="Verdana" pitchFamily="34" charset="0"/>
                      </a:rPr>
                      <m:t>h</m:t>
                    </m:r>
                    <m:r>
                      <a:rPr lang="es-AR" sz="2400" b="0" i="1" smtClean="0">
                        <a:solidFill>
                          <a:schemeClr val="tx1"/>
                        </a:solidFill>
                        <a:latin typeface="Cambria Math"/>
                        <a:ea typeface="Verdana" pitchFamily="34" charset="0"/>
                      </a:rPr>
                      <m:t>=1.6 </m:t>
                    </m:r>
                    <m:r>
                      <a:rPr lang="es-AR" sz="2400" b="0" i="1" smtClean="0">
                        <a:solidFill>
                          <a:schemeClr val="tx1"/>
                        </a:solidFill>
                        <a:latin typeface="Cambria Math"/>
                        <a:ea typeface="Verdana" pitchFamily="34" charset="0"/>
                      </a:rPr>
                      <m:t>𝑚𝑚</m:t>
                    </m:r>
                  </m:oMath>
                </a14:m>
                <a:r>
                  <a:rPr lang="es-AR" sz="2400" dirty="0" smtClean="0">
                    <a:solidFill>
                      <a:schemeClr val="tx1"/>
                    </a:solidFill>
                    <a:latin typeface="Verdana" pitchFamily="34" charset="0"/>
                    <a:ea typeface="Verdana" pitchFamily="34" charset="0"/>
                  </a:rPr>
                  <a:t>, </a:t>
                </a:r>
                <a14:m>
                  <m:oMath xmlns:m="http://schemas.openxmlformats.org/officeDocument/2006/math">
                    <m:sSub>
                      <m:sSubPr>
                        <m:ctrlPr>
                          <a:rPr lang="es-AR" sz="2400" i="1" smtClean="0">
                            <a:solidFill>
                              <a:schemeClr val="tx1"/>
                            </a:solidFill>
                            <a:latin typeface="Cambria Math" panose="02040503050406030204" pitchFamily="18" charset="0"/>
                            <a:ea typeface="Verdana" pitchFamily="34" charset="0"/>
                          </a:rPr>
                        </m:ctrlPr>
                      </m:sSubPr>
                      <m:e>
                        <m:r>
                          <a:rPr lang="es-AR" sz="2400" i="1" smtClean="0">
                            <a:solidFill>
                              <a:schemeClr val="tx1"/>
                            </a:solidFill>
                            <a:latin typeface="Cambria Math"/>
                            <a:ea typeface="Cambria Math"/>
                          </a:rPr>
                          <m:t>𝜖</m:t>
                        </m:r>
                      </m:e>
                      <m:sub>
                        <m:r>
                          <a:rPr lang="es-AR" sz="2400" b="0" i="1" smtClean="0">
                            <a:solidFill>
                              <a:schemeClr val="tx1"/>
                            </a:solidFill>
                            <a:latin typeface="Cambria Math"/>
                            <a:ea typeface="Verdana" pitchFamily="34" charset="0"/>
                          </a:rPr>
                          <m:t>𝑟</m:t>
                        </m:r>
                      </m:sub>
                    </m:sSub>
                    <m:r>
                      <a:rPr lang="es-AR" sz="2400" b="0" i="1" smtClean="0">
                        <a:solidFill>
                          <a:schemeClr val="tx1"/>
                        </a:solidFill>
                        <a:latin typeface="Cambria Math"/>
                        <a:ea typeface="Verdana" pitchFamily="34" charset="0"/>
                      </a:rPr>
                      <m:t>=4.45</m:t>
                    </m:r>
                  </m:oMath>
                </a14:m>
                <a:r>
                  <a:rPr lang="es-AR" sz="2400" dirty="0" smtClean="0">
                    <a:solidFill>
                      <a:schemeClr val="tx1"/>
                    </a:solidFill>
                    <a:latin typeface="Verdana" pitchFamily="34" charset="0"/>
                    <a:ea typeface="Verdana" pitchFamily="34" charset="0"/>
                  </a:rPr>
                  <a:t> lo que resulta en tiras de ancho </a:t>
                </a:r>
                <a14:m>
                  <m:oMath xmlns:m="http://schemas.openxmlformats.org/officeDocument/2006/math">
                    <m:r>
                      <a:rPr lang="es-AR" sz="2400" b="0" i="1" smtClean="0">
                        <a:solidFill>
                          <a:schemeClr val="tx1"/>
                        </a:solidFill>
                        <a:latin typeface="Cambria Math"/>
                        <a:ea typeface="Verdana" pitchFamily="34" charset="0"/>
                      </a:rPr>
                      <m:t>𝑊</m:t>
                    </m:r>
                    <m:r>
                      <a:rPr lang="es-AR" sz="2400" b="0" i="1" smtClean="0">
                        <a:solidFill>
                          <a:schemeClr val="tx1"/>
                        </a:solidFill>
                        <a:latin typeface="Cambria Math"/>
                        <a:ea typeface="Verdana" pitchFamily="34" charset="0"/>
                      </a:rPr>
                      <m:t>=3 </m:t>
                    </m:r>
                    <m:r>
                      <a:rPr lang="es-AR" sz="2400" b="0" i="1" smtClean="0">
                        <a:solidFill>
                          <a:schemeClr val="tx1"/>
                        </a:solidFill>
                        <a:latin typeface="Cambria Math"/>
                        <a:ea typeface="Verdana" pitchFamily="34" charset="0"/>
                      </a:rPr>
                      <m:t>𝑚𝑚</m:t>
                    </m:r>
                  </m:oMath>
                </a14:m>
                <a:r>
                  <a:rPr lang="es-AR" sz="2400" dirty="0" smtClean="0">
                    <a:solidFill>
                      <a:schemeClr val="tx1"/>
                    </a:solidFill>
                    <a:latin typeface="Verdana" pitchFamily="34" charset="0"/>
                    <a:ea typeface="Verdana" pitchFamily="34" charset="0"/>
                  </a:rPr>
                  <a:t>.</a:t>
                </a:r>
              </a:p>
              <a:p>
                <a:pPr algn="just"/>
                <a:endParaRPr lang="es-AR" sz="2400" dirty="0">
                  <a:solidFill>
                    <a:schemeClr val="tx1"/>
                  </a:solidFill>
                  <a:latin typeface="Verdana" pitchFamily="34" charset="0"/>
                  <a:ea typeface="Verdana" pitchFamily="34" charset="0"/>
                </a:endParaRPr>
              </a:p>
              <a:p>
                <a:pPr algn="just"/>
                <a:r>
                  <a:rPr lang="es-AR" sz="2400" dirty="0" smtClean="0">
                    <a:solidFill>
                      <a:schemeClr val="tx1"/>
                    </a:solidFill>
                    <a:latin typeface="Verdana" pitchFamily="34" charset="0"/>
                    <a:ea typeface="Verdana" pitchFamily="34" charset="0"/>
                  </a:rPr>
                  <a:t>Para lograr los coeficientes de reflexión necesarios, se recurre a una adaptación de taco simple en cada terminal, generador y carga.</a:t>
                </a:r>
              </a:p>
              <a:p>
                <a:pPr algn="just"/>
                <a:endParaRPr lang="es-AR" sz="2400" dirty="0">
                  <a:solidFill>
                    <a:schemeClr val="tx1"/>
                  </a:solidFill>
                  <a:latin typeface="Verdana" pitchFamily="34" charset="0"/>
                  <a:ea typeface="Verdana" pitchFamily="34" charset="0"/>
                </a:endParaRPr>
              </a:p>
              <a:p>
                <a:pPr algn="just"/>
                <a:r>
                  <a:rPr lang="es-AR" sz="2400" dirty="0" smtClean="0">
                    <a:solidFill>
                      <a:schemeClr val="tx1"/>
                    </a:solidFill>
                    <a:latin typeface="Verdana" pitchFamily="34" charset="0"/>
                    <a:ea typeface="Verdana" pitchFamily="34" charset="0"/>
                  </a:rPr>
                  <a:t>Las dimensiones de las tiras resultan ser:</a:t>
                </a:r>
              </a:p>
              <a:p>
                <a:endParaRPr lang="es-AR" sz="2400" dirty="0">
                  <a:solidFill>
                    <a:schemeClr val="tx1"/>
                  </a:solidFill>
                  <a:latin typeface="Verdana" pitchFamily="34" charset="0"/>
                  <a:ea typeface="Verdana" pitchFamily="34" charset="0"/>
                </a:endParaRPr>
              </a:p>
              <a:p>
                <a14:m>
                  <m:oMath xmlns:m="http://schemas.openxmlformats.org/officeDocument/2006/math">
                    <m:sSub>
                      <m:sSubPr>
                        <m:ctrlPr>
                          <a:rPr lang="es-AR" sz="2400" i="1" smtClean="0">
                            <a:solidFill>
                              <a:schemeClr val="tx1"/>
                            </a:solidFill>
                            <a:latin typeface="Cambria Math" panose="02040503050406030204" pitchFamily="18" charset="0"/>
                            <a:ea typeface="Verdana" pitchFamily="34" charset="0"/>
                          </a:rPr>
                        </m:ctrlPr>
                      </m:sSubPr>
                      <m:e>
                        <m:r>
                          <a:rPr lang="es-AR" sz="2400" b="0" i="1" smtClean="0">
                            <a:solidFill>
                              <a:schemeClr val="tx1"/>
                            </a:solidFill>
                            <a:latin typeface="Cambria Math"/>
                            <a:ea typeface="Verdana" pitchFamily="34" charset="0"/>
                          </a:rPr>
                          <m:t>𝐿</m:t>
                        </m:r>
                      </m:e>
                      <m:sub>
                        <m:r>
                          <a:rPr lang="es-AR" sz="2400" b="0" i="1" smtClean="0">
                            <a:solidFill>
                              <a:schemeClr val="tx1"/>
                            </a:solidFill>
                            <a:latin typeface="Cambria Math"/>
                            <a:ea typeface="Verdana" pitchFamily="34" charset="0"/>
                          </a:rPr>
                          <m:t>𝑡𝐺</m:t>
                        </m:r>
                      </m:sub>
                    </m:sSub>
                    <m:r>
                      <a:rPr lang="es-AR" sz="2400" b="0" i="1" smtClean="0">
                        <a:solidFill>
                          <a:schemeClr val="tx1"/>
                        </a:solidFill>
                        <a:latin typeface="Cambria Math"/>
                        <a:ea typeface="Verdana" pitchFamily="34" charset="0"/>
                      </a:rPr>
                      <m:t>=6.1416 </m:t>
                    </m:r>
                    <m:r>
                      <a:rPr lang="es-AR" sz="2400" b="0" i="1" smtClean="0">
                        <a:solidFill>
                          <a:schemeClr val="tx1"/>
                        </a:solidFill>
                        <a:latin typeface="Cambria Math"/>
                        <a:ea typeface="Verdana" pitchFamily="34" charset="0"/>
                      </a:rPr>
                      <m:t>𝑐𝑚</m:t>
                    </m:r>
                  </m:oMath>
                </a14:m>
                <a:r>
                  <a:rPr lang="es-AR" sz="2400" dirty="0" smtClean="0">
                    <a:solidFill>
                      <a:schemeClr val="tx1"/>
                    </a:solidFill>
                    <a:latin typeface="Verdana" pitchFamily="34" charset="0"/>
                    <a:ea typeface="Verdana" pitchFamily="34" charset="0"/>
                  </a:rPr>
                  <a:t>	</a:t>
                </a:r>
                <a:r>
                  <a:rPr lang="es-AR" sz="2400" dirty="0">
                    <a:solidFill>
                      <a:schemeClr val="tx1"/>
                    </a:solidFill>
                    <a:ea typeface="Verdana" pitchFamily="34" charset="0"/>
                  </a:rPr>
                  <a:t> </a:t>
                </a:r>
                <a14:m>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𝐿</m:t>
                        </m:r>
                      </m:e>
                      <m:sub>
                        <m:r>
                          <a:rPr lang="es-AR" sz="2400" b="0" i="1" smtClean="0">
                            <a:solidFill>
                              <a:schemeClr val="tx1"/>
                            </a:solidFill>
                            <a:latin typeface="Cambria Math"/>
                            <a:ea typeface="Verdana" pitchFamily="34" charset="0"/>
                          </a:rPr>
                          <m:t>𝑙</m:t>
                        </m:r>
                        <m:r>
                          <a:rPr lang="es-AR" sz="2400" i="1">
                            <a:solidFill>
                              <a:schemeClr val="tx1"/>
                            </a:solidFill>
                            <a:latin typeface="Cambria Math"/>
                            <a:ea typeface="Verdana" pitchFamily="34" charset="0"/>
                          </a:rPr>
                          <m:t>𝐺</m:t>
                        </m:r>
                      </m:sub>
                    </m:sSub>
                    <m:r>
                      <a:rPr lang="es-AR" sz="2400" i="1">
                        <a:solidFill>
                          <a:schemeClr val="tx1"/>
                        </a:solidFill>
                        <a:latin typeface="Cambria Math"/>
                        <a:ea typeface="Verdana" pitchFamily="34" charset="0"/>
                      </a:rPr>
                      <m:t>=</m:t>
                    </m:r>
                    <m:r>
                      <a:rPr lang="es-AR" sz="2400" b="0" i="1" smtClean="0">
                        <a:solidFill>
                          <a:schemeClr val="tx1"/>
                        </a:solidFill>
                        <a:latin typeface="Cambria Math"/>
                        <a:ea typeface="Verdana" pitchFamily="34" charset="0"/>
                      </a:rPr>
                      <m:t>2.2187</m:t>
                    </m:r>
                    <m:r>
                      <a:rPr lang="es-AR" sz="2400" i="1">
                        <a:solidFill>
                          <a:schemeClr val="tx1"/>
                        </a:solidFill>
                        <a:latin typeface="Cambria Math"/>
                        <a:ea typeface="Verdana" pitchFamily="34" charset="0"/>
                      </a:rPr>
                      <m:t> </m:t>
                    </m:r>
                    <m:r>
                      <a:rPr lang="es-AR" sz="2400" i="1">
                        <a:solidFill>
                          <a:schemeClr val="tx1"/>
                        </a:solidFill>
                        <a:latin typeface="Cambria Math"/>
                        <a:ea typeface="Verdana" pitchFamily="34" charset="0"/>
                      </a:rPr>
                      <m:t>𝑐𝑚</m:t>
                    </m:r>
                    <m:r>
                      <a:rPr lang="es-AR" sz="2400" i="1">
                        <a:solidFill>
                          <a:schemeClr val="tx1"/>
                        </a:solidFill>
                        <a:latin typeface="Cambria Math"/>
                        <a:ea typeface="Verdana" pitchFamily="34" charset="0"/>
                      </a:rPr>
                      <m:t> </m:t>
                    </m:r>
                  </m:oMath>
                </a14:m>
                <a:r>
                  <a:rPr lang="es-AR" sz="2400" dirty="0" smtClean="0">
                    <a:solidFill>
                      <a:schemeClr val="tx1"/>
                    </a:solidFill>
                    <a:latin typeface="Verdana" pitchFamily="34" charset="0"/>
                    <a:ea typeface="Verdana" pitchFamily="34" charset="0"/>
                  </a:rPr>
                  <a:t>	</a:t>
                </a:r>
              </a:p>
              <a:p>
                <a14:m>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𝐿</m:t>
                        </m:r>
                      </m:e>
                      <m:sub>
                        <m:r>
                          <a:rPr lang="es-AR" sz="2400" i="1">
                            <a:solidFill>
                              <a:schemeClr val="tx1"/>
                            </a:solidFill>
                            <a:latin typeface="Cambria Math"/>
                            <a:ea typeface="Verdana" pitchFamily="34" charset="0"/>
                          </a:rPr>
                          <m:t>𝑡</m:t>
                        </m:r>
                        <m:r>
                          <a:rPr lang="es-AR" sz="2400" b="0" i="1" smtClean="0">
                            <a:solidFill>
                              <a:schemeClr val="tx1"/>
                            </a:solidFill>
                            <a:latin typeface="Cambria Math"/>
                            <a:ea typeface="Verdana" pitchFamily="34" charset="0"/>
                          </a:rPr>
                          <m:t>𝐿</m:t>
                        </m:r>
                      </m:sub>
                    </m:sSub>
                    <m:r>
                      <a:rPr lang="es-AR" sz="2400" i="1">
                        <a:solidFill>
                          <a:schemeClr val="tx1"/>
                        </a:solidFill>
                        <a:latin typeface="Cambria Math"/>
                        <a:ea typeface="Verdana" pitchFamily="34" charset="0"/>
                      </a:rPr>
                      <m:t>=</m:t>
                    </m:r>
                    <m:r>
                      <a:rPr lang="es-AR" sz="2400" b="0" i="1" smtClean="0">
                        <a:solidFill>
                          <a:schemeClr val="tx1"/>
                        </a:solidFill>
                        <a:latin typeface="Cambria Math"/>
                        <a:ea typeface="Verdana" pitchFamily="34" charset="0"/>
                      </a:rPr>
                      <m:t>2</m:t>
                    </m:r>
                    <m:r>
                      <a:rPr lang="es-AR" sz="2400" i="1">
                        <a:solidFill>
                          <a:schemeClr val="tx1"/>
                        </a:solidFill>
                        <a:latin typeface="Cambria Math"/>
                        <a:ea typeface="Verdana" pitchFamily="34" charset="0"/>
                      </a:rPr>
                      <m:t>.</m:t>
                    </m:r>
                    <m:r>
                      <a:rPr lang="es-AR" sz="2400" b="0" i="1" smtClean="0">
                        <a:solidFill>
                          <a:schemeClr val="tx1"/>
                        </a:solidFill>
                        <a:latin typeface="Cambria Math"/>
                        <a:ea typeface="Verdana" pitchFamily="34" charset="0"/>
                      </a:rPr>
                      <m:t>1939 </m:t>
                    </m:r>
                    <m:r>
                      <a:rPr lang="es-AR" sz="2400" i="1">
                        <a:solidFill>
                          <a:schemeClr val="tx1"/>
                        </a:solidFill>
                        <a:latin typeface="Cambria Math"/>
                        <a:ea typeface="Verdana" pitchFamily="34" charset="0"/>
                      </a:rPr>
                      <m:t>𝑐𝑚</m:t>
                    </m:r>
                  </m:oMath>
                </a14:m>
                <a:r>
                  <a:rPr lang="es-AR" sz="2400" dirty="0">
                    <a:solidFill>
                      <a:schemeClr val="tx1"/>
                    </a:solidFill>
                    <a:latin typeface="Verdana" pitchFamily="34" charset="0"/>
                    <a:ea typeface="Verdana" pitchFamily="34" charset="0"/>
                  </a:rPr>
                  <a:t>	</a:t>
                </a:r>
                <a:r>
                  <a:rPr lang="es-AR" sz="2400" dirty="0">
                    <a:solidFill>
                      <a:schemeClr val="tx1"/>
                    </a:solidFill>
                    <a:ea typeface="Verdana" pitchFamily="34" charset="0"/>
                  </a:rPr>
                  <a:t> </a:t>
                </a:r>
                <a14:m>
                  <m:oMath xmlns:m="http://schemas.openxmlformats.org/officeDocument/2006/math">
                    <m:sSub>
                      <m:sSubPr>
                        <m:ctrlPr>
                          <a:rPr lang="es-AR" sz="2400" i="1">
                            <a:solidFill>
                              <a:schemeClr val="tx1"/>
                            </a:solidFill>
                            <a:latin typeface="Cambria Math" panose="02040503050406030204" pitchFamily="18" charset="0"/>
                            <a:ea typeface="Verdana" pitchFamily="34" charset="0"/>
                          </a:rPr>
                        </m:ctrlPr>
                      </m:sSubPr>
                      <m:e>
                        <m:r>
                          <a:rPr lang="es-AR" sz="2400" i="1">
                            <a:solidFill>
                              <a:schemeClr val="tx1"/>
                            </a:solidFill>
                            <a:latin typeface="Cambria Math"/>
                            <a:ea typeface="Verdana" pitchFamily="34" charset="0"/>
                          </a:rPr>
                          <m:t>𝐿</m:t>
                        </m:r>
                      </m:e>
                      <m:sub>
                        <m:r>
                          <a:rPr lang="es-AR" sz="2400" i="1">
                            <a:solidFill>
                              <a:schemeClr val="tx1"/>
                            </a:solidFill>
                            <a:latin typeface="Cambria Math"/>
                            <a:ea typeface="Verdana" pitchFamily="34" charset="0"/>
                          </a:rPr>
                          <m:t>𝑙</m:t>
                        </m:r>
                        <m:r>
                          <a:rPr lang="es-AR" sz="2400" b="0" i="1" smtClean="0">
                            <a:solidFill>
                              <a:schemeClr val="tx1"/>
                            </a:solidFill>
                            <a:latin typeface="Cambria Math"/>
                            <a:ea typeface="Verdana" pitchFamily="34" charset="0"/>
                          </a:rPr>
                          <m:t>𝐿</m:t>
                        </m:r>
                      </m:sub>
                    </m:sSub>
                    <m:r>
                      <a:rPr lang="es-AR" sz="2400" i="1">
                        <a:solidFill>
                          <a:schemeClr val="tx1"/>
                        </a:solidFill>
                        <a:latin typeface="Cambria Math"/>
                        <a:ea typeface="Verdana" pitchFamily="34" charset="0"/>
                      </a:rPr>
                      <m:t>=</m:t>
                    </m:r>
                    <m:r>
                      <a:rPr lang="es-AR" sz="2400" b="0" i="1" smtClean="0">
                        <a:solidFill>
                          <a:schemeClr val="tx1"/>
                        </a:solidFill>
                        <a:latin typeface="Cambria Math"/>
                        <a:ea typeface="Verdana" pitchFamily="34" charset="0"/>
                      </a:rPr>
                      <m:t>4.730</m:t>
                    </m:r>
                    <m:r>
                      <a:rPr lang="es-AR" sz="2400" i="1">
                        <a:solidFill>
                          <a:schemeClr val="tx1"/>
                        </a:solidFill>
                        <a:latin typeface="Cambria Math"/>
                        <a:ea typeface="Verdana" pitchFamily="34" charset="0"/>
                      </a:rPr>
                      <m:t> </m:t>
                    </m:r>
                    <m:r>
                      <a:rPr lang="es-AR" sz="2400" i="1">
                        <a:solidFill>
                          <a:schemeClr val="tx1"/>
                        </a:solidFill>
                        <a:latin typeface="Cambria Math"/>
                        <a:ea typeface="Verdana" pitchFamily="34" charset="0"/>
                      </a:rPr>
                      <m:t>𝑐𝑚</m:t>
                    </m:r>
                    <m:r>
                      <a:rPr lang="es-AR" sz="2400" i="1">
                        <a:solidFill>
                          <a:schemeClr val="tx1"/>
                        </a:solidFill>
                        <a:latin typeface="Cambria Math"/>
                        <a:ea typeface="Verdana" pitchFamily="34" charset="0"/>
                      </a:rPr>
                      <m:t> </m:t>
                    </m:r>
                  </m:oMath>
                </a14:m>
                <a:r>
                  <a:rPr lang="es-AR" sz="2400" dirty="0">
                    <a:solidFill>
                      <a:schemeClr val="tx1"/>
                    </a:solidFill>
                    <a:latin typeface="Verdana" pitchFamily="34" charset="0"/>
                    <a:ea typeface="Verdana" pitchFamily="34" charset="0"/>
                  </a:rPr>
                  <a:t>	</a:t>
                </a:r>
                <a:endParaRPr lang="es-AR" sz="2400" dirty="0" smtClean="0">
                  <a:solidFill>
                    <a:schemeClr val="tx1"/>
                  </a:solidFill>
                  <a:latin typeface="Verdana" pitchFamily="34" charset="0"/>
                  <a:ea typeface="Verdana" pitchFamily="34" charset="0"/>
                </a:endParaRPr>
              </a:p>
              <a:p>
                <a:pPr algn="l"/>
                <a:r>
                  <a:rPr lang="es-AR" sz="2400" dirty="0">
                    <a:solidFill>
                      <a:schemeClr val="tx1"/>
                    </a:solidFill>
                    <a:latin typeface="Verdana" pitchFamily="34" charset="0"/>
                    <a:ea typeface="Verdana" pitchFamily="34" charset="0"/>
                  </a:rPr>
                  <a:t>Taco  a  la  entrada  a  circuito  abierto</a:t>
                </a:r>
              </a:p>
              <a:p>
                <a:pPr algn="l"/>
                <a:r>
                  <a:rPr lang="es-AR" sz="2400" dirty="0">
                    <a:solidFill>
                      <a:schemeClr val="tx1"/>
                    </a:solidFill>
                    <a:latin typeface="Verdana" pitchFamily="34" charset="0"/>
                    <a:ea typeface="Verdana" pitchFamily="34" charset="0"/>
                  </a:rPr>
                  <a:t>Taco  a  la  salida  en  cortocircuito</a:t>
                </a:r>
              </a:p>
              <a:p>
                <a:endParaRPr lang="es-AR" sz="2400" dirty="0" smtClean="0">
                  <a:solidFill>
                    <a:schemeClr val="tx1"/>
                  </a:solidFill>
                  <a:latin typeface="Verdana" pitchFamily="34" charset="0"/>
                  <a:ea typeface="Verdana" pitchFamily="34" charset="0"/>
                </a:endParaRPr>
              </a:p>
              <a:p>
                <a:endParaRPr lang="es-AR" sz="2400" dirty="0">
                  <a:solidFill>
                    <a:schemeClr val="tx1"/>
                  </a:solidFill>
                  <a:latin typeface="Verdana" pitchFamily="34" charset="0"/>
                  <a:ea typeface="Verdana" pitchFamily="34" charset="0"/>
                </a:endParaRP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7391" y="800708"/>
                <a:ext cx="9025109" cy="5976664"/>
              </a:xfrm>
              <a:blipFill rotWithShape="1">
                <a:blip r:embed="rId2"/>
                <a:stretch>
                  <a:fillRect l="-1081" t="-917" r="-1014" b="-510"/>
                </a:stretch>
              </a:blipFill>
            </p:spPr>
            <p:txBody>
              <a:bodyPr/>
              <a:lstStyle/>
              <a:p>
                <a:r>
                  <a:rPr lang="en-US">
                    <a:noFill/>
                  </a:rPr>
                  <a:t> </a:t>
                </a:r>
              </a:p>
            </p:txBody>
          </p:sp>
        </mc:Fallback>
      </mc:AlternateContent>
    </p:spTree>
    <p:extLst>
      <p:ext uri="{BB962C8B-B14F-4D97-AF65-F5344CB8AC3E}">
        <p14:creationId xmlns:p14="http://schemas.microsoft.com/office/powerpoint/2010/main" val="355492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Ejemplo 1</a:t>
            </a:r>
            <a:endParaRPr lang="es-AR" sz="3200" dirty="0"/>
          </a:p>
        </p:txBody>
      </p:sp>
      <p:sp>
        <p:nvSpPr>
          <p:cNvPr id="3" name="Subtitle 2"/>
          <p:cNvSpPr>
            <a:spLocks noGrp="1"/>
          </p:cNvSpPr>
          <p:nvPr>
            <p:ph type="subTitle" idx="1"/>
          </p:nvPr>
        </p:nvSpPr>
        <p:spPr>
          <a:xfrm>
            <a:off x="47391" y="836712"/>
            <a:ext cx="9025109" cy="5976664"/>
          </a:xfrm>
        </p:spPr>
        <p:txBody>
          <a:bodyPr>
            <a:noAutofit/>
          </a:bodyPr>
          <a:lstStyle/>
          <a:p>
            <a:endParaRPr lang="es-AR" sz="2400" dirty="0">
              <a:solidFill>
                <a:schemeClr val="tx1"/>
              </a:solidFill>
              <a:latin typeface="Verdana" pitchFamily="34" charset="0"/>
              <a:ea typeface="Verdana" pitchFamily="34" charset="0"/>
            </a:endParaRPr>
          </a:p>
          <a:p>
            <a:pPr algn="just"/>
            <a:endParaRPr lang="es-AR" sz="2400" dirty="0" smtClean="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a:p>
            <a:pPr algn="just"/>
            <a:endParaRPr lang="es-AR" sz="2400" dirty="0">
              <a:solidFill>
                <a:schemeClr val="tx1"/>
              </a:solidFill>
              <a:latin typeface="Verdana" pitchFamily="34" charset="0"/>
              <a:ea typeface="Verdana" pitchFamily="34" charset="0"/>
            </a:endParaRPr>
          </a:p>
        </p:txBody>
      </p:sp>
      <p:grpSp>
        <p:nvGrpSpPr>
          <p:cNvPr id="210" name="Group 209"/>
          <p:cNvGrpSpPr/>
          <p:nvPr/>
        </p:nvGrpSpPr>
        <p:grpSpPr>
          <a:xfrm>
            <a:off x="4736820" y="2555799"/>
            <a:ext cx="756776" cy="486383"/>
            <a:chOff x="3951405" y="4745205"/>
            <a:chExt cx="936104" cy="486383"/>
          </a:xfrm>
        </p:grpSpPr>
        <p:grpSp>
          <p:nvGrpSpPr>
            <p:cNvPr id="211" name="Group 210"/>
            <p:cNvGrpSpPr/>
            <p:nvPr/>
          </p:nvGrpSpPr>
          <p:grpSpPr>
            <a:xfrm>
              <a:off x="3951405" y="5085184"/>
              <a:ext cx="936104" cy="146404"/>
              <a:chOff x="2627784" y="5226812"/>
              <a:chExt cx="1127657" cy="146404"/>
            </a:xfrm>
          </p:grpSpPr>
          <p:cxnSp>
            <p:nvCxnSpPr>
              <p:cNvPr id="213" name="Straight Connector 212"/>
              <p:cNvCxnSpPr/>
              <p:nvPr/>
            </p:nvCxnSpPr>
            <p:spPr>
              <a:xfrm flipH="1">
                <a:off x="2771800"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flipH="1">
                <a:off x="2989993"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3203848"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16" name="Straight Connector 215"/>
              <p:cNvCxnSpPr/>
              <p:nvPr/>
            </p:nvCxnSpPr>
            <p:spPr>
              <a:xfrm flipH="1">
                <a:off x="3419872"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2627784" y="5226812"/>
                <a:ext cx="1127657"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12" name="Straight Connector 211"/>
            <p:cNvCxnSpPr/>
            <p:nvPr/>
          </p:nvCxnSpPr>
          <p:spPr>
            <a:xfrm>
              <a:off x="4419457" y="4745205"/>
              <a:ext cx="0" cy="33314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508" y="584684"/>
            <a:ext cx="9109704" cy="5355082"/>
            <a:chOff x="-508" y="1386286"/>
            <a:chExt cx="9109704" cy="5355082"/>
          </a:xfrm>
        </p:grpSpPr>
        <p:cxnSp>
          <p:nvCxnSpPr>
            <p:cNvPr id="136" name="Straight Connector 135"/>
            <p:cNvCxnSpPr/>
            <p:nvPr/>
          </p:nvCxnSpPr>
          <p:spPr>
            <a:xfrm>
              <a:off x="4445603" y="2864914"/>
              <a:ext cx="0" cy="333146"/>
            </a:xfrm>
            <a:prstGeom prst="line">
              <a:avLst/>
            </a:prstGeom>
            <a:ln w="28575"/>
          </p:spPr>
          <p:style>
            <a:lnRef idx="1">
              <a:schemeClr val="dk1"/>
            </a:lnRef>
            <a:fillRef idx="0">
              <a:schemeClr val="dk1"/>
            </a:fillRef>
            <a:effectRef idx="0">
              <a:schemeClr val="dk1"/>
            </a:effectRef>
            <a:fontRef idx="minor">
              <a:schemeClr val="tx1"/>
            </a:fontRef>
          </p:style>
        </p:cxnSp>
        <p:grpSp>
          <p:nvGrpSpPr>
            <p:cNvPr id="137" name="Group 136"/>
            <p:cNvGrpSpPr/>
            <p:nvPr/>
          </p:nvGrpSpPr>
          <p:grpSpPr>
            <a:xfrm>
              <a:off x="-508" y="1386286"/>
              <a:ext cx="9109704" cy="5355082"/>
              <a:chOff x="-508" y="1422290"/>
              <a:chExt cx="9109704" cy="5355082"/>
            </a:xfrm>
          </p:grpSpPr>
          <p:cxnSp>
            <p:nvCxnSpPr>
              <p:cNvPr id="253" name="Straight Connector 252"/>
              <p:cNvCxnSpPr/>
              <p:nvPr/>
            </p:nvCxnSpPr>
            <p:spPr>
              <a:xfrm flipH="1">
                <a:off x="8734440" y="5661248"/>
                <a:ext cx="4655" cy="452301"/>
              </a:xfrm>
              <a:prstGeom prst="line">
                <a:avLst/>
              </a:prstGeom>
              <a:ln w="28575"/>
            </p:spPr>
            <p:style>
              <a:lnRef idx="1">
                <a:schemeClr val="dk1"/>
              </a:lnRef>
              <a:fillRef idx="0">
                <a:schemeClr val="dk1"/>
              </a:fillRef>
              <a:effectRef idx="0">
                <a:schemeClr val="dk1"/>
              </a:effectRef>
              <a:fontRef idx="minor">
                <a:schemeClr val="tx1"/>
              </a:fontRef>
            </p:style>
          </p:cxnSp>
          <p:grpSp>
            <p:nvGrpSpPr>
              <p:cNvPr id="93" name="Group 92"/>
              <p:cNvGrpSpPr/>
              <p:nvPr/>
            </p:nvGrpSpPr>
            <p:grpSpPr>
              <a:xfrm>
                <a:off x="-508" y="1422290"/>
                <a:ext cx="9109704" cy="5355082"/>
                <a:chOff x="-508" y="1458294"/>
                <a:chExt cx="9109704" cy="5355082"/>
              </a:xfrm>
            </p:grpSpPr>
            <p:cxnSp>
              <p:nvCxnSpPr>
                <p:cNvPr id="183" name="Straight Connector 182"/>
                <p:cNvCxnSpPr/>
                <p:nvPr/>
              </p:nvCxnSpPr>
              <p:spPr>
                <a:xfrm flipH="1">
                  <a:off x="7007478" y="5276202"/>
                  <a:ext cx="6942" cy="410338"/>
                </a:xfrm>
                <a:prstGeom prst="line">
                  <a:avLst/>
                </a:prstGeom>
                <a:ln w="28575"/>
              </p:spPr>
              <p:style>
                <a:lnRef idx="1">
                  <a:schemeClr val="dk1"/>
                </a:lnRef>
                <a:fillRef idx="0">
                  <a:schemeClr val="dk1"/>
                </a:fillRef>
                <a:effectRef idx="0">
                  <a:schemeClr val="dk1"/>
                </a:effectRef>
                <a:fontRef idx="minor">
                  <a:schemeClr val="tx1"/>
                </a:fontRef>
              </p:style>
            </p:cxnSp>
            <p:grpSp>
              <p:nvGrpSpPr>
                <p:cNvPr id="92" name="Group 91"/>
                <p:cNvGrpSpPr/>
                <p:nvPr/>
              </p:nvGrpSpPr>
              <p:grpSpPr>
                <a:xfrm>
                  <a:off x="-508" y="1458294"/>
                  <a:ext cx="9109704" cy="5355082"/>
                  <a:chOff x="-508" y="1422290"/>
                  <a:chExt cx="9109704" cy="5355082"/>
                </a:xfrm>
              </p:grpSpPr>
              <p:grpSp>
                <p:nvGrpSpPr>
                  <p:cNvPr id="239" name="Group 238"/>
                  <p:cNvGrpSpPr/>
                  <p:nvPr/>
                </p:nvGrpSpPr>
                <p:grpSpPr>
                  <a:xfrm>
                    <a:off x="7263479" y="4883385"/>
                    <a:ext cx="756776" cy="486383"/>
                    <a:chOff x="3951405" y="4745205"/>
                    <a:chExt cx="936104" cy="486383"/>
                  </a:xfrm>
                </p:grpSpPr>
                <p:grpSp>
                  <p:nvGrpSpPr>
                    <p:cNvPr id="240" name="Group 239"/>
                    <p:cNvGrpSpPr/>
                    <p:nvPr/>
                  </p:nvGrpSpPr>
                  <p:grpSpPr>
                    <a:xfrm>
                      <a:off x="3951405" y="5085184"/>
                      <a:ext cx="936104" cy="146404"/>
                      <a:chOff x="2627784" y="5226812"/>
                      <a:chExt cx="1127657" cy="146404"/>
                    </a:xfrm>
                  </p:grpSpPr>
                  <p:cxnSp>
                    <p:nvCxnSpPr>
                      <p:cNvPr id="242" name="Straight Connector 241"/>
                      <p:cNvCxnSpPr/>
                      <p:nvPr/>
                    </p:nvCxnSpPr>
                    <p:spPr>
                      <a:xfrm flipH="1">
                        <a:off x="2771800"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43" name="Straight Connector 242"/>
                      <p:cNvCxnSpPr/>
                      <p:nvPr/>
                    </p:nvCxnSpPr>
                    <p:spPr>
                      <a:xfrm flipH="1">
                        <a:off x="2989993"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3203848"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45" name="Straight Connector 244"/>
                      <p:cNvCxnSpPr/>
                      <p:nvPr/>
                    </p:nvCxnSpPr>
                    <p:spPr>
                      <a:xfrm flipH="1">
                        <a:off x="3419872"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46" name="Straight Connector 245"/>
                      <p:cNvCxnSpPr/>
                      <p:nvPr/>
                    </p:nvCxnSpPr>
                    <p:spPr>
                      <a:xfrm>
                        <a:off x="2627784" y="5226812"/>
                        <a:ext cx="1127657"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41" name="Straight Connector 240"/>
                    <p:cNvCxnSpPr/>
                    <p:nvPr/>
                  </p:nvCxnSpPr>
                  <p:spPr>
                    <a:xfrm>
                      <a:off x="4419457" y="4745205"/>
                      <a:ext cx="0" cy="33314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91" name="Group 90"/>
                  <p:cNvGrpSpPr/>
                  <p:nvPr/>
                </p:nvGrpSpPr>
                <p:grpSpPr>
                  <a:xfrm>
                    <a:off x="-508" y="1422290"/>
                    <a:ext cx="9109704" cy="5355082"/>
                    <a:chOff x="-508" y="1422290"/>
                    <a:chExt cx="9109704" cy="5355082"/>
                  </a:xfrm>
                </p:grpSpPr>
                <p:cxnSp>
                  <p:nvCxnSpPr>
                    <p:cNvPr id="163" name="Straight Connector 162"/>
                    <p:cNvCxnSpPr/>
                    <p:nvPr/>
                  </p:nvCxnSpPr>
                  <p:spPr>
                    <a:xfrm>
                      <a:off x="7016535" y="4263039"/>
                      <a:ext cx="566837" cy="13881"/>
                    </a:xfrm>
                    <a:prstGeom prst="line">
                      <a:avLst/>
                    </a:prstGeom>
                    <a:ln w="28575"/>
                  </p:spPr>
                  <p:style>
                    <a:lnRef idx="1">
                      <a:schemeClr val="dk1"/>
                    </a:lnRef>
                    <a:fillRef idx="0">
                      <a:schemeClr val="dk1"/>
                    </a:fillRef>
                    <a:effectRef idx="0">
                      <a:schemeClr val="dk1"/>
                    </a:effectRef>
                    <a:fontRef idx="minor">
                      <a:schemeClr val="tx1"/>
                    </a:fontRef>
                  </p:style>
                </p:cxnSp>
                <p:grpSp>
                  <p:nvGrpSpPr>
                    <p:cNvPr id="50" name="Group 49"/>
                    <p:cNvGrpSpPr/>
                    <p:nvPr/>
                  </p:nvGrpSpPr>
                  <p:grpSpPr>
                    <a:xfrm>
                      <a:off x="-508" y="1422290"/>
                      <a:ext cx="9109704" cy="5355082"/>
                      <a:chOff x="-508" y="1412776"/>
                      <a:chExt cx="9109704" cy="5355082"/>
                    </a:xfrm>
                  </p:grpSpPr>
                  <p:cxnSp>
                    <p:nvCxnSpPr>
                      <p:cNvPr id="74" name="Straight Connector 73"/>
                      <p:cNvCxnSpPr/>
                      <p:nvPr/>
                    </p:nvCxnSpPr>
                    <p:spPr>
                      <a:xfrm>
                        <a:off x="8204877" y="2272016"/>
                        <a:ext cx="56683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47" name="Group 46"/>
                      <p:cNvGrpSpPr/>
                      <p:nvPr/>
                    </p:nvGrpSpPr>
                    <p:grpSpPr>
                      <a:xfrm>
                        <a:off x="-508" y="1412776"/>
                        <a:ext cx="9109704" cy="5355082"/>
                        <a:chOff x="-508" y="1412776"/>
                        <a:chExt cx="9109704" cy="5355082"/>
                      </a:xfrm>
                    </p:grpSpPr>
                    <p:grpSp>
                      <p:nvGrpSpPr>
                        <p:cNvPr id="44" name="Group 43"/>
                        <p:cNvGrpSpPr/>
                        <p:nvPr/>
                      </p:nvGrpSpPr>
                      <p:grpSpPr>
                        <a:xfrm>
                          <a:off x="-508" y="1961079"/>
                          <a:ext cx="9109704" cy="4806779"/>
                          <a:chOff x="-508" y="1961079"/>
                          <a:chExt cx="9109704" cy="4806779"/>
                        </a:xfrm>
                      </p:grpSpPr>
                      <p:cxnSp>
                        <p:nvCxnSpPr>
                          <p:cNvPr id="238" name="Straight Connector 237"/>
                          <p:cNvCxnSpPr/>
                          <p:nvPr/>
                        </p:nvCxnSpPr>
                        <p:spPr>
                          <a:xfrm rot="16200000">
                            <a:off x="3973150" y="5156031"/>
                            <a:ext cx="890057" cy="21796"/>
                          </a:xfrm>
                          <a:prstGeom prst="line">
                            <a:avLst/>
                          </a:prstGeom>
                          <a:ln w="28575"/>
                        </p:spPr>
                        <p:style>
                          <a:lnRef idx="1">
                            <a:schemeClr val="dk1"/>
                          </a:lnRef>
                          <a:fillRef idx="0">
                            <a:schemeClr val="dk1"/>
                          </a:fillRef>
                          <a:effectRef idx="0">
                            <a:schemeClr val="dk1"/>
                          </a:effectRef>
                          <a:fontRef idx="minor">
                            <a:schemeClr val="tx1"/>
                          </a:fontRef>
                        </p:style>
                      </p:cxnSp>
                      <p:grpSp>
                        <p:nvGrpSpPr>
                          <p:cNvPr id="112" name="Group 111"/>
                          <p:cNvGrpSpPr/>
                          <p:nvPr/>
                        </p:nvGrpSpPr>
                        <p:grpSpPr>
                          <a:xfrm rot="16200000">
                            <a:off x="6532013" y="4442861"/>
                            <a:ext cx="1006475" cy="607513"/>
                            <a:chOff x="1907704" y="2744924"/>
                            <a:chExt cx="4601044" cy="900100"/>
                          </a:xfrm>
                        </p:grpSpPr>
                        <p:grpSp>
                          <p:nvGrpSpPr>
                            <p:cNvPr id="113" name="Group 112"/>
                            <p:cNvGrpSpPr/>
                            <p:nvPr/>
                          </p:nvGrpSpPr>
                          <p:grpSpPr>
                            <a:xfrm>
                              <a:off x="2231740" y="2744924"/>
                              <a:ext cx="1116124" cy="900100"/>
                              <a:chOff x="2231740" y="2744924"/>
                              <a:chExt cx="1116124" cy="900100"/>
                            </a:xfrm>
                          </p:grpSpPr>
                          <p:sp>
                            <p:nvSpPr>
                              <p:cNvPr id="125" name="Oval 124"/>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4" name="Group 113"/>
                            <p:cNvGrpSpPr/>
                            <p:nvPr/>
                          </p:nvGrpSpPr>
                          <p:grpSpPr>
                            <a:xfrm>
                              <a:off x="3095836" y="2744924"/>
                              <a:ext cx="1116124" cy="900100"/>
                              <a:chOff x="2231740" y="2744924"/>
                              <a:chExt cx="1116124" cy="900100"/>
                            </a:xfrm>
                          </p:grpSpPr>
                          <p:sp>
                            <p:nvSpPr>
                              <p:cNvPr id="123" name="Oval 122"/>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5" name="Group 114"/>
                            <p:cNvGrpSpPr/>
                            <p:nvPr/>
                          </p:nvGrpSpPr>
                          <p:grpSpPr>
                            <a:xfrm>
                              <a:off x="3959932" y="2744924"/>
                              <a:ext cx="1116124" cy="900100"/>
                              <a:chOff x="2231740" y="2744924"/>
                              <a:chExt cx="1116124" cy="900100"/>
                            </a:xfrm>
                          </p:grpSpPr>
                          <p:sp>
                            <p:nvSpPr>
                              <p:cNvPr id="121" name="Oval 120"/>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Rectangle 121"/>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4824028" y="2744924"/>
                              <a:ext cx="1116124" cy="900100"/>
                              <a:chOff x="2231740" y="2744924"/>
                              <a:chExt cx="1116124" cy="900100"/>
                            </a:xfrm>
                          </p:grpSpPr>
                          <p:sp>
                            <p:nvSpPr>
                              <p:cNvPr id="119" name="Oval 118"/>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17" name="Straight Connector 116"/>
                            <p:cNvCxnSpPr>
                              <a:stCxn id="125" idx="2"/>
                            </p:cNvCxnSpPr>
                            <p:nvPr/>
                          </p:nvCxnSpPr>
                          <p:spPr>
                            <a:xfrm flipH="1">
                              <a:off x="1907704" y="3158970"/>
                              <a:ext cx="46805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rot="5400000">
                              <a:off x="6163565" y="2822399"/>
                              <a:ext cx="13755" cy="676610"/>
                            </a:xfrm>
                            <a:prstGeom prst="line">
                              <a:avLst/>
                            </a:prstGeom>
                            <a:ln w="28575"/>
                          </p:spPr>
                          <p:style>
                            <a:lnRef idx="1">
                              <a:schemeClr val="dk1"/>
                            </a:lnRef>
                            <a:fillRef idx="0">
                              <a:schemeClr val="dk1"/>
                            </a:fillRef>
                            <a:effectRef idx="0">
                              <a:schemeClr val="dk1"/>
                            </a:effectRef>
                            <a:fontRef idx="minor">
                              <a:schemeClr val="tx1"/>
                            </a:fontRef>
                          </p:style>
                        </p:cxnSp>
                      </p:grpSp>
                      <p:sp>
                        <p:nvSpPr>
                          <p:cNvPr id="4" name="Rectangle 3"/>
                          <p:cNvSpPr/>
                          <p:nvPr/>
                        </p:nvSpPr>
                        <p:spPr>
                          <a:xfrm>
                            <a:off x="2688259" y="2715861"/>
                            <a:ext cx="1417093" cy="2498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5679900" y="2132856"/>
                            <a:ext cx="1417093" cy="2498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8" name="Group 17"/>
                          <p:cNvGrpSpPr/>
                          <p:nvPr/>
                        </p:nvGrpSpPr>
                        <p:grpSpPr>
                          <a:xfrm>
                            <a:off x="4672189" y="2271667"/>
                            <a:ext cx="440873" cy="1110485"/>
                            <a:chOff x="4247964" y="1556792"/>
                            <a:chExt cx="504056" cy="1440160"/>
                          </a:xfrm>
                        </p:grpSpPr>
                        <p:sp>
                          <p:nvSpPr>
                            <p:cNvPr id="8" name="Rectangle 7"/>
                            <p:cNvSpPr/>
                            <p:nvPr/>
                          </p:nvSpPr>
                          <p:spPr>
                            <a:xfrm>
                              <a:off x="4247964" y="1988840"/>
                              <a:ext cx="108012" cy="64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4355976" y="1808820"/>
                              <a:ext cx="396044" cy="32403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355976" y="2456892"/>
                              <a:ext cx="396044" cy="28803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4752020" y="1556792"/>
                              <a:ext cx="0" cy="252028"/>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4752020" y="2744924"/>
                              <a:ext cx="0" cy="252028"/>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0" name="Straight Connector 19"/>
                          <p:cNvCxnSpPr>
                            <a:endCxn id="5" idx="1"/>
                          </p:cNvCxnSpPr>
                          <p:nvPr/>
                        </p:nvCxnSpPr>
                        <p:spPr>
                          <a:xfrm>
                            <a:off x="5113063" y="2257786"/>
                            <a:ext cx="5668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121421" y="2840790"/>
                            <a:ext cx="5668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4" idx="3"/>
                            <a:endCxn id="8" idx="1"/>
                          </p:cNvCxnSpPr>
                          <p:nvPr/>
                        </p:nvCxnSpPr>
                        <p:spPr>
                          <a:xfrm>
                            <a:off x="4105352" y="2840791"/>
                            <a:ext cx="566837" cy="13881"/>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065503" y="2264726"/>
                            <a:ext cx="566837" cy="13881"/>
                          </a:xfrm>
                          <a:prstGeom prst="line">
                            <a:avLst/>
                          </a:prstGeom>
                          <a:ln w="28575"/>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1560331" y="2528900"/>
                            <a:ext cx="563397" cy="621176"/>
                            <a:chOff x="3191927" y="4545124"/>
                            <a:chExt cx="849123" cy="576064"/>
                          </a:xfrm>
                        </p:grpSpPr>
                        <p:sp>
                          <p:nvSpPr>
                            <p:cNvPr id="32" name="Rectangle 31"/>
                            <p:cNvSpPr/>
                            <p:nvPr/>
                          </p:nvSpPr>
                          <p:spPr>
                            <a:xfrm>
                              <a:off x="3527884" y="4545124"/>
                              <a:ext cx="4571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680284" y="4545124"/>
                              <a:ext cx="4571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16200000">
                              <a:off x="3358500" y="4666583"/>
                              <a:ext cx="0" cy="333146"/>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6200000">
                              <a:off x="3874477" y="4666583"/>
                              <a:ext cx="0" cy="33314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7632340" y="1961079"/>
                            <a:ext cx="563397" cy="621176"/>
                            <a:chOff x="3191927" y="4545124"/>
                            <a:chExt cx="849123" cy="576064"/>
                          </a:xfrm>
                        </p:grpSpPr>
                        <p:sp>
                          <p:nvSpPr>
                            <p:cNvPr id="38" name="Rectangle 37"/>
                            <p:cNvSpPr/>
                            <p:nvPr/>
                          </p:nvSpPr>
                          <p:spPr>
                            <a:xfrm>
                              <a:off x="3527884" y="4545124"/>
                              <a:ext cx="4571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80284" y="4545124"/>
                              <a:ext cx="4571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16200000">
                              <a:off x="3358500" y="4666583"/>
                              <a:ext cx="0" cy="333146"/>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6200000">
                              <a:off x="3874477" y="4666583"/>
                              <a:ext cx="0" cy="33314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6" name="Group 55"/>
                          <p:cNvGrpSpPr/>
                          <p:nvPr/>
                        </p:nvGrpSpPr>
                        <p:grpSpPr>
                          <a:xfrm>
                            <a:off x="948103" y="2604813"/>
                            <a:ext cx="606682" cy="435716"/>
                            <a:chOff x="2404839" y="5085184"/>
                            <a:chExt cx="2503533" cy="435716"/>
                          </a:xfrm>
                        </p:grpSpPr>
                        <p:cxnSp>
                          <p:nvCxnSpPr>
                            <p:cNvPr id="57" name="Straight Connector 56"/>
                            <p:cNvCxnSpPr/>
                            <p:nvPr/>
                          </p:nvCxnSpPr>
                          <p:spPr>
                            <a:xfrm>
                              <a:off x="2404839" y="5301208"/>
                              <a:ext cx="28342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V="1">
                              <a:off x="2688259" y="5085184"/>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flipV="1">
                              <a:off x="4427984" y="5108088"/>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841407"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3633428" y="5099046"/>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a:off x="3239852"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a:off x="4027004" y="5108088"/>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4624952" y="5317314"/>
                              <a:ext cx="28342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65" name="Group 64"/>
                          <p:cNvGrpSpPr/>
                          <p:nvPr/>
                        </p:nvGrpSpPr>
                        <p:grpSpPr>
                          <a:xfrm rot="16200000">
                            <a:off x="8434341" y="2362355"/>
                            <a:ext cx="606682" cy="435716"/>
                            <a:chOff x="2404839" y="5085184"/>
                            <a:chExt cx="2503533" cy="435716"/>
                          </a:xfrm>
                        </p:grpSpPr>
                        <p:cxnSp>
                          <p:nvCxnSpPr>
                            <p:cNvPr id="66" name="Straight Connector 65"/>
                            <p:cNvCxnSpPr/>
                            <p:nvPr/>
                          </p:nvCxnSpPr>
                          <p:spPr>
                            <a:xfrm>
                              <a:off x="2404839" y="5301208"/>
                              <a:ext cx="28342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V="1">
                              <a:off x="2688259" y="5085184"/>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flipH="1" flipV="1">
                              <a:off x="4427984" y="5108088"/>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2841407"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3633428" y="5099046"/>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H="1">
                              <a:off x="3239852"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4027004" y="5108088"/>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4624952" y="5317314"/>
                              <a:ext cx="28342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77" name="Group 76"/>
                          <p:cNvGrpSpPr/>
                          <p:nvPr/>
                        </p:nvGrpSpPr>
                        <p:grpSpPr>
                          <a:xfrm>
                            <a:off x="1979712" y="2854670"/>
                            <a:ext cx="283419" cy="2073051"/>
                            <a:chOff x="1979712" y="2854670"/>
                            <a:chExt cx="283419" cy="2073051"/>
                          </a:xfrm>
                        </p:grpSpPr>
                        <p:sp>
                          <p:nvSpPr>
                            <p:cNvPr id="6" name="Rectangle 5"/>
                            <p:cNvSpPr/>
                            <p:nvPr/>
                          </p:nvSpPr>
                          <p:spPr>
                            <a:xfrm rot="16200000">
                              <a:off x="1496774" y="3670755"/>
                              <a:ext cx="1249295" cy="2834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2121421" y="2854670"/>
                              <a:ext cx="0" cy="333146"/>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2121421" y="4437112"/>
                              <a:ext cx="0" cy="333146"/>
                            </a:xfrm>
                            <a:prstGeom prst="line">
                              <a:avLst/>
                            </a:prstGeom>
                            <a:ln w="28575"/>
                          </p:spPr>
                          <p:style>
                            <a:lnRef idx="1">
                              <a:schemeClr val="dk1"/>
                            </a:lnRef>
                            <a:fillRef idx="0">
                              <a:schemeClr val="dk1"/>
                            </a:fillRef>
                            <a:effectRef idx="0">
                              <a:schemeClr val="dk1"/>
                            </a:effectRef>
                            <a:fontRef idx="minor">
                              <a:schemeClr val="tx1"/>
                            </a:fontRef>
                          </p:style>
                        </p:cxnSp>
                        <p:sp>
                          <p:nvSpPr>
                            <p:cNvPr id="76" name="Oval 75"/>
                            <p:cNvSpPr/>
                            <p:nvPr/>
                          </p:nvSpPr>
                          <p:spPr>
                            <a:xfrm>
                              <a:off x="2051720" y="4770258"/>
                              <a:ext cx="124962" cy="1574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8" name="Group 77"/>
                          <p:cNvGrpSpPr/>
                          <p:nvPr/>
                        </p:nvGrpSpPr>
                        <p:grpSpPr>
                          <a:xfrm>
                            <a:off x="7476697" y="2261627"/>
                            <a:ext cx="283419" cy="2073051"/>
                            <a:chOff x="1979712" y="2854670"/>
                            <a:chExt cx="283419" cy="2073051"/>
                          </a:xfrm>
                        </p:grpSpPr>
                        <p:sp>
                          <p:nvSpPr>
                            <p:cNvPr id="79" name="Rectangle 78"/>
                            <p:cNvSpPr/>
                            <p:nvPr/>
                          </p:nvSpPr>
                          <p:spPr>
                            <a:xfrm rot="16200000">
                              <a:off x="1496774" y="3670755"/>
                              <a:ext cx="1249295" cy="2834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80" name="Straight Connector 79"/>
                            <p:cNvCxnSpPr/>
                            <p:nvPr/>
                          </p:nvCxnSpPr>
                          <p:spPr>
                            <a:xfrm>
                              <a:off x="2121421" y="2854670"/>
                              <a:ext cx="0" cy="333146"/>
                            </a:xfrm>
                            <a:prstGeom prst="line">
                              <a:avLst/>
                            </a:prstGeom>
                            <a:ln w="28575"/>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2121421" y="4437112"/>
                              <a:ext cx="0" cy="333146"/>
                            </a:xfrm>
                            <a:prstGeom prst="line">
                              <a:avLst/>
                            </a:prstGeom>
                            <a:ln w="28575"/>
                          </p:spPr>
                          <p:style>
                            <a:lnRef idx="1">
                              <a:schemeClr val="dk1"/>
                            </a:lnRef>
                            <a:fillRef idx="0">
                              <a:schemeClr val="dk1"/>
                            </a:fillRef>
                            <a:effectRef idx="0">
                              <a:schemeClr val="dk1"/>
                            </a:effectRef>
                            <a:fontRef idx="minor">
                              <a:schemeClr val="tx1"/>
                            </a:fontRef>
                          </p:style>
                        </p:cxnSp>
                        <p:sp>
                          <p:nvSpPr>
                            <p:cNvPr id="82" name="Oval 81"/>
                            <p:cNvSpPr/>
                            <p:nvPr/>
                          </p:nvSpPr>
                          <p:spPr>
                            <a:xfrm>
                              <a:off x="2082401" y="4770258"/>
                              <a:ext cx="124962" cy="1574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3" name="Oval 82"/>
                          <p:cNvSpPr/>
                          <p:nvPr/>
                        </p:nvSpPr>
                        <p:spPr>
                          <a:xfrm>
                            <a:off x="71500" y="3400865"/>
                            <a:ext cx="660579" cy="5681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84" name="Group 83"/>
                          <p:cNvGrpSpPr/>
                          <p:nvPr/>
                        </p:nvGrpSpPr>
                        <p:grpSpPr>
                          <a:xfrm rot="16200000">
                            <a:off x="7367896" y="4334307"/>
                            <a:ext cx="563397" cy="621176"/>
                            <a:chOff x="3191927" y="4545124"/>
                            <a:chExt cx="849123" cy="576064"/>
                          </a:xfrm>
                        </p:grpSpPr>
                        <p:sp>
                          <p:nvSpPr>
                            <p:cNvPr id="85" name="Rectangle 84"/>
                            <p:cNvSpPr/>
                            <p:nvPr/>
                          </p:nvSpPr>
                          <p:spPr>
                            <a:xfrm>
                              <a:off x="3527884" y="4545124"/>
                              <a:ext cx="4571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680284" y="4545124"/>
                              <a:ext cx="4571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rot="16200000">
                              <a:off x="3358500" y="4666583"/>
                              <a:ext cx="0" cy="333146"/>
                            </a:xfrm>
                            <a:prstGeom prst="line">
                              <a:avLst/>
                            </a:prstGeom>
                            <a:ln w="28575"/>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rot="16200000">
                              <a:off x="3874477" y="4666583"/>
                              <a:ext cx="0" cy="333146"/>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89" name="Straight Connector 88"/>
                          <p:cNvCxnSpPr/>
                          <p:nvPr/>
                        </p:nvCxnSpPr>
                        <p:spPr>
                          <a:xfrm>
                            <a:off x="381266" y="2806956"/>
                            <a:ext cx="566837" cy="13881"/>
                          </a:xfrm>
                          <a:prstGeom prst="line">
                            <a:avLst/>
                          </a:prstGeom>
                          <a:ln w="28575"/>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rot="5400000">
                            <a:off x="104788" y="3110601"/>
                            <a:ext cx="566837" cy="13881"/>
                          </a:xfrm>
                          <a:prstGeom prst="line">
                            <a:avLst/>
                          </a:prstGeom>
                          <a:ln w="28575"/>
                        </p:spPr>
                        <p:style>
                          <a:lnRef idx="1">
                            <a:schemeClr val="dk1"/>
                          </a:lnRef>
                          <a:fillRef idx="0">
                            <a:schemeClr val="dk1"/>
                          </a:fillRef>
                          <a:effectRef idx="0">
                            <a:schemeClr val="dk1"/>
                          </a:effectRef>
                          <a:fontRef idx="minor">
                            <a:schemeClr val="tx1"/>
                          </a:fontRef>
                        </p:style>
                      </p:cxnSp>
                      <p:grpSp>
                        <p:nvGrpSpPr>
                          <p:cNvPr id="97" name="Group 96"/>
                          <p:cNvGrpSpPr/>
                          <p:nvPr/>
                        </p:nvGrpSpPr>
                        <p:grpSpPr>
                          <a:xfrm rot="16200000">
                            <a:off x="3982479" y="3359727"/>
                            <a:ext cx="960854" cy="607513"/>
                            <a:chOff x="1907704" y="2744924"/>
                            <a:chExt cx="4392488" cy="900100"/>
                          </a:xfrm>
                        </p:grpSpPr>
                        <p:grpSp>
                          <p:nvGrpSpPr>
                            <p:cNvPr id="98" name="Group 97"/>
                            <p:cNvGrpSpPr/>
                            <p:nvPr/>
                          </p:nvGrpSpPr>
                          <p:grpSpPr>
                            <a:xfrm>
                              <a:off x="2231740" y="2744924"/>
                              <a:ext cx="1116124" cy="900100"/>
                              <a:chOff x="2231740" y="2744924"/>
                              <a:chExt cx="1116124" cy="900100"/>
                            </a:xfrm>
                          </p:grpSpPr>
                          <p:sp>
                            <p:nvSpPr>
                              <p:cNvPr id="110" name="Oval 109"/>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9" name="Group 98"/>
                            <p:cNvGrpSpPr/>
                            <p:nvPr/>
                          </p:nvGrpSpPr>
                          <p:grpSpPr>
                            <a:xfrm>
                              <a:off x="3095836" y="2744924"/>
                              <a:ext cx="1116124" cy="900100"/>
                              <a:chOff x="2231740" y="2744924"/>
                              <a:chExt cx="1116124" cy="900100"/>
                            </a:xfrm>
                          </p:grpSpPr>
                          <p:sp>
                            <p:nvSpPr>
                              <p:cNvPr id="108" name="Oval 107"/>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0" name="Group 99"/>
                            <p:cNvGrpSpPr/>
                            <p:nvPr/>
                          </p:nvGrpSpPr>
                          <p:grpSpPr>
                            <a:xfrm>
                              <a:off x="3959932" y="2744924"/>
                              <a:ext cx="1116124" cy="900100"/>
                              <a:chOff x="2231740" y="2744924"/>
                              <a:chExt cx="1116124" cy="900100"/>
                            </a:xfrm>
                          </p:grpSpPr>
                          <p:sp>
                            <p:nvSpPr>
                              <p:cNvPr id="106" name="Oval 105"/>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ectangle 106"/>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1" name="Group 100"/>
                            <p:cNvGrpSpPr/>
                            <p:nvPr/>
                          </p:nvGrpSpPr>
                          <p:grpSpPr>
                            <a:xfrm>
                              <a:off x="4824028" y="2744924"/>
                              <a:ext cx="1116124" cy="900100"/>
                              <a:chOff x="2231740" y="2744924"/>
                              <a:chExt cx="1116124" cy="900100"/>
                            </a:xfrm>
                          </p:grpSpPr>
                          <p:sp>
                            <p:nvSpPr>
                              <p:cNvPr id="104" name="Oval 103"/>
                              <p:cNvSpPr/>
                              <p:nvPr/>
                            </p:nvSpPr>
                            <p:spPr>
                              <a:xfrm>
                                <a:off x="2375756" y="2744924"/>
                                <a:ext cx="864096" cy="8280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Rectangle 104"/>
                              <p:cNvSpPr/>
                              <p:nvPr/>
                            </p:nvSpPr>
                            <p:spPr>
                              <a:xfrm>
                                <a:off x="2231740" y="3158970"/>
                                <a:ext cx="1116124" cy="4860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2" name="Straight Connector 101"/>
                            <p:cNvCxnSpPr>
                              <a:stCxn id="110" idx="2"/>
                            </p:cNvCxnSpPr>
                            <p:nvPr/>
                          </p:nvCxnSpPr>
                          <p:spPr>
                            <a:xfrm flipH="1">
                              <a:off x="1907704" y="3158970"/>
                              <a:ext cx="46805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flipH="1">
                              <a:off x="5832140" y="3167582"/>
                              <a:ext cx="468052"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27" name="Group 126"/>
                          <p:cNvGrpSpPr/>
                          <p:nvPr/>
                        </p:nvGrpSpPr>
                        <p:grpSpPr>
                          <a:xfrm rot="16200000">
                            <a:off x="4127569" y="4210655"/>
                            <a:ext cx="606682" cy="435716"/>
                            <a:chOff x="2404839" y="5085184"/>
                            <a:chExt cx="2503533" cy="435716"/>
                          </a:xfrm>
                        </p:grpSpPr>
                        <p:cxnSp>
                          <p:nvCxnSpPr>
                            <p:cNvPr id="128" name="Straight Connector 127"/>
                            <p:cNvCxnSpPr/>
                            <p:nvPr/>
                          </p:nvCxnSpPr>
                          <p:spPr>
                            <a:xfrm>
                              <a:off x="2404839" y="5301208"/>
                              <a:ext cx="28342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flipV="1">
                              <a:off x="2688259" y="5085184"/>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H="1" flipV="1">
                              <a:off x="4427984" y="5108088"/>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a:off x="2841407"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3633428" y="5099046"/>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flipH="1">
                              <a:off x="3239852"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34" name="Straight Connector 133"/>
                            <p:cNvCxnSpPr/>
                            <p:nvPr/>
                          </p:nvCxnSpPr>
                          <p:spPr>
                            <a:xfrm flipH="1">
                              <a:off x="4027004" y="5108088"/>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35" name="Straight Connector 134"/>
                            <p:cNvCxnSpPr/>
                            <p:nvPr/>
                          </p:nvCxnSpPr>
                          <p:spPr>
                            <a:xfrm>
                              <a:off x="4624952" y="5317314"/>
                              <a:ext cx="28342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55" name="Group 154"/>
                          <p:cNvGrpSpPr/>
                          <p:nvPr/>
                        </p:nvGrpSpPr>
                        <p:grpSpPr>
                          <a:xfrm>
                            <a:off x="-508" y="3955855"/>
                            <a:ext cx="756776" cy="486383"/>
                            <a:chOff x="3951405" y="4745205"/>
                            <a:chExt cx="936104" cy="486383"/>
                          </a:xfrm>
                        </p:grpSpPr>
                        <p:grpSp>
                          <p:nvGrpSpPr>
                            <p:cNvPr id="156" name="Group 155"/>
                            <p:cNvGrpSpPr/>
                            <p:nvPr/>
                          </p:nvGrpSpPr>
                          <p:grpSpPr>
                            <a:xfrm>
                              <a:off x="3951405" y="5085184"/>
                              <a:ext cx="936104" cy="146404"/>
                              <a:chOff x="2627784" y="5226812"/>
                              <a:chExt cx="1127657" cy="146404"/>
                            </a:xfrm>
                          </p:grpSpPr>
                          <p:cxnSp>
                            <p:nvCxnSpPr>
                              <p:cNvPr id="158" name="Straight Connector 157"/>
                              <p:cNvCxnSpPr/>
                              <p:nvPr/>
                            </p:nvCxnSpPr>
                            <p:spPr>
                              <a:xfrm flipH="1">
                                <a:off x="2771800"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flipH="1">
                                <a:off x="2989993"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60" name="Straight Connector 159"/>
                              <p:cNvCxnSpPr/>
                              <p:nvPr/>
                            </p:nvCxnSpPr>
                            <p:spPr>
                              <a:xfrm flipH="1">
                                <a:off x="3203848"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61" name="Straight Connector 160"/>
                              <p:cNvCxnSpPr/>
                              <p:nvPr/>
                            </p:nvCxnSpPr>
                            <p:spPr>
                              <a:xfrm flipH="1">
                                <a:off x="3419872"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2627784" y="5226812"/>
                                <a:ext cx="1127657"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57" name="Straight Connector 156"/>
                            <p:cNvCxnSpPr/>
                            <p:nvPr/>
                          </p:nvCxnSpPr>
                          <p:spPr>
                            <a:xfrm>
                              <a:off x="4419457" y="4745205"/>
                              <a:ext cx="0" cy="33314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4394076" y="5405552"/>
                            <a:ext cx="1690092" cy="435716"/>
                            <a:chOff x="4485354" y="5405552"/>
                            <a:chExt cx="1690092" cy="435716"/>
                          </a:xfrm>
                        </p:grpSpPr>
                        <p:grpSp>
                          <p:nvGrpSpPr>
                            <p:cNvPr id="164" name="Group 163"/>
                            <p:cNvGrpSpPr/>
                            <p:nvPr/>
                          </p:nvGrpSpPr>
                          <p:grpSpPr>
                            <a:xfrm>
                              <a:off x="4985707" y="5405552"/>
                              <a:ext cx="606682" cy="435716"/>
                              <a:chOff x="2404839" y="5085184"/>
                              <a:chExt cx="2503533" cy="435716"/>
                            </a:xfrm>
                          </p:grpSpPr>
                          <p:cxnSp>
                            <p:nvCxnSpPr>
                              <p:cNvPr id="165" name="Straight Connector 164"/>
                              <p:cNvCxnSpPr/>
                              <p:nvPr/>
                            </p:nvCxnSpPr>
                            <p:spPr>
                              <a:xfrm>
                                <a:off x="2404839" y="5301208"/>
                                <a:ext cx="28342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flipV="1">
                                <a:off x="2688259" y="5085184"/>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167" name="Straight Connector 166"/>
                              <p:cNvCxnSpPr/>
                              <p:nvPr/>
                            </p:nvCxnSpPr>
                            <p:spPr>
                              <a:xfrm flipH="1" flipV="1">
                                <a:off x="4427984" y="5108088"/>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2841407"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3633428" y="5099046"/>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flipH="1">
                                <a:off x="3239852"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71" name="Straight Connector 170"/>
                              <p:cNvCxnSpPr/>
                              <p:nvPr/>
                            </p:nvCxnSpPr>
                            <p:spPr>
                              <a:xfrm flipH="1">
                                <a:off x="4027004" y="5108088"/>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72" name="Straight Connector 171"/>
                              <p:cNvCxnSpPr/>
                              <p:nvPr/>
                            </p:nvCxnSpPr>
                            <p:spPr>
                              <a:xfrm>
                                <a:off x="4624952" y="5317314"/>
                                <a:ext cx="283420"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82" name="Straight Connector 181"/>
                            <p:cNvCxnSpPr/>
                            <p:nvPr/>
                          </p:nvCxnSpPr>
                          <p:spPr>
                            <a:xfrm>
                              <a:off x="5584874" y="5629613"/>
                              <a:ext cx="590572" cy="13881"/>
                            </a:xfrm>
                            <a:prstGeom prst="line">
                              <a:avLst/>
                            </a:prstGeom>
                            <a:ln w="28575"/>
                          </p:spPr>
                          <p:style>
                            <a:lnRef idx="1">
                              <a:schemeClr val="dk1"/>
                            </a:lnRef>
                            <a:fillRef idx="0">
                              <a:schemeClr val="dk1"/>
                            </a:fillRef>
                            <a:effectRef idx="0">
                              <a:schemeClr val="dk1"/>
                            </a:effectRef>
                            <a:fontRef idx="minor">
                              <a:schemeClr val="tx1"/>
                            </a:fontRef>
                          </p:style>
                        </p:cxnSp>
                        <p:cxnSp>
                          <p:nvCxnSpPr>
                            <p:cNvPr id="184" name="Straight Connector 183"/>
                            <p:cNvCxnSpPr/>
                            <p:nvPr/>
                          </p:nvCxnSpPr>
                          <p:spPr>
                            <a:xfrm>
                              <a:off x="4485354" y="5615139"/>
                              <a:ext cx="541005"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98" name="Group 197"/>
                          <p:cNvGrpSpPr/>
                          <p:nvPr/>
                        </p:nvGrpSpPr>
                        <p:grpSpPr>
                          <a:xfrm>
                            <a:off x="7002460" y="5429304"/>
                            <a:ext cx="1736635" cy="435716"/>
                            <a:chOff x="4871610" y="5382578"/>
                            <a:chExt cx="1736635" cy="435716"/>
                          </a:xfrm>
                        </p:grpSpPr>
                        <p:grpSp>
                          <p:nvGrpSpPr>
                            <p:cNvPr id="199" name="Group 198"/>
                            <p:cNvGrpSpPr/>
                            <p:nvPr/>
                          </p:nvGrpSpPr>
                          <p:grpSpPr>
                            <a:xfrm>
                              <a:off x="5391871" y="5382578"/>
                              <a:ext cx="606682" cy="435716"/>
                              <a:chOff x="2404839" y="5085184"/>
                              <a:chExt cx="2503533" cy="435716"/>
                            </a:xfrm>
                          </p:grpSpPr>
                          <p:cxnSp>
                            <p:nvCxnSpPr>
                              <p:cNvPr id="202" name="Straight Connector 201"/>
                              <p:cNvCxnSpPr/>
                              <p:nvPr/>
                            </p:nvCxnSpPr>
                            <p:spPr>
                              <a:xfrm>
                                <a:off x="2404839" y="5301208"/>
                                <a:ext cx="28342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3" name="Straight Connector 202"/>
                              <p:cNvCxnSpPr/>
                              <p:nvPr/>
                            </p:nvCxnSpPr>
                            <p:spPr>
                              <a:xfrm flipV="1">
                                <a:off x="2688259" y="5085184"/>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204" name="Straight Connector 203"/>
                              <p:cNvCxnSpPr/>
                              <p:nvPr/>
                            </p:nvCxnSpPr>
                            <p:spPr>
                              <a:xfrm flipH="1" flipV="1">
                                <a:off x="4427984" y="5108088"/>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205" name="Straight Connector 204"/>
                              <p:cNvCxnSpPr/>
                              <p:nvPr/>
                            </p:nvCxnSpPr>
                            <p:spPr>
                              <a:xfrm>
                                <a:off x="2841407"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3633428" y="5099046"/>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07" name="Straight Connector 206"/>
                              <p:cNvCxnSpPr/>
                              <p:nvPr/>
                            </p:nvCxnSpPr>
                            <p:spPr>
                              <a:xfrm flipH="1">
                                <a:off x="3239852"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08" name="Straight Connector 207"/>
                              <p:cNvCxnSpPr/>
                              <p:nvPr/>
                            </p:nvCxnSpPr>
                            <p:spPr>
                              <a:xfrm flipH="1">
                                <a:off x="4027004" y="5108088"/>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4624952" y="5317314"/>
                                <a:ext cx="283420"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00" name="Straight Connector 199"/>
                            <p:cNvCxnSpPr/>
                            <p:nvPr/>
                          </p:nvCxnSpPr>
                          <p:spPr>
                            <a:xfrm>
                              <a:off x="5964212" y="5611888"/>
                              <a:ext cx="64403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1" name="Straight Connector 200"/>
                            <p:cNvCxnSpPr/>
                            <p:nvPr/>
                          </p:nvCxnSpPr>
                          <p:spPr>
                            <a:xfrm>
                              <a:off x="4871610" y="5596768"/>
                              <a:ext cx="552424"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18" name="Group 217"/>
                          <p:cNvGrpSpPr/>
                          <p:nvPr/>
                        </p:nvGrpSpPr>
                        <p:grpSpPr>
                          <a:xfrm>
                            <a:off x="8347841" y="2871747"/>
                            <a:ext cx="756776" cy="479550"/>
                            <a:chOff x="3951405" y="4752038"/>
                            <a:chExt cx="936104" cy="479550"/>
                          </a:xfrm>
                        </p:grpSpPr>
                        <p:grpSp>
                          <p:nvGrpSpPr>
                            <p:cNvPr id="219" name="Group 218"/>
                            <p:cNvGrpSpPr/>
                            <p:nvPr/>
                          </p:nvGrpSpPr>
                          <p:grpSpPr>
                            <a:xfrm>
                              <a:off x="3951405" y="5085184"/>
                              <a:ext cx="936104" cy="146404"/>
                              <a:chOff x="2627784" y="5226812"/>
                              <a:chExt cx="1127657" cy="146404"/>
                            </a:xfrm>
                          </p:grpSpPr>
                          <p:cxnSp>
                            <p:nvCxnSpPr>
                              <p:cNvPr id="221" name="Straight Connector 220"/>
                              <p:cNvCxnSpPr/>
                              <p:nvPr/>
                            </p:nvCxnSpPr>
                            <p:spPr>
                              <a:xfrm flipH="1">
                                <a:off x="2771800"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2989993"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3203848"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flipH="1">
                                <a:off x="3419872"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2627784" y="5226812"/>
                                <a:ext cx="1127657"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20" name="Straight Connector 219"/>
                            <p:cNvCxnSpPr/>
                            <p:nvPr/>
                          </p:nvCxnSpPr>
                          <p:spPr>
                            <a:xfrm>
                              <a:off x="4431354" y="4752038"/>
                              <a:ext cx="0" cy="33314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27" name="Group 226"/>
                          <p:cNvGrpSpPr/>
                          <p:nvPr/>
                        </p:nvGrpSpPr>
                        <p:grpSpPr>
                          <a:xfrm>
                            <a:off x="2362822" y="5585381"/>
                            <a:ext cx="756776" cy="486383"/>
                            <a:chOff x="3951405" y="4745205"/>
                            <a:chExt cx="936104" cy="486383"/>
                          </a:xfrm>
                        </p:grpSpPr>
                        <p:grpSp>
                          <p:nvGrpSpPr>
                            <p:cNvPr id="228" name="Group 227"/>
                            <p:cNvGrpSpPr/>
                            <p:nvPr/>
                          </p:nvGrpSpPr>
                          <p:grpSpPr>
                            <a:xfrm>
                              <a:off x="3951405" y="5085184"/>
                              <a:ext cx="936104" cy="146404"/>
                              <a:chOff x="2627784" y="5226812"/>
                              <a:chExt cx="1127657" cy="146404"/>
                            </a:xfrm>
                          </p:grpSpPr>
                          <p:cxnSp>
                            <p:nvCxnSpPr>
                              <p:cNvPr id="230" name="Straight Connector 229"/>
                              <p:cNvCxnSpPr/>
                              <p:nvPr/>
                            </p:nvCxnSpPr>
                            <p:spPr>
                              <a:xfrm flipH="1">
                                <a:off x="2771800"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flipH="1">
                                <a:off x="2989993"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32" name="Straight Connector 231"/>
                              <p:cNvCxnSpPr/>
                              <p:nvPr/>
                            </p:nvCxnSpPr>
                            <p:spPr>
                              <a:xfrm flipH="1">
                                <a:off x="3203848"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33" name="Straight Connector 232"/>
                              <p:cNvCxnSpPr/>
                              <p:nvPr/>
                            </p:nvCxnSpPr>
                            <p:spPr>
                              <a:xfrm flipH="1">
                                <a:off x="3419872"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2627784" y="5226812"/>
                                <a:ext cx="1127657"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29" name="Straight Connector 228"/>
                            <p:cNvCxnSpPr/>
                            <p:nvPr/>
                          </p:nvCxnSpPr>
                          <p:spPr>
                            <a:xfrm>
                              <a:off x="4419457" y="4745205"/>
                              <a:ext cx="0" cy="333146"/>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35" name="Straight Connector 234"/>
                          <p:cNvCxnSpPr/>
                          <p:nvPr/>
                        </p:nvCxnSpPr>
                        <p:spPr>
                          <a:xfrm>
                            <a:off x="6084168" y="5645328"/>
                            <a:ext cx="981335" cy="2951"/>
                          </a:xfrm>
                          <a:prstGeom prst="line">
                            <a:avLst/>
                          </a:prstGeom>
                          <a:ln w="28575"/>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8352420" y="6112065"/>
                            <a:ext cx="756776" cy="197255"/>
                            <a:chOff x="8279720" y="6220077"/>
                            <a:chExt cx="756776" cy="197255"/>
                          </a:xfrm>
                        </p:grpSpPr>
                        <p:sp>
                          <p:nvSpPr>
                            <p:cNvPr id="9" name="Rectangle 8"/>
                            <p:cNvSpPr/>
                            <p:nvPr/>
                          </p:nvSpPr>
                          <p:spPr>
                            <a:xfrm>
                              <a:off x="8479156" y="6309320"/>
                              <a:ext cx="329458" cy="10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26" name="Straight Connector 725"/>
                            <p:cNvCxnSpPr/>
                            <p:nvPr/>
                          </p:nvCxnSpPr>
                          <p:spPr>
                            <a:xfrm>
                              <a:off x="8279720" y="6220077"/>
                              <a:ext cx="756776"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226" name="Group 225"/>
                          <p:cNvGrpSpPr/>
                          <p:nvPr/>
                        </p:nvGrpSpPr>
                        <p:grpSpPr>
                          <a:xfrm>
                            <a:off x="8347841" y="6281475"/>
                            <a:ext cx="756776" cy="486383"/>
                            <a:chOff x="3951405" y="4745205"/>
                            <a:chExt cx="936104" cy="486383"/>
                          </a:xfrm>
                        </p:grpSpPr>
                        <p:grpSp>
                          <p:nvGrpSpPr>
                            <p:cNvPr id="236" name="Group 235"/>
                            <p:cNvGrpSpPr/>
                            <p:nvPr/>
                          </p:nvGrpSpPr>
                          <p:grpSpPr>
                            <a:xfrm>
                              <a:off x="3951405" y="5085184"/>
                              <a:ext cx="936104" cy="146404"/>
                              <a:chOff x="2627784" y="5226812"/>
                              <a:chExt cx="1127657" cy="146404"/>
                            </a:xfrm>
                          </p:grpSpPr>
                          <p:cxnSp>
                            <p:nvCxnSpPr>
                              <p:cNvPr id="248" name="Straight Connector 247"/>
                              <p:cNvCxnSpPr/>
                              <p:nvPr/>
                            </p:nvCxnSpPr>
                            <p:spPr>
                              <a:xfrm flipH="1">
                                <a:off x="2771800"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49" name="Straight Connector 248"/>
                              <p:cNvCxnSpPr/>
                              <p:nvPr/>
                            </p:nvCxnSpPr>
                            <p:spPr>
                              <a:xfrm flipH="1">
                                <a:off x="2989993"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50" name="Straight Connector 249"/>
                              <p:cNvCxnSpPr/>
                              <p:nvPr/>
                            </p:nvCxnSpPr>
                            <p:spPr>
                              <a:xfrm flipH="1">
                                <a:off x="3203848"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51" name="Straight Connector 250"/>
                              <p:cNvCxnSpPr/>
                              <p:nvPr/>
                            </p:nvCxnSpPr>
                            <p:spPr>
                              <a:xfrm flipH="1">
                                <a:off x="3419872" y="5226812"/>
                                <a:ext cx="144016" cy="146404"/>
                              </a:xfrm>
                              <a:prstGeom prst="line">
                                <a:avLst/>
                              </a:prstGeom>
                              <a:ln w="28575"/>
                            </p:spPr>
                            <p:style>
                              <a:lnRef idx="1">
                                <a:schemeClr val="dk1"/>
                              </a:lnRef>
                              <a:fillRef idx="0">
                                <a:schemeClr val="dk1"/>
                              </a:fillRef>
                              <a:effectRef idx="0">
                                <a:schemeClr val="dk1"/>
                              </a:effectRef>
                              <a:fontRef idx="minor">
                                <a:schemeClr val="tx1"/>
                              </a:fontRef>
                            </p:style>
                          </p:cxnSp>
                          <p:cxnSp>
                            <p:nvCxnSpPr>
                              <p:cNvPr id="252" name="Straight Connector 251"/>
                              <p:cNvCxnSpPr/>
                              <p:nvPr/>
                            </p:nvCxnSpPr>
                            <p:spPr>
                              <a:xfrm>
                                <a:off x="2627784" y="5226812"/>
                                <a:ext cx="1127657"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37" name="Straight Connector 236"/>
                            <p:cNvCxnSpPr/>
                            <p:nvPr/>
                          </p:nvCxnSpPr>
                          <p:spPr>
                            <a:xfrm>
                              <a:off x="4419457" y="4745205"/>
                              <a:ext cx="0" cy="333146"/>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493" name="Group 492"/>
                          <p:cNvGrpSpPr/>
                          <p:nvPr/>
                        </p:nvGrpSpPr>
                        <p:grpSpPr>
                          <a:xfrm>
                            <a:off x="2741210" y="5375794"/>
                            <a:ext cx="1690092" cy="435716"/>
                            <a:chOff x="4485354" y="5405552"/>
                            <a:chExt cx="1690092" cy="435716"/>
                          </a:xfrm>
                        </p:grpSpPr>
                        <p:grpSp>
                          <p:nvGrpSpPr>
                            <p:cNvPr id="494" name="Group 493"/>
                            <p:cNvGrpSpPr/>
                            <p:nvPr/>
                          </p:nvGrpSpPr>
                          <p:grpSpPr>
                            <a:xfrm>
                              <a:off x="4985707" y="5405552"/>
                              <a:ext cx="606682" cy="435716"/>
                              <a:chOff x="2404839" y="5085184"/>
                              <a:chExt cx="2503533" cy="435716"/>
                            </a:xfrm>
                          </p:grpSpPr>
                          <p:cxnSp>
                            <p:nvCxnSpPr>
                              <p:cNvPr id="497" name="Straight Connector 496"/>
                              <p:cNvCxnSpPr/>
                              <p:nvPr/>
                            </p:nvCxnSpPr>
                            <p:spPr>
                              <a:xfrm>
                                <a:off x="2404839" y="5301208"/>
                                <a:ext cx="28342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98" name="Straight Connector 497"/>
                              <p:cNvCxnSpPr/>
                              <p:nvPr/>
                            </p:nvCxnSpPr>
                            <p:spPr>
                              <a:xfrm flipV="1">
                                <a:off x="2688259" y="5085184"/>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499" name="Straight Connector 498"/>
                              <p:cNvCxnSpPr/>
                              <p:nvPr/>
                            </p:nvCxnSpPr>
                            <p:spPr>
                              <a:xfrm flipH="1" flipV="1">
                                <a:off x="4427984" y="5108088"/>
                                <a:ext cx="191553"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500" name="Straight Connector 499"/>
                              <p:cNvCxnSpPr/>
                              <p:nvPr/>
                            </p:nvCxnSpPr>
                            <p:spPr>
                              <a:xfrm>
                                <a:off x="2841407"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501" name="Straight Connector 500"/>
                              <p:cNvCxnSpPr/>
                              <p:nvPr/>
                            </p:nvCxnSpPr>
                            <p:spPr>
                              <a:xfrm>
                                <a:off x="3633428" y="5099046"/>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502" name="Straight Connector 501"/>
                              <p:cNvCxnSpPr/>
                              <p:nvPr/>
                            </p:nvCxnSpPr>
                            <p:spPr>
                              <a:xfrm flipH="1">
                                <a:off x="3239852" y="5085184"/>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503" name="Straight Connector 502"/>
                              <p:cNvCxnSpPr/>
                              <p:nvPr/>
                            </p:nvCxnSpPr>
                            <p:spPr>
                              <a:xfrm flipH="1">
                                <a:off x="4027004" y="5108088"/>
                                <a:ext cx="393576" cy="41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504" name="Straight Connector 503"/>
                              <p:cNvCxnSpPr/>
                              <p:nvPr/>
                            </p:nvCxnSpPr>
                            <p:spPr>
                              <a:xfrm>
                                <a:off x="4624952" y="5317314"/>
                                <a:ext cx="283420"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495" name="Straight Connector 494"/>
                            <p:cNvCxnSpPr/>
                            <p:nvPr/>
                          </p:nvCxnSpPr>
                          <p:spPr>
                            <a:xfrm>
                              <a:off x="5608609" y="5629613"/>
                              <a:ext cx="566837" cy="13881"/>
                            </a:xfrm>
                            <a:prstGeom prst="line">
                              <a:avLst/>
                            </a:prstGeom>
                            <a:ln w="28575"/>
                          </p:spPr>
                          <p:style>
                            <a:lnRef idx="1">
                              <a:schemeClr val="dk1"/>
                            </a:lnRef>
                            <a:fillRef idx="0">
                              <a:schemeClr val="dk1"/>
                            </a:fillRef>
                            <a:effectRef idx="0">
                              <a:schemeClr val="dk1"/>
                            </a:effectRef>
                            <a:fontRef idx="minor">
                              <a:schemeClr val="tx1"/>
                            </a:fontRef>
                          </p:style>
                        </p:cxnSp>
                        <p:cxnSp>
                          <p:nvCxnSpPr>
                            <p:cNvPr id="496" name="Straight Connector 495"/>
                            <p:cNvCxnSpPr/>
                            <p:nvPr/>
                          </p:nvCxnSpPr>
                          <p:spPr>
                            <a:xfrm>
                              <a:off x="4485354" y="5615139"/>
                              <a:ext cx="541005" cy="0"/>
                            </a:xfrm>
                            <a:prstGeom prst="line">
                              <a:avLst/>
                            </a:prstGeom>
                            <a:ln w="28575"/>
                          </p:spPr>
                          <p:style>
                            <a:lnRef idx="1">
                              <a:schemeClr val="dk1"/>
                            </a:lnRef>
                            <a:fillRef idx="0">
                              <a:schemeClr val="dk1"/>
                            </a:fillRef>
                            <a:effectRef idx="0">
                              <a:schemeClr val="dk1"/>
                            </a:effectRef>
                            <a:fontRef idx="minor">
                              <a:schemeClr val="tx1"/>
                            </a:fontRef>
                          </p:style>
                        </p:cxnSp>
                      </p:grpSp>
                    </p:grpSp>
                    <p:grpSp>
                      <p:nvGrpSpPr>
                        <p:cNvPr id="46" name="Group 45"/>
                        <p:cNvGrpSpPr/>
                        <p:nvPr/>
                      </p:nvGrpSpPr>
                      <p:grpSpPr>
                        <a:xfrm>
                          <a:off x="900180" y="1412776"/>
                          <a:ext cx="8036997" cy="5111117"/>
                          <a:chOff x="900180" y="1412776"/>
                          <a:chExt cx="8036997" cy="5111117"/>
                        </a:xfrm>
                      </p:grpSpPr>
                      <mc:AlternateContent xmlns:mc="http://schemas.openxmlformats.org/markup-compatibility/2006" xmlns:a14="http://schemas.microsoft.com/office/drawing/2010/main">
                        <mc:Choice Requires="a14">
                          <p:sp>
                            <p:nvSpPr>
                              <p:cNvPr id="21" name="TextBox 20"/>
                              <p:cNvSpPr txBox="1"/>
                              <p:nvPr/>
                            </p:nvSpPr>
                            <p:spPr>
                              <a:xfrm>
                                <a:off x="982443" y="3450836"/>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𝑉</m:t>
                                          </m:r>
                                        </m:e>
                                        <m:sub>
                                          <m:r>
                                            <a:rPr lang="es-AR" b="0" i="1" smtClean="0">
                                              <a:latin typeface="Cambria Math"/>
                                            </a:rPr>
                                            <m:t>𝐺</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982443" y="3450836"/>
                                <a:ext cx="577888"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7" name="TextBox 476"/>
                              <p:cNvSpPr txBox="1"/>
                              <p:nvPr/>
                            </p:nvSpPr>
                            <p:spPr>
                              <a:xfrm>
                                <a:off x="900180" y="2096670"/>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AR" i="1" smtClean="0">
                                          <a:latin typeface="Cambria Math"/>
                                        </a:rPr>
                                        <m:t>5</m:t>
                                      </m:r>
                                      <m:r>
                                        <a:rPr lang="es-AR" b="0" i="1" smtClean="0">
                                          <a:latin typeface="Cambria Math"/>
                                        </a:rPr>
                                        <m:t>0</m:t>
                                      </m:r>
                                      <m:r>
                                        <m:rPr>
                                          <m:sty m:val="p"/>
                                        </m:rPr>
                                        <a:rPr lang="el-GR" b="0" i="1" smtClean="0">
                                          <a:latin typeface="Cambria Math"/>
                                          <a:ea typeface="Cambria Math"/>
                                        </a:rPr>
                                        <m:t>Ω</m:t>
                                      </m:r>
                                      <m:r>
                                        <a:rPr lang="es-AR" b="0" i="1" smtClean="0">
                                          <a:latin typeface="Cambria Math"/>
                                        </a:rPr>
                                        <m:t> </m:t>
                                      </m:r>
                                    </m:oMath>
                                  </m:oMathPara>
                                </a14:m>
                                <a:endParaRPr lang="en-US" dirty="0"/>
                              </a:p>
                            </p:txBody>
                          </p:sp>
                        </mc:Choice>
                        <mc:Fallback xmlns="">
                          <p:sp>
                            <p:nvSpPr>
                              <p:cNvPr id="477" name="TextBox 476"/>
                              <p:cNvSpPr txBox="1">
                                <a:spLocks noRot="1" noChangeAspect="1" noMove="1" noResize="1" noEditPoints="1" noAdjustHandles="1" noChangeArrowheads="1" noChangeShapeType="1" noTextEdit="1"/>
                              </p:cNvSpPr>
                              <p:nvPr/>
                            </p:nvSpPr>
                            <p:spPr>
                              <a:xfrm>
                                <a:off x="900180" y="2096670"/>
                                <a:ext cx="577888" cy="369332"/>
                              </a:xfrm>
                              <a:prstGeom prst="rect">
                                <a:avLst/>
                              </a:prstGeom>
                              <a:blipFill rotWithShape="1">
                                <a:blip r:embed="rId3"/>
                                <a:stretch>
                                  <a:fillRect r="-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8" name="TextBox 477"/>
                              <p:cNvSpPr txBox="1"/>
                              <p:nvPr/>
                            </p:nvSpPr>
                            <p:spPr>
                              <a:xfrm>
                                <a:off x="1564902" y="2073119"/>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m:t>
                                          </m:r>
                                        </m:e>
                                        <m:sub>
                                          <m:r>
                                            <a:rPr lang="es-AR" b="0" i="1" smtClean="0">
                                              <a:latin typeface="Cambria Math"/>
                                            </a:rPr>
                                            <m:t>1</m:t>
                                          </m:r>
                                        </m:sub>
                                      </m:sSub>
                                    </m:oMath>
                                  </m:oMathPara>
                                </a14:m>
                                <a:endParaRPr lang="en-US" dirty="0"/>
                              </a:p>
                            </p:txBody>
                          </p:sp>
                        </mc:Choice>
                        <mc:Fallback xmlns="">
                          <p:sp>
                            <p:nvSpPr>
                              <p:cNvPr id="478" name="TextBox 477"/>
                              <p:cNvSpPr txBox="1">
                                <a:spLocks noRot="1" noChangeAspect="1" noMove="1" noResize="1" noEditPoints="1" noAdjustHandles="1" noChangeArrowheads="1" noChangeShapeType="1" noTextEdit="1"/>
                              </p:cNvSpPr>
                              <p:nvPr/>
                            </p:nvSpPr>
                            <p:spPr>
                              <a:xfrm>
                                <a:off x="1564902" y="2073119"/>
                                <a:ext cx="577888"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9" name="TextBox 478"/>
                              <p:cNvSpPr txBox="1"/>
                              <p:nvPr/>
                            </p:nvSpPr>
                            <p:spPr>
                              <a:xfrm>
                                <a:off x="7596640" y="1412776"/>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m:t>
                                          </m:r>
                                        </m:e>
                                        <m:sub>
                                          <m:r>
                                            <a:rPr lang="es-AR" b="0" i="1" smtClean="0">
                                              <a:latin typeface="Cambria Math"/>
                                            </a:rPr>
                                            <m:t>2</m:t>
                                          </m:r>
                                        </m:sub>
                                      </m:sSub>
                                    </m:oMath>
                                  </m:oMathPara>
                                </a14:m>
                                <a:endParaRPr lang="en-US" dirty="0"/>
                              </a:p>
                            </p:txBody>
                          </p:sp>
                        </mc:Choice>
                        <mc:Fallback xmlns="">
                          <p:sp>
                            <p:nvSpPr>
                              <p:cNvPr id="479" name="TextBox 478"/>
                              <p:cNvSpPr txBox="1">
                                <a:spLocks noRot="1" noChangeAspect="1" noMove="1" noResize="1" noEditPoints="1" noAdjustHandles="1" noChangeArrowheads="1" noChangeShapeType="1" noTextEdit="1"/>
                              </p:cNvSpPr>
                              <p:nvPr/>
                            </p:nvSpPr>
                            <p:spPr>
                              <a:xfrm>
                                <a:off x="7596640" y="1412776"/>
                                <a:ext cx="577888"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0" name="TextBox 479"/>
                              <p:cNvSpPr txBox="1"/>
                              <p:nvPr/>
                            </p:nvSpPr>
                            <p:spPr>
                              <a:xfrm>
                                <a:off x="8204877" y="4417901"/>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m:t>
                                          </m:r>
                                        </m:e>
                                        <m:sub>
                                          <m:r>
                                            <a:rPr lang="es-AR" b="0" i="1" smtClean="0">
                                              <a:latin typeface="Cambria Math"/>
                                            </a:rPr>
                                            <m:t>3</m:t>
                                          </m:r>
                                        </m:sub>
                                      </m:sSub>
                                    </m:oMath>
                                  </m:oMathPara>
                                </a14:m>
                                <a:endParaRPr lang="en-US" dirty="0"/>
                              </a:p>
                            </p:txBody>
                          </p:sp>
                        </mc:Choice>
                        <mc:Fallback xmlns="">
                          <p:sp>
                            <p:nvSpPr>
                              <p:cNvPr id="480" name="TextBox 479"/>
                              <p:cNvSpPr txBox="1">
                                <a:spLocks noRot="1" noChangeAspect="1" noMove="1" noResize="1" noEditPoints="1" noAdjustHandles="1" noChangeArrowheads="1" noChangeShapeType="1" noTextEdit="1"/>
                              </p:cNvSpPr>
                              <p:nvPr/>
                            </p:nvSpPr>
                            <p:spPr>
                              <a:xfrm>
                                <a:off x="8204877" y="4417901"/>
                                <a:ext cx="577888"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1" name="TextBox 480"/>
                              <p:cNvSpPr txBox="1"/>
                              <p:nvPr/>
                            </p:nvSpPr>
                            <p:spPr>
                              <a:xfrm>
                                <a:off x="3295614" y="3443132"/>
                                <a:ext cx="809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𝐶𝐻𝑅𝐹</m:t>
                                          </m:r>
                                        </m:e>
                                        <m:sub>
                                          <m:r>
                                            <a:rPr lang="es-AR" b="0" i="1" smtClean="0">
                                              <a:latin typeface="Cambria Math"/>
                                            </a:rPr>
                                            <m:t>1</m:t>
                                          </m:r>
                                        </m:sub>
                                      </m:sSub>
                                    </m:oMath>
                                  </m:oMathPara>
                                </a14:m>
                                <a:endParaRPr lang="en-US" dirty="0"/>
                              </a:p>
                            </p:txBody>
                          </p:sp>
                        </mc:Choice>
                        <mc:Fallback xmlns="">
                          <p:sp>
                            <p:nvSpPr>
                              <p:cNvPr id="481" name="TextBox 480"/>
                              <p:cNvSpPr txBox="1">
                                <a:spLocks noRot="1" noChangeAspect="1" noMove="1" noResize="1" noEditPoints="1" noAdjustHandles="1" noChangeArrowheads="1" noChangeShapeType="1" noTextEdit="1"/>
                              </p:cNvSpPr>
                              <p:nvPr/>
                            </p:nvSpPr>
                            <p:spPr>
                              <a:xfrm>
                                <a:off x="3295614" y="3443132"/>
                                <a:ext cx="809737" cy="369332"/>
                              </a:xfrm>
                              <a:prstGeom prst="rect">
                                <a:avLst/>
                              </a:prstGeom>
                              <a:blipFill rotWithShape="1">
                                <a:blip r:embed="rId7"/>
                                <a:stretch>
                                  <a:fillRect r="-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2" name="TextBox 481"/>
                              <p:cNvSpPr txBox="1"/>
                              <p:nvPr/>
                            </p:nvSpPr>
                            <p:spPr>
                              <a:xfrm>
                                <a:off x="5810737" y="4595311"/>
                                <a:ext cx="809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𝐶𝐻𝑅𝐹</m:t>
                                          </m:r>
                                        </m:e>
                                        <m:sub>
                                          <m:r>
                                            <a:rPr lang="es-AR" b="0" i="1" smtClean="0">
                                              <a:latin typeface="Cambria Math"/>
                                            </a:rPr>
                                            <m:t>2</m:t>
                                          </m:r>
                                        </m:sub>
                                      </m:sSub>
                                    </m:oMath>
                                  </m:oMathPara>
                                </a14:m>
                                <a:endParaRPr lang="en-US" dirty="0"/>
                              </a:p>
                            </p:txBody>
                          </p:sp>
                        </mc:Choice>
                        <mc:Fallback xmlns="">
                          <p:sp>
                            <p:nvSpPr>
                              <p:cNvPr id="482" name="TextBox 481"/>
                              <p:cNvSpPr txBox="1">
                                <a:spLocks noRot="1" noChangeAspect="1" noMove="1" noResize="1" noEditPoints="1" noAdjustHandles="1" noChangeArrowheads="1" noChangeShapeType="1" noTextEdit="1"/>
                              </p:cNvSpPr>
                              <p:nvPr/>
                            </p:nvSpPr>
                            <p:spPr>
                              <a:xfrm>
                                <a:off x="5810737" y="4595311"/>
                                <a:ext cx="809737" cy="369332"/>
                              </a:xfrm>
                              <a:prstGeom prst="rect">
                                <a:avLst/>
                              </a:prstGeom>
                              <a:blipFill rotWithShape="1">
                                <a:blip r:embed="rId8"/>
                                <a:stretch>
                                  <a:fillRect r="-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3401409" y="4291067"/>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𝑅</m:t>
                                          </m:r>
                                        </m:e>
                                        <m:sub>
                                          <m:r>
                                            <a:rPr lang="es-AR" b="0" i="1" smtClean="0">
                                              <a:latin typeface="Cambria Math"/>
                                            </a:rPr>
                                            <m:t>𝑏</m:t>
                                          </m:r>
                                        </m:sub>
                                      </m:sSub>
                                    </m:oMath>
                                  </m:oMathPara>
                                </a14:m>
                                <a:endParaRPr lang="en-US" dirty="0"/>
                              </a:p>
                            </p:txBody>
                          </p:sp>
                        </mc:Choice>
                        <mc:Fallback xmlns="">
                          <p:sp>
                            <p:nvSpPr>
                              <p:cNvPr id="483" name="TextBox 482"/>
                              <p:cNvSpPr txBox="1">
                                <a:spLocks noRot="1" noChangeAspect="1" noMove="1" noResize="1" noEditPoints="1" noAdjustHandles="1" noChangeArrowheads="1" noChangeShapeType="1" noTextEdit="1"/>
                              </p:cNvSpPr>
                              <p:nvPr/>
                            </p:nvSpPr>
                            <p:spPr>
                              <a:xfrm>
                                <a:off x="3401409" y="4291067"/>
                                <a:ext cx="577888"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5" name="TextBox 484"/>
                              <p:cNvSpPr txBox="1"/>
                              <p:nvPr/>
                            </p:nvSpPr>
                            <p:spPr>
                              <a:xfrm>
                                <a:off x="3310244" y="5818364"/>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𝑅</m:t>
                                          </m:r>
                                        </m:e>
                                        <m:sub>
                                          <m:r>
                                            <a:rPr lang="es-AR" b="0" i="1" smtClean="0">
                                              <a:latin typeface="Cambria Math"/>
                                            </a:rPr>
                                            <m:t>1</m:t>
                                          </m:r>
                                        </m:sub>
                                      </m:sSub>
                                    </m:oMath>
                                  </m:oMathPara>
                                </a14:m>
                                <a:endParaRPr lang="en-US" dirty="0"/>
                              </a:p>
                            </p:txBody>
                          </p:sp>
                        </mc:Choice>
                        <mc:Fallback xmlns="">
                          <p:sp>
                            <p:nvSpPr>
                              <p:cNvPr id="485" name="TextBox 484"/>
                              <p:cNvSpPr txBox="1">
                                <a:spLocks noRot="1" noChangeAspect="1" noMove="1" noResize="1" noEditPoints="1" noAdjustHandles="1" noChangeArrowheads="1" noChangeShapeType="1" noTextEdit="1"/>
                              </p:cNvSpPr>
                              <p:nvPr/>
                            </p:nvSpPr>
                            <p:spPr>
                              <a:xfrm>
                                <a:off x="3310244" y="5818364"/>
                                <a:ext cx="577888"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6" name="TextBox 485"/>
                              <p:cNvSpPr txBox="1"/>
                              <p:nvPr/>
                            </p:nvSpPr>
                            <p:spPr>
                              <a:xfrm>
                                <a:off x="4905207" y="5871156"/>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𝑅</m:t>
                                          </m:r>
                                        </m:e>
                                        <m:sub>
                                          <m:r>
                                            <a:rPr lang="es-AR" b="0" i="1" smtClean="0">
                                              <a:latin typeface="Cambria Math"/>
                                            </a:rPr>
                                            <m:t>2</m:t>
                                          </m:r>
                                        </m:sub>
                                      </m:sSub>
                                    </m:oMath>
                                  </m:oMathPara>
                                </a14:m>
                                <a:endParaRPr lang="en-US" dirty="0"/>
                              </a:p>
                            </p:txBody>
                          </p:sp>
                        </mc:Choice>
                        <mc:Fallback xmlns="">
                          <p:sp>
                            <p:nvSpPr>
                              <p:cNvPr id="486" name="TextBox 485"/>
                              <p:cNvSpPr txBox="1">
                                <a:spLocks noRot="1" noChangeAspect="1" noMove="1" noResize="1" noEditPoints="1" noAdjustHandles="1" noChangeArrowheads="1" noChangeShapeType="1" noTextEdit="1"/>
                              </p:cNvSpPr>
                              <p:nvPr/>
                            </p:nvSpPr>
                            <p:spPr>
                              <a:xfrm>
                                <a:off x="4905207" y="5871156"/>
                                <a:ext cx="577888"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7" name="TextBox 486"/>
                              <p:cNvSpPr txBox="1"/>
                              <p:nvPr/>
                            </p:nvSpPr>
                            <p:spPr>
                              <a:xfrm>
                                <a:off x="8359289" y="1783088"/>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AR" i="1" smtClean="0">
                                          <a:latin typeface="Cambria Math"/>
                                        </a:rPr>
                                        <m:t>5</m:t>
                                      </m:r>
                                      <m:r>
                                        <a:rPr lang="es-AR" b="0" i="1" smtClean="0">
                                          <a:latin typeface="Cambria Math"/>
                                        </a:rPr>
                                        <m:t>0</m:t>
                                      </m:r>
                                      <m:r>
                                        <m:rPr>
                                          <m:sty m:val="p"/>
                                        </m:rPr>
                                        <a:rPr lang="el-GR" b="0" i="1" smtClean="0">
                                          <a:latin typeface="Cambria Math"/>
                                          <a:ea typeface="Cambria Math"/>
                                        </a:rPr>
                                        <m:t>Ω</m:t>
                                      </m:r>
                                      <m:r>
                                        <a:rPr lang="es-AR" b="0" i="1" smtClean="0">
                                          <a:latin typeface="Cambria Math"/>
                                        </a:rPr>
                                        <m:t> </m:t>
                                      </m:r>
                                    </m:oMath>
                                  </m:oMathPara>
                                </a14:m>
                                <a:endParaRPr lang="en-US" dirty="0"/>
                              </a:p>
                            </p:txBody>
                          </p:sp>
                        </mc:Choice>
                        <mc:Fallback xmlns="">
                          <p:sp>
                            <p:nvSpPr>
                              <p:cNvPr id="487" name="TextBox 486"/>
                              <p:cNvSpPr txBox="1">
                                <a:spLocks noRot="1" noChangeAspect="1" noMove="1" noResize="1" noEditPoints="1" noAdjustHandles="1" noChangeArrowheads="1" noChangeShapeType="1" noTextEdit="1"/>
                              </p:cNvSpPr>
                              <p:nvPr/>
                            </p:nvSpPr>
                            <p:spPr>
                              <a:xfrm>
                                <a:off x="8359289" y="1783088"/>
                                <a:ext cx="577888" cy="369332"/>
                              </a:xfrm>
                              <a:prstGeom prst="rect">
                                <a:avLst/>
                              </a:prstGeom>
                              <a:blipFill rotWithShape="1">
                                <a:blip r:embed="rId12"/>
                                <a:stretch>
                                  <a:fillRect r="-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9" name="TextBox 488"/>
                              <p:cNvSpPr txBox="1"/>
                              <p:nvPr/>
                            </p:nvSpPr>
                            <p:spPr>
                              <a:xfrm>
                                <a:off x="3034152" y="2107175"/>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𝐿𝑙</m:t>
                                          </m:r>
                                        </m:e>
                                        <m:sub>
                                          <m:r>
                                            <a:rPr lang="es-AR" b="0" i="1" smtClean="0">
                                              <a:latin typeface="Cambria Math"/>
                                            </a:rPr>
                                            <m:t>𝐺</m:t>
                                          </m:r>
                                        </m:sub>
                                      </m:sSub>
                                    </m:oMath>
                                  </m:oMathPara>
                                </a14:m>
                                <a:endParaRPr lang="en-US" dirty="0"/>
                              </a:p>
                            </p:txBody>
                          </p:sp>
                        </mc:Choice>
                        <mc:Fallback xmlns="">
                          <p:sp>
                            <p:nvSpPr>
                              <p:cNvPr id="489" name="TextBox 488"/>
                              <p:cNvSpPr txBox="1">
                                <a:spLocks noRot="1" noChangeAspect="1" noMove="1" noResize="1" noEditPoints="1" noAdjustHandles="1" noChangeArrowheads="1" noChangeShapeType="1" noTextEdit="1"/>
                              </p:cNvSpPr>
                              <p:nvPr/>
                            </p:nvSpPr>
                            <p:spPr>
                              <a:xfrm>
                                <a:off x="3034152" y="2107175"/>
                                <a:ext cx="577888"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0" name="TextBox 489"/>
                              <p:cNvSpPr txBox="1"/>
                              <p:nvPr/>
                            </p:nvSpPr>
                            <p:spPr>
                              <a:xfrm>
                                <a:off x="2399314" y="3641310"/>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𝐿𝑇</m:t>
                                          </m:r>
                                        </m:e>
                                        <m:sub>
                                          <m:r>
                                            <a:rPr lang="es-AR" b="0" i="1" smtClean="0">
                                              <a:latin typeface="Cambria Math"/>
                                            </a:rPr>
                                            <m:t>𝐺</m:t>
                                          </m:r>
                                        </m:sub>
                                      </m:sSub>
                                    </m:oMath>
                                  </m:oMathPara>
                                </a14:m>
                                <a:endParaRPr lang="en-US" dirty="0"/>
                              </a:p>
                            </p:txBody>
                          </p:sp>
                        </mc:Choice>
                        <mc:Fallback xmlns="">
                          <p:sp>
                            <p:nvSpPr>
                              <p:cNvPr id="490" name="TextBox 489"/>
                              <p:cNvSpPr txBox="1">
                                <a:spLocks noRot="1" noChangeAspect="1" noMove="1" noResize="1" noEditPoints="1" noAdjustHandles="1" noChangeArrowheads="1" noChangeShapeType="1" noTextEdit="1"/>
                              </p:cNvSpPr>
                              <p:nvPr/>
                            </p:nvSpPr>
                            <p:spPr>
                              <a:xfrm>
                                <a:off x="2399314" y="3641310"/>
                                <a:ext cx="577888" cy="369332"/>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1" name="TextBox 490"/>
                              <p:cNvSpPr txBox="1"/>
                              <p:nvPr/>
                            </p:nvSpPr>
                            <p:spPr>
                              <a:xfrm>
                                <a:off x="5926661" y="1703787"/>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𝐿𝑙</m:t>
                                          </m:r>
                                        </m:e>
                                        <m:sub>
                                          <m:r>
                                            <a:rPr lang="es-AR" b="0" i="1" smtClean="0">
                                              <a:latin typeface="Cambria Math"/>
                                            </a:rPr>
                                            <m:t>𝐿</m:t>
                                          </m:r>
                                        </m:sub>
                                      </m:sSub>
                                    </m:oMath>
                                  </m:oMathPara>
                                </a14:m>
                                <a:endParaRPr lang="en-US" dirty="0"/>
                              </a:p>
                            </p:txBody>
                          </p:sp>
                        </mc:Choice>
                        <mc:Fallback xmlns="">
                          <p:sp>
                            <p:nvSpPr>
                              <p:cNvPr id="491" name="TextBox 490"/>
                              <p:cNvSpPr txBox="1">
                                <a:spLocks noRot="1" noChangeAspect="1" noMove="1" noResize="1" noEditPoints="1" noAdjustHandles="1" noChangeArrowheads="1" noChangeShapeType="1" noTextEdit="1"/>
                              </p:cNvSpPr>
                              <p:nvPr/>
                            </p:nvSpPr>
                            <p:spPr>
                              <a:xfrm>
                                <a:off x="5926661" y="1703787"/>
                                <a:ext cx="577888" cy="369332"/>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p:cNvSpPr txBox="1"/>
                              <p:nvPr/>
                            </p:nvSpPr>
                            <p:spPr>
                              <a:xfrm>
                                <a:off x="6743432" y="3012120"/>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𝐿𝑇</m:t>
                                          </m:r>
                                        </m:e>
                                        <m:sub>
                                          <m:r>
                                            <a:rPr lang="es-AR" b="0" i="1" smtClean="0">
                                              <a:latin typeface="Cambria Math"/>
                                            </a:rPr>
                                            <m:t>𝐿</m:t>
                                          </m:r>
                                        </m:sub>
                                      </m:sSub>
                                    </m:oMath>
                                  </m:oMathPara>
                                </a14:m>
                                <a:endParaRPr lang="en-US" dirty="0"/>
                              </a:p>
                            </p:txBody>
                          </p:sp>
                        </mc:Choice>
                        <mc:Fallback xmlns="">
                          <p:sp>
                            <p:nvSpPr>
                              <p:cNvPr id="492" name="TextBox 491"/>
                              <p:cNvSpPr txBox="1">
                                <a:spLocks noRot="1" noChangeAspect="1" noMove="1" noResize="1" noEditPoints="1" noAdjustHandles="1" noChangeArrowheads="1" noChangeShapeType="1" noTextEdit="1"/>
                              </p:cNvSpPr>
                              <p:nvPr/>
                            </p:nvSpPr>
                            <p:spPr>
                              <a:xfrm>
                                <a:off x="6743432" y="3012120"/>
                                <a:ext cx="577888" cy="369332"/>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5" name="TextBox 504"/>
                              <p:cNvSpPr txBox="1"/>
                              <p:nvPr/>
                            </p:nvSpPr>
                            <p:spPr>
                              <a:xfrm>
                                <a:off x="7840459" y="6154561"/>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𝑉</m:t>
                                          </m:r>
                                        </m:e>
                                        <m:sub>
                                          <m:r>
                                            <a:rPr lang="es-AR" b="0" i="1" smtClean="0">
                                              <a:latin typeface="Cambria Math"/>
                                            </a:rPr>
                                            <m:t>𝐶𝐶</m:t>
                                          </m:r>
                                        </m:sub>
                                      </m:sSub>
                                    </m:oMath>
                                  </m:oMathPara>
                                </a14:m>
                                <a:endParaRPr lang="en-US" dirty="0"/>
                              </a:p>
                            </p:txBody>
                          </p:sp>
                        </mc:Choice>
                        <mc:Fallback xmlns="">
                          <p:sp>
                            <p:nvSpPr>
                              <p:cNvPr id="505" name="TextBox 504"/>
                              <p:cNvSpPr txBox="1">
                                <a:spLocks noRot="1" noChangeAspect="1" noMove="1" noResize="1" noEditPoints="1" noAdjustHandles="1" noChangeArrowheads="1" noChangeShapeType="1" noTextEdit="1"/>
                              </p:cNvSpPr>
                              <p:nvPr/>
                            </p:nvSpPr>
                            <p:spPr>
                              <a:xfrm>
                                <a:off x="7840459" y="6154561"/>
                                <a:ext cx="577888" cy="369332"/>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6" name="TextBox 505"/>
                              <p:cNvSpPr txBox="1"/>
                              <p:nvPr/>
                            </p:nvSpPr>
                            <p:spPr>
                              <a:xfrm>
                                <a:off x="6979173" y="5733861"/>
                                <a:ext cx="577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𝑅</m:t>
                                          </m:r>
                                        </m:e>
                                        <m:sub>
                                          <m:r>
                                            <a:rPr lang="es-AR" b="0" i="1" smtClean="0">
                                              <a:latin typeface="Cambria Math"/>
                                            </a:rPr>
                                            <m:t>𝐶</m:t>
                                          </m:r>
                                        </m:sub>
                                      </m:sSub>
                                    </m:oMath>
                                  </m:oMathPara>
                                </a14:m>
                                <a:endParaRPr lang="en-US" dirty="0"/>
                              </a:p>
                            </p:txBody>
                          </p:sp>
                        </mc:Choice>
                        <mc:Fallback xmlns="">
                          <p:sp>
                            <p:nvSpPr>
                              <p:cNvPr id="506" name="TextBox 505"/>
                              <p:cNvSpPr txBox="1">
                                <a:spLocks noRot="1" noChangeAspect="1" noMove="1" noResize="1" noEditPoints="1" noAdjustHandles="1" noChangeArrowheads="1" noChangeShapeType="1" noTextEdit="1"/>
                              </p:cNvSpPr>
                              <p:nvPr/>
                            </p:nvSpPr>
                            <p:spPr>
                              <a:xfrm>
                                <a:off x="6979173" y="5733861"/>
                                <a:ext cx="577888" cy="369332"/>
                              </a:xfrm>
                              <a:prstGeom prst="rect">
                                <a:avLst/>
                              </a:prstGeom>
                              <a:blipFill rotWithShape="1">
                                <a:blip r:embed="rId18"/>
                                <a:stretch>
                                  <a:fillRect/>
                                </a:stretch>
                              </a:blipFill>
                            </p:spPr>
                            <p:txBody>
                              <a:bodyPr/>
                              <a:lstStyle/>
                              <a:p>
                                <a:r>
                                  <a:rPr lang="en-US">
                                    <a:noFill/>
                                  </a:rPr>
                                  <a:t> </a:t>
                                </a:r>
                              </a:p>
                            </p:txBody>
                          </p:sp>
                        </mc:Fallback>
                      </mc:AlternateContent>
                    </p:grpSp>
                  </p:grpSp>
                </p:grpSp>
              </p:grpSp>
            </p:grpSp>
          </p:grpSp>
        </p:grpSp>
      </p:grpSp>
      <mc:AlternateContent xmlns:mc="http://schemas.openxmlformats.org/markup-compatibility/2006" xmlns:a14="http://schemas.microsoft.com/office/drawing/2010/main">
        <mc:Choice Requires="a14">
          <p:sp>
            <p:nvSpPr>
              <p:cNvPr id="141" name="TextBox 140"/>
              <p:cNvSpPr txBox="1"/>
              <p:nvPr/>
            </p:nvSpPr>
            <p:spPr>
              <a:xfrm>
                <a:off x="948103" y="5619956"/>
                <a:ext cx="5795329" cy="646331"/>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s-AR" b="0" i="1" smtClean="0">
                            <a:latin typeface="Cambria Math"/>
                          </a:rPr>
                          <m:t>𝐶</m:t>
                        </m:r>
                      </m:e>
                      <m:sub>
                        <m:r>
                          <a:rPr lang="es-AR" b="0" i="1" smtClean="0">
                            <a:latin typeface="Cambria Math"/>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s-AR" i="1">
                            <a:latin typeface="Cambria Math"/>
                          </a:rPr>
                          <m:t>𝐶</m:t>
                        </m:r>
                      </m:e>
                      <m:sub>
                        <m:r>
                          <a:rPr lang="es-AR" b="0" i="1" smtClean="0">
                            <a:latin typeface="Cambria Math"/>
                          </a:rPr>
                          <m:t>2</m:t>
                        </m:r>
                      </m:sub>
                    </m:sSub>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s-AR" i="1">
                            <a:latin typeface="Cambria Math"/>
                          </a:rPr>
                          <m:t>𝐶</m:t>
                        </m:r>
                      </m:e>
                      <m:sub>
                        <m:r>
                          <a:rPr lang="es-AR" b="0" i="1" smtClean="0">
                            <a:latin typeface="Cambria Math"/>
                          </a:rPr>
                          <m:t>3</m:t>
                        </m:r>
                      </m:sub>
                    </m:sSub>
                  </m:oMath>
                </a14:m>
                <a:r>
                  <a:rPr lang="en-US" dirty="0" smtClean="0"/>
                  <a:t> </a:t>
                </a:r>
                <a:r>
                  <a:rPr lang="en-US" dirty="0" err="1" smtClean="0"/>
                  <a:t>Capacitores</a:t>
                </a:r>
                <a:r>
                  <a:rPr lang="en-US" dirty="0" smtClean="0"/>
                  <a:t> de </a:t>
                </a:r>
                <a:r>
                  <a:rPr lang="en-US" dirty="0" err="1" smtClean="0"/>
                  <a:t>paso</a:t>
                </a:r>
                <a:r>
                  <a:rPr lang="en-US" dirty="0" smtClean="0"/>
                  <a:t>, </a:t>
                </a:r>
                <a14:m>
                  <m:oMath xmlns:m="http://schemas.openxmlformats.org/officeDocument/2006/math">
                    <m:sSub>
                      <m:sSubPr>
                        <m:ctrlPr>
                          <a:rPr lang="en-US" i="1">
                            <a:latin typeface="Cambria Math" panose="02040503050406030204" pitchFamily="18" charset="0"/>
                          </a:rPr>
                        </m:ctrlPr>
                      </m:sSubPr>
                      <m:e>
                        <m:r>
                          <a:rPr lang="es-AR" i="1">
                            <a:latin typeface="Cambria Math"/>
                          </a:rPr>
                          <m:t>𝐶𝐻𝑅𝐹</m:t>
                        </m:r>
                      </m:e>
                      <m:sub>
                        <m:r>
                          <a:rPr lang="es-AR" i="1">
                            <a:latin typeface="Cambria Math"/>
                          </a:rPr>
                          <m:t>1</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s-AR" i="1">
                            <a:latin typeface="Cambria Math"/>
                          </a:rPr>
                          <m:t>𝐶𝐻𝑅𝐹</m:t>
                        </m:r>
                      </m:e>
                      <m:sub>
                        <m:r>
                          <a:rPr lang="es-AR" b="0" i="1" smtClean="0">
                            <a:latin typeface="Cambria Math"/>
                          </a:rPr>
                          <m:t>2</m:t>
                        </m:r>
                      </m:sub>
                    </m:sSub>
                  </m:oMath>
                </a14:m>
                <a:r>
                  <a:rPr lang="en-US" dirty="0" smtClean="0"/>
                  <a:t> Chokes de RF</a:t>
                </a:r>
                <a:endParaRPr lang="en-US" dirty="0"/>
              </a:p>
            </p:txBody>
          </p:sp>
        </mc:Choice>
        <mc:Fallback xmlns="">
          <p:sp>
            <p:nvSpPr>
              <p:cNvPr id="141" name="TextBox 140"/>
              <p:cNvSpPr txBox="1">
                <a:spLocks noRot="1" noChangeAspect="1" noMove="1" noResize="1" noEditPoints="1" noAdjustHandles="1" noChangeArrowheads="1" noChangeShapeType="1" noTextEdit="1"/>
              </p:cNvSpPr>
              <p:nvPr/>
            </p:nvSpPr>
            <p:spPr>
              <a:xfrm>
                <a:off x="948103" y="5619956"/>
                <a:ext cx="5795329" cy="646331"/>
              </a:xfrm>
              <a:prstGeom prst="rect">
                <a:avLst/>
              </a:prstGeom>
              <a:blipFill>
                <a:blip r:embed="rId19"/>
                <a:stretch>
                  <a:fillRect l="-947" t="-5660" b="-14151"/>
                </a:stretch>
              </a:blipFill>
            </p:spPr>
            <p:txBody>
              <a:bodyPr/>
              <a:lstStyle/>
              <a:p>
                <a:r>
                  <a:rPr lang="es-AR">
                    <a:noFill/>
                  </a:rPr>
                  <a:t> </a:t>
                </a:r>
              </a:p>
            </p:txBody>
          </p:sp>
        </mc:Fallback>
      </mc:AlternateContent>
    </p:spTree>
    <p:extLst>
      <p:ext uri="{BB962C8B-B14F-4D97-AF65-F5344CB8AC3E}">
        <p14:creationId xmlns:p14="http://schemas.microsoft.com/office/powerpoint/2010/main" val="369100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628"/>
            <a:ext cx="9144000" cy="728699"/>
          </a:xfrm>
        </p:spPr>
        <p:txBody>
          <a:bodyPr>
            <a:noAutofit/>
          </a:bodyPr>
          <a:lstStyle/>
          <a:p>
            <a:r>
              <a:rPr lang="es-AR" sz="3200" dirty="0" smtClean="0"/>
              <a:t>Diseño de un Amplificador en 500 MHz. Simulación</a:t>
            </a:r>
            <a:endParaRPr lang="es-AR" sz="3200" dirty="0"/>
          </a:p>
        </p:txBody>
      </p:sp>
      <p:sp>
        <p:nvSpPr>
          <p:cNvPr id="7" name="Subtitle 2"/>
          <p:cNvSpPr>
            <a:spLocks noGrp="1"/>
          </p:cNvSpPr>
          <p:nvPr>
            <p:ph type="subTitle" idx="1"/>
          </p:nvPr>
        </p:nvSpPr>
        <p:spPr>
          <a:xfrm>
            <a:off x="17004" y="809327"/>
            <a:ext cx="9025109" cy="1404156"/>
          </a:xfrm>
        </p:spPr>
        <p:txBody>
          <a:bodyPr>
            <a:noAutofit/>
          </a:bodyPr>
          <a:lstStyle/>
          <a:p>
            <a:pPr algn="just"/>
            <a:r>
              <a:rPr lang="es-AR" sz="2400" dirty="0" smtClean="0">
                <a:solidFill>
                  <a:schemeClr val="tx1"/>
                </a:solidFill>
                <a:latin typeface="Verdana" pitchFamily="34" charset="0"/>
                <a:ea typeface="Verdana" pitchFamily="34" charset="0"/>
              </a:rPr>
              <a:t>Los parámetros S para esta condición de polarización se cargan en el archivo MRF901.s2p</a:t>
            </a:r>
            <a:endParaRPr lang="es-AR" sz="2400" dirty="0">
              <a:solidFill>
                <a:schemeClr val="tx1"/>
              </a:solidFill>
              <a:latin typeface="Verdana" pitchFamily="34" charset="0"/>
              <a:ea typeface="Verdana" pitchFamily="34" charset="0"/>
            </a:endParaRPr>
          </a:p>
        </p:txBody>
      </p:sp>
      <p:pic>
        <p:nvPicPr>
          <p:cNvPr id="8" name="Imagen 7"/>
          <p:cNvPicPr>
            <a:picLocks noChangeAspect="1"/>
          </p:cNvPicPr>
          <p:nvPr/>
        </p:nvPicPr>
        <p:blipFill>
          <a:blip r:embed="rId2"/>
          <a:stretch>
            <a:fillRect/>
          </a:stretch>
        </p:blipFill>
        <p:spPr>
          <a:xfrm>
            <a:off x="147904" y="1899803"/>
            <a:ext cx="8494598" cy="1263233"/>
          </a:xfrm>
          <a:prstGeom prst="rect">
            <a:avLst/>
          </a:prstGeom>
        </p:spPr>
      </p:pic>
      <p:sp>
        <p:nvSpPr>
          <p:cNvPr id="9" name="Subtitle 2"/>
          <p:cNvSpPr txBox="1">
            <a:spLocks/>
          </p:cNvSpPr>
          <p:nvPr/>
        </p:nvSpPr>
        <p:spPr>
          <a:xfrm>
            <a:off x="151554" y="4077072"/>
            <a:ext cx="8890559" cy="18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s-AR" sz="2400" dirty="0" smtClean="0">
                <a:solidFill>
                  <a:schemeClr val="tx1"/>
                </a:solidFill>
                <a:latin typeface="Verdana" pitchFamily="34" charset="0"/>
                <a:ea typeface="Verdana" pitchFamily="34" charset="0"/>
              </a:rPr>
              <a:t>Esto permite crear en un software como QUCS un bloque genérico de dos puertos cuyos parámetros S sean aquellos provistos por el archivo.</a:t>
            </a:r>
            <a:endParaRPr lang="es-AR" sz="2400" dirty="0">
              <a:solidFill>
                <a:schemeClr val="tx1"/>
              </a:solidFill>
              <a:latin typeface="Verdana" pitchFamily="34" charset="0"/>
              <a:ea typeface="Verdana" pitchFamily="34" charset="0"/>
            </a:endParaRPr>
          </a:p>
        </p:txBody>
      </p:sp>
    </p:spTree>
    <p:extLst>
      <p:ext uri="{BB962C8B-B14F-4D97-AF65-F5344CB8AC3E}">
        <p14:creationId xmlns:p14="http://schemas.microsoft.com/office/powerpoint/2010/main" val="3495695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2294</TotalTime>
  <Words>552</Words>
  <Application>Microsoft Office PowerPoint</Application>
  <PresentationFormat>Presentación en pantalla (4:3)</PresentationFormat>
  <Paragraphs>150</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Cambria Math</vt:lpstr>
      <vt:lpstr>Verdana</vt:lpstr>
      <vt:lpstr>Office Theme</vt:lpstr>
      <vt:lpstr>Diseño de un Amplificador en 500 MHz. Ejemplo 1</vt:lpstr>
      <vt:lpstr>Diseño de un Amplificador en 500 MHz. Ejemplo 1</vt:lpstr>
      <vt:lpstr>Diseño de un Amplificador en 500 MHz. Ejemplo 1</vt:lpstr>
      <vt:lpstr>Diseño de un Amplificador en 500 MHz. Ejemplo 1</vt:lpstr>
      <vt:lpstr>Diseño de un Amplificador en 500 MHz. Ejemplo 1</vt:lpstr>
      <vt:lpstr>Diseño de un Amplificador en 500 MHz. Ejemplo 1</vt:lpstr>
      <vt:lpstr>Diseño de un Amplificador en 500 MHz. Ejemplo 1</vt:lpstr>
      <vt:lpstr>Diseño de un Amplificador en 500 MHz. Ejemplo 1</vt:lpstr>
      <vt:lpstr>Diseño de un Amplificador en 500 MHz. Simulación</vt:lpstr>
      <vt:lpstr>Diseño de un Amplificador en 500 MHz. Simulación</vt:lpstr>
      <vt:lpstr>Diseño de un Amplificador en 500 MHz. Simulación</vt:lpstr>
      <vt:lpstr>Presentación de PowerPoint</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compaq</dc:creator>
  <cp:lastModifiedBy>LAC077</cp:lastModifiedBy>
  <cp:revision>325</cp:revision>
  <dcterms:created xsi:type="dcterms:W3CDTF">2021-09-27T12:53:35Z</dcterms:created>
  <dcterms:modified xsi:type="dcterms:W3CDTF">2022-07-07T19:24:51Z</dcterms:modified>
</cp:coreProperties>
</file>