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C17CEC"/>
    <a:srgbClr val="81DD43"/>
    <a:srgbClr val="A568D2"/>
    <a:srgbClr val="FF8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96" autoAdjust="0"/>
    <p:restoredTop sz="94660"/>
  </p:normalViewPr>
  <p:slideViewPr>
    <p:cSldViewPr snapToGrid="0">
      <p:cViewPr varScale="1">
        <p:scale>
          <a:sx n="115" d="100"/>
          <a:sy n="115" d="100"/>
        </p:scale>
        <p:origin x="10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9E016143-E03C-4CFD-AFDC-14E5BDEA754C}" type="datetimeFigureOut">
              <a:rPr lang="en-US" smtClean="0"/>
              <a:t>12/2/2022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212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033E54A-A8CA-48C1-9504-691B58049D29}" type="datetimeFigureOut">
              <a:rPr lang="en-US" smtClean="0"/>
              <a:t>12/2/2022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5772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5F6C806-BBF7-471C-9527-881CE2266695}" type="datetimeFigureOut">
              <a:rPr lang="en-US" smtClean="0"/>
              <a:t>12/2/2022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367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78C94063-DF36-4330-A365-08DA1FA5B7D6}" type="datetimeFigureOut">
              <a:rPr lang="en-US" smtClean="0"/>
              <a:t>12/2/2022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1991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2"/>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08A7C6C-0F39-4D70-8E8D-FE5B9C95FA73}" type="datetimeFigureOut">
              <a:rPr lang="en-US" smtClean="0"/>
              <a:t>12/2/2022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2215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FCFA4AC-08CC-42CE-BD01-C191750A04EC}" type="datetimeFigureOut">
              <a:rPr lang="en-US" smtClean="0"/>
              <a:t>12/2/2022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4542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9"/>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BA7A723-92A7-435B-B681-F25B092FEFEB}" type="datetimeFigureOut">
              <a:rPr lang="en-US" smtClean="0"/>
              <a:t>12/2/2022</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1904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4F170639-886C-4FCF-9EAB-ABB5DA3F3F4A}" type="datetimeFigureOut">
              <a:rPr lang="en-US" smtClean="0"/>
              <a:t>12/2/2022</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8044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2230651-31F4-45D2-98AE-A2108F41BC07}" type="datetimeFigureOut">
              <a:rPr lang="en-US" smtClean="0"/>
              <a:t>12/2/2022</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6171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F53789A-C914-4DB1-8815-80B5EC7335C5}" type="datetimeFigureOut">
              <a:rPr lang="en-US" smtClean="0"/>
              <a:t>12/2/2022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6036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E6440AA-91A0-436F-8FDB-C0F939DCAE21}" type="datetimeFigureOut">
              <a:rPr lang="en-US" smtClean="0"/>
              <a:t>12/2/2022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191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12/2/2022</a:t>
            </a:fld>
            <a:endParaRPr lang="en-US" dirty="0"/>
          </a:p>
        </p:txBody>
      </p:sp>
      <p:sp>
        <p:nvSpPr>
          <p:cNvPr id="5" name="Marcador de pie de página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0953084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1120" y="2721195"/>
            <a:ext cx="9418320" cy="1250232"/>
          </a:xfrm>
        </p:spPr>
        <p:txBody>
          <a:bodyPr>
            <a:normAutofit/>
          </a:bodyPr>
          <a:lstStyle/>
          <a:p>
            <a:r>
              <a:rPr lang="es-ES" sz="4000" dirty="0" smtClean="0"/>
              <a:t>Adaptación de Impedancias</a:t>
            </a:r>
            <a:br>
              <a:rPr lang="es-ES" sz="4000" dirty="0" smtClean="0"/>
            </a:br>
            <a:r>
              <a:rPr lang="es-ES" sz="4000" dirty="0" smtClean="0"/>
              <a:t>Práctica y Simulación</a:t>
            </a:r>
            <a:endParaRPr lang="en-US" sz="4000" dirty="0"/>
          </a:p>
        </p:txBody>
      </p:sp>
      <p:cxnSp>
        <p:nvCxnSpPr>
          <p:cNvPr id="5" name="Conector recto 4"/>
          <p:cNvCxnSpPr/>
          <p:nvPr/>
        </p:nvCxnSpPr>
        <p:spPr>
          <a:xfrm flipV="1">
            <a:off x="996474" y="6441266"/>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CuadroTexto 6"/>
          <p:cNvSpPr txBox="1"/>
          <p:nvPr/>
        </p:nvSpPr>
        <p:spPr>
          <a:xfrm>
            <a:off x="3313408" y="1544816"/>
            <a:ext cx="5473743" cy="523220"/>
          </a:xfrm>
          <a:prstGeom prst="rect">
            <a:avLst/>
          </a:prstGeom>
          <a:noFill/>
        </p:spPr>
        <p:txBody>
          <a:bodyPr wrap="none" rtlCol="0">
            <a:spAutoFit/>
          </a:bodyPr>
          <a:lstStyle/>
          <a:p>
            <a:r>
              <a:rPr lang="es-ES" sz="2800" dirty="0" smtClean="0">
                <a:latin typeface="Cambria" panose="02040503050406030204" pitchFamily="18" charset="0"/>
                <a:ea typeface="Cambria" panose="02040503050406030204" pitchFamily="18" charset="0"/>
              </a:rPr>
              <a:t>Diseño de Circuitos en Microondas</a:t>
            </a:r>
          </a:p>
        </p:txBody>
      </p:sp>
      <p:sp>
        <p:nvSpPr>
          <p:cNvPr id="8" name="CuadroTexto 7"/>
          <p:cNvSpPr txBox="1"/>
          <p:nvPr/>
        </p:nvSpPr>
        <p:spPr>
          <a:xfrm>
            <a:off x="3392309" y="5016072"/>
            <a:ext cx="5315942" cy="1200329"/>
          </a:xfrm>
          <a:prstGeom prst="rect">
            <a:avLst/>
          </a:prstGeom>
          <a:noFill/>
        </p:spPr>
        <p:txBody>
          <a:bodyPr wrap="none" rtlCol="0">
            <a:spAutoFit/>
          </a:bodyPr>
          <a:lstStyle/>
          <a:p>
            <a:pPr algn="ctr"/>
            <a:r>
              <a:rPr lang="es-ES" sz="2400" dirty="0" smtClean="0">
                <a:latin typeface="Cambria" panose="02040503050406030204" pitchFamily="18" charset="0"/>
                <a:ea typeface="Cambria" panose="02040503050406030204" pitchFamily="18" charset="0"/>
              </a:rPr>
              <a:t>2023 –</a:t>
            </a:r>
            <a:r>
              <a:rPr lang="en-US" sz="2400" dirty="0">
                <a:latin typeface="Cambria" panose="02040503050406030204" pitchFamily="18" charset="0"/>
                <a:ea typeface="Cambria" panose="02040503050406030204" pitchFamily="18" charset="0"/>
              </a:rPr>
              <a:t> </a:t>
            </a:r>
            <a:r>
              <a:rPr lang="es-ES" sz="2400" dirty="0" smtClean="0">
                <a:latin typeface="Cambria" panose="02040503050406030204" pitchFamily="18" charset="0"/>
                <a:ea typeface="Cambria" panose="02040503050406030204" pitchFamily="18" charset="0"/>
              </a:rPr>
              <a:t>Laboratorio de Comunicaciones</a:t>
            </a:r>
          </a:p>
          <a:p>
            <a:pPr algn="ctr"/>
            <a:r>
              <a:rPr lang="es-ES" sz="2400" dirty="0" smtClean="0">
                <a:latin typeface="Cambria" panose="02040503050406030204" pitchFamily="18" charset="0"/>
                <a:ea typeface="Cambria" panose="02040503050406030204" pitchFamily="18" charset="0"/>
              </a:rPr>
              <a:t>Facultad de Ingeniería</a:t>
            </a:r>
          </a:p>
          <a:p>
            <a:pPr algn="ctr"/>
            <a:r>
              <a:rPr lang="es-ES" sz="2400" dirty="0" smtClean="0">
                <a:latin typeface="Cambria" panose="02040503050406030204" pitchFamily="18" charset="0"/>
                <a:ea typeface="Cambria" panose="02040503050406030204" pitchFamily="18" charset="0"/>
              </a:rPr>
              <a:t>UNMDP </a:t>
            </a:r>
            <a:endParaRPr lang="en-US" sz="2400" dirty="0">
              <a:latin typeface="Cambria" panose="02040503050406030204" pitchFamily="18" charset="0"/>
              <a:ea typeface="Cambria" panose="02040503050406030204" pitchFamily="18" charset="0"/>
            </a:endParaRPr>
          </a:p>
        </p:txBody>
      </p:sp>
      <p:grpSp>
        <p:nvGrpSpPr>
          <p:cNvPr id="10" name="Grupo 9"/>
          <p:cNvGrpSpPr/>
          <p:nvPr/>
        </p:nvGrpSpPr>
        <p:grpSpPr>
          <a:xfrm>
            <a:off x="1554480" y="366505"/>
            <a:ext cx="9048215" cy="777702"/>
            <a:chOff x="1988820" y="317763"/>
            <a:chExt cx="9048215" cy="777702"/>
          </a:xfrm>
        </p:grpSpPr>
        <p:pic>
          <p:nvPicPr>
            <p:cNvPr id="11" name="Imagen 10"/>
            <p:cNvPicPr>
              <a:picLocks noChangeAspect="1"/>
            </p:cNvPicPr>
            <p:nvPr/>
          </p:nvPicPr>
          <p:blipFill rotWithShape="1">
            <a:blip r:embed="rId2"/>
            <a:srcRect l="-281" r="20113"/>
            <a:stretch/>
          </p:blipFill>
          <p:spPr>
            <a:xfrm>
              <a:off x="1988820" y="318932"/>
              <a:ext cx="8991600" cy="776533"/>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987" y="327245"/>
              <a:ext cx="4789927" cy="757670"/>
            </a:xfrm>
            <a:prstGeom prst="rect">
              <a:avLst/>
            </a:prstGeom>
          </p:spPr>
        </p:pic>
        <p:pic>
          <p:nvPicPr>
            <p:cNvPr id="13" name="Imagen 12"/>
            <p:cNvPicPr>
              <a:picLocks noChangeAspect="1"/>
            </p:cNvPicPr>
            <p:nvPr/>
          </p:nvPicPr>
          <p:blipFill rotWithShape="1">
            <a:blip r:embed="rId2"/>
            <a:srcRect l="76777"/>
            <a:stretch/>
          </p:blipFill>
          <p:spPr>
            <a:xfrm>
              <a:off x="8428412" y="317763"/>
              <a:ext cx="2608623" cy="777701"/>
            </a:xfrm>
            <a:prstGeom prst="rect">
              <a:avLst/>
            </a:prstGeom>
          </p:spPr>
        </p:pic>
      </p:grpSp>
    </p:spTree>
    <p:extLst>
      <p:ext uri="{BB962C8B-B14F-4D97-AF65-F5344CB8AC3E}">
        <p14:creationId xmlns:p14="http://schemas.microsoft.com/office/powerpoint/2010/main" val="224791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082" name="Imagen de mapa de bits" r:id="rId3" imgW="17657143" imgH="1028844" progId="Paint.Picture">
                  <p:embed/>
                </p:oleObj>
              </mc:Choice>
              <mc:Fallback>
                <p:oleObj name="Imagen de mapa de bits" r:id="rId3" imgW="17657143" imgH="1028844" progId="Paint.Picture">
                  <p:embed/>
                  <p:pic>
                    <p:nvPicPr>
                      <p:cNvPr id="3" name="Objeto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3785652"/>
              </a:xfrm>
              <a:prstGeom prst="rect">
                <a:avLst/>
              </a:prstGeom>
              <a:noFill/>
            </p:spPr>
            <p:txBody>
              <a:bodyPr wrap="square" rtlCol="0">
                <a:spAutoFit/>
              </a:bodyPr>
              <a:lstStyle/>
              <a:p>
                <a:r>
                  <a:rPr lang="es-ES" sz="2000" dirty="0" smtClean="0"/>
                  <a:t>Objetivos:</a:t>
                </a:r>
              </a:p>
              <a:p>
                <a:endParaRPr lang="es-ES" sz="2000" dirty="0" smtClean="0"/>
              </a:p>
              <a:p>
                <a:pPr marL="742950" lvl="1" indent="-285750" algn="just">
                  <a:buFont typeface="Arial" panose="020B0604020202020204" pitchFamily="34" charset="0"/>
                  <a:buChar char="•"/>
                </a:pPr>
                <a:r>
                  <a:rPr lang="es-ES" sz="2000" dirty="0" smtClean="0"/>
                  <a:t>Introducir al estudio práctico de la adaptación de impedancias. </a:t>
                </a:r>
              </a:p>
              <a:p>
                <a:pPr marL="742950" lvl="1" indent="-285750" algn="just">
                  <a:buFont typeface="Arial" panose="020B0604020202020204" pitchFamily="34" charset="0"/>
                  <a:buChar char="•"/>
                </a:pPr>
                <a:endParaRPr lang="es-ES" sz="2000" dirty="0"/>
              </a:p>
              <a:p>
                <a:pPr marL="742950" lvl="1" indent="-285750" algn="just">
                  <a:buFont typeface="Arial" panose="020B0604020202020204" pitchFamily="34" charset="0"/>
                  <a:buChar char="•"/>
                </a:pPr>
                <a:r>
                  <a:rPr lang="es-ES" sz="2000" dirty="0" smtClean="0"/>
                  <a:t>Revisar topologías básicas de adaptación.</a:t>
                </a:r>
              </a:p>
              <a:p>
                <a:pPr marL="742950" lvl="1" indent="-285750" algn="just">
                  <a:buFont typeface="Arial" panose="020B0604020202020204" pitchFamily="34" charset="0"/>
                  <a:buChar char="•"/>
                </a:pPr>
                <a:endParaRPr lang="es-ES" sz="2000" dirty="0"/>
              </a:p>
              <a:p>
                <a:pPr marL="742950" lvl="1" indent="-285750" algn="just">
                  <a:buFont typeface="Arial" panose="020B0604020202020204" pitchFamily="34" charset="0"/>
                  <a:buChar char="•"/>
                </a:pPr>
                <a14:m>
                  <m:oMath xmlns:m="http://schemas.openxmlformats.org/officeDocument/2006/math">
                    <m:r>
                      <m:rPr>
                        <m:nor/>
                      </m:rPr>
                      <a:rPr lang="es-ES" sz="2000" dirty="0"/>
                      <m:t>Resolver</m:t>
                    </m:r>
                    <m:r>
                      <m:rPr>
                        <m:nor/>
                      </m:rPr>
                      <a:rPr lang="es-ES" sz="2000" dirty="0"/>
                      <m:t> </m:t>
                    </m:r>
                    <m:r>
                      <m:rPr>
                        <m:nor/>
                      </m:rPr>
                      <a:rPr lang="es-ES" sz="2000" dirty="0"/>
                      <m:t>ejemplos</m:t>
                    </m:r>
                    <m:r>
                      <m:rPr>
                        <m:nor/>
                      </m:rPr>
                      <a:rPr lang="es-ES" sz="2000" dirty="0"/>
                      <m:t> </m:t>
                    </m:r>
                    <m:r>
                      <m:rPr>
                        <m:nor/>
                      </m:rPr>
                      <a:rPr lang="es-ES" sz="2000" dirty="0"/>
                      <m:t>de</m:t>
                    </m:r>
                    <m:r>
                      <m:rPr>
                        <m:nor/>
                      </m:rPr>
                      <a:rPr lang="es-ES" sz="2000" dirty="0"/>
                      <m:t> </m:t>
                    </m:r>
                    <m:r>
                      <m:rPr>
                        <m:nor/>
                      </m:rPr>
                      <a:rPr lang="es-ES" sz="2000" dirty="0"/>
                      <m:t>adaptaci</m:t>
                    </m:r>
                    <m:r>
                      <m:rPr>
                        <m:nor/>
                      </m:rPr>
                      <a:rPr lang="es-ES" sz="2000" dirty="0"/>
                      <m:t>ó</m:t>
                    </m:r>
                    <m:r>
                      <m:rPr>
                        <m:nor/>
                      </m:rPr>
                      <a:rPr lang="es-ES" sz="2000" dirty="0"/>
                      <m:t>n</m:t>
                    </m:r>
                    <m:r>
                      <m:rPr>
                        <m:nor/>
                      </m:rPr>
                      <a:rPr lang="es-ES" sz="2000" dirty="0"/>
                      <m:t> </m:t>
                    </m:r>
                    <m:r>
                      <m:rPr>
                        <m:nor/>
                      </m:rPr>
                      <a:rPr lang="es-ES" sz="2000" dirty="0"/>
                      <m:t>con</m:t>
                    </m:r>
                    <m:r>
                      <m:rPr>
                        <m:nor/>
                      </m:rPr>
                      <a:rPr lang="es-ES" sz="2000" dirty="0"/>
                      <m:t> </m:t>
                    </m:r>
                    <m:r>
                      <m:rPr>
                        <m:nor/>
                      </m:rPr>
                      <a:rPr lang="es-ES" sz="2000" dirty="0"/>
                      <m:t>par</m:t>
                    </m:r>
                    <m:r>
                      <m:rPr>
                        <m:nor/>
                      </m:rPr>
                      <a:rPr lang="es-ES" sz="2000" dirty="0"/>
                      <m:t>á</m:t>
                    </m:r>
                    <m:r>
                      <m:rPr>
                        <m:nor/>
                      </m:rPr>
                      <a:rPr lang="es-ES" sz="2000" dirty="0"/>
                      <m:t>metros</m:t>
                    </m:r>
                    <m:r>
                      <m:rPr>
                        <m:nor/>
                      </m:rPr>
                      <a:rPr lang="es-ES" sz="2000" dirty="0"/>
                      <m:t> </m:t>
                    </m:r>
                    <m:r>
                      <m:rPr>
                        <m:nor/>
                      </m:rPr>
                      <a:rPr lang="es-ES" sz="2000" dirty="0"/>
                      <m:t>concentrados</m:t>
                    </m:r>
                    <m:r>
                      <m:rPr>
                        <m:nor/>
                      </m:rPr>
                      <a:rPr lang="es-ES" sz="2000" dirty="0"/>
                      <m:t> </m:t>
                    </m:r>
                    <m:r>
                      <m:rPr>
                        <m:nor/>
                      </m:rPr>
                      <a:rPr lang="es-ES" sz="2000" dirty="0"/>
                      <m:t>y</m:t>
                    </m:r>
                    <m:r>
                      <m:rPr>
                        <m:nor/>
                      </m:rPr>
                      <a:rPr lang="es-ES" sz="2000" dirty="0"/>
                      <m:t> </m:t>
                    </m:r>
                    <m:r>
                      <m:rPr>
                        <m:nor/>
                      </m:rPr>
                      <a:rPr lang="es-ES" sz="2000" dirty="0"/>
                      <m:t>distribuidos</m:t>
                    </m:r>
                    <m:r>
                      <m:rPr>
                        <m:nor/>
                      </m:rPr>
                      <a:rPr lang="es-ES" sz="2000" dirty="0"/>
                      <m:t>.</m:t>
                    </m:r>
                  </m:oMath>
                </a14:m>
                <a:endParaRPr lang="es-ES" sz="2000" dirty="0" smtClean="0"/>
              </a:p>
              <a:p>
                <a:pPr lvl="1" algn="just"/>
                <a:endParaRPr lang="es-ES" sz="2000" dirty="0"/>
              </a:p>
              <a:p>
                <a:pPr marL="742950" lvl="1" indent="-285750" algn="just">
                  <a:buFont typeface="Arial" panose="020B0604020202020204" pitchFamily="34" charset="0"/>
                  <a:buChar char="•"/>
                </a:pPr>
                <a:r>
                  <a:rPr lang="es-ES" sz="2000" dirty="0" smtClean="0"/>
                  <a:t>Emplear software para el diseño y la simulación de los ejemplos.</a:t>
                </a:r>
              </a:p>
              <a:p>
                <a:pPr lvl="1" algn="just"/>
                <a:endParaRPr lang="es-ES" sz="2000" dirty="0" smtClean="0"/>
              </a:p>
              <a:p>
                <a:pPr marL="742950" lvl="1" indent="-285750" algn="just">
                  <a:buFont typeface="Arial" panose="020B0604020202020204" pitchFamily="34" charset="0"/>
                  <a:buChar char="•"/>
                </a:pPr>
                <a:r>
                  <a:rPr lang="es-ES" sz="2000" dirty="0" smtClean="0"/>
                  <a:t>Comparar adaptaciones a partir de la simulación.</a:t>
                </a:r>
              </a:p>
              <a:p>
                <a:endParaRPr lang="es-AR"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3785652"/>
              </a:xfrm>
              <a:prstGeom prst="rect">
                <a:avLst/>
              </a:prstGeom>
              <a:blipFill>
                <a:blip r:embed="rId5"/>
                <a:stretch>
                  <a:fillRect l="-599" t="-966"/>
                </a:stretch>
              </a:blipFill>
            </p:spPr>
            <p:txBody>
              <a:bodyPr/>
              <a:lstStyle/>
              <a:p>
                <a:r>
                  <a:rPr lang="es-AR">
                    <a:noFill/>
                  </a:rPr>
                  <a:t> </a:t>
                </a:r>
              </a:p>
            </p:txBody>
          </p:sp>
        </mc:Fallback>
      </mc:AlternateContent>
    </p:spTree>
    <p:extLst>
      <p:ext uri="{BB962C8B-B14F-4D97-AF65-F5344CB8AC3E}">
        <p14:creationId xmlns:p14="http://schemas.microsoft.com/office/powerpoint/2010/main" val="1545130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087"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87916" y="1430382"/>
            <a:ext cx="10172700" cy="5324535"/>
          </a:xfrm>
          <a:prstGeom prst="rect">
            <a:avLst/>
          </a:prstGeom>
          <a:noFill/>
        </p:spPr>
        <p:txBody>
          <a:bodyPr wrap="square" rtlCol="0">
            <a:spAutoFit/>
          </a:bodyPr>
          <a:lstStyle/>
          <a:p>
            <a:pPr algn="just"/>
            <a:r>
              <a:rPr lang="es-ES" sz="2000" dirty="0" smtClean="0"/>
              <a:t>Para que la adaptación de impedancias sea posible, la impedancia de carga debe poseer una componente real positiva (no nula). Se puede optar entre múltiples técnicas de adaptación posibles. Criterios de selección entre una u otra técnica son los siguientes:</a:t>
            </a:r>
          </a:p>
          <a:p>
            <a:endParaRPr lang="es-ES" sz="2000" dirty="0"/>
          </a:p>
          <a:p>
            <a:pPr marL="342900" indent="-342900" algn="just">
              <a:buFont typeface="Arial" panose="020B0604020202020204" pitchFamily="34" charset="0"/>
              <a:buChar char="•"/>
            </a:pPr>
            <a:r>
              <a:rPr lang="es-ES" sz="2000" b="1" dirty="0" smtClean="0"/>
              <a:t>Complejidad.</a:t>
            </a:r>
            <a:r>
              <a:rPr lang="es-ES" sz="2000" dirty="0" smtClean="0"/>
              <a:t> Puede ser deseable el diseño más sencillo que satisfaga las especificaciones. Redes más simples suelen ser más baratas, confiables, compactas y con menores pérdidas.</a:t>
            </a:r>
          </a:p>
          <a:p>
            <a:pPr marL="342900" indent="-342900" algn="just">
              <a:buFont typeface="Arial" panose="020B0604020202020204" pitchFamily="34" charset="0"/>
              <a:buChar char="•"/>
            </a:pPr>
            <a:endParaRPr lang="es-ES" sz="2000" dirty="0" smtClean="0"/>
          </a:p>
          <a:p>
            <a:pPr marL="342900" indent="-342900" algn="just">
              <a:buFont typeface="Arial" panose="020B0604020202020204" pitchFamily="34" charset="0"/>
              <a:buChar char="•"/>
            </a:pPr>
            <a:r>
              <a:rPr lang="es-ES" sz="2000" b="1" dirty="0" smtClean="0"/>
              <a:t>Ancho de banda</a:t>
            </a:r>
            <a:r>
              <a:rPr lang="es-ES" sz="2000" dirty="0" smtClean="0"/>
              <a:t>. La adaptación ideal se produce a una frecuencia única. El nivel de desadaptación en frecuencias cercanas a la de diseño queda condicionado por la técnica.</a:t>
            </a:r>
          </a:p>
          <a:p>
            <a:pPr marL="342900" indent="-342900" algn="just">
              <a:buFont typeface="Arial" panose="020B0604020202020204" pitchFamily="34" charset="0"/>
              <a:buChar char="•"/>
            </a:pPr>
            <a:endParaRPr lang="es-ES" sz="2000" dirty="0" smtClean="0"/>
          </a:p>
          <a:p>
            <a:pPr marL="342900" indent="-342900" algn="just">
              <a:buFont typeface="Arial" panose="020B0604020202020204" pitchFamily="34" charset="0"/>
              <a:buChar char="•"/>
            </a:pPr>
            <a:r>
              <a:rPr lang="es-ES" sz="2000" b="1" dirty="0" smtClean="0"/>
              <a:t>Implementación. </a:t>
            </a:r>
            <a:r>
              <a:rPr lang="es-ES" sz="2000" dirty="0" smtClean="0"/>
              <a:t>Según el tipo de línea de transmisión o la frecuencia que se esté usando, una técnica puede resultar más práctica o conveniente que otra. </a:t>
            </a:r>
          </a:p>
          <a:p>
            <a:pPr marL="342900" indent="-342900" algn="just">
              <a:buFont typeface="Arial" panose="020B0604020202020204" pitchFamily="34" charset="0"/>
              <a:buChar char="•"/>
            </a:pPr>
            <a:endParaRPr lang="es-ES" sz="2000" dirty="0" smtClean="0"/>
          </a:p>
          <a:p>
            <a:pPr marL="342900" indent="-342900" algn="just">
              <a:buFont typeface="Arial" panose="020B0604020202020204" pitchFamily="34" charset="0"/>
              <a:buChar char="•"/>
            </a:pPr>
            <a:r>
              <a:rPr lang="es-ES" sz="2000" b="1" dirty="0" smtClean="0"/>
              <a:t>Posibilidad de ajuste. </a:t>
            </a:r>
            <a:r>
              <a:rPr lang="es-ES" sz="2000" dirty="0" smtClean="0"/>
              <a:t>Algunos tipos de adaptación, como los tacos a circuito abierto, son más aptos para la sintonía fina que otras técnicas como las basadas en componentes discretas. </a:t>
            </a:r>
            <a:endParaRPr lang="es-ES" sz="2000" b="1" dirty="0" smtClean="0"/>
          </a:p>
          <a:p>
            <a:pPr marL="342900" indent="-342900" algn="just">
              <a:buFont typeface="Arial" panose="020B0604020202020204" pitchFamily="34" charset="0"/>
              <a:buChar char="•"/>
            </a:pPr>
            <a:endParaRPr lang="es-ES" sz="2000" b="1" dirty="0" smtClean="0"/>
          </a:p>
          <a:p>
            <a:endParaRPr lang="es-AR" sz="2000" dirty="0"/>
          </a:p>
        </p:txBody>
      </p:sp>
    </p:spTree>
    <p:extLst>
      <p:ext uri="{BB962C8B-B14F-4D97-AF65-F5344CB8AC3E}">
        <p14:creationId xmlns:p14="http://schemas.microsoft.com/office/powerpoint/2010/main" val="3931811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4113"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5" y="1212511"/>
                <a:ext cx="10172700" cy="5632311"/>
              </a:xfrm>
              <a:prstGeom prst="rect">
                <a:avLst/>
              </a:prstGeom>
              <a:noFill/>
            </p:spPr>
            <p:txBody>
              <a:bodyPr wrap="square" rtlCol="0">
                <a:spAutoFit/>
              </a:bodyPr>
              <a:lstStyle/>
              <a:p>
                <a:pPr marL="342900" indent="-342900" algn="just">
                  <a:buFont typeface="Arial" panose="020B0604020202020204" pitchFamily="34" charset="0"/>
                  <a:buChar char="•"/>
                </a:pPr>
                <a:r>
                  <a:rPr lang="es-ES" sz="2000" b="1" dirty="0" smtClean="0"/>
                  <a:t>Transformador de </a:t>
                </a:r>
                <a14:m>
                  <m:oMath xmlns:m="http://schemas.openxmlformats.org/officeDocument/2006/math">
                    <m:r>
                      <a:rPr lang="es-ES" sz="2000" b="1" i="1" smtClean="0">
                        <a:latin typeface="Cambria Math" panose="02040503050406030204" pitchFamily="18" charset="0"/>
                      </a:rPr>
                      <m:t>𝝀</m:t>
                    </m:r>
                    <m:r>
                      <a:rPr lang="es-ES" sz="2000" b="1" i="1" smtClean="0">
                        <a:latin typeface="Cambria Math" panose="02040503050406030204" pitchFamily="18" charset="0"/>
                      </a:rPr>
                      <m:t>/</m:t>
                    </m:r>
                    <m:r>
                      <a:rPr lang="es-ES" sz="2000" b="1" i="1" smtClean="0">
                        <a:latin typeface="Cambria Math" panose="02040503050406030204" pitchFamily="18" charset="0"/>
                      </a:rPr>
                      <m:t>𝟒</m:t>
                    </m:r>
                  </m:oMath>
                </a14:m>
                <a:r>
                  <a:rPr lang="es-ES" sz="2000" b="1" dirty="0" smtClean="0"/>
                  <a:t>. </a:t>
                </a:r>
                <a:endParaRPr lang="es-ES" sz="2000" dirty="0" smtClean="0"/>
              </a:p>
              <a:p>
                <a:pPr marL="800100" lvl="1" indent="-342900" algn="just">
                  <a:buFont typeface="Arial" panose="020B0604020202020204" pitchFamily="34" charset="0"/>
                  <a:buChar char="•"/>
                </a:pPr>
                <a:r>
                  <a:rPr lang="es-ES" sz="2000" dirty="0" smtClean="0"/>
                  <a:t>Sencillo y de rápido diseño, se puede extender a amplios anchos de banda.</a:t>
                </a:r>
              </a:p>
              <a:p>
                <a:pPr marL="800100" lvl="1" indent="-342900" algn="just">
                  <a:buFont typeface="Arial" panose="020B0604020202020204" pitchFamily="34" charset="0"/>
                  <a:buChar char="•"/>
                </a:pPr>
                <a:r>
                  <a:rPr lang="es-ES" sz="2000" dirty="0" smtClean="0"/>
                  <a:t>Sólo apto para impedancias reales puras.</a:t>
                </a:r>
              </a:p>
              <a:p>
                <a:pPr marL="800100" lvl="1" indent="-342900" algn="just">
                  <a:buFont typeface="Arial" panose="020B0604020202020204" pitchFamily="34" charset="0"/>
                  <a:buChar char="•"/>
                </a:pPr>
                <a:r>
                  <a:rPr lang="es-ES" sz="2000" dirty="0" smtClean="0"/>
                  <a:t>La impedancia característica no se puede elegir y debe sintetizarse.</a:t>
                </a:r>
              </a:p>
              <a:p>
                <a:pPr marL="800100" lvl="1" indent="-342900" algn="just">
                  <a:buFont typeface="Arial" panose="020B0604020202020204" pitchFamily="34" charset="0"/>
                  <a:buChar char="•"/>
                </a:pPr>
                <a:endParaRPr lang="es-ES" sz="2000" dirty="0" smtClean="0"/>
              </a:p>
              <a:p>
                <a:pPr marL="342900" indent="-342900" algn="just">
                  <a:buFont typeface="Arial" panose="020B0604020202020204" pitchFamily="34" charset="0"/>
                  <a:buChar char="•"/>
                </a:pPr>
                <a:r>
                  <a:rPr lang="es-ES" sz="2000" b="1" dirty="0"/>
                  <a:t>Transformador de </a:t>
                </a:r>
                <a14:m>
                  <m:oMath xmlns:m="http://schemas.openxmlformats.org/officeDocument/2006/math">
                    <m:r>
                      <a:rPr lang="es-ES" sz="2000" b="1" i="1">
                        <a:latin typeface="Cambria Math" panose="02040503050406030204" pitchFamily="18" charset="0"/>
                      </a:rPr>
                      <m:t>𝝀</m:t>
                    </m:r>
                    <m:r>
                      <a:rPr lang="es-ES" sz="2000" b="1" i="1">
                        <a:latin typeface="Cambria Math" panose="02040503050406030204" pitchFamily="18" charset="0"/>
                      </a:rPr>
                      <m:t>/</m:t>
                    </m:r>
                    <m:r>
                      <a:rPr lang="es-ES" sz="2000" b="1" i="1">
                        <a:latin typeface="Cambria Math" panose="02040503050406030204" pitchFamily="18" charset="0"/>
                      </a:rPr>
                      <m:t>𝟒</m:t>
                    </m:r>
                  </m:oMath>
                </a14:m>
                <a:r>
                  <a:rPr lang="es-ES" sz="2000" b="1" dirty="0" smtClean="0"/>
                  <a:t> y </a:t>
                </a:r>
                <a14:m>
                  <m:oMath xmlns:m="http://schemas.openxmlformats.org/officeDocument/2006/math">
                    <m:r>
                      <a:rPr lang="es-ES" sz="2000" b="1" i="1">
                        <a:latin typeface="Cambria Math" panose="02040503050406030204" pitchFamily="18" charset="0"/>
                      </a:rPr>
                      <m:t>𝝀</m:t>
                    </m:r>
                    <m:r>
                      <a:rPr lang="es-ES" sz="2000" b="1" i="1">
                        <a:latin typeface="Cambria Math" panose="02040503050406030204" pitchFamily="18" charset="0"/>
                      </a:rPr>
                      <m:t>/</m:t>
                    </m:r>
                    <m:r>
                      <a:rPr lang="es-ES" sz="2000" b="1" i="1" smtClean="0">
                        <a:latin typeface="Cambria Math" panose="02040503050406030204" pitchFamily="18" charset="0"/>
                      </a:rPr>
                      <m:t>𝟖</m:t>
                    </m:r>
                  </m:oMath>
                </a14:m>
                <a:r>
                  <a:rPr lang="es-ES" sz="2000" b="1" dirty="0" smtClean="0"/>
                  <a:t>. </a:t>
                </a:r>
              </a:p>
              <a:p>
                <a:pPr marL="800100" lvl="1" indent="-342900" algn="just">
                  <a:buFont typeface="Arial" panose="020B0604020202020204" pitchFamily="34" charset="0"/>
                  <a:buChar char="•"/>
                </a:pPr>
                <a:r>
                  <a:rPr lang="es-ES" sz="2000" dirty="0" smtClean="0"/>
                  <a:t>Extensión de lo anterior a impedancias complejas – reducción del ancho de banda.</a:t>
                </a:r>
              </a:p>
              <a:p>
                <a:pPr marL="800100" lvl="1" indent="-342900" algn="just">
                  <a:buFont typeface="Arial" panose="020B0604020202020204" pitchFamily="34" charset="0"/>
                  <a:buChar char="•"/>
                </a:pPr>
                <a:endParaRPr lang="es-ES" sz="2000" dirty="0" smtClean="0"/>
              </a:p>
              <a:p>
                <a:pPr marL="342900" indent="-342900" algn="just">
                  <a:buFont typeface="Arial" panose="020B0604020202020204" pitchFamily="34" charset="0"/>
                  <a:buChar char="•"/>
                </a:pPr>
                <a:r>
                  <a:rPr lang="es-ES" sz="2000" b="1" dirty="0" smtClean="0"/>
                  <a:t>Taco simple.</a:t>
                </a:r>
              </a:p>
              <a:p>
                <a:pPr marL="800100" lvl="1" indent="-342900" algn="just">
                  <a:buFont typeface="Arial" panose="020B0604020202020204" pitchFamily="34" charset="0"/>
                  <a:buChar char="•"/>
                </a:pPr>
                <a:r>
                  <a:rPr lang="es-ES" sz="2000" dirty="0" smtClean="0"/>
                  <a:t>Válido para impedancias complejas.</a:t>
                </a:r>
              </a:p>
              <a:p>
                <a:pPr marL="800100" lvl="1" indent="-342900" algn="just">
                  <a:buFont typeface="Arial" panose="020B0604020202020204" pitchFamily="34" charset="0"/>
                  <a:buChar char="•"/>
                </a:pPr>
                <a:r>
                  <a:rPr lang="es-ES" sz="2000" dirty="0" smtClean="0"/>
                  <a:t>La impedancia característica de los tramos de línea se puede elegir.</a:t>
                </a:r>
              </a:p>
              <a:p>
                <a:pPr marL="800100" lvl="1" indent="-342900" algn="just">
                  <a:buFont typeface="Arial" panose="020B0604020202020204" pitchFamily="34" charset="0"/>
                  <a:buChar char="•"/>
                </a:pPr>
                <a:r>
                  <a:rPr lang="es-ES" sz="2000" dirty="0" smtClean="0"/>
                  <a:t>Múltiples soluciones posibles. </a:t>
                </a:r>
              </a:p>
              <a:p>
                <a:pPr marL="800100" lvl="1" indent="-342900" algn="just">
                  <a:buFont typeface="Arial" panose="020B0604020202020204" pitchFamily="34" charset="0"/>
                  <a:buChar char="•"/>
                </a:pPr>
                <a:endParaRPr lang="es-ES" sz="2000" dirty="0" smtClean="0"/>
              </a:p>
              <a:p>
                <a:pPr marL="342900" indent="-342900" algn="just">
                  <a:buFont typeface="Arial" panose="020B0604020202020204" pitchFamily="34" charset="0"/>
                  <a:buChar char="•"/>
                </a:pPr>
                <a:r>
                  <a:rPr lang="es-ES" sz="2000" b="1" dirty="0" smtClean="0"/>
                  <a:t>Técnicas de parámetros concentrados.</a:t>
                </a:r>
              </a:p>
              <a:p>
                <a:pPr marL="800100" lvl="1" indent="-342900" algn="just">
                  <a:buFont typeface="Arial" panose="020B0604020202020204" pitchFamily="34" charset="0"/>
                  <a:buChar char="•"/>
                </a:pPr>
                <a:r>
                  <a:rPr lang="es-ES" sz="2000" dirty="0" smtClean="0"/>
                  <a:t>Ideales para frecuencias menores, cuando las técnicas distribuidas arrojan tramos de línea de larga longitud física, y los inductores / capacitores son de menor costo.</a:t>
                </a:r>
              </a:p>
              <a:p>
                <a:pPr marL="800100" lvl="1" indent="-342900" algn="just">
                  <a:buFont typeface="Arial" panose="020B0604020202020204" pitchFamily="34" charset="0"/>
                  <a:buChar char="•"/>
                </a:pPr>
                <a:r>
                  <a:rPr lang="es-ES" sz="2000" dirty="0" smtClean="0"/>
                  <a:t>Los adaptadores resultantes pueden extenderse a frecuencias mayores, sintetizando los componentes con líneas de transmisión (lazos inductivos, capacitores interdigitales, etc).</a:t>
                </a:r>
                <a:endParaRPr lang="es-AR"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5" y="1212511"/>
                <a:ext cx="10172700" cy="5632311"/>
              </a:xfrm>
              <a:prstGeom prst="rect">
                <a:avLst/>
              </a:prstGeom>
              <a:blipFill>
                <a:blip r:embed="rId5"/>
                <a:stretch>
                  <a:fillRect l="-539" t="-649" r="-659" b="-974"/>
                </a:stretch>
              </a:blipFill>
            </p:spPr>
            <p:txBody>
              <a:bodyPr/>
              <a:lstStyle/>
              <a:p>
                <a:r>
                  <a:rPr lang="es-AR">
                    <a:noFill/>
                  </a:rPr>
                  <a:t> </a:t>
                </a:r>
              </a:p>
            </p:txBody>
          </p:sp>
        </mc:Fallback>
      </mc:AlternateContent>
    </p:spTree>
    <p:extLst>
      <p:ext uri="{BB962C8B-B14F-4D97-AF65-F5344CB8AC3E}">
        <p14:creationId xmlns:p14="http://schemas.microsoft.com/office/powerpoint/2010/main" val="1494163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5134"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5" y="1536706"/>
                <a:ext cx="10172700" cy="732829"/>
              </a:xfrm>
              <a:prstGeom prst="rect">
                <a:avLst/>
              </a:prstGeom>
              <a:noFill/>
            </p:spPr>
            <p:txBody>
              <a:bodyPr wrap="square" rtlCol="0">
                <a:spAutoFit/>
              </a:bodyPr>
              <a:lstStyle/>
              <a:p>
                <a:pPr algn="just"/>
                <a:r>
                  <a:rPr lang="es-ES" sz="2000" b="1" dirty="0" smtClean="0"/>
                  <a:t>Ejemplo:</a:t>
                </a:r>
                <a:r>
                  <a:rPr lang="es-ES" sz="2000" dirty="0" smtClean="0"/>
                  <a:t> adaptar una carga de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𝑍</m:t>
                        </m:r>
                      </m:e>
                      <m:sub>
                        <m:r>
                          <a:rPr lang="es-ES" sz="2000" b="0" i="1" smtClean="0">
                            <a:latin typeface="Cambria Math" panose="02040503050406030204" pitchFamily="18" charset="0"/>
                          </a:rPr>
                          <m:t>𝐿</m:t>
                        </m:r>
                      </m:sub>
                    </m:sSub>
                    <m:r>
                      <a:rPr lang="es-ES" sz="2000" b="0" i="1" smtClean="0">
                        <a:latin typeface="Cambria Math" panose="02040503050406030204" pitchFamily="18" charset="0"/>
                      </a:rPr>
                      <m:t>=75 </m:t>
                    </m:r>
                    <m:r>
                      <m:rPr>
                        <m:sty m:val="p"/>
                      </m:rPr>
                      <a:rPr lang="es-ES" sz="2000" b="0" i="0" smtClean="0">
                        <a:latin typeface="Cambria Math" panose="02040503050406030204" pitchFamily="18" charset="0"/>
                      </a:rPr>
                      <m:t>Ω</m:t>
                    </m:r>
                  </m:oMath>
                </a14:m>
                <a:r>
                  <a:rPr lang="es-AR" sz="2000" dirty="0" smtClean="0"/>
                  <a:t> a un generador de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𝑍</m:t>
                        </m:r>
                      </m:e>
                      <m:sub>
                        <m:r>
                          <a:rPr lang="es-ES" sz="2000" b="0" i="1" smtClean="0">
                            <a:latin typeface="Cambria Math" panose="02040503050406030204" pitchFamily="18" charset="0"/>
                          </a:rPr>
                          <m:t>𝑔</m:t>
                        </m:r>
                      </m:sub>
                    </m:sSub>
                    <m:r>
                      <a:rPr lang="es-ES" sz="2000" i="1">
                        <a:latin typeface="Cambria Math" panose="02040503050406030204" pitchFamily="18" charset="0"/>
                      </a:rPr>
                      <m:t>=</m:t>
                    </m:r>
                    <m:r>
                      <a:rPr lang="es-ES" sz="2000" b="0" i="1" smtClean="0">
                        <a:latin typeface="Cambria Math" panose="02040503050406030204" pitchFamily="18" charset="0"/>
                      </a:rPr>
                      <m:t>50</m:t>
                    </m:r>
                    <m:r>
                      <a:rPr lang="es-ES" sz="2000" i="1">
                        <a:latin typeface="Cambria Math" panose="02040503050406030204" pitchFamily="18" charset="0"/>
                      </a:rPr>
                      <m:t> </m:t>
                    </m:r>
                    <m:r>
                      <m:rPr>
                        <m:sty m:val="p"/>
                      </m:rPr>
                      <a:rPr lang="es-ES" sz="2000">
                        <a:latin typeface="Cambria Math" panose="02040503050406030204" pitchFamily="18" charset="0"/>
                      </a:rPr>
                      <m:t>Ω</m:t>
                    </m:r>
                  </m:oMath>
                </a14:m>
                <a:r>
                  <a:rPr lang="es-AR" sz="2000" dirty="0" smtClean="0"/>
                  <a:t>.</a:t>
                </a:r>
              </a:p>
              <a:p>
                <a:pPr algn="just"/>
                <a:r>
                  <a:rPr lang="es-ES" sz="2000" dirty="0" smtClean="0"/>
                  <a:t>Frecuencia </a:t>
                </a:r>
                <a14:m>
                  <m:oMath xmlns:m="http://schemas.openxmlformats.org/officeDocument/2006/math">
                    <m:r>
                      <a:rPr lang="es-ES" sz="2000" b="0" i="1" smtClean="0">
                        <a:latin typeface="Cambria Math" panose="02040503050406030204" pitchFamily="18" charset="0"/>
                      </a:rPr>
                      <m:t>𝑓</m:t>
                    </m:r>
                    <m:r>
                      <a:rPr lang="es-ES" sz="2000" b="0" i="1" smtClean="0">
                        <a:latin typeface="Cambria Math" panose="02040503050406030204" pitchFamily="18" charset="0"/>
                      </a:rPr>
                      <m:t>=500 </m:t>
                    </m:r>
                    <m:r>
                      <a:rPr lang="es-ES" sz="2000" b="0" i="1" smtClean="0">
                        <a:latin typeface="Cambria Math" panose="02040503050406030204" pitchFamily="18" charset="0"/>
                      </a:rPr>
                      <m:t>𝑀𝐻𝑧</m:t>
                    </m:r>
                    <m:r>
                      <a:rPr lang="es-ES" sz="2000" b="0" i="1" smtClean="0">
                        <a:latin typeface="Cambria Math" panose="02040503050406030204" pitchFamily="18" charset="0"/>
                      </a:rPr>
                      <m:t>.</m:t>
                    </m:r>
                  </m:oMath>
                </a14:m>
                <a:endParaRPr lang="es-AR"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5" y="1536706"/>
                <a:ext cx="10172700" cy="732829"/>
              </a:xfrm>
              <a:prstGeom prst="rect">
                <a:avLst/>
              </a:prstGeom>
              <a:blipFill>
                <a:blip r:embed="rId5"/>
                <a:stretch>
                  <a:fillRect l="-599" t="-3333" b="-14167"/>
                </a:stretch>
              </a:blipFill>
            </p:spPr>
            <p:txBody>
              <a:bodyPr/>
              <a:lstStyle/>
              <a:p>
                <a:r>
                  <a:rPr lang="es-AR">
                    <a:noFill/>
                  </a:rPr>
                  <a:t> </a:t>
                </a:r>
              </a:p>
            </p:txBody>
          </p:sp>
        </mc:Fallback>
      </mc:AlternateContent>
      <p:grpSp>
        <p:nvGrpSpPr>
          <p:cNvPr id="7" name="Grupo 6"/>
          <p:cNvGrpSpPr/>
          <p:nvPr/>
        </p:nvGrpSpPr>
        <p:grpSpPr>
          <a:xfrm>
            <a:off x="3028590" y="2685011"/>
            <a:ext cx="6050603" cy="3574473"/>
            <a:chOff x="0" y="632907"/>
            <a:chExt cx="5071261" cy="2887533"/>
          </a:xfrm>
        </p:grpSpPr>
        <p:grpSp>
          <p:nvGrpSpPr>
            <p:cNvPr id="9" name="Grupo 8"/>
            <p:cNvGrpSpPr/>
            <p:nvPr/>
          </p:nvGrpSpPr>
          <p:grpSpPr>
            <a:xfrm>
              <a:off x="0" y="632907"/>
              <a:ext cx="5071261" cy="2155576"/>
              <a:chOff x="0" y="841719"/>
              <a:chExt cx="6782119" cy="2866755"/>
            </a:xfrm>
          </p:grpSpPr>
          <p:pic>
            <p:nvPicPr>
              <p:cNvPr id="11" name="Picture 14"/>
              <p:cNvPicPr>
                <a:picLocks noChangeAspect="1" noChangeArrowheads="1"/>
              </p:cNvPicPr>
              <p:nvPr/>
            </p:nvPicPr>
            <p:blipFill rotWithShape="1">
              <a:blip r:embed="rId6">
                <a:extLst>
                  <a:ext uri="{28A0092B-C50C-407E-A947-70E740481C1C}">
                    <a14:useLocalDpi xmlns:a14="http://schemas.microsoft.com/office/drawing/2010/main" val="0"/>
                  </a:ext>
                </a:extLst>
              </a:blip>
              <a:srcRect t="5330" b="19554"/>
              <a:stretch/>
            </p:blipFill>
            <p:spPr bwMode="auto">
              <a:xfrm>
                <a:off x="0" y="841719"/>
                <a:ext cx="6105308" cy="28667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CuadroTexto 3"/>
                  <p:cNvSpPr txBox="1"/>
                  <p:nvPr/>
                </p:nvSpPr>
                <p:spPr>
                  <a:xfrm>
                    <a:off x="6253355" y="2063006"/>
                    <a:ext cx="528764" cy="490769"/>
                  </a:xfrm>
                  <a:prstGeom prst="rect">
                    <a:avLst/>
                  </a:prstGeom>
                  <a:noFill/>
                </p:spPr>
                <p:txBody>
                  <a:bodyPr wrap="square" rtlCol="0">
                    <a:noAutofit/>
                  </a:bodyPr>
                  <a:lstStyle/>
                  <a:p>
                    <a:pPr fontAlgn="base">
                      <a:spcAft>
                        <a:spcPts val="0"/>
                      </a:spcAft>
                    </a:pPr>
                    <a14:m>
                      <m:oMathPara xmlns:m="http://schemas.openxmlformats.org/officeDocument/2006/math">
                        <m:oMathParaPr>
                          <m:jc m:val="centerGroup"/>
                        </m:oMathParaPr>
                        <m:oMath xmlns:m="http://schemas.openxmlformats.org/officeDocument/2006/math">
                          <m:sSub>
                            <m:sSubPr>
                              <m:ctrlPr>
                                <a:rPr lang="es-AR" sz="2000" i="1" smtClean="0">
                                  <a:solidFill>
                                    <a:srgbClr val="000000"/>
                                  </a:solidFill>
                                  <a:latin typeface="Cambria Math" panose="02040503050406030204" pitchFamily="18" charset="0"/>
                                  <a:ea typeface="Times New Roman" panose="02020603050405020304" pitchFamily="18" charset="0"/>
                                  <a:cs typeface="Arial" panose="020B0604020202020204" pitchFamily="34" charset="0"/>
                                </a:rPr>
                              </m:ctrlPr>
                            </m:sSubPr>
                            <m:e>
                              <m:r>
                                <a:rPr lang="es-ES" sz="2000" i="1">
                                  <a:solidFill>
                                    <a:srgbClr val="000000"/>
                                  </a:solidFill>
                                  <a:latin typeface="Cambria Math" panose="02040503050406030204" pitchFamily="18" charset="0"/>
                                  <a:ea typeface="Times New Roman" panose="02020603050405020304" pitchFamily="18" charset="0"/>
                                  <a:cs typeface="Arial" panose="020B0604020202020204" pitchFamily="34" charset="0"/>
                                </a:rPr>
                                <m:t>𝑍</m:t>
                              </m:r>
                            </m:e>
                            <m:sub>
                              <m:r>
                                <a:rPr lang="es-ES" sz="2000" b="0" i="1" smtClean="0">
                                  <a:solidFill>
                                    <a:srgbClr val="000000"/>
                                  </a:solidFill>
                                  <a:latin typeface="Cambria Math" panose="02040503050406030204" pitchFamily="18" charset="0"/>
                                  <a:ea typeface="Times New Roman" panose="02020603050405020304" pitchFamily="18" charset="0"/>
                                  <a:cs typeface="Arial" panose="020B0604020202020204" pitchFamily="34" charset="0"/>
                                </a:rPr>
                                <m:t>𝐿</m:t>
                              </m:r>
                            </m:sub>
                          </m:sSub>
                        </m:oMath>
                      </m:oMathPara>
                    </a14:m>
                    <a:endParaRPr lang="es-AR" sz="2000" dirty="0">
                      <a:effectLst/>
                      <a:latin typeface="Times New Roman" panose="02020603050405020304" pitchFamily="18" charset="0"/>
                      <a:ea typeface="Times New Roman" panose="02020603050405020304" pitchFamily="18" charset="0"/>
                    </a:endParaRPr>
                  </a:p>
                </p:txBody>
              </p:sp>
            </mc:Choice>
            <mc:Fallback xmlns="">
              <p:sp>
                <p:nvSpPr>
                  <p:cNvPr id="13" name="CuadroTexto 3"/>
                  <p:cNvSpPr txBox="1">
                    <a:spLocks noRot="1" noChangeAspect="1" noMove="1" noResize="1" noEditPoints="1" noAdjustHandles="1" noChangeArrowheads="1" noChangeShapeType="1" noTextEdit="1"/>
                  </p:cNvSpPr>
                  <p:nvPr/>
                </p:nvSpPr>
                <p:spPr>
                  <a:xfrm>
                    <a:off x="6253355" y="2063006"/>
                    <a:ext cx="528764" cy="490769"/>
                  </a:xfrm>
                  <a:prstGeom prst="rect">
                    <a:avLst/>
                  </a:prstGeom>
                  <a:blipFill>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CuadroTexto 18"/>
                  <p:cNvSpPr txBox="1"/>
                  <p:nvPr/>
                </p:nvSpPr>
                <p:spPr>
                  <a:xfrm>
                    <a:off x="1005919" y="1530453"/>
                    <a:ext cx="640229" cy="463326"/>
                  </a:xfrm>
                  <a:prstGeom prst="rect">
                    <a:avLst/>
                  </a:prstGeom>
                  <a:noFill/>
                </p:spPr>
                <p:txBody>
                  <a:bodyPr wrap="square" rtlCol="0">
                    <a:noAutofit/>
                  </a:bodyPr>
                  <a:lstStyle/>
                  <a:p>
                    <a:pPr fontAlgn="base">
                      <a:spcAft>
                        <a:spcPts val="0"/>
                      </a:spcAft>
                    </a:pPr>
                    <a14:m>
                      <m:oMathPara xmlns:m="http://schemas.openxmlformats.org/officeDocument/2006/math">
                        <m:oMathParaPr>
                          <m:jc m:val="centerGroup"/>
                        </m:oMathParaPr>
                        <m:oMath xmlns:m="http://schemas.openxmlformats.org/officeDocument/2006/math">
                          <m:sSub>
                            <m:sSubPr>
                              <m:ctrlPr>
                                <a:rPr lang="es-AR" sz="20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𝑍</m:t>
                              </m:r>
                            </m:e>
                            <m:sub>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𝑔</m:t>
                              </m:r>
                            </m:sub>
                          </m:sSub>
                        </m:oMath>
                      </m:oMathPara>
                    </a14:m>
                    <a:endParaRPr lang="es-AR" sz="2000" dirty="0">
                      <a:effectLst/>
                      <a:latin typeface="Times New Roman" panose="02020603050405020304" pitchFamily="18" charset="0"/>
                      <a:ea typeface="Times New Roman" panose="02020603050405020304" pitchFamily="18" charset="0"/>
                    </a:endParaRPr>
                  </a:p>
                </p:txBody>
              </p:sp>
            </mc:Choice>
            <mc:Fallback xmlns="">
              <p:sp>
                <p:nvSpPr>
                  <p:cNvPr id="15" name="CuadroTexto 18"/>
                  <p:cNvSpPr txBox="1">
                    <a:spLocks noRot="1" noChangeAspect="1" noMove="1" noResize="1" noEditPoints="1" noAdjustHandles="1" noChangeArrowheads="1" noChangeShapeType="1" noTextEdit="1"/>
                  </p:cNvSpPr>
                  <p:nvPr/>
                </p:nvSpPr>
                <p:spPr>
                  <a:xfrm>
                    <a:off x="1005919" y="1530453"/>
                    <a:ext cx="640229" cy="463326"/>
                  </a:xfrm>
                  <a:prstGeom prst="rect">
                    <a:avLst/>
                  </a:prstGeom>
                  <a:blipFill>
                    <a:blip r:embed="rId8"/>
                    <a:stretch>
                      <a:fillRect b="-4286"/>
                    </a:stretch>
                  </a:blipFill>
                </p:spPr>
                <p:txBody>
                  <a:bodyPr/>
                  <a:lstStyle/>
                  <a:p>
                    <a:r>
                      <a:rPr lang="es-AR">
                        <a:noFill/>
                      </a:rPr>
                      <a:t> </a:t>
                    </a:r>
                  </a:p>
                </p:txBody>
              </p:sp>
            </mc:Fallback>
          </mc:AlternateContent>
        </p:grpSp>
        <p:sp>
          <p:nvSpPr>
            <p:cNvPr id="10" name="Rectángulo 9"/>
            <p:cNvSpPr/>
            <p:nvPr/>
          </p:nvSpPr>
          <p:spPr>
            <a:xfrm>
              <a:off x="952500" y="3169920"/>
              <a:ext cx="754380" cy="35052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grpSp>
      <p:sp>
        <p:nvSpPr>
          <p:cNvPr id="2" name="Rectángulo 1"/>
          <p:cNvSpPr/>
          <p:nvPr/>
        </p:nvSpPr>
        <p:spPr>
          <a:xfrm>
            <a:off x="8038407" y="3687381"/>
            <a:ext cx="507077" cy="9511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4701143" y="2678854"/>
            <a:ext cx="2705497" cy="27882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chemeClr val="tx1"/>
                </a:solidFill>
              </a:rPr>
              <a:t>Red de Adaptación</a:t>
            </a:r>
            <a:endParaRPr lang="es-AR" sz="2400" dirty="0">
              <a:solidFill>
                <a:schemeClr val="tx1"/>
              </a:solidFill>
            </a:endParaRPr>
          </a:p>
        </p:txBody>
      </p:sp>
      <p:cxnSp>
        <p:nvCxnSpPr>
          <p:cNvPr id="4" name="Conector angular 3"/>
          <p:cNvCxnSpPr/>
          <p:nvPr/>
        </p:nvCxnSpPr>
        <p:spPr>
          <a:xfrm rot="5400000" flipH="1" flipV="1">
            <a:off x="3570326" y="4586969"/>
            <a:ext cx="2382421" cy="528702"/>
          </a:xfrm>
          <a:prstGeom prst="bentConnector3">
            <a:avLst>
              <a:gd name="adj1" fmla="val 99975"/>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CuadroTexto 18"/>
              <p:cNvSpPr txBox="1"/>
              <p:nvPr/>
            </p:nvSpPr>
            <p:spPr>
              <a:xfrm>
                <a:off x="4458129" y="5711317"/>
                <a:ext cx="1293857" cy="431265"/>
              </a:xfrm>
              <a:prstGeom prst="rect">
                <a:avLst/>
              </a:prstGeom>
              <a:noFill/>
            </p:spPr>
            <p:txBody>
              <a:bodyPr wrap="square" rtlCol="0">
                <a:noAutofit/>
              </a:bodyPr>
              <a:lstStyle/>
              <a:p>
                <a:pPr fontAlgn="base">
                  <a:spcAft>
                    <a:spcPts val="0"/>
                  </a:spcAft>
                </a:pPr>
                <a14:m>
                  <m:oMathPara xmlns:m="http://schemas.openxmlformats.org/officeDocument/2006/math">
                    <m:oMathParaPr>
                      <m:jc m:val="centerGroup"/>
                    </m:oMathParaPr>
                    <m:oMath xmlns:m="http://schemas.openxmlformats.org/officeDocument/2006/math">
                      <m:sSub>
                        <m:sSubPr>
                          <m:ctrlP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𝑍</m:t>
                          </m:r>
                        </m:e>
                        <m:sub>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𝑖𝑛</m:t>
                          </m:r>
                        </m:sub>
                      </m:sSub>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𝑍</m:t>
                          </m:r>
                        </m:e>
                        <m:sub>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𝑔</m:t>
                          </m:r>
                        </m:sub>
                        <m:sup>
                          <m:r>
                            <a:rPr lang="es-ES" sz="20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up>
                      </m:sSubSup>
                    </m:oMath>
                  </m:oMathPara>
                </a14:m>
                <a:endParaRPr lang="es-AR" sz="2000" dirty="0">
                  <a:effectLst/>
                  <a:latin typeface="Times New Roman" panose="02020603050405020304" pitchFamily="18" charset="0"/>
                  <a:ea typeface="Times New Roman" panose="02020603050405020304" pitchFamily="18" charset="0"/>
                </a:endParaRPr>
              </a:p>
            </p:txBody>
          </p:sp>
        </mc:Choice>
        <mc:Fallback xmlns="">
          <p:sp>
            <p:nvSpPr>
              <p:cNvPr id="25" name="CuadroTexto 18"/>
              <p:cNvSpPr txBox="1">
                <a:spLocks noRot="1" noChangeAspect="1" noMove="1" noResize="1" noEditPoints="1" noAdjustHandles="1" noChangeArrowheads="1" noChangeShapeType="1" noTextEdit="1"/>
              </p:cNvSpPr>
              <p:nvPr/>
            </p:nvSpPr>
            <p:spPr>
              <a:xfrm>
                <a:off x="4458129" y="5711317"/>
                <a:ext cx="1293857" cy="431265"/>
              </a:xfrm>
              <a:prstGeom prst="rect">
                <a:avLst/>
              </a:prstGeom>
              <a:blipFill>
                <a:blip r:embed="rId9"/>
                <a:stretch>
                  <a:fillRect b="-2817"/>
                </a:stretch>
              </a:blipFill>
            </p:spPr>
            <p:txBody>
              <a:bodyPr/>
              <a:lstStyle/>
              <a:p>
                <a:r>
                  <a:rPr lang="es-AR">
                    <a:noFill/>
                  </a:rPr>
                  <a:t> </a:t>
                </a:r>
              </a:p>
            </p:txBody>
          </p:sp>
        </mc:Fallback>
      </mc:AlternateContent>
    </p:spTree>
    <p:extLst>
      <p:ext uri="{BB962C8B-B14F-4D97-AF65-F5344CB8AC3E}">
        <p14:creationId xmlns:p14="http://schemas.microsoft.com/office/powerpoint/2010/main" val="1552057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6155"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5" y="1536706"/>
                <a:ext cx="10172700" cy="3502818"/>
              </a:xfrm>
              <a:prstGeom prst="rect">
                <a:avLst/>
              </a:prstGeom>
              <a:noFill/>
            </p:spPr>
            <p:txBody>
              <a:bodyPr wrap="square" rtlCol="0">
                <a:spAutoFit/>
              </a:bodyPr>
              <a:lstStyle/>
              <a:p>
                <a:pPr algn="just"/>
                <a:r>
                  <a:rPr lang="es-ES" sz="2000" b="1" dirty="0" smtClean="0"/>
                  <a:t>Ejemplo:</a:t>
                </a:r>
                <a:r>
                  <a:rPr lang="es-ES" sz="2000" dirty="0" smtClean="0"/>
                  <a:t> adaptar una carga de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𝑍</m:t>
                        </m:r>
                      </m:e>
                      <m:sub>
                        <m:r>
                          <a:rPr lang="es-ES" sz="2000" b="0" i="1" smtClean="0">
                            <a:latin typeface="Cambria Math" panose="02040503050406030204" pitchFamily="18" charset="0"/>
                          </a:rPr>
                          <m:t>𝐿</m:t>
                        </m:r>
                      </m:sub>
                    </m:sSub>
                    <m:r>
                      <a:rPr lang="es-ES" sz="2000" b="0" i="1" smtClean="0">
                        <a:latin typeface="Cambria Math" panose="02040503050406030204" pitchFamily="18" charset="0"/>
                      </a:rPr>
                      <m:t>=75 </m:t>
                    </m:r>
                    <m:r>
                      <m:rPr>
                        <m:sty m:val="p"/>
                      </m:rPr>
                      <a:rPr lang="es-ES" sz="2000" b="0" i="0" smtClean="0">
                        <a:latin typeface="Cambria Math" panose="02040503050406030204" pitchFamily="18" charset="0"/>
                      </a:rPr>
                      <m:t>Ω</m:t>
                    </m:r>
                  </m:oMath>
                </a14:m>
                <a:r>
                  <a:rPr lang="es-AR" sz="2000" dirty="0" smtClean="0"/>
                  <a:t> a un generador de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𝑍</m:t>
                        </m:r>
                      </m:e>
                      <m:sub>
                        <m:r>
                          <a:rPr lang="es-ES" sz="2000" b="0" i="1" smtClean="0">
                            <a:latin typeface="Cambria Math" panose="02040503050406030204" pitchFamily="18" charset="0"/>
                          </a:rPr>
                          <m:t>𝑔</m:t>
                        </m:r>
                      </m:sub>
                    </m:sSub>
                    <m:r>
                      <a:rPr lang="es-ES" sz="2000" i="1">
                        <a:latin typeface="Cambria Math" panose="02040503050406030204" pitchFamily="18" charset="0"/>
                      </a:rPr>
                      <m:t>=</m:t>
                    </m:r>
                    <m:r>
                      <a:rPr lang="es-ES" sz="2000" b="0" i="1" smtClean="0">
                        <a:latin typeface="Cambria Math" panose="02040503050406030204" pitchFamily="18" charset="0"/>
                      </a:rPr>
                      <m:t>50</m:t>
                    </m:r>
                    <m:r>
                      <a:rPr lang="es-ES" sz="2000" i="1">
                        <a:latin typeface="Cambria Math" panose="02040503050406030204" pitchFamily="18" charset="0"/>
                      </a:rPr>
                      <m:t> </m:t>
                    </m:r>
                    <m:r>
                      <m:rPr>
                        <m:sty m:val="p"/>
                      </m:rPr>
                      <a:rPr lang="es-ES" sz="2000">
                        <a:latin typeface="Cambria Math" panose="02040503050406030204" pitchFamily="18" charset="0"/>
                      </a:rPr>
                      <m:t>Ω</m:t>
                    </m:r>
                  </m:oMath>
                </a14:m>
                <a:r>
                  <a:rPr lang="es-AR" sz="2000" dirty="0" smtClean="0"/>
                  <a:t>.</a:t>
                </a:r>
              </a:p>
              <a:p>
                <a:pPr algn="just"/>
                <a:r>
                  <a:rPr lang="es-ES" sz="2000" dirty="0"/>
                  <a:t>Frecuencia </a:t>
                </a:r>
                <a14:m>
                  <m:oMath xmlns:m="http://schemas.openxmlformats.org/officeDocument/2006/math">
                    <m:r>
                      <a:rPr lang="es-ES" sz="2000" i="1">
                        <a:latin typeface="Cambria Math" panose="02040503050406030204" pitchFamily="18" charset="0"/>
                      </a:rPr>
                      <m:t>𝑓</m:t>
                    </m:r>
                    <m:r>
                      <a:rPr lang="es-ES" sz="2000" i="1">
                        <a:latin typeface="Cambria Math" panose="02040503050406030204" pitchFamily="18" charset="0"/>
                      </a:rPr>
                      <m:t>=500 </m:t>
                    </m:r>
                    <m:r>
                      <a:rPr lang="es-ES" sz="2000" i="1">
                        <a:latin typeface="Cambria Math" panose="02040503050406030204" pitchFamily="18" charset="0"/>
                      </a:rPr>
                      <m:t>𝑀𝐻𝑧</m:t>
                    </m:r>
                    <m:r>
                      <a:rPr lang="es-ES" sz="2000" i="1">
                        <a:latin typeface="Cambria Math" panose="02040503050406030204" pitchFamily="18" charset="0"/>
                      </a:rPr>
                      <m:t>.</m:t>
                    </m:r>
                  </m:oMath>
                </a14:m>
                <a:endParaRPr lang="es-AR" sz="2000" dirty="0"/>
              </a:p>
              <a:p>
                <a:pPr algn="just"/>
                <a:endParaRPr lang="es-ES" sz="2000" dirty="0"/>
              </a:p>
              <a:p>
                <a:pPr algn="just"/>
                <a:endParaRPr lang="es-ES" sz="2000" dirty="0" smtClean="0"/>
              </a:p>
              <a:p>
                <a:pPr algn="just"/>
                <a:r>
                  <a:rPr lang="es-ES" sz="2000" dirty="0" smtClean="0"/>
                  <a:t>Se probarán en QUCS las siguientes alternativas:</a:t>
                </a:r>
                <a:endParaRPr lang="es-ES" sz="2000" dirty="0"/>
              </a:p>
              <a:p>
                <a:pPr algn="just"/>
                <a:endParaRPr lang="es-ES" sz="2000" dirty="0" smtClean="0"/>
              </a:p>
              <a:p>
                <a:pPr marL="1257300" lvl="4" indent="-342900" algn="just">
                  <a:buFont typeface="Arial" panose="020B0604020202020204" pitchFamily="34" charset="0"/>
                  <a:buChar char="•"/>
                </a:pPr>
                <a:r>
                  <a:rPr lang="es-ES" sz="2000" dirty="0"/>
                  <a:t>Adaptación con C </a:t>
                </a:r>
                <a:r>
                  <a:rPr lang="es-ES" sz="2000" i="1" dirty="0" err="1"/>
                  <a:t>shunt</a:t>
                </a:r>
                <a:r>
                  <a:rPr lang="es-ES" sz="2000" dirty="0"/>
                  <a:t> y L en serie.</a:t>
                </a:r>
                <a:endParaRPr lang="es-AR" sz="2000" dirty="0"/>
              </a:p>
              <a:p>
                <a:pPr algn="just"/>
                <a:endParaRPr lang="es-ES" sz="2000" dirty="0" smtClean="0"/>
              </a:p>
              <a:p>
                <a:pPr marL="1257300" lvl="2" indent="-342900" algn="just">
                  <a:buFont typeface="Arial" panose="020B0604020202020204" pitchFamily="34" charset="0"/>
                  <a:buChar char="•"/>
                </a:pPr>
                <a:r>
                  <a:rPr lang="es-ES" sz="2000" dirty="0" smtClean="0"/>
                  <a:t>Transformador de cuarto de onda.</a:t>
                </a:r>
              </a:p>
              <a:p>
                <a:pPr marL="1257300" lvl="2" indent="-342900" algn="just">
                  <a:buFont typeface="Arial" panose="020B0604020202020204" pitchFamily="34" charset="0"/>
                  <a:buChar char="•"/>
                </a:pPr>
                <a:endParaRPr lang="es-ES" sz="2000" dirty="0"/>
              </a:p>
              <a:p>
                <a:pPr marL="1257300" lvl="2" indent="-342900" algn="just">
                  <a:buFont typeface="Arial" panose="020B0604020202020204" pitchFamily="34" charset="0"/>
                  <a:buChar char="•"/>
                </a:pPr>
                <a:r>
                  <a:rPr lang="es-ES" sz="2000" dirty="0" smtClean="0"/>
                  <a:t>Taco simple de mínima longitud.</a:t>
                </a:r>
              </a:p>
            </p:txBody>
          </p:sp>
        </mc:Choice>
        <mc:Fallback xmlns="">
          <p:sp>
            <p:nvSpPr>
              <p:cNvPr id="6" name="CuadroTexto 5"/>
              <p:cNvSpPr txBox="1">
                <a:spLocks noRot="1" noChangeAspect="1" noMove="1" noResize="1" noEditPoints="1" noAdjustHandles="1" noChangeArrowheads="1" noChangeShapeType="1" noTextEdit="1"/>
              </p:cNvSpPr>
              <p:nvPr/>
            </p:nvSpPr>
            <p:spPr>
              <a:xfrm>
                <a:off x="1087915" y="1536706"/>
                <a:ext cx="10172700" cy="3502818"/>
              </a:xfrm>
              <a:prstGeom prst="rect">
                <a:avLst/>
              </a:prstGeom>
              <a:blipFill>
                <a:blip r:embed="rId5"/>
                <a:stretch>
                  <a:fillRect l="-599" t="-696" b="-2087"/>
                </a:stretch>
              </a:blipFill>
            </p:spPr>
            <p:txBody>
              <a:bodyPr/>
              <a:lstStyle/>
              <a:p>
                <a:r>
                  <a:rPr lang="es-AR">
                    <a:noFill/>
                  </a:rPr>
                  <a:t> </a:t>
                </a:r>
              </a:p>
            </p:txBody>
          </p:sp>
        </mc:Fallback>
      </mc:AlternateContent>
    </p:spTree>
    <p:extLst>
      <p:ext uri="{BB962C8B-B14F-4D97-AF65-F5344CB8AC3E}">
        <p14:creationId xmlns:p14="http://schemas.microsoft.com/office/powerpoint/2010/main" val="3164034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7179"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pic>
        <p:nvPicPr>
          <p:cNvPr id="3" name="Imagen 2"/>
          <p:cNvPicPr>
            <a:picLocks noChangeAspect="1"/>
          </p:cNvPicPr>
          <p:nvPr/>
        </p:nvPicPr>
        <p:blipFill>
          <a:blip r:embed="rId5"/>
          <a:stretch>
            <a:fillRect/>
          </a:stretch>
        </p:blipFill>
        <p:spPr>
          <a:xfrm>
            <a:off x="2733675" y="1430382"/>
            <a:ext cx="6338887" cy="5165804"/>
          </a:xfrm>
          <a:prstGeom prst="rect">
            <a:avLst/>
          </a:prstGeom>
        </p:spPr>
      </p:pic>
    </p:spTree>
    <p:extLst>
      <p:ext uri="{BB962C8B-B14F-4D97-AF65-F5344CB8AC3E}">
        <p14:creationId xmlns:p14="http://schemas.microsoft.com/office/powerpoint/2010/main" val="338602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8201"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pic>
        <p:nvPicPr>
          <p:cNvPr id="2" name="Imagen 1"/>
          <p:cNvPicPr>
            <a:picLocks noChangeAspect="1"/>
          </p:cNvPicPr>
          <p:nvPr/>
        </p:nvPicPr>
        <p:blipFill>
          <a:blip r:embed="rId5"/>
          <a:stretch>
            <a:fillRect/>
          </a:stretch>
        </p:blipFill>
        <p:spPr>
          <a:xfrm>
            <a:off x="1619250" y="1430382"/>
            <a:ext cx="8586787" cy="5038528"/>
          </a:xfrm>
          <a:prstGeom prst="rect">
            <a:avLst/>
          </a:prstGeom>
        </p:spPr>
      </p:pic>
    </p:spTree>
    <p:extLst>
      <p:ext uri="{BB962C8B-B14F-4D97-AF65-F5344CB8AC3E}">
        <p14:creationId xmlns:p14="http://schemas.microsoft.com/office/powerpoint/2010/main" val="2238552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9225"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806335" y="1345513"/>
                <a:ext cx="10735860" cy="5324535"/>
              </a:xfrm>
              <a:prstGeom prst="rect">
                <a:avLst/>
              </a:prstGeom>
              <a:noFill/>
            </p:spPr>
            <p:txBody>
              <a:bodyPr wrap="square" rtlCol="0">
                <a:spAutoFit/>
              </a:bodyPr>
              <a:lstStyle/>
              <a:p>
                <a:pPr marL="342900" lvl="2" indent="-342900" algn="just">
                  <a:buFont typeface="Arial" panose="020B0604020202020204" pitchFamily="34" charset="0"/>
                  <a:buChar char="•"/>
                </a:pPr>
                <a:r>
                  <a:rPr lang="es-ES" sz="2000" dirty="0" smtClean="0"/>
                  <a:t>Adaptación </a:t>
                </a:r>
                <a:r>
                  <a:rPr lang="es-ES" sz="2000" dirty="0"/>
                  <a:t>con C </a:t>
                </a:r>
                <a:r>
                  <a:rPr lang="es-ES" sz="2000" i="1" dirty="0" err="1"/>
                  <a:t>shunt</a:t>
                </a:r>
                <a:r>
                  <a:rPr lang="es-ES" sz="2000" dirty="0"/>
                  <a:t> y L en serie</a:t>
                </a:r>
                <a:r>
                  <a:rPr lang="es-ES" sz="2000" dirty="0" smtClean="0"/>
                  <a:t>.</a:t>
                </a:r>
              </a:p>
              <a:p>
                <a:pPr marL="800100" lvl="3" indent="-342900" algn="just">
                  <a:buFont typeface="Arial" panose="020B0604020202020204" pitchFamily="34" charset="0"/>
                  <a:buChar char="•"/>
                </a:pPr>
                <a:r>
                  <a:rPr lang="es-ES" sz="2000" dirty="0" smtClean="0"/>
                  <a:t>Buen ancho de banda (B = 244 MHz) pero dispersión en frecuencia de diseño – componentes reales.</a:t>
                </a:r>
              </a:p>
              <a:p>
                <a:pPr marL="800100" lvl="3" indent="-342900" algn="just">
                  <a:buFont typeface="Arial" panose="020B0604020202020204" pitchFamily="34" charset="0"/>
                  <a:buChar char="•"/>
                </a:pPr>
                <a:r>
                  <a:rPr lang="es-ES" sz="2000" dirty="0" smtClean="0"/>
                  <a:t>Implementación compacta, pero puede ser dificultosa </a:t>
                </a:r>
                <a:r>
                  <a:rPr lang="es-ES" sz="2000" smtClean="0"/>
                  <a:t>o costosa debido </a:t>
                </a:r>
                <a:r>
                  <a:rPr lang="es-ES" sz="2000" dirty="0" smtClean="0"/>
                  <a:t>a la frecuencia.</a:t>
                </a:r>
                <a:endParaRPr lang="es-AR" sz="2000" dirty="0"/>
              </a:p>
              <a:p>
                <a:pPr algn="just"/>
                <a:endParaRPr lang="es-ES" sz="2000" dirty="0" smtClean="0"/>
              </a:p>
              <a:p>
                <a:pPr marL="342900" indent="-342900" algn="just">
                  <a:buFont typeface="Arial" panose="020B0604020202020204" pitchFamily="34" charset="0"/>
                  <a:buChar char="•"/>
                </a:pPr>
                <a:r>
                  <a:rPr lang="es-ES" sz="2000" dirty="0" smtClean="0"/>
                  <a:t>Transformador de cuarto de onda.</a:t>
                </a:r>
              </a:p>
              <a:p>
                <a:pPr marL="800100" lvl="1" indent="-342900" algn="just">
                  <a:buFont typeface="Arial" panose="020B0604020202020204" pitchFamily="34" charset="0"/>
                  <a:buChar char="•"/>
                </a:pPr>
                <a:r>
                  <a:rPr lang="es-ES" sz="2000" dirty="0" smtClean="0"/>
                  <a:t>Elevado ancho de </a:t>
                </a:r>
                <a:r>
                  <a:rPr lang="es-ES" sz="2000" dirty="0"/>
                  <a:t>banda (B = </a:t>
                </a:r>
                <a:r>
                  <a:rPr lang="es-ES" sz="2000" dirty="0" smtClean="0"/>
                  <a:t>320 </a:t>
                </a:r>
                <a:r>
                  <a:rPr lang="es-ES" sz="2000" dirty="0"/>
                  <a:t>MHz) y </a:t>
                </a:r>
                <a:r>
                  <a:rPr lang="es-ES" sz="2000" dirty="0" smtClean="0"/>
                  <a:t>excelente adaptación.</a:t>
                </a:r>
              </a:p>
              <a:p>
                <a:pPr marL="800100" lvl="1" indent="-342900" algn="just">
                  <a:buFont typeface="Arial" panose="020B0604020202020204" pitchFamily="34" charset="0"/>
                  <a:buChar char="•"/>
                </a:pPr>
                <a:r>
                  <a:rPr lang="es-ES" sz="2000" dirty="0" smtClean="0"/>
                  <a:t>Evaluar precisión en el valor de impedancia a sintetizar </a:t>
                </a:r>
                <a14:m>
                  <m:oMath xmlns:m="http://schemas.openxmlformats.org/officeDocument/2006/math">
                    <m:r>
                      <a:rPr lang="es-ES" sz="2000" b="0" i="1" smtClean="0">
                        <a:latin typeface="Cambria Math" panose="02040503050406030204" pitchFamily="18" charset="0"/>
                      </a:rPr>
                      <m:t>(61,2</m:t>
                    </m:r>
                    <m:r>
                      <a:rPr lang="es-ES" sz="2000" i="1">
                        <a:latin typeface="Cambria Math" panose="02040503050406030204" pitchFamily="18" charset="0"/>
                      </a:rPr>
                      <m:t> </m:t>
                    </m:r>
                    <m:r>
                      <m:rPr>
                        <m:sty m:val="p"/>
                      </m:rPr>
                      <a:rPr lang="es-ES" sz="2000">
                        <a:latin typeface="Cambria Math" panose="02040503050406030204" pitchFamily="18" charset="0"/>
                      </a:rPr>
                      <m:t>Ω</m:t>
                    </m:r>
                    <m:r>
                      <a:rPr lang="es-ES" sz="2000" b="0" i="0" smtClean="0">
                        <a:latin typeface="Cambria Math" panose="02040503050406030204" pitchFamily="18" charset="0"/>
                      </a:rPr>
                      <m:t>)</m:t>
                    </m:r>
                  </m:oMath>
                </a14:m>
                <a:r>
                  <a:rPr lang="es-ES" sz="2000" dirty="0" smtClean="0"/>
                  <a:t>.</a:t>
                </a:r>
              </a:p>
              <a:p>
                <a:pPr marL="800100" lvl="1" indent="-342900" algn="just">
                  <a:buFont typeface="Arial" panose="020B0604020202020204" pitchFamily="34" charset="0"/>
                  <a:buChar char="•"/>
                </a:pPr>
                <a:endParaRPr lang="es-ES" sz="2000" dirty="0"/>
              </a:p>
              <a:p>
                <a:pPr marL="342900" indent="-342900" algn="just">
                  <a:buFont typeface="Arial" panose="020B0604020202020204" pitchFamily="34" charset="0"/>
                  <a:buChar char="•"/>
                </a:pPr>
                <a:r>
                  <a:rPr lang="es-ES" sz="2000" dirty="0" smtClean="0"/>
                  <a:t>Taco simple de mínima longitud.</a:t>
                </a:r>
              </a:p>
              <a:p>
                <a:pPr marL="800100" lvl="1" indent="-342900" algn="just">
                  <a:buFont typeface="Arial" panose="020B0604020202020204" pitchFamily="34" charset="0"/>
                  <a:buChar char="•"/>
                </a:pPr>
                <a:r>
                  <a:rPr lang="es-ES" sz="2000" dirty="0" smtClean="0"/>
                  <a:t>Selectivo en frecuencia </a:t>
                </a:r>
                <a:r>
                  <a:rPr lang="es-ES" sz="2000" dirty="0"/>
                  <a:t>(B = </a:t>
                </a:r>
                <a:r>
                  <a:rPr lang="es-ES" sz="2000" dirty="0" smtClean="0"/>
                  <a:t>120 </a:t>
                </a:r>
                <a:r>
                  <a:rPr lang="es-ES" sz="2000" dirty="0"/>
                  <a:t>MHz</a:t>
                </a:r>
                <a:r>
                  <a:rPr lang="es-ES" sz="2000" dirty="0" smtClean="0"/>
                  <a:t>).</a:t>
                </a:r>
              </a:p>
              <a:p>
                <a:pPr marL="800100" lvl="1" indent="-342900" algn="just">
                  <a:buFont typeface="Arial" panose="020B0604020202020204" pitchFamily="34" charset="0"/>
                  <a:buChar char="•"/>
                </a:pPr>
                <a:r>
                  <a:rPr lang="es-ES" sz="2000" dirty="0" smtClean="0"/>
                  <a:t>Resistente a redondeos en las dimensiones físicas.</a:t>
                </a:r>
              </a:p>
              <a:p>
                <a:pPr lvl="1" algn="just"/>
                <a:endParaRPr lang="es-ES" sz="2000" dirty="0" smtClean="0"/>
              </a:p>
              <a:p>
                <a:pPr algn="just"/>
                <a:r>
                  <a:rPr lang="es-ES" sz="2000" dirty="0" smtClean="0"/>
                  <a:t>Estas comparaciones no siempre se mantienen. Los transformadores de </a:t>
                </a:r>
                <a14:m>
                  <m:oMath xmlns:m="http://schemas.openxmlformats.org/officeDocument/2006/math">
                    <m:r>
                      <a:rPr lang="es-ES" sz="2000" i="1">
                        <a:latin typeface="Cambria Math" panose="02040503050406030204" pitchFamily="18" charset="0"/>
                      </a:rPr>
                      <m:t>𝜆</m:t>
                    </m:r>
                    <m:r>
                      <a:rPr lang="es-ES" sz="2000" i="1">
                        <a:latin typeface="Cambria Math" panose="02040503050406030204" pitchFamily="18" charset="0"/>
                      </a:rPr>
                      <m:t>/4</m:t>
                    </m:r>
                  </m:oMath>
                </a14:m>
                <a:r>
                  <a:rPr lang="es-ES" sz="2000" dirty="0" smtClean="0"/>
                  <a:t> pierden ancho de banda al trabajar con cargas más desiguales o con parte imaginaria (incorporación de tramo de </a:t>
                </a:r>
                <a14:m>
                  <m:oMath xmlns:m="http://schemas.openxmlformats.org/officeDocument/2006/math">
                    <m:r>
                      <a:rPr lang="es-ES" sz="2000" b="0" i="1">
                        <a:latin typeface="Cambria Math" panose="02040503050406030204" pitchFamily="18" charset="0"/>
                      </a:rPr>
                      <m:t>𝜆</m:t>
                    </m:r>
                    <m:r>
                      <a:rPr lang="es-ES" sz="2000" b="0" i="1">
                        <a:latin typeface="Cambria Math" panose="02040503050406030204" pitchFamily="18" charset="0"/>
                      </a:rPr>
                      <m:t>/8</m:t>
                    </m:r>
                  </m:oMath>
                </a14:m>
                <a:r>
                  <a:rPr lang="es-ES" sz="2000" dirty="0" smtClean="0"/>
                  <a:t>). Los tacos simples pueden resultar más o menos compactos según la impedancia a adaptar. Lo importante es evaluar estos aspectos (y aquellos de conveniencia según el contexto) y optar a criterio.</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806335" y="1345513"/>
                <a:ext cx="10735860" cy="5324535"/>
              </a:xfrm>
              <a:prstGeom prst="rect">
                <a:avLst/>
              </a:prstGeom>
              <a:blipFill>
                <a:blip r:embed="rId5"/>
                <a:stretch>
                  <a:fillRect l="-568" t="-687" r="-625" b="-1145"/>
                </a:stretch>
              </a:blipFill>
            </p:spPr>
            <p:txBody>
              <a:bodyPr/>
              <a:lstStyle/>
              <a:p>
                <a:r>
                  <a:rPr lang="es-AR">
                    <a:noFill/>
                  </a:rPr>
                  <a:t> </a:t>
                </a:r>
              </a:p>
            </p:txBody>
          </p:sp>
        </mc:Fallback>
      </mc:AlternateContent>
    </p:spTree>
    <p:extLst>
      <p:ext uri="{BB962C8B-B14F-4D97-AF65-F5344CB8AC3E}">
        <p14:creationId xmlns:p14="http://schemas.microsoft.com/office/powerpoint/2010/main" val="2685534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3454</TotalTime>
  <Words>562</Words>
  <Application>Microsoft Office PowerPoint</Application>
  <PresentationFormat>Panorámica</PresentationFormat>
  <Paragraphs>71</Paragraphs>
  <Slides>9</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9</vt:i4>
      </vt:variant>
    </vt:vector>
  </HeadingPairs>
  <TitlesOfParts>
    <vt:vector size="17" baseType="lpstr">
      <vt:lpstr>Arial</vt:lpstr>
      <vt:lpstr>Calibri</vt:lpstr>
      <vt:lpstr>Calibri Light</vt:lpstr>
      <vt:lpstr>Cambria</vt:lpstr>
      <vt:lpstr>Cambria Math</vt:lpstr>
      <vt:lpstr>Times New Roman</vt:lpstr>
      <vt:lpstr>Tema de Office</vt:lpstr>
      <vt:lpstr>Imagen de mapa de bits</vt:lpstr>
      <vt:lpstr>Adaptación de Impedancias Práctica y Simulación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6 Práctica 7</dc:title>
  <dc:creator>Ramiro</dc:creator>
  <cp:lastModifiedBy>LAC077</cp:lastModifiedBy>
  <cp:revision>218</cp:revision>
  <dcterms:created xsi:type="dcterms:W3CDTF">2020-05-04T20:23:02Z</dcterms:created>
  <dcterms:modified xsi:type="dcterms:W3CDTF">2022-12-02T20:03:54Z</dcterms:modified>
</cp:coreProperties>
</file>