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9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291" r:id="rId21"/>
    <p:sldId id="356" r:id="rId22"/>
    <p:sldId id="357" r:id="rId23"/>
    <p:sldId id="317" r:id="rId24"/>
    <p:sldId id="358" r:id="rId25"/>
    <p:sldId id="359" r:id="rId26"/>
    <p:sldId id="361" r:id="rId27"/>
    <p:sldId id="362" r:id="rId28"/>
    <p:sldId id="360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>
      <p:cViewPr varScale="1">
        <p:scale>
          <a:sx n="109" d="100"/>
          <a:sy n="109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1E9EC-63A8-4E76-91C7-0F39551262AD}" type="datetimeFigureOut">
              <a:rPr lang="es-AR" smtClean="0"/>
              <a:t>15/7/2022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C74E8-C172-41A6-9B92-D97A148F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71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C74E8-C172-41A6-9B92-D97A148F86C2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9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C74E8-C172-41A6-9B92-D97A148F86C2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25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C74E8-C172-41A6-9B92-D97A148F86C2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3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7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69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0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9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2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00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02FC-B22D-4AAF-8029-FC942838A692}" type="datetimeFigureOut">
              <a:rPr lang="es-AR" smtClean="0"/>
              <a:t>15/7/2022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8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6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40.png"/><Relationship Id="rId7" Type="http://schemas.openxmlformats.org/officeDocument/2006/relationships/image" Target="../media/image8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91" y="1088740"/>
            <a:ext cx="9025109" cy="5256584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Objetivo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Revisar conceptos de ruido e introducir la </a:t>
            </a:r>
            <a:r>
              <a:rPr lang="es-ES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potencia de ruido disponible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en un sistema.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Revisar conceptos de </a:t>
            </a:r>
            <a:r>
              <a:rPr lang="es-ES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factor de ruido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y </a:t>
            </a:r>
            <a:r>
              <a:rPr lang="es-ES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figura de ruido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Discutir la </a:t>
            </a:r>
            <a:r>
              <a:rPr lang="es-ES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figura de ruido total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de un conjunto de sistemas en cascada.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Introducir </a:t>
            </a:r>
            <a:r>
              <a:rPr lang="es-ES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figura de ruido en transistores</a:t>
            </a: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de microondas.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Presentar una técnica para minimizar la figura de ruido de un amplificador diseñado en base a un transistor en emisor común.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Diseñar un amplificador de bajo ruido a modo de ejemplo. </a:t>
            </a: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Amplificadores de Bajo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 la salida podemos introducir leves desadaptaciones para ajustar la ganancia total (usando círculos de ganancia de transducción constante), pero, para controlar el ruido del sistema, debemos prestar más atención a la impedancia vista a la entrada,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o 42"/>
          <p:cNvGrpSpPr/>
          <p:nvPr/>
        </p:nvGrpSpPr>
        <p:grpSpPr>
          <a:xfrm>
            <a:off x="575556" y="3466933"/>
            <a:ext cx="7596844" cy="3310439"/>
            <a:chOff x="-508" y="879678"/>
            <a:chExt cx="9105125" cy="4556274"/>
          </a:xfrm>
        </p:grpSpPr>
        <p:grpSp>
          <p:nvGrpSpPr>
            <p:cNvPr id="45" name="Group 209"/>
            <p:cNvGrpSpPr/>
            <p:nvPr/>
          </p:nvGrpSpPr>
          <p:grpSpPr>
            <a:xfrm>
              <a:off x="4736820" y="3450773"/>
              <a:ext cx="756776" cy="486383"/>
              <a:chOff x="3951405" y="4745205"/>
              <a:chExt cx="936104" cy="486383"/>
            </a:xfrm>
          </p:grpSpPr>
          <p:grpSp>
            <p:nvGrpSpPr>
              <p:cNvPr id="104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06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73"/>
            <p:cNvCxnSpPr/>
            <p:nvPr/>
          </p:nvCxnSpPr>
          <p:spPr>
            <a:xfrm>
              <a:off x="8204877" y="2338898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17"/>
            <p:cNvGrpSpPr/>
            <p:nvPr/>
          </p:nvGrpSpPr>
          <p:grpSpPr>
            <a:xfrm>
              <a:off x="4672189" y="2338549"/>
              <a:ext cx="440873" cy="1110485"/>
              <a:chOff x="4247964" y="1556792"/>
              <a:chExt cx="504056" cy="1440160"/>
            </a:xfrm>
          </p:grpSpPr>
          <p:sp>
            <p:nvSpPr>
              <p:cNvPr id="99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19"/>
            <p:cNvCxnSpPr/>
            <p:nvPr/>
          </p:nvCxnSpPr>
          <p:spPr>
            <a:xfrm>
              <a:off x="5113063" y="2324668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26"/>
            <p:cNvCxnSpPr>
              <a:endCxn id="99" idx="1"/>
            </p:cNvCxnSpPr>
            <p:nvPr/>
          </p:nvCxnSpPr>
          <p:spPr>
            <a:xfrm>
              <a:off x="4105352" y="290767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55"/>
            <p:cNvGrpSpPr/>
            <p:nvPr/>
          </p:nvGrpSpPr>
          <p:grpSpPr>
            <a:xfrm>
              <a:off x="948103" y="2671695"/>
              <a:ext cx="606682" cy="435716"/>
              <a:chOff x="2404839" y="5085184"/>
              <a:chExt cx="2503533" cy="435716"/>
            </a:xfrm>
          </p:grpSpPr>
          <p:cxnSp>
            <p:nvCxnSpPr>
              <p:cNvPr id="91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64"/>
            <p:cNvGrpSpPr/>
            <p:nvPr/>
          </p:nvGrpSpPr>
          <p:grpSpPr>
            <a:xfrm rot="16200000">
              <a:off x="8434341" y="2429237"/>
              <a:ext cx="606682" cy="435716"/>
              <a:chOff x="2404839" y="5085184"/>
              <a:chExt cx="2503533" cy="435716"/>
            </a:xfrm>
          </p:grpSpPr>
          <p:cxnSp>
            <p:nvCxnSpPr>
              <p:cNvPr id="83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82"/>
            <p:cNvSpPr/>
            <p:nvPr/>
          </p:nvSpPr>
          <p:spPr>
            <a:xfrm>
              <a:off x="71500" y="3467747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88"/>
            <p:cNvCxnSpPr/>
            <p:nvPr/>
          </p:nvCxnSpPr>
          <p:spPr>
            <a:xfrm>
              <a:off x="381266" y="2873838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89"/>
            <p:cNvCxnSpPr/>
            <p:nvPr/>
          </p:nvCxnSpPr>
          <p:spPr>
            <a:xfrm rot="5400000">
              <a:off x="104788" y="317748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154"/>
            <p:cNvGrpSpPr/>
            <p:nvPr/>
          </p:nvGrpSpPr>
          <p:grpSpPr>
            <a:xfrm>
              <a:off x="-508" y="4022737"/>
              <a:ext cx="756776" cy="486383"/>
              <a:chOff x="3951405" y="4745205"/>
              <a:chExt cx="936104" cy="486383"/>
            </a:xfrm>
          </p:grpSpPr>
          <p:grpSp>
            <p:nvGrpSpPr>
              <p:cNvPr id="76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8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17"/>
            <p:cNvGrpSpPr/>
            <p:nvPr/>
          </p:nvGrpSpPr>
          <p:grpSpPr>
            <a:xfrm>
              <a:off x="8347841" y="2938629"/>
              <a:ext cx="756776" cy="479550"/>
              <a:chOff x="3951405" y="4752038"/>
              <a:chExt cx="936104" cy="479550"/>
            </a:xfrm>
          </p:grpSpPr>
          <p:grpSp>
            <p:nvGrpSpPr>
              <p:cNvPr id="69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1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476"/>
                <p:cNvSpPr txBox="1"/>
                <p:nvPr/>
              </p:nvSpPr>
              <p:spPr>
                <a:xfrm>
                  <a:off x="900180" y="2163552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80" y="2163552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1519" b="-2727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86"/>
                <p:cNvSpPr txBox="1"/>
                <p:nvPr/>
              </p:nvSpPr>
              <p:spPr>
                <a:xfrm>
                  <a:off x="8359289" y="1849970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289" y="1849970"/>
                  <a:ext cx="57788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1519" b="-2954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ángulo 58"/>
            <p:cNvSpPr/>
            <p:nvPr/>
          </p:nvSpPr>
          <p:spPr>
            <a:xfrm>
              <a:off x="1572541" y="1988840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5689804" y="1562401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Conector angular 60"/>
            <p:cNvCxnSpPr/>
            <p:nvPr/>
          </p:nvCxnSpPr>
          <p:spPr>
            <a:xfrm rot="5400000" flipH="1" flipV="1">
              <a:off x="4918300" y="1499480"/>
              <a:ext cx="1504600" cy="611112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/>
            <p:nvPr/>
          </p:nvCxnSpPr>
          <p:spPr>
            <a:xfrm rot="16200000" flipV="1">
              <a:off x="3285361" y="2033177"/>
              <a:ext cx="1617505" cy="485154"/>
            </a:xfrm>
            <a:prstGeom prst="bentConnector3">
              <a:avLst>
                <a:gd name="adj1" fmla="val 10055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/>
            <p:nvPr/>
          </p:nvCxnSpPr>
          <p:spPr>
            <a:xfrm rot="16200000" flipH="1">
              <a:off x="3897657" y="3159813"/>
              <a:ext cx="1866060" cy="557425"/>
            </a:xfrm>
            <a:prstGeom prst="bentConnector3">
              <a:avLst>
                <a:gd name="adj1" fmla="val 10041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angular 63"/>
            <p:cNvCxnSpPr/>
            <p:nvPr/>
          </p:nvCxnSpPr>
          <p:spPr>
            <a:xfrm rot="5400000">
              <a:off x="3928092" y="3765181"/>
              <a:ext cx="2226269" cy="557757"/>
            </a:xfrm>
            <a:prstGeom prst="bentConnector3">
              <a:avLst>
                <a:gd name="adj1" fmla="val 1001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ángulo 64"/>
                <p:cNvSpPr/>
                <p:nvPr/>
              </p:nvSpPr>
              <p:spPr>
                <a:xfrm>
                  <a:off x="6032383" y="1001198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5" name="Rectá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383" y="1001198"/>
                  <a:ext cx="4411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/>
                <p:cNvSpPr/>
                <p:nvPr/>
              </p:nvSpPr>
              <p:spPr>
                <a:xfrm>
                  <a:off x="3301232" y="879678"/>
                  <a:ext cx="555244" cy="5083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6" name="Rectá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232" y="879678"/>
                  <a:ext cx="555244" cy="5083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/>
                <p:cNvSpPr/>
                <p:nvPr/>
              </p:nvSpPr>
              <p:spPr>
                <a:xfrm>
                  <a:off x="5591237" y="5066620"/>
                  <a:ext cx="631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7" name="Rectángulo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237" y="5066620"/>
                  <a:ext cx="63190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409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ángulo 67"/>
                <p:cNvSpPr/>
                <p:nvPr/>
              </p:nvSpPr>
              <p:spPr>
                <a:xfrm>
                  <a:off x="4440649" y="4494440"/>
                  <a:ext cx="5164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8" name="Rectá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649" y="4494440"/>
                  <a:ext cx="5164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863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43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Amplificadores de Bajo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fabricantes de transistores suelen especificar cuál es la impedancia vista hacia el generador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que garantiza la mínima figura de ruido (denominada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). Esto tiene que ver con la admitancia de entrada al transistor. 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 datos provistos por el fabricante se pueden graficar </a:t>
                </a:r>
                <a:r>
                  <a:rPr lang="es-AR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círculos de figura de ruido constante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los cuales indican 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que conducen a diferentes figuras de ruido al diseñar un amplificador. 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 esta manera es posible diseñar buscando un compromiso entre figura de ruido y ganancia,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aceptando leves desadaptaciones a la entrada orientadas a reducir el ruido total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 b="-10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Los datos que debe proveer el fabricante son: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coeficiente de reflexión óptimo hacia el generador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s-E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endParaRPr lang="es-ES" sz="2400" b="1" dirty="0" smtClean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factor de ruido óptimo del transistor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s-E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obtenido cuando el coeficiente de reflexión visto hacia el generador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s-ES" sz="2400" b="1" dirty="0" smtClean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la resistencia equivalente de ruido del transistor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s-ES" sz="24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Para un determinado factor de ruido (que debe ser mayor o igual al mínimo) se pueden obtener los círculos siguiendo las siguientes expresiones, derivadas en detalle en el libro 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Microwave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Engineering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D. M. 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Pozar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Fourth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Edition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(</a:t>
                </a:r>
                <a:r>
                  <a:rPr lang="es-ES" sz="2400" i="1" dirty="0" err="1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Wiley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2012), ch. 12, pp. 580-581. </a:t>
                </a:r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Centro: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𝑜𝑝𝑡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Radio: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+1−</m:t>
                                  </m:r>
                                  <m:sSup>
                                    <m:sSupPr>
                                      <m:ctrlP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𝑜𝑝𝑡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Siendo </a:t>
                </a:r>
                <a:r>
                  <a:rPr lang="es-ES" sz="2400" i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N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un parámetro calculado de la siguiente manera: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𝑁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𝐺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t="-806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 – Ejemplo 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91" y="728700"/>
            <a:ext cx="9025109" cy="6048672"/>
          </a:xfrm>
        </p:spPr>
        <p:txBody>
          <a:bodyPr>
            <a:noAutofit/>
          </a:bodyPr>
          <a:lstStyle/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Ejemplo: se polariza un MESFET para llevarlo a la especificación del fabricante en la que opera con mínimo ruido. Sus parámetros S a 4 GHz son: </a:t>
            </a:r>
          </a:p>
          <a:p>
            <a:pPr algn="just"/>
            <a:endParaRPr lang="es-ES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Los parámetros de ruido son:</a:t>
            </a:r>
          </a:p>
          <a:p>
            <a:pPr algn="just"/>
            <a:endParaRPr lang="es-ES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489156" y="2469855"/>
                <a:ext cx="2337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=0,6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−60º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56" y="2469855"/>
                <a:ext cx="2337307" cy="369332"/>
              </a:xfrm>
              <a:prstGeom prst="rect">
                <a:avLst/>
              </a:prstGeom>
              <a:blipFill>
                <a:blip r:embed="rId2"/>
                <a:stretch>
                  <a:fillRect l="-2604" r="-2604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377588" y="2469855"/>
                <a:ext cx="2141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=0,05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26º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88" y="2469855"/>
                <a:ext cx="2141164" cy="369332"/>
              </a:xfrm>
              <a:prstGeom prst="rect">
                <a:avLst/>
              </a:prstGeom>
              <a:blipFill>
                <a:blip r:embed="rId3"/>
                <a:stretch>
                  <a:fillRect l="-2849" r="-3134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583668" y="3023664"/>
                <a:ext cx="1978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=1,9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81º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3023664"/>
                <a:ext cx="1978362" cy="369332"/>
              </a:xfrm>
              <a:prstGeom prst="rect">
                <a:avLst/>
              </a:prstGeom>
              <a:blipFill>
                <a:blip r:embed="rId4"/>
                <a:stretch>
                  <a:fillRect l="-3395" r="-3395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287917" y="3006588"/>
                <a:ext cx="2344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</m:t>
                      </m:r>
                      <m:r>
                        <a:rPr lang="es-AR" sz="2400" i="1" smtClean="0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−60º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917" y="3006588"/>
                <a:ext cx="2344423" cy="369332"/>
              </a:xfrm>
              <a:prstGeom prst="rect">
                <a:avLst/>
              </a:prstGeom>
              <a:blipFill>
                <a:blip r:embed="rId5"/>
                <a:stretch>
                  <a:fillRect l="-2597" r="-2597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489156" y="4315049"/>
                <a:ext cx="241950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=0,62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100º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56" y="4315049"/>
                <a:ext cx="2419509" cy="397866"/>
              </a:xfrm>
              <a:prstGeom prst="rect">
                <a:avLst/>
              </a:prstGeom>
              <a:blipFill>
                <a:blip r:embed="rId6"/>
                <a:stretch>
                  <a:fillRect l="-2267" r="-2771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024540" y="424267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𝑁𝐹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=1,6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40" y="4242678"/>
                <a:ext cx="2157898" cy="369332"/>
              </a:xfrm>
              <a:prstGeom prst="rect">
                <a:avLst/>
              </a:prstGeom>
              <a:blipFill>
                <a:blip r:embed="rId7"/>
                <a:stretch>
                  <a:fillRect l="-2825" r="-2825"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561640" y="4868858"/>
                <a:ext cx="1462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40" y="4868858"/>
                <a:ext cx="1462900" cy="369332"/>
              </a:xfrm>
              <a:prstGeom prst="rect">
                <a:avLst/>
              </a:prstGeom>
              <a:blipFill>
                <a:blip r:embed="rId8"/>
                <a:stretch>
                  <a:fillRect l="-4167" r="-5000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6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 – Ejemplo 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primer lugar se determina que el dispositivo tiene estabilidad incondicional, ya que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2,78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0,37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Usando las expresiones dadas, se pueden hallar los círculos de figura de ruido constante para cualquier valor de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𝑜𝑝𝑡</m:t>
                              </m:r>
                            </m:sub>
                          </m:sSub>
                        </m:num>
                        <m:den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+1−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itchFamily="34" charset="0"/>
                                                </a:rPr>
                                                <m:t>𝑜𝑝𝑡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𝑁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𝐺</m:t>
                                  </m:r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7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 – Ejemplo </a:t>
            </a:r>
            <a:endParaRPr lang="es-AR" sz="3200" dirty="0"/>
          </a:p>
        </p:txBody>
      </p:sp>
      <p:pic>
        <p:nvPicPr>
          <p:cNvPr id="6" name="Picture 2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1350413" y="692696"/>
            <a:ext cx="6443174" cy="60930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ipse 6"/>
          <p:cNvSpPr/>
          <p:nvPr/>
        </p:nvSpPr>
        <p:spPr>
          <a:xfrm>
            <a:off x="4247964" y="2132856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3725906" y="1754814"/>
            <a:ext cx="1170130" cy="117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/>
          <p:cNvSpPr/>
          <p:nvPr/>
        </p:nvSpPr>
        <p:spPr>
          <a:xfrm>
            <a:off x="3239852" y="1574794"/>
            <a:ext cx="2376264" cy="2376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03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Figura de Ruido Constante – Ejemplo </a:t>
            </a:r>
            <a:endParaRPr lang="es-AR" sz="3200" dirty="0"/>
          </a:p>
        </p:txBody>
      </p:sp>
      <p:pic>
        <p:nvPicPr>
          <p:cNvPr id="6" name="Picture 2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1350413" y="692696"/>
            <a:ext cx="6443174" cy="60930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ipse 6"/>
          <p:cNvSpPr/>
          <p:nvPr/>
        </p:nvSpPr>
        <p:spPr>
          <a:xfrm>
            <a:off x="4247964" y="2132856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3725906" y="1754814"/>
            <a:ext cx="1170130" cy="117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/>
          <p:cNvSpPr/>
          <p:nvPr/>
        </p:nvSpPr>
        <p:spPr>
          <a:xfrm>
            <a:off x="3239852" y="1574794"/>
            <a:ext cx="2376264" cy="2376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544108" y="2010623"/>
            <a:ext cx="1852827" cy="30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832644" y="1358770"/>
            <a:ext cx="2079616" cy="68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2011408" y="1826823"/>
            <a:ext cx="2173164" cy="30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103948" y="1844824"/>
                <a:ext cx="727938" cy="357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8" y="1844824"/>
                <a:ext cx="727938" cy="357534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 flipH="1" flipV="1">
            <a:off x="4319972" y="2204864"/>
            <a:ext cx="288032" cy="151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538942" y="1507458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=1,6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2" y="1507458"/>
                <a:ext cx="15047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6879963" y="1150919"/>
                <a:ext cx="13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63" y="1150919"/>
                <a:ext cx="1328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7421824" y="1799528"/>
                <a:ext cx="13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24" y="1799528"/>
                <a:ext cx="13284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7575832" y="2202359"/>
                <a:ext cx="156816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 smtClean="0"/>
                  <a:t>Notar: si se omite la red de adaptación a la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Z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=50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r>
                  <a:rPr lang="es-AR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Verdana" pitchFamily="34" charset="0"/>
                          </a:rPr>
                          <m:t>Γ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=0</m:t>
                    </m:r>
                  </m:oMath>
                </a14:m>
                <a:r>
                  <a:rPr lang="es-AR" dirty="0" smtClean="0"/>
                  <a:t>), la figura de ruido será menor a 3 dB. </a:t>
                </a:r>
                <a:endParaRPr lang="es-AR" dirty="0"/>
              </a:p>
              <a:p>
                <a:pPr algn="just"/>
                <a:endParaRPr lang="es-AR" dirty="0"/>
              </a:p>
              <a:p>
                <a:pPr algn="just"/>
                <a:endParaRPr lang="es-AR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2" y="2202359"/>
                <a:ext cx="1568168" cy="3139321"/>
              </a:xfrm>
              <a:prstGeom prst="rect">
                <a:avLst/>
              </a:prstGeom>
              <a:blipFill>
                <a:blip r:embed="rId7"/>
                <a:stretch>
                  <a:fillRect l="-3502" t="-971" r="-3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620688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puede combinar este concepto de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círculos de figura de ruido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con el de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círculos de ganancia constante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Observando los lugares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en el ábaco se puede tener una idea de diferentes adaptaciones que conduzcan a compromisos entre ganancia y figura de ruido. Un buen desempeño en ambos aspectos es crítico para un amplificador de bajo ruido. </a:t>
                </a:r>
                <a:endParaRPr lang="es-E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Hasta ahora hemos trabajado con círculos de ganancia constante en términos de ganancia de transducción, con lo cual se obtenía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Γ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Para trabajar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debemos recurrir a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círculos de ganancia disponible constante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Los mismos son análogos a los vistos anteriormente, pero consideran que la desadaptación se encuentra en la entrada y no en la salida. </a:t>
                </a:r>
                <a:endParaRPr lang="es-E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620688"/>
                <a:ext cx="9025109" cy="6048672"/>
              </a:xfrm>
              <a:blipFill>
                <a:blip r:embed="rId2"/>
                <a:stretch>
                  <a:fillRect l="-1081" r="-1014" b="-42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Círculos de Ganancia Disponible Constante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3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normaliza la ganancia buscada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G</m:t>
                        </m:r>
                      </m:e>
                      <m:sub>
                        <m:r>
                          <a:rPr lang="es-E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</m:sub>
                    </m:sSub>
                    <m:r>
                      <a:rPr lang="es-E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:</m:t>
                    </m:r>
                  </m:oMath>
                </a14:m>
                <a:endParaRPr lang="es-ES" sz="23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3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3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3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300" b="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se obtiene el centro y el radio:</a:t>
                </a:r>
              </a:p>
              <a:p>
                <a:pPr algn="just"/>
                <a:endParaRPr lang="es-ES" sz="23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3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3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3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ES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3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AR" sz="23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3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3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3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1−2</m:t>
                                  </m:r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𝐾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𝑎𝑣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AR" sz="23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3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ES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3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3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3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ES" sz="23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3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3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radio es cero cuando la ganancia disponible es máxima.</a:t>
                </a:r>
                <a:endParaRPr lang="es-ES" sz="23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14" t="-9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de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543660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ruido térmico en un conductor es una variable aleatoria con valor cuadrático medio: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=4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𝑘𝑇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𝑛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𝐵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    [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]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Siendo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𝑘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la constante de Boltzmann,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𝑇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la temperatura del material,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su resistencia y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𝐵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el ancho de banda equivalente. 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puede modelar al ruido a la entrada de un sistema como proveniente de una fuente de tensión, cuyo circuito equivalente es: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5436604"/>
              </a:xfrm>
              <a:blipFill>
                <a:blip r:embed="rId2"/>
                <a:stretch>
                  <a:fillRect l="-1081" t="-898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3599892" y="4765235"/>
            <a:ext cx="1609441" cy="1837425"/>
            <a:chOff x="-508" y="2671695"/>
            <a:chExt cx="1609441" cy="1837425"/>
          </a:xfrm>
        </p:grpSpPr>
        <p:grpSp>
          <p:nvGrpSpPr>
            <p:cNvPr id="4" name="Group 55"/>
            <p:cNvGrpSpPr/>
            <p:nvPr/>
          </p:nvGrpSpPr>
          <p:grpSpPr>
            <a:xfrm>
              <a:off x="948103" y="2671695"/>
              <a:ext cx="606682" cy="435716"/>
              <a:chOff x="2404839" y="5085184"/>
              <a:chExt cx="2503533" cy="435716"/>
            </a:xfrm>
          </p:grpSpPr>
          <p:cxnSp>
            <p:nvCxnSpPr>
              <p:cNvPr id="5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82"/>
            <p:cNvSpPr/>
            <p:nvPr/>
          </p:nvSpPr>
          <p:spPr>
            <a:xfrm>
              <a:off x="71500" y="3467747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88"/>
            <p:cNvCxnSpPr/>
            <p:nvPr/>
          </p:nvCxnSpPr>
          <p:spPr>
            <a:xfrm>
              <a:off x="381266" y="2873838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89"/>
            <p:cNvCxnSpPr/>
            <p:nvPr/>
          </p:nvCxnSpPr>
          <p:spPr>
            <a:xfrm rot="5400000">
              <a:off x="104788" y="317748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4"/>
            <p:cNvGrpSpPr/>
            <p:nvPr/>
          </p:nvGrpSpPr>
          <p:grpSpPr>
            <a:xfrm>
              <a:off x="-508" y="4022737"/>
              <a:ext cx="756776" cy="486383"/>
              <a:chOff x="3951405" y="4745205"/>
              <a:chExt cx="936104" cy="486383"/>
            </a:xfrm>
          </p:grpSpPr>
          <p:grpSp>
            <p:nvGrpSpPr>
              <p:cNvPr id="17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9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476"/>
                <p:cNvSpPr txBox="1"/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4293918" y="5699830"/>
                <a:ext cx="577850" cy="37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18" y="5699830"/>
                <a:ext cx="577850" cy="379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6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2455"/>
          <a:stretch/>
        </p:blipFill>
        <p:spPr>
          <a:xfrm>
            <a:off x="416768" y="772496"/>
            <a:ext cx="8583724" cy="52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r="5078"/>
          <a:stretch/>
        </p:blipFill>
        <p:spPr>
          <a:xfrm>
            <a:off x="611560" y="804381"/>
            <a:ext cx="8352928" cy="5252911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H="1" flipV="1">
            <a:off x="2721827" y="996098"/>
            <a:ext cx="806057" cy="884730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 flipV="1">
            <a:off x="1907704" y="1412776"/>
            <a:ext cx="1116124" cy="792088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935596" y="1646803"/>
            <a:ext cx="2592288" cy="1242137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5192134" y="1133363"/>
            <a:ext cx="1432094" cy="22274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666331" y="1484785"/>
            <a:ext cx="1504771" cy="17281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6613591" y="1988842"/>
            <a:ext cx="995377" cy="1044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2023113" y="626766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13" y="626766"/>
                <a:ext cx="15047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986324" y="975791"/>
                <a:ext cx="13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24" y="975791"/>
                <a:ext cx="13284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215806" y="1300118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" y="1300118"/>
                <a:ext cx="15047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5666331" y="764031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31" y="764031"/>
                <a:ext cx="15329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6613591" y="1140160"/>
                <a:ext cx="1661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8,42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591" y="1140160"/>
                <a:ext cx="16611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7210155" y="1613357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7,3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55" y="1613357"/>
                <a:ext cx="15329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410143" y="5487054"/>
                <a:ext cx="2317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=0,62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100º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3" y="5487054"/>
                <a:ext cx="2317301" cy="369332"/>
              </a:xfrm>
              <a:prstGeom prst="rect">
                <a:avLst/>
              </a:prstGeom>
              <a:blipFill>
                <a:blip r:embed="rId2"/>
                <a:stretch>
                  <a:fillRect l="-2632" r="-2895"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3423757" y="5487763"/>
                <a:ext cx="2147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=0,56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7" y="5487763"/>
                <a:ext cx="2147383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6535276" y="5487054"/>
                <a:ext cx="2147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=0,57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65º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76" y="5487054"/>
                <a:ext cx="2147383" cy="369332"/>
              </a:xfrm>
              <a:prstGeom prst="rect">
                <a:avLst/>
              </a:prstGeom>
              <a:blipFill>
                <a:blip r:embed="rId4"/>
                <a:stretch>
                  <a:fillRect l="-2841" r="-3409"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898158" y="5917227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8" y="5917227"/>
                <a:ext cx="15047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896749" y="6276621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7,3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49" y="6276621"/>
                <a:ext cx="15329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3833227" y="5917227"/>
                <a:ext cx="13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7" y="5917227"/>
                <a:ext cx="13284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3833227" y="6286559"/>
                <a:ext cx="1661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8,42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7" y="6286559"/>
                <a:ext cx="16611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6691785" y="5939946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85" y="5939946"/>
                <a:ext cx="15047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6677710" y="6276621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10" y="6276621"/>
                <a:ext cx="15329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11"/>
          <a:srcRect r="5078"/>
          <a:stretch/>
        </p:blipFill>
        <p:spPr>
          <a:xfrm>
            <a:off x="467544" y="142235"/>
            <a:ext cx="8352928" cy="5252911"/>
          </a:xfrm>
          <a:prstGeom prst="rect">
            <a:avLst/>
          </a:prstGeom>
        </p:spPr>
      </p:pic>
      <p:cxnSp>
        <p:nvCxnSpPr>
          <p:cNvPr id="31" name="Conector recto de flecha 30"/>
          <p:cNvCxnSpPr/>
          <p:nvPr/>
        </p:nvCxnSpPr>
        <p:spPr>
          <a:xfrm flipH="1" flipV="1">
            <a:off x="2577811" y="333952"/>
            <a:ext cx="806057" cy="884730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 flipV="1">
            <a:off x="1763688" y="750630"/>
            <a:ext cx="1116124" cy="792088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791580" y="984657"/>
            <a:ext cx="2592288" cy="1242137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5048118" y="471217"/>
            <a:ext cx="1432094" cy="22274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5522315" y="822639"/>
            <a:ext cx="1504771" cy="17281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6469575" y="1326696"/>
            <a:ext cx="995377" cy="1044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1879097" y="-35380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97" y="-35380"/>
                <a:ext cx="15047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842308" y="313645"/>
                <a:ext cx="13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08" y="313645"/>
                <a:ext cx="13284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790" y="637972"/>
                <a:ext cx="150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" y="637972"/>
                <a:ext cx="150477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5522315" y="101885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315" y="101885"/>
                <a:ext cx="15329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/>
              <p:cNvSpPr/>
              <p:nvPr/>
            </p:nvSpPr>
            <p:spPr>
              <a:xfrm>
                <a:off x="6469575" y="478014"/>
                <a:ext cx="1661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8,42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" name="Rectá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75" y="478014"/>
                <a:ext cx="1661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/>
              <p:cNvSpPr/>
              <p:nvPr/>
            </p:nvSpPr>
            <p:spPr>
              <a:xfrm>
                <a:off x="7066139" y="951211"/>
                <a:ext cx="1532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7,3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2" name="Rectá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39" y="951211"/>
                <a:ext cx="15329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7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este caso se opta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=0,56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74º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ya que propone un compromiso interesante entre ganancia y figura de ruido. 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procedimiento que sigue es el de adaptar la salida y diseñar los tramos de los tacos simples.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2"/>
                <a:stretch>
                  <a:fillRect l="-1013" t="-997" r="-10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grpSp>
        <p:nvGrpSpPr>
          <p:cNvPr id="2" name="Grupo 1"/>
          <p:cNvGrpSpPr/>
          <p:nvPr/>
        </p:nvGrpSpPr>
        <p:grpSpPr>
          <a:xfrm>
            <a:off x="395536" y="3227513"/>
            <a:ext cx="8109348" cy="3505236"/>
            <a:chOff x="-8956" y="2419221"/>
            <a:chExt cx="9105125" cy="4443007"/>
          </a:xfrm>
        </p:grpSpPr>
        <p:grpSp>
          <p:nvGrpSpPr>
            <p:cNvPr id="5" name="Group 209"/>
            <p:cNvGrpSpPr/>
            <p:nvPr/>
          </p:nvGrpSpPr>
          <p:grpSpPr>
            <a:xfrm>
              <a:off x="4728372" y="4877049"/>
              <a:ext cx="756776" cy="486383"/>
              <a:chOff x="3951405" y="4745205"/>
              <a:chExt cx="936104" cy="486383"/>
            </a:xfrm>
          </p:grpSpPr>
          <p:grpSp>
            <p:nvGrpSpPr>
              <p:cNvPr id="6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0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73"/>
            <p:cNvCxnSpPr/>
            <p:nvPr/>
          </p:nvCxnSpPr>
          <p:spPr>
            <a:xfrm>
              <a:off x="8196429" y="3765174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7"/>
            <p:cNvGrpSpPr/>
            <p:nvPr/>
          </p:nvGrpSpPr>
          <p:grpSpPr>
            <a:xfrm>
              <a:off x="4663741" y="3764825"/>
              <a:ext cx="440873" cy="1110485"/>
              <a:chOff x="4247964" y="1556792"/>
              <a:chExt cx="504056" cy="1440160"/>
            </a:xfrm>
          </p:grpSpPr>
          <p:sp>
            <p:nvSpPr>
              <p:cNvPr id="17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19"/>
            <p:cNvCxnSpPr/>
            <p:nvPr/>
          </p:nvCxnSpPr>
          <p:spPr>
            <a:xfrm>
              <a:off x="5104615" y="3750944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6"/>
            <p:cNvCxnSpPr>
              <a:endCxn id="17" idx="1"/>
            </p:cNvCxnSpPr>
            <p:nvPr/>
          </p:nvCxnSpPr>
          <p:spPr>
            <a:xfrm>
              <a:off x="4096904" y="4333949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55"/>
            <p:cNvGrpSpPr/>
            <p:nvPr/>
          </p:nvGrpSpPr>
          <p:grpSpPr>
            <a:xfrm>
              <a:off x="939655" y="4097971"/>
              <a:ext cx="606682" cy="435716"/>
              <a:chOff x="2404839" y="5085184"/>
              <a:chExt cx="2503533" cy="435716"/>
            </a:xfrm>
          </p:grpSpPr>
          <p:cxnSp>
            <p:nvCxnSpPr>
              <p:cNvPr id="25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64"/>
            <p:cNvGrpSpPr/>
            <p:nvPr/>
          </p:nvGrpSpPr>
          <p:grpSpPr>
            <a:xfrm rot="16200000">
              <a:off x="8425893" y="3855513"/>
              <a:ext cx="606682" cy="435716"/>
              <a:chOff x="2404839" y="5085184"/>
              <a:chExt cx="2503533" cy="435716"/>
            </a:xfrm>
          </p:grpSpPr>
          <p:cxnSp>
            <p:nvCxnSpPr>
              <p:cNvPr id="34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Oval 82"/>
            <p:cNvSpPr/>
            <p:nvPr/>
          </p:nvSpPr>
          <p:spPr>
            <a:xfrm>
              <a:off x="63052" y="4894023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88"/>
            <p:cNvCxnSpPr/>
            <p:nvPr/>
          </p:nvCxnSpPr>
          <p:spPr>
            <a:xfrm>
              <a:off x="372818" y="4300114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89"/>
            <p:cNvCxnSpPr/>
            <p:nvPr/>
          </p:nvCxnSpPr>
          <p:spPr>
            <a:xfrm rot="5400000">
              <a:off x="96340" y="4603759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154"/>
            <p:cNvGrpSpPr/>
            <p:nvPr/>
          </p:nvGrpSpPr>
          <p:grpSpPr>
            <a:xfrm>
              <a:off x="-8956" y="5449013"/>
              <a:ext cx="756776" cy="486383"/>
              <a:chOff x="3951405" y="4745205"/>
              <a:chExt cx="936104" cy="486383"/>
            </a:xfrm>
          </p:grpSpPr>
          <p:grpSp>
            <p:nvGrpSpPr>
              <p:cNvPr id="46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48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217"/>
            <p:cNvGrpSpPr/>
            <p:nvPr/>
          </p:nvGrpSpPr>
          <p:grpSpPr>
            <a:xfrm>
              <a:off x="8339393" y="4364905"/>
              <a:ext cx="756776" cy="479550"/>
              <a:chOff x="3951405" y="4752038"/>
              <a:chExt cx="936104" cy="479550"/>
            </a:xfrm>
          </p:grpSpPr>
          <p:grpSp>
            <p:nvGrpSpPr>
              <p:cNvPr id="54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56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476"/>
                <p:cNvSpPr txBox="1"/>
                <p:nvPr/>
              </p:nvSpPr>
              <p:spPr>
                <a:xfrm>
                  <a:off x="891732" y="3589828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32" y="3589828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118" b="-1666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486"/>
                <p:cNvSpPr txBox="1"/>
                <p:nvPr/>
              </p:nvSpPr>
              <p:spPr>
                <a:xfrm>
                  <a:off x="8350841" y="3276246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841" y="3276246"/>
                  <a:ext cx="57788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4118" b="-1875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ángulo 62"/>
            <p:cNvSpPr/>
            <p:nvPr/>
          </p:nvSpPr>
          <p:spPr>
            <a:xfrm>
              <a:off x="1564093" y="3415116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5681356" y="2988677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5" name="Conector angular 64"/>
            <p:cNvCxnSpPr/>
            <p:nvPr/>
          </p:nvCxnSpPr>
          <p:spPr>
            <a:xfrm rot="5400000" flipH="1" flipV="1">
              <a:off x="4909852" y="2925756"/>
              <a:ext cx="1504600" cy="611112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angular 65"/>
            <p:cNvCxnSpPr/>
            <p:nvPr/>
          </p:nvCxnSpPr>
          <p:spPr>
            <a:xfrm rot="16200000" flipV="1">
              <a:off x="3276913" y="3459453"/>
              <a:ext cx="1617505" cy="485154"/>
            </a:xfrm>
            <a:prstGeom prst="bentConnector3">
              <a:avLst>
                <a:gd name="adj1" fmla="val 10055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angular 66"/>
            <p:cNvCxnSpPr/>
            <p:nvPr/>
          </p:nvCxnSpPr>
          <p:spPr>
            <a:xfrm rot="16200000" flipH="1">
              <a:off x="3889209" y="4586089"/>
              <a:ext cx="1866060" cy="557425"/>
            </a:xfrm>
            <a:prstGeom prst="bentConnector3">
              <a:avLst>
                <a:gd name="adj1" fmla="val 10041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angular 67"/>
            <p:cNvCxnSpPr/>
            <p:nvPr/>
          </p:nvCxnSpPr>
          <p:spPr>
            <a:xfrm rot="5400000">
              <a:off x="3919644" y="5191457"/>
              <a:ext cx="2226269" cy="557757"/>
            </a:xfrm>
            <a:prstGeom prst="bentConnector3">
              <a:avLst>
                <a:gd name="adj1" fmla="val 1001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ángulo 68"/>
                <p:cNvSpPr/>
                <p:nvPr/>
              </p:nvSpPr>
              <p:spPr>
                <a:xfrm>
                  <a:off x="6023935" y="2427474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9" name="Rectángulo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35" y="2427474"/>
                  <a:ext cx="4411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766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ángulo 69"/>
                <p:cNvSpPr/>
                <p:nvPr/>
              </p:nvSpPr>
              <p:spPr>
                <a:xfrm>
                  <a:off x="3650383" y="2419221"/>
                  <a:ext cx="463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0" name="Rectángulo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383" y="2419221"/>
                  <a:ext cx="46326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5582789" y="6492896"/>
                  <a:ext cx="631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89" y="6492896"/>
                  <a:ext cx="63190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55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4432201" y="5920716"/>
                  <a:ext cx="5164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201" y="5920716"/>
                  <a:ext cx="5164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978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17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=0,56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0,56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+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1−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=0,48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68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0,4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8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6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8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grpSp>
        <p:nvGrpSpPr>
          <p:cNvPr id="2" name="Grupo 1"/>
          <p:cNvGrpSpPr/>
          <p:nvPr/>
        </p:nvGrpSpPr>
        <p:grpSpPr>
          <a:xfrm>
            <a:off x="1115616" y="869280"/>
            <a:ext cx="7110566" cy="3148632"/>
            <a:chOff x="-8956" y="2310150"/>
            <a:chExt cx="9105125" cy="4552078"/>
          </a:xfrm>
        </p:grpSpPr>
        <p:grpSp>
          <p:nvGrpSpPr>
            <p:cNvPr id="5" name="Group 209"/>
            <p:cNvGrpSpPr/>
            <p:nvPr/>
          </p:nvGrpSpPr>
          <p:grpSpPr>
            <a:xfrm>
              <a:off x="4728372" y="4877049"/>
              <a:ext cx="756776" cy="486383"/>
              <a:chOff x="3951405" y="4745205"/>
              <a:chExt cx="936104" cy="486383"/>
            </a:xfrm>
          </p:grpSpPr>
          <p:grpSp>
            <p:nvGrpSpPr>
              <p:cNvPr id="6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0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73"/>
            <p:cNvCxnSpPr/>
            <p:nvPr/>
          </p:nvCxnSpPr>
          <p:spPr>
            <a:xfrm>
              <a:off x="8196429" y="3765174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7"/>
            <p:cNvGrpSpPr/>
            <p:nvPr/>
          </p:nvGrpSpPr>
          <p:grpSpPr>
            <a:xfrm>
              <a:off x="4663741" y="3764825"/>
              <a:ext cx="440873" cy="1110485"/>
              <a:chOff x="4247964" y="1556792"/>
              <a:chExt cx="504056" cy="1440160"/>
            </a:xfrm>
          </p:grpSpPr>
          <p:sp>
            <p:nvSpPr>
              <p:cNvPr id="17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19"/>
            <p:cNvCxnSpPr/>
            <p:nvPr/>
          </p:nvCxnSpPr>
          <p:spPr>
            <a:xfrm>
              <a:off x="5104615" y="3750944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6"/>
            <p:cNvCxnSpPr>
              <a:endCxn id="17" idx="1"/>
            </p:cNvCxnSpPr>
            <p:nvPr/>
          </p:nvCxnSpPr>
          <p:spPr>
            <a:xfrm>
              <a:off x="4096904" y="4333949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55"/>
            <p:cNvGrpSpPr/>
            <p:nvPr/>
          </p:nvGrpSpPr>
          <p:grpSpPr>
            <a:xfrm>
              <a:off x="939655" y="4097971"/>
              <a:ext cx="606682" cy="435716"/>
              <a:chOff x="2404839" y="5085184"/>
              <a:chExt cx="2503533" cy="435716"/>
            </a:xfrm>
          </p:grpSpPr>
          <p:cxnSp>
            <p:nvCxnSpPr>
              <p:cNvPr id="25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64"/>
            <p:cNvGrpSpPr/>
            <p:nvPr/>
          </p:nvGrpSpPr>
          <p:grpSpPr>
            <a:xfrm rot="16200000">
              <a:off x="8425893" y="3855513"/>
              <a:ext cx="606682" cy="435716"/>
              <a:chOff x="2404839" y="5085184"/>
              <a:chExt cx="2503533" cy="435716"/>
            </a:xfrm>
          </p:grpSpPr>
          <p:cxnSp>
            <p:nvCxnSpPr>
              <p:cNvPr id="34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Oval 82"/>
            <p:cNvSpPr/>
            <p:nvPr/>
          </p:nvSpPr>
          <p:spPr>
            <a:xfrm>
              <a:off x="63052" y="4894023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88"/>
            <p:cNvCxnSpPr/>
            <p:nvPr/>
          </p:nvCxnSpPr>
          <p:spPr>
            <a:xfrm>
              <a:off x="372818" y="4300114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89"/>
            <p:cNvCxnSpPr/>
            <p:nvPr/>
          </p:nvCxnSpPr>
          <p:spPr>
            <a:xfrm rot="5400000">
              <a:off x="96340" y="4603759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154"/>
            <p:cNvGrpSpPr/>
            <p:nvPr/>
          </p:nvGrpSpPr>
          <p:grpSpPr>
            <a:xfrm>
              <a:off x="-8956" y="5449013"/>
              <a:ext cx="756776" cy="486383"/>
              <a:chOff x="3951405" y="4745205"/>
              <a:chExt cx="936104" cy="486383"/>
            </a:xfrm>
          </p:grpSpPr>
          <p:grpSp>
            <p:nvGrpSpPr>
              <p:cNvPr id="46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48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217"/>
            <p:cNvGrpSpPr/>
            <p:nvPr/>
          </p:nvGrpSpPr>
          <p:grpSpPr>
            <a:xfrm>
              <a:off x="8339393" y="4364905"/>
              <a:ext cx="756776" cy="479550"/>
              <a:chOff x="3951405" y="4752038"/>
              <a:chExt cx="936104" cy="479550"/>
            </a:xfrm>
          </p:grpSpPr>
          <p:grpSp>
            <p:nvGrpSpPr>
              <p:cNvPr id="54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56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476"/>
                <p:cNvSpPr txBox="1"/>
                <p:nvPr/>
              </p:nvSpPr>
              <p:spPr>
                <a:xfrm>
                  <a:off x="891732" y="3589828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32" y="3589828"/>
                  <a:ext cx="57788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081" b="-3333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486"/>
                <p:cNvSpPr txBox="1"/>
                <p:nvPr/>
              </p:nvSpPr>
              <p:spPr>
                <a:xfrm>
                  <a:off x="8350841" y="3276246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841" y="3276246"/>
                  <a:ext cx="57788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730" b="-3571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ángulo 62"/>
            <p:cNvSpPr/>
            <p:nvPr/>
          </p:nvSpPr>
          <p:spPr>
            <a:xfrm>
              <a:off x="1564093" y="3415116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5681356" y="2988677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5" name="Conector angular 64"/>
            <p:cNvCxnSpPr/>
            <p:nvPr/>
          </p:nvCxnSpPr>
          <p:spPr>
            <a:xfrm rot="5400000" flipH="1" flipV="1">
              <a:off x="4909852" y="2925756"/>
              <a:ext cx="1504600" cy="611112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angular 65"/>
            <p:cNvCxnSpPr/>
            <p:nvPr/>
          </p:nvCxnSpPr>
          <p:spPr>
            <a:xfrm rot="16200000" flipV="1">
              <a:off x="3276913" y="3459453"/>
              <a:ext cx="1617505" cy="485154"/>
            </a:xfrm>
            <a:prstGeom prst="bentConnector3">
              <a:avLst>
                <a:gd name="adj1" fmla="val 10055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angular 66"/>
            <p:cNvCxnSpPr/>
            <p:nvPr/>
          </p:nvCxnSpPr>
          <p:spPr>
            <a:xfrm rot="16200000" flipH="1">
              <a:off x="3889209" y="4586089"/>
              <a:ext cx="1866060" cy="557425"/>
            </a:xfrm>
            <a:prstGeom prst="bentConnector3">
              <a:avLst>
                <a:gd name="adj1" fmla="val 10041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angular 67"/>
            <p:cNvCxnSpPr/>
            <p:nvPr/>
          </p:nvCxnSpPr>
          <p:spPr>
            <a:xfrm rot="5400000">
              <a:off x="3919644" y="5191457"/>
              <a:ext cx="2226269" cy="557757"/>
            </a:xfrm>
            <a:prstGeom prst="bentConnector3">
              <a:avLst>
                <a:gd name="adj1" fmla="val 1001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ángulo 68"/>
                <p:cNvSpPr/>
                <p:nvPr/>
              </p:nvSpPr>
              <p:spPr>
                <a:xfrm>
                  <a:off x="6023935" y="2427474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9" name="Rectángulo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35" y="2427474"/>
                  <a:ext cx="4411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ángulo 69"/>
                <p:cNvSpPr/>
                <p:nvPr/>
              </p:nvSpPr>
              <p:spPr>
                <a:xfrm>
                  <a:off x="3650383" y="2310150"/>
                  <a:ext cx="463267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0" name="Rectángulo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383" y="2310150"/>
                  <a:ext cx="463267" cy="369333"/>
                </a:xfrm>
                <a:prstGeom prst="rect">
                  <a:avLst/>
                </a:prstGeom>
                <a:blipFill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5582789" y="6492896"/>
                  <a:ext cx="631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89" y="6492896"/>
                  <a:ext cx="63190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173" b="-4285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4432201" y="5920716"/>
                  <a:ext cx="5164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201" y="5920716"/>
                  <a:ext cx="51648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545" b="-4523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uadroTexto 2"/>
          <p:cNvSpPr txBox="1"/>
          <p:nvPr/>
        </p:nvSpPr>
        <p:spPr>
          <a:xfrm>
            <a:off x="6156176" y="4869160"/>
            <a:ext cx="295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(solo usado para adaptación)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64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36712"/>
            <a:ext cx="9025109" cy="5976664"/>
          </a:xfrm>
        </p:spPr>
        <p:txBody>
          <a:bodyPr>
            <a:noAutofit/>
          </a:bodyPr>
          <a:lstStyle/>
          <a:p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4736820" y="2555799"/>
            <a:ext cx="756776" cy="486383"/>
            <a:chOff x="3951405" y="4745205"/>
            <a:chExt cx="936104" cy="486383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/>
          <p:cNvCxnSpPr/>
          <p:nvPr/>
        </p:nvCxnSpPr>
        <p:spPr>
          <a:xfrm flipH="1" flipV="1">
            <a:off x="1547664" y="2006031"/>
            <a:ext cx="556523" cy="66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96640" y="1429693"/>
            <a:ext cx="1175074" cy="14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88259" y="1887769"/>
            <a:ext cx="1417093" cy="249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9900" y="1304764"/>
            <a:ext cx="1417093" cy="249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672189" y="1443575"/>
            <a:ext cx="440873" cy="1110485"/>
            <a:chOff x="4247964" y="1556792"/>
            <a:chExt cx="504056" cy="1440160"/>
          </a:xfrm>
        </p:grpSpPr>
        <p:sp>
          <p:nvSpPr>
            <p:cNvPr id="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endCxn id="5" idx="1"/>
          </p:cNvCxnSpPr>
          <p:nvPr/>
        </p:nvCxnSpPr>
        <p:spPr>
          <a:xfrm>
            <a:off x="5113063" y="142969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1421" y="2012698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8" idx="1"/>
          </p:cNvCxnSpPr>
          <p:nvPr/>
        </p:nvCxnSpPr>
        <p:spPr>
          <a:xfrm>
            <a:off x="4105352" y="201269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65503" y="143663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48103" y="1776721"/>
            <a:ext cx="606682" cy="435716"/>
            <a:chOff x="2404839" y="5085184"/>
            <a:chExt cx="2503533" cy="4357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>
            <a:off x="8434341" y="1534263"/>
            <a:ext cx="606682" cy="435716"/>
            <a:chOff x="2404839" y="5085184"/>
            <a:chExt cx="2503533" cy="4357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979712" y="2026578"/>
            <a:ext cx="283419" cy="1915588"/>
            <a:chOff x="1979712" y="2854670"/>
            <a:chExt cx="283419" cy="1915588"/>
          </a:xfrm>
        </p:grpSpPr>
        <p:sp>
          <p:nvSpPr>
            <p:cNvPr id="6" name="Rectangle 5"/>
            <p:cNvSpPr/>
            <p:nvPr/>
          </p:nvSpPr>
          <p:spPr>
            <a:xfrm rot="16200000">
              <a:off x="1496774" y="3670755"/>
              <a:ext cx="1249295" cy="2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21421" y="2854670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21421" y="4437112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476697" y="1433535"/>
            <a:ext cx="283419" cy="1915588"/>
            <a:chOff x="1979712" y="2854670"/>
            <a:chExt cx="283419" cy="1915588"/>
          </a:xfrm>
        </p:grpSpPr>
        <p:sp>
          <p:nvSpPr>
            <p:cNvPr id="79" name="Rectangle 78"/>
            <p:cNvSpPr/>
            <p:nvPr/>
          </p:nvSpPr>
          <p:spPr>
            <a:xfrm rot="16200000">
              <a:off x="1496774" y="3670755"/>
              <a:ext cx="1249295" cy="2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121421" y="2854670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21421" y="4437112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71500" y="2572773"/>
            <a:ext cx="660579" cy="56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81266" y="197886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04788" y="228250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-508" y="3127763"/>
            <a:ext cx="756776" cy="486383"/>
            <a:chOff x="3951405" y="4745205"/>
            <a:chExt cx="936104" cy="486383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347841" y="2043655"/>
            <a:ext cx="756776" cy="479550"/>
            <a:chOff x="3951405" y="4752038"/>
            <a:chExt cx="936104" cy="479550"/>
          </a:xfrm>
        </p:grpSpPr>
        <p:grpSp>
          <p:nvGrpSpPr>
            <p:cNvPr id="219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/>
              <p:cNvSpPr txBox="1"/>
              <p:nvPr/>
            </p:nvSpPr>
            <p:spPr>
              <a:xfrm>
                <a:off x="900180" y="126857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0" y="1268578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8359289" y="954996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89" y="954996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/>
              <p:cNvSpPr txBox="1"/>
              <p:nvPr/>
            </p:nvSpPr>
            <p:spPr>
              <a:xfrm>
                <a:off x="3034152" y="1279083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TextBox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52" y="1279083"/>
                <a:ext cx="5778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2399314" y="281321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14" y="2813218"/>
                <a:ext cx="5778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926661" y="875695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61" y="875695"/>
                <a:ext cx="5778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6743432" y="218402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432" y="2184028"/>
                <a:ext cx="5778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6645111" y="6494578"/>
            <a:ext cx="2498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*redes de polarización omitidas</a:t>
            </a:r>
            <a:endParaRPr lang="es-A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954395" y="4332810"/>
                <a:ext cx="614259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0,76 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  <a:r>
                  <a:rPr lang="es-AR" sz="2400" dirty="0"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0,52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0,88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0,53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endParaRPr lang="es-ES" sz="2000" dirty="0" smtClean="0">
                  <a:latin typeface="Verdana" pitchFamily="34" charset="0"/>
                  <a:ea typeface="Verdana" pitchFamily="34" charset="0"/>
                </a:endParaRPr>
              </a:p>
              <a:p>
                <a:r>
                  <a:rPr lang="es-ES" sz="2000" dirty="0" smtClean="0">
                    <a:latin typeface="Verdana" pitchFamily="34" charset="0"/>
                    <a:ea typeface="Verdana" pitchFamily="34" charset="0"/>
                  </a:rPr>
                  <a:t> Tacos a cortocircuito</a:t>
                </a:r>
              </a:p>
              <a:p>
                <a:r>
                  <a:rPr lang="es-ES" sz="2000" dirty="0"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ES" sz="2000" dirty="0" smtClean="0">
                    <a:latin typeface="Verdana" pitchFamily="34" charset="0"/>
                    <a:ea typeface="Verdana" pitchFamily="34" charset="0"/>
                  </a:rPr>
                  <a:t>Líneas de transmisión genéricas con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𝜆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0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95" y="4332810"/>
                <a:ext cx="6142598" cy="1754326"/>
              </a:xfrm>
              <a:prstGeom prst="rect">
                <a:avLst/>
              </a:prstGeom>
              <a:blipFill>
                <a:blip r:embed="rId8"/>
                <a:stretch>
                  <a:fillRect l="-298" b="-52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grpSp>
        <p:nvGrpSpPr>
          <p:cNvPr id="85" name="Group 217"/>
          <p:cNvGrpSpPr/>
          <p:nvPr/>
        </p:nvGrpSpPr>
        <p:grpSpPr>
          <a:xfrm>
            <a:off x="7227044" y="3320988"/>
            <a:ext cx="756776" cy="479550"/>
            <a:chOff x="3951405" y="4752038"/>
            <a:chExt cx="936104" cy="479550"/>
          </a:xfrm>
        </p:grpSpPr>
        <p:grpSp>
          <p:nvGrpSpPr>
            <p:cNvPr id="86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88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217"/>
          <p:cNvGrpSpPr/>
          <p:nvPr/>
        </p:nvGrpSpPr>
        <p:grpSpPr>
          <a:xfrm>
            <a:off x="1734591" y="3789040"/>
            <a:ext cx="756776" cy="479550"/>
            <a:chOff x="3951405" y="4752038"/>
            <a:chExt cx="936104" cy="479550"/>
          </a:xfrm>
        </p:grpSpPr>
        <p:grpSp>
          <p:nvGrpSpPr>
            <p:cNvPr id="96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98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764704"/>
                <a:ext cx="9025109" cy="5652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=0,56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0,56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0,48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68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0,4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8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6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8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Cambria Math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Ahora bien, considerando la leve desadaptación a la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=0,57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65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), con los tramos diseñados el generador ve una impedancia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=61,4+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9,45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por lo que se espera una pérdida de retorno hacia el generador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𝑹𝑳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𝒅𝑩</m:t>
                    </m:r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</a:p>
              <a:p>
                <a:pPr algn="just"/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Calculando las ganancias esperadas con estos valores: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=8,44 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E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𝑟𝑒𝑎𝑙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𝒅𝑩</m:t>
                      </m:r>
                    </m:oMath>
                  </m:oMathPara>
                </a14:m>
                <a:endParaRPr lang="es-E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764704"/>
                <a:ext cx="9025109" cy="5652628"/>
              </a:xfrm>
              <a:prstGeom prst="rect">
                <a:avLst/>
              </a:prstGeom>
              <a:blipFill>
                <a:blip r:embed="rId3"/>
                <a:stretch>
                  <a:fillRect l="-1013" r="-1013" b="-12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45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0,76 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</a:t>
                </a:r>
                <a:r>
                  <a:rPr lang="es-AR" sz="2400" dirty="0">
                    <a:solidFill>
                      <a:schemeClr val="tx1"/>
                    </a:solidFill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0,52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0,88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0,53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 </m:t>
                    </m:r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r"/>
                <a:r>
                  <a:rPr lang="es-ES" sz="16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*Notar que los puertos están numerados 7 y 8</a:t>
                </a: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3"/>
                <a:stretch>
                  <a:fillRect r="-338" b="-27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" y="1376772"/>
            <a:ext cx="8938655" cy="27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amplificadores de bajo ruido</a:t>
            </a:r>
            <a:endParaRPr lang="es-AR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" y="656692"/>
            <a:ext cx="902854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Disponible de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5436604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Recordando el concepto de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potencia disponible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es aquella suministrada por el generador en condiciones óptimas de adaptación (en este caso una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s-ES" sz="2400" b="0" dirty="0" smtClean="0">
                    <a:solidFill>
                      <a:schemeClr val="tx1"/>
                    </a:solidFill>
                    <a:latin typeface="Verdana" pitchFamily="34" charset="0"/>
                    <a:ea typeface="Cambria Math"/>
                  </a:rPr>
                  <a:t>.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Cambria Math"/>
                  </a:rPr>
                  <a:t>La potencia disponible de ruido es entonces:</a:t>
                </a:r>
              </a:p>
              <a:p>
                <a:pPr algn="just"/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𝑘𝑇𝐵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 temperatura ambiente,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−174 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𝑑𝐵𝑚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.</m:t>
                    </m:r>
                  </m:oMath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5436604"/>
              </a:xfrm>
              <a:blipFill>
                <a:blip r:embed="rId2"/>
                <a:stretch>
                  <a:fillRect l="-1081" r="-1014" b="-39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3023828" y="810888"/>
            <a:ext cx="1609441" cy="1837425"/>
            <a:chOff x="-508" y="2671695"/>
            <a:chExt cx="1609441" cy="1837425"/>
          </a:xfrm>
        </p:grpSpPr>
        <p:grpSp>
          <p:nvGrpSpPr>
            <p:cNvPr id="4" name="Group 55"/>
            <p:cNvGrpSpPr/>
            <p:nvPr/>
          </p:nvGrpSpPr>
          <p:grpSpPr>
            <a:xfrm>
              <a:off x="948103" y="2671695"/>
              <a:ext cx="606682" cy="435716"/>
              <a:chOff x="2404839" y="5085184"/>
              <a:chExt cx="2503533" cy="435716"/>
            </a:xfrm>
          </p:grpSpPr>
          <p:cxnSp>
            <p:nvCxnSpPr>
              <p:cNvPr id="5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82"/>
            <p:cNvSpPr/>
            <p:nvPr/>
          </p:nvSpPr>
          <p:spPr>
            <a:xfrm>
              <a:off x="71500" y="3467747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88"/>
            <p:cNvCxnSpPr/>
            <p:nvPr/>
          </p:nvCxnSpPr>
          <p:spPr>
            <a:xfrm>
              <a:off x="381266" y="2873838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89"/>
            <p:cNvCxnSpPr/>
            <p:nvPr/>
          </p:nvCxnSpPr>
          <p:spPr>
            <a:xfrm rot="5400000">
              <a:off x="104788" y="317748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4"/>
            <p:cNvGrpSpPr/>
            <p:nvPr/>
          </p:nvGrpSpPr>
          <p:grpSpPr>
            <a:xfrm>
              <a:off x="-508" y="4022737"/>
              <a:ext cx="756776" cy="486383"/>
              <a:chOff x="3951405" y="4745205"/>
              <a:chExt cx="936104" cy="486383"/>
            </a:xfrm>
          </p:grpSpPr>
          <p:grpSp>
            <p:nvGrpSpPr>
              <p:cNvPr id="17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9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476"/>
                <p:cNvSpPr txBox="1"/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3717854" y="1745483"/>
                <a:ext cx="577850" cy="37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54" y="1745483"/>
                <a:ext cx="577850" cy="379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5992187" y="1379559"/>
                <a:ext cx="2410403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Verdana" pitchFamily="34" charset="0"/>
                        </a:rPr>
                        <m:t>=4</m:t>
                      </m:r>
                      <m:r>
                        <a:rPr lang="es-ES" i="1">
                          <a:latin typeface="Cambria Math" panose="02040503050406030204" pitchFamily="18" charset="0"/>
                          <a:ea typeface="Verdana" pitchFamily="34" charset="0"/>
                        </a:rPr>
                        <m:t>𝑘𝑇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𝑛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Verdana" pitchFamily="34" charset="0"/>
                        </a:rPr>
                        <m:t>𝐵</m:t>
                      </m:r>
                      <m:r>
                        <a:rPr lang="es-ES" i="1">
                          <a:latin typeface="Cambria Math" panose="02040503050406030204" pitchFamily="18" charset="0"/>
                          <a:ea typeface="Verdana" pitchFamily="34" charset="0"/>
                        </a:rPr>
                        <m:t>     [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Verdana" pitchFamily="34" charset="0"/>
                        </a:rPr>
                        <m:t>]</m:t>
                      </m:r>
                    </m:oMath>
                  </m:oMathPara>
                </a14:m>
                <a:endParaRPr lang="es-ES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87" y="1379559"/>
                <a:ext cx="2410403" cy="379335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de Ruido en un Sistema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Supongamos que a la entrada de un amplificador existe una </a:t>
                </a:r>
                <a:r>
                  <a:rPr lang="es-ES" sz="2400" dirty="0" smtClean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</a:rPr>
                  <a:t>señal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contaminada con </a:t>
                </a:r>
                <a:r>
                  <a:rPr lang="es-ES" sz="2400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</a:rPr>
                  <a:t>ruido aditivo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de manera que la potencia total disponible a la entrada es: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Si el amplificador tiene ganancia disponible igual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𝐺</m:t>
                        </m:r>
                      </m:e>
                      <m:sub>
                        <m:r>
                          <a:rPr lang="es-E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entonces la potencia disponible a la salida es: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𝑜𝑢𝑡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sSub>
                        <m:sSubPr>
                          <m:ctrlPr>
                            <a:rPr lang="es-E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sSub>
                        <m:sSubPr>
                          <m:ctrlPr>
                            <a:rPr lang="es-E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𝑎𝑚𝑝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s-ES" sz="2400" dirty="0" smtClean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ruido total a la salida de un amplificador es igual al ruido a la entrada multiplicado por su ganancia disponible, más </a:t>
                </a:r>
                <a:r>
                  <a:rPr lang="es-ES" sz="2400" dirty="0" smtClean="0">
                    <a:solidFill>
                      <a:srgbClr val="7030A0"/>
                    </a:solidFill>
                    <a:latin typeface="Verdana" pitchFamily="34" charset="0"/>
                    <a:ea typeface="Verdana" pitchFamily="34" charset="0"/>
                  </a:rPr>
                  <a:t>el ruido introducido por el propio amplificador.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t="-806" r="-1014" b="-25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Potencia de Ruido en un Sistema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5976664"/>
              </a:xfrm>
            </p:spPr>
            <p:txBody>
              <a:bodyPr>
                <a:noAutofit/>
              </a:bodyPr>
              <a:lstStyle/>
              <a:p>
                <a:pPr algn="just"/>
                <a:endParaRPr lang="es-AR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𝑜𝑢𝑡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sSub>
                        <m:sSubPr>
                          <m:ctrlPr>
                            <a:rPr lang="es-E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sSub>
                        <m:sSubPr>
                          <m:ctrlPr>
                            <a:rPr lang="es-E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𝑎𝑚𝑝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s-ES" sz="2400" dirty="0" smtClean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ruido total a la salida de un amplificador es igual al ruido a la entrada multiplicado por su ganancia disponible, más </a:t>
                </a:r>
                <a:r>
                  <a:rPr lang="es-ES" sz="2400" dirty="0" smtClean="0">
                    <a:solidFill>
                      <a:srgbClr val="7030A0"/>
                    </a:solidFill>
                    <a:latin typeface="Verdana" pitchFamily="34" charset="0"/>
                    <a:ea typeface="Verdana" pitchFamily="34" charset="0"/>
                  </a:rPr>
                  <a:t>el ruido introducido por el propio amplificador.</a:t>
                </a:r>
                <a:endParaRPr lang="es-ES" sz="2400" dirty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 evidente entonces que la relación señal a ruido disponible es siempre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menor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a la salida que a la entrada: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𝑜𝑢𝑡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𝑎𝑚𝑝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5976664"/>
              </a:xfrm>
              <a:blipFill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Factor de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introduce el concepto de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factor de ruido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F, como el cociente entre la relación señal a ruido a la entrada y a la salida de un determinado sistema: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𝐹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A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𝑖𝑛</m:t>
                                  </m:r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𝑖𝑛</m:t>
                                  </m:r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𝑎𝑣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𝑖𝑛</m:t>
                                  </m:r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𝑎𝑣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𝑖𝑛</m:t>
                                  </m:r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𝑎𝑚𝑝</m:t>
                                  </m:r>
                                  <m:r>
                                    <a:rPr lang="es-E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s-A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𝑎𝑣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𝑎𝑚𝑝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400" dirty="0" smtClean="0">
                  <a:solidFill>
                    <a:srgbClr val="7030A0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𝐹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=1+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𝑎𝑚𝑝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llama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figura de ruido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a su valor en dB: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𝑁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𝐹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=10</m:t>
                      </m:r>
                      <m:func>
                        <m:func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 b="-9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8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Factor de Ruido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𝐹</m:t>
                      </m:r>
                      <m:r>
                        <a:rPr lang="es-A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=1+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𝑎𝑚𝑝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𝑖𝑛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𝑎𝑣</m:t>
                              </m:r>
                            </m:sub>
                          </m:sSub>
                        </m:den>
                      </m:f>
                      <m:r>
                        <a:rPr lang="es-A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𝑖𝑛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𝑘𝑇𝐵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 factor de ruido es siempre un número mayor o igual a 1. En amplificadores, suele ser una especificación del fabricante. Se puede despejar la expresión anterior para calcular el ruido disponible generado por el amplificador: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𝑎𝑚𝑝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,</m:t>
                          </m:r>
                          <m:r>
                            <a:rPr lang="es-E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𝑎𝑣</m:t>
                          </m:r>
                        </m:sub>
                      </m:sSub>
                      <m:d>
                        <m:d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−1</m:t>
                          </m:r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𝑘𝑇𝐵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Recordar que estamos hablando siempre de potencia de ruido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disponible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que diferentes condiciones de adaptación pueden llevar a diferentes potencias de ruido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desarrolladas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  <a:endParaRPr lang="es-ES" sz="2400" u="sng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728700"/>
                <a:ext cx="9025109" cy="6048672"/>
              </a:xfrm>
              <a:blipFill>
                <a:blip r:embed="rId2"/>
                <a:stretch>
                  <a:fillRect l="-1081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9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Factor de Ruido Total en Cascada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656692"/>
                <a:ext cx="9025109" cy="604867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puede demostrar que, al poseer múltiples bloques en cascada, cada uno con factor de ruido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𝐹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el factor de ruido total es: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𝐹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𝑎𝑣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+…+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𝑎𝑣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𝑎𝑣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,2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𝑎𝑣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 importante que la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primera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etapa en la cascada sea de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alta ganancia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baja figura de ruido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, por eso muchos sistemas de comunicaciones tienen un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amplificador de bajo ruido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a la entrada.</a:t>
                </a:r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656692"/>
                <a:ext cx="9025109" cy="6048672"/>
              </a:xfrm>
              <a:blipFill>
                <a:blip r:embed="rId2"/>
                <a:stretch>
                  <a:fillRect l="-1081" t="-806" r="-1014" b="-37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683568" y="2348880"/>
            <a:ext cx="1609441" cy="1837425"/>
            <a:chOff x="-508" y="2671695"/>
            <a:chExt cx="1609441" cy="1837425"/>
          </a:xfrm>
        </p:grpSpPr>
        <p:grpSp>
          <p:nvGrpSpPr>
            <p:cNvPr id="5" name="Group 55"/>
            <p:cNvGrpSpPr/>
            <p:nvPr/>
          </p:nvGrpSpPr>
          <p:grpSpPr>
            <a:xfrm>
              <a:off x="948103" y="2671695"/>
              <a:ext cx="606682" cy="435716"/>
              <a:chOff x="2404839" y="5085184"/>
              <a:chExt cx="2503533" cy="435716"/>
            </a:xfrm>
          </p:grpSpPr>
          <p:cxnSp>
            <p:nvCxnSpPr>
              <p:cNvPr id="18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Oval 82"/>
            <p:cNvSpPr/>
            <p:nvPr/>
          </p:nvSpPr>
          <p:spPr>
            <a:xfrm>
              <a:off x="71500" y="3467747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88"/>
            <p:cNvCxnSpPr/>
            <p:nvPr/>
          </p:nvCxnSpPr>
          <p:spPr>
            <a:xfrm>
              <a:off x="381266" y="2873838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89"/>
            <p:cNvCxnSpPr/>
            <p:nvPr/>
          </p:nvCxnSpPr>
          <p:spPr>
            <a:xfrm rot="5400000">
              <a:off x="104788" y="317748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154"/>
            <p:cNvGrpSpPr/>
            <p:nvPr/>
          </p:nvGrpSpPr>
          <p:grpSpPr>
            <a:xfrm>
              <a:off x="-508" y="4022737"/>
              <a:ext cx="756776" cy="486383"/>
              <a:chOff x="3951405" y="4745205"/>
              <a:chExt cx="936104" cy="486383"/>
            </a:xfrm>
          </p:grpSpPr>
          <p:grpSp>
            <p:nvGrpSpPr>
              <p:cNvPr id="11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3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476"/>
                <p:cNvSpPr txBox="1"/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45" y="3147053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1377594" y="3283475"/>
                <a:ext cx="577850" cy="37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94" y="3283475"/>
                <a:ext cx="577850" cy="379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2248853" y="2031927"/>
            <a:ext cx="1400156" cy="1248834"/>
            <a:chOff x="2248853" y="2031927"/>
            <a:chExt cx="1400156" cy="1248834"/>
          </a:xfrm>
        </p:grpSpPr>
        <p:sp>
          <p:nvSpPr>
            <p:cNvPr id="27" name="Triángulo isósceles 26"/>
            <p:cNvSpPr/>
            <p:nvPr/>
          </p:nvSpPr>
          <p:spPr>
            <a:xfrm rot="5400000">
              <a:off x="2324514" y="1956266"/>
              <a:ext cx="1248834" cy="1400156"/>
            </a:xfrm>
            <a:prstGeom prst="triangle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476"/>
                <p:cNvSpPr txBox="1"/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𝑎𝑣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76"/>
                <p:cNvSpPr txBox="1"/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o 30"/>
          <p:cNvGrpSpPr/>
          <p:nvPr/>
        </p:nvGrpSpPr>
        <p:grpSpPr>
          <a:xfrm>
            <a:off x="4020900" y="2046136"/>
            <a:ext cx="1400156" cy="1248834"/>
            <a:chOff x="2248853" y="2031927"/>
            <a:chExt cx="1400156" cy="1248834"/>
          </a:xfrm>
        </p:grpSpPr>
        <p:sp>
          <p:nvSpPr>
            <p:cNvPr id="32" name="Triángulo isósceles 31"/>
            <p:cNvSpPr/>
            <p:nvPr/>
          </p:nvSpPr>
          <p:spPr>
            <a:xfrm rot="5400000">
              <a:off x="2324514" y="1956266"/>
              <a:ext cx="1248834" cy="1400156"/>
            </a:xfrm>
            <a:prstGeom prst="triangle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476"/>
                <p:cNvSpPr txBox="1"/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𝑎𝑣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blipFill>
                  <a:blip r:embed="rId7"/>
                  <a:stretch>
                    <a:fillRect r="-947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476"/>
                <p:cNvSpPr txBox="1"/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/>
          <p:cNvGrpSpPr/>
          <p:nvPr/>
        </p:nvGrpSpPr>
        <p:grpSpPr>
          <a:xfrm>
            <a:off x="6372200" y="2031927"/>
            <a:ext cx="1400156" cy="1248834"/>
            <a:chOff x="2248853" y="2031927"/>
            <a:chExt cx="1400156" cy="1248834"/>
          </a:xfrm>
        </p:grpSpPr>
        <p:sp>
          <p:nvSpPr>
            <p:cNvPr id="36" name="Triángulo isósceles 35"/>
            <p:cNvSpPr/>
            <p:nvPr/>
          </p:nvSpPr>
          <p:spPr>
            <a:xfrm rot="5400000">
              <a:off x="2324514" y="1956266"/>
              <a:ext cx="1248834" cy="1400156"/>
            </a:xfrm>
            <a:prstGeom prst="triangle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476"/>
                <p:cNvSpPr txBox="1"/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𝑎𝑣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8" y="2289038"/>
                  <a:ext cx="577888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476"/>
                <p:cNvSpPr txBox="1"/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275" y="2585594"/>
                  <a:ext cx="577888" cy="381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Connector 88"/>
          <p:cNvCxnSpPr>
            <a:stCxn id="27" idx="0"/>
            <a:endCxn id="32" idx="3"/>
          </p:cNvCxnSpPr>
          <p:nvPr/>
        </p:nvCxnSpPr>
        <p:spPr>
          <a:xfrm>
            <a:off x="3649009" y="2656344"/>
            <a:ext cx="371891" cy="142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88"/>
          <p:cNvCxnSpPr/>
          <p:nvPr/>
        </p:nvCxnSpPr>
        <p:spPr>
          <a:xfrm>
            <a:off x="5472100" y="2670553"/>
            <a:ext cx="833066" cy="1420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88"/>
          <p:cNvCxnSpPr/>
          <p:nvPr/>
        </p:nvCxnSpPr>
        <p:spPr>
          <a:xfrm>
            <a:off x="7772356" y="2651587"/>
            <a:ext cx="371891" cy="37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Amplificadores de Bajo Ruido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91" y="728700"/>
            <a:ext cx="9025109" cy="6048672"/>
          </a:xfrm>
        </p:spPr>
        <p:txBody>
          <a:bodyPr>
            <a:noAutofit/>
          </a:bodyPr>
          <a:lstStyle/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Al diseñar un amplificador utilizando un transistor en emisor común, solemos buscar adaptar la entrada para maximizar la transferencia de potencia y minimizar las reflexiones. Esto ocasiona que el transistor vea, hacia el generador, una impedancia igual pero conjugada a su impedancia de entrada, maximizando la transferencia de potencia: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ES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43" name="Grupo 42"/>
          <p:cNvGrpSpPr/>
          <p:nvPr/>
        </p:nvGrpSpPr>
        <p:grpSpPr>
          <a:xfrm>
            <a:off x="575556" y="3466933"/>
            <a:ext cx="7596844" cy="3310439"/>
            <a:chOff x="-508" y="879678"/>
            <a:chExt cx="9105125" cy="4556274"/>
          </a:xfrm>
        </p:grpSpPr>
        <p:grpSp>
          <p:nvGrpSpPr>
            <p:cNvPr id="45" name="Group 209"/>
            <p:cNvGrpSpPr/>
            <p:nvPr/>
          </p:nvGrpSpPr>
          <p:grpSpPr>
            <a:xfrm>
              <a:off x="4736820" y="3450773"/>
              <a:ext cx="756776" cy="486383"/>
              <a:chOff x="3951405" y="4745205"/>
              <a:chExt cx="936104" cy="486383"/>
            </a:xfrm>
          </p:grpSpPr>
          <p:grpSp>
            <p:nvGrpSpPr>
              <p:cNvPr id="104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06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73"/>
            <p:cNvCxnSpPr/>
            <p:nvPr/>
          </p:nvCxnSpPr>
          <p:spPr>
            <a:xfrm>
              <a:off x="8204877" y="2338898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17"/>
            <p:cNvGrpSpPr/>
            <p:nvPr/>
          </p:nvGrpSpPr>
          <p:grpSpPr>
            <a:xfrm>
              <a:off x="4672189" y="2338549"/>
              <a:ext cx="440873" cy="1110485"/>
              <a:chOff x="4247964" y="1556792"/>
              <a:chExt cx="504056" cy="1440160"/>
            </a:xfrm>
          </p:grpSpPr>
          <p:sp>
            <p:nvSpPr>
              <p:cNvPr id="99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19"/>
            <p:cNvCxnSpPr/>
            <p:nvPr/>
          </p:nvCxnSpPr>
          <p:spPr>
            <a:xfrm>
              <a:off x="5113063" y="2324668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26"/>
            <p:cNvCxnSpPr>
              <a:endCxn id="99" idx="1"/>
            </p:cNvCxnSpPr>
            <p:nvPr/>
          </p:nvCxnSpPr>
          <p:spPr>
            <a:xfrm>
              <a:off x="4105352" y="290767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55"/>
            <p:cNvGrpSpPr/>
            <p:nvPr/>
          </p:nvGrpSpPr>
          <p:grpSpPr>
            <a:xfrm>
              <a:off x="948103" y="2671695"/>
              <a:ext cx="606682" cy="435716"/>
              <a:chOff x="2404839" y="5085184"/>
              <a:chExt cx="2503533" cy="435716"/>
            </a:xfrm>
          </p:grpSpPr>
          <p:cxnSp>
            <p:nvCxnSpPr>
              <p:cNvPr id="91" name="Straight Connector 56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57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58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59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60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61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62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63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64"/>
            <p:cNvGrpSpPr/>
            <p:nvPr/>
          </p:nvGrpSpPr>
          <p:grpSpPr>
            <a:xfrm rot="16200000">
              <a:off x="8434341" y="2429237"/>
              <a:ext cx="606682" cy="435716"/>
              <a:chOff x="2404839" y="5085184"/>
              <a:chExt cx="2503533" cy="435716"/>
            </a:xfrm>
          </p:grpSpPr>
          <p:cxnSp>
            <p:nvCxnSpPr>
              <p:cNvPr id="83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82"/>
            <p:cNvSpPr/>
            <p:nvPr/>
          </p:nvSpPr>
          <p:spPr>
            <a:xfrm>
              <a:off x="71500" y="3467747"/>
              <a:ext cx="660579" cy="5681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88"/>
            <p:cNvCxnSpPr/>
            <p:nvPr/>
          </p:nvCxnSpPr>
          <p:spPr>
            <a:xfrm>
              <a:off x="381266" y="2873838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89"/>
            <p:cNvCxnSpPr/>
            <p:nvPr/>
          </p:nvCxnSpPr>
          <p:spPr>
            <a:xfrm rot="5400000">
              <a:off x="104788" y="3177483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154"/>
            <p:cNvGrpSpPr/>
            <p:nvPr/>
          </p:nvGrpSpPr>
          <p:grpSpPr>
            <a:xfrm>
              <a:off x="-508" y="4022737"/>
              <a:ext cx="756776" cy="486383"/>
              <a:chOff x="3951405" y="4745205"/>
              <a:chExt cx="936104" cy="486383"/>
            </a:xfrm>
          </p:grpSpPr>
          <p:grpSp>
            <p:nvGrpSpPr>
              <p:cNvPr id="76" name="Group 155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8" name="Straight Connector 157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58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59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60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161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156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17"/>
            <p:cNvGrpSpPr/>
            <p:nvPr/>
          </p:nvGrpSpPr>
          <p:grpSpPr>
            <a:xfrm>
              <a:off x="8347841" y="2938629"/>
              <a:ext cx="756776" cy="479550"/>
              <a:chOff x="3951405" y="4752038"/>
              <a:chExt cx="936104" cy="479550"/>
            </a:xfrm>
          </p:grpSpPr>
          <p:grpSp>
            <p:nvGrpSpPr>
              <p:cNvPr id="69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1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476"/>
                <p:cNvSpPr txBox="1"/>
                <p:nvPr/>
              </p:nvSpPr>
              <p:spPr>
                <a:xfrm>
                  <a:off x="900180" y="2163552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80" y="2163552"/>
                  <a:ext cx="57788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519" b="-2727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86"/>
                <p:cNvSpPr txBox="1"/>
                <p:nvPr/>
              </p:nvSpPr>
              <p:spPr>
                <a:xfrm>
                  <a:off x="8359289" y="1849970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289" y="1849970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1519" b="-2954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ángulo 58"/>
            <p:cNvSpPr/>
            <p:nvPr/>
          </p:nvSpPr>
          <p:spPr>
            <a:xfrm>
              <a:off x="1572541" y="1988840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5689804" y="1562401"/>
              <a:ext cx="2532811" cy="25922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Conector angular 60"/>
            <p:cNvCxnSpPr/>
            <p:nvPr/>
          </p:nvCxnSpPr>
          <p:spPr>
            <a:xfrm rot="5400000" flipH="1" flipV="1">
              <a:off x="4918300" y="1499480"/>
              <a:ext cx="1504600" cy="611112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/>
            <p:nvPr/>
          </p:nvCxnSpPr>
          <p:spPr>
            <a:xfrm rot="16200000" flipV="1">
              <a:off x="3285361" y="2033177"/>
              <a:ext cx="1617505" cy="485154"/>
            </a:xfrm>
            <a:prstGeom prst="bentConnector3">
              <a:avLst>
                <a:gd name="adj1" fmla="val 10055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/>
            <p:nvPr/>
          </p:nvCxnSpPr>
          <p:spPr>
            <a:xfrm rot="16200000" flipH="1">
              <a:off x="3897657" y="3159813"/>
              <a:ext cx="1866060" cy="557425"/>
            </a:xfrm>
            <a:prstGeom prst="bentConnector3">
              <a:avLst>
                <a:gd name="adj1" fmla="val 10041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angular 63"/>
            <p:cNvCxnSpPr/>
            <p:nvPr/>
          </p:nvCxnSpPr>
          <p:spPr>
            <a:xfrm rot="5400000">
              <a:off x="3928092" y="3765181"/>
              <a:ext cx="2226269" cy="557757"/>
            </a:xfrm>
            <a:prstGeom prst="bentConnector3">
              <a:avLst>
                <a:gd name="adj1" fmla="val 1001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ángulo 64"/>
                <p:cNvSpPr/>
                <p:nvPr/>
              </p:nvSpPr>
              <p:spPr>
                <a:xfrm>
                  <a:off x="6032383" y="1001198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5" name="Rectá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383" y="1001198"/>
                  <a:ext cx="44114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/>
                <p:cNvSpPr/>
                <p:nvPr/>
              </p:nvSpPr>
              <p:spPr>
                <a:xfrm>
                  <a:off x="3301232" y="879678"/>
                  <a:ext cx="555244" cy="5083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6" name="Rectá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232" y="879678"/>
                  <a:ext cx="555244" cy="5083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/>
                <p:cNvSpPr/>
                <p:nvPr/>
              </p:nvSpPr>
              <p:spPr>
                <a:xfrm>
                  <a:off x="5591237" y="5066620"/>
                  <a:ext cx="6319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7" name="Rectángulo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237" y="5066620"/>
                  <a:ext cx="6319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409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ángulo 67"/>
                <p:cNvSpPr/>
                <p:nvPr/>
              </p:nvSpPr>
              <p:spPr>
                <a:xfrm>
                  <a:off x="4440649" y="4494440"/>
                  <a:ext cx="5164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8" name="Rectá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649" y="4494440"/>
                  <a:ext cx="5164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863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667</Words>
  <Application>Microsoft Office PowerPoint</Application>
  <PresentationFormat>Presentación en pantalla (4:3)</PresentationFormat>
  <Paragraphs>275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Verdana</vt:lpstr>
      <vt:lpstr>Office Theme</vt:lpstr>
      <vt:lpstr>Diseño de Amplificadores de Bajo Ruido</vt:lpstr>
      <vt:lpstr>Potencia de Ruido</vt:lpstr>
      <vt:lpstr>Potencia Disponible de Ruido</vt:lpstr>
      <vt:lpstr>Potencia de Ruido en un Sistema</vt:lpstr>
      <vt:lpstr>Potencia de Ruido en un Sistema</vt:lpstr>
      <vt:lpstr>Factor de Ruido</vt:lpstr>
      <vt:lpstr>Factor de Ruido</vt:lpstr>
      <vt:lpstr>Factor de Ruido Total en Cascada</vt:lpstr>
      <vt:lpstr>Amplificadores de Bajo Ruido</vt:lpstr>
      <vt:lpstr>Amplificadores de Bajo Ruido</vt:lpstr>
      <vt:lpstr>Amplificadores de Bajo Ruido</vt:lpstr>
      <vt:lpstr>Círculos de Figura de Ruido Constante</vt:lpstr>
      <vt:lpstr>Círculos de Figura de Ruido Constante</vt:lpstr>
      <vt:lpstr>Círculos de Figura de Ruido Constante – Ejemplo </vt:lpstr>
      <vt:lpstr>Círculos de Figura de Ruido Constante – Ejemplo </vt:lpstr>
      <vt:lpstr>Círculos de Figura de Ruido Constante – Ejemplo </vt:lpstr>
      <vt:lpstr>Círculos de Figura de Ruido Constante – Ejemplo </vt:lpstr>
      <vt:lpstr>Diseño de amplificadores de bajo ruido</vt:lpstr>
      <vt:lpstr>Círculos de Ganancia Disponible Constante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LAC077</cp:lastModifiedBy>
  <cp:revision>429</cp:revision>
  <dcterms:created xsi:type="dcterms:W3CDTF">2021-09-27T12:53:35Z</dcterms:created>
  <dcterms:modified xsi:type="dcterms:W3CDTF">2022-07-15T19:53:25Z</dcterms:modified>
</cp:coreProperties>
</file>