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316" r:id="rId3"/>
    <p:sldId id="290" r:id="rId4"/>
    <p:sldId id="291" r:id="rId5"/>
    <p:sldId id="317" r:id="rId6"/>
    <p:sldId id="318" r:id="rId7"/>
    <p:sldId id="320" r:id="rId8"/>
    <p:sldId id="321" r:id="rId9"/>
    <p:sldId id="296" r:id="rId10"/>
    <p:sldId id="322" r:id="rId11"/>
    <p:sldId id="323" r:id="rId12"/>
    <p:sldId id="324" r:id="rId13"/>
    <p:sldId id="326" r:id="rId14"/>
    <p:sldId id="327" r:id="rId15"/>
    <p:sldId id="328" r:id="rId16"/>
    <p:sldId id="329" r:id="rId17"/>
    <p:sldId id="330" r:id="rId18"/>
    <p:sldId id="319" r:id="rId19"/>
    <p:sldId id="331" r:id="rId20"/>
    <p:sldId id="333" r:id="rId21"/>
    <p:sldId id="334" r:id="rId22"/>
    <p:sldId id="335" r:id="rId23"/>
    <p:sldId id="336" r:id="rId24"/>
    <p:sldId id="337" r:id="rId2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5" autoAdjust="0"/>
    <p:restoredTop sz="94660"/>
  </p:normalViewPr>
  <p:slideViewPr>
    <p:cSldViewPr>
      <p:cViewPr varScale="1">
        <p:scale>
          <a:sx n="109" d="100"/>
          <a:sy n="109" d="100"/>
        </p:scale>
        <p:origin x="204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19/9/2022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723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19/9/2022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077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19/9/2022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372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19/9/2022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4262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19/9/2022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6691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19/9/2022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1029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19/9/2022</a:t>
            </a:fld>
            <a:endParaRPr lang="es-A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907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19/9/2022</a:t>
            </a:fld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3832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19/9/2022</a:t>
            </a:fld>
            <a:endParaRPr lang="es-A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9992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19/9/2022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7290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19/9/2022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3008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102FC-B22D-4AAF-8029-FC942838A692}" type="datetimeFigureOut">
              <a:rPr lang="es-AR" smtClean="0"/>
              <a:t>19/9/2022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84EB-93E1-4011-B99E-C58086F4A202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1412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Diseño de un Amplificador en 1 GHz</a:t>
            </a:r>
            <a:endParaRPr lang="es-A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8891" y="1088740"/>
                <a:ext cx="9025109" cy="2880320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s-ES" sz="2400" b="1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Objetivo</a:t>
                </a:r>
              </a:p>
              <a:p>
                <a:pPr algn="just"/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Diseñar un </a:t>
                </a:r>
                <a:r>
                  <a:rPr lang="es-ES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amplificador en 1 GHz </a:t>
                </a:r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basado en el transistor BFP420 polarizado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  <m:t>𝑉</m:t>
                        </m:r>
                      </m:e>
                      <m:sub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  <m:t>𝐶𝐸</m:t>
                        </m:r>
                      </m:sub>
                    </m:sSub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itchFamily="34" charset="0"/>
                      </a:rPr>
                      <m:t>=3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itchFamily="34" charset="0"/>
                      </a:rPr>
                      <m:t>𝑉</m:t>
                    </m:r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  <m:t>I</m:t>
                        </m:r>
                      </m:e>
                      <m:sub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  <m:t>𝐶</m:t>
                        </m:r>
                      </m:sub>
                    </m:sSub>
                    <m: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itchFamily="34" charset="0"/>
                      </a:rPr>
                      <m:t>=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itchFamily="34" charset="0"/>
                      </a:rPr>
                      <m:t>9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itchFamily="34" charset="0"/>
                      </a:rPr>
                      <m:t>𝑚𝐴</m:t>
                    </m:r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. Evaluar diferentes alternativas de ganancia.</a:t>
                </a: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8891" y="1088740"/>
                <a:ext cx="9025109" cy="2880320"/>
              </a:xfrm>
              <a:blipFill>
                <a:blip r:embed="rId2"/>
                <a:stretch>
                  <a:fillRect l="-1081" t="-1695" r="-10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5" y="2816932"/>
            <a:ext cx="6018529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1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/>
          <p:cNvGrpSpPr/>
          <p:nvPr/>
        </p:nvGrpSpPr>
        <p:grpSpPr>
          <a:xfrm>
            <a:off x="4736820" y="3136009"/>
            <a:ext cx="756776" cy="486383"/>
            <a:chOff x="3951405" y="4745205"/>
            <a:chExt cx="936104" cy="486383"/>
          </a:xfrm>
        </p:grpSpPr>
        <p:grpSp>
          <p:nvGrpSpPr>
            <p:cNvPr id="211" name="Group 210"/>
            <p:cNvGrpSpPr/>
            <p:nvPr/>
          </p:nvGrpSpPr>
          <p:grpSpPr>
            <a:xfrm>
              <a:off x="3951405" y="5085184"/>
              <a:ext cx="936104" cy="146404"/>
              <a:chOff x="2627784" y="5226812"/>
              <a:chExt cx="1127657" cy="146404"/>
            </a:xfrm>
          </p:grpSpPr>
          <p:cxnSp>
            <p:nvCxnSpPr>
              <p:cNvPr id="213" name="Straight Connector 212"/>
              <p:cNvCxnSpPr/>
              <p:nvPr/>
            </p:nvCxnSpPr>
            <p:spPr>
              <a:xfrm flipH="1">
                <a:off x="2771800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H="1">
                <a:off x="2989993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flipH="1">
                <a:off x="3203848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 flipH="1">
                <a:off x="3419872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2627784" y="5226812"/>
                <a:ext cx="112765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12" name="Straight Connector 211"/>
            <p:cNvCxnSpPr/>
            <p:nvPr/>
          </p:nvCxnSpPr>
          <p:spPr>
            <a:xfrm>
              <a:off x="4419457" y="4745205"/>
              <a:ext cx="0" cy="3331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/>
          <p:nvPr/>
        </p:nvCxnSpPr>
        <p:spPr>
          <a:xfrm>
            <a:off x="8204877" y="2024134"/>
            <a:ext cx="56683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672189" y="2023785"/>
            <a:ext cx="440873" cy="1110485"/>
            <a:chOff x="4247964" y="1556792"/>
            <a:chExt cx="504056" cy="1440160"/>
          </a:xfrm>
        </p:grpSpPr>
        <p:sp>
          <p:nvSpPr>
            <p:cNvPr id="8" name="Rectangle 7"/>
            <p:cNvSpPr/>
            <p:nvPr/>
          </p:nvSpPr>
          <p:spPr>
            <a:xfrm>
              <a:off x="4247964" y="1988840"/>
              <a:ext cx="108012" cy="6480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4355976" y="1808820"/>
              <a:ext cx="396044" cy="3240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355976" y="2456892"/>
              <a:ext cx="396044" cy="28803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752020" y="1556792"/>
              <a:ext cx="0" cy="25202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4752020" y="2744924"/>
              <a:ext cx="0" cy="25202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>
            <a:off x="5113063" y="2009904"/>
            <a:ext cx="56683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8" idx="1"/>
          </p:cNvCxnSpPr>
          <p:nvPr/>
        </p:nvCxnSpPr>
        <p:spPr>
          <a:xfrm>
            <a:off x="4105352" y="2592909"/>
            <a:ext cx="566837" cy="138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948103" y="2356931"/>
            <a:ext cx="606682" cy="435716"/>
            <a:chOff x="2404839" y="5085184"/>
            <a:chExt cx="2503533" cy="435716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2404839" y="5301208"/>
              <a:ext cx="28342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2688259" y="5085184"/>
              <a:ext cx="191553" cy="2160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4427984" y="5108088"/>
              <a:ext cx="191553" cy="2160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841407" y="5085184"/>
              <a:ext cx="393576" cy="4128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633428" y="5099046"/>
              <a:ext cx="393576" cy="4128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3239852" y="5085184"/>
              <a:ext cx="393576" cy="4128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4027004" y="5108088"/>
              <a:ext cx="393576" cy="4128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624952" y="5317314"/>
              <a:ext cx="28342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 rot="16200000">
            <a:off x="8434341" y="2114473"/>
            <a:ext cx="606682" cy="435716"/>
            <a:chOff x="2404839" y="5085184"/>
            <a:chExt cx="2503533" cy="435716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2404839" y="5301208"/>
              <a:ext cx="28342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2688259" y="5085184"/>
              <a:ext cx="191553" cy="2160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 flipV="1">
              <a:off x="4427984" y="5108088"/>
              <a:ext cx="191553" cy="2160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841407" y="5085184"/>
              <a:ext cx="393576" cy="4128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633428" y="5099046"/>
              <a:ext cx="393576" cy="4128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3239852" y="5085184"/>
              <a:ext cx="393576" cy="4128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4027004" y="5108088"/>
              <a:ext cx="393576" cy="4128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624952" y="5317314"/>
              <a:ext cx="28342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3" name="Oval 82"/>
          <p:cNvSpPr/>
          <p:nvPr/>
        </p:nvSpPr>
        <p:spPr>
          <a:xfrm>
            <a:off x="71500" y="3152983"/>
            <a:ext cx="660579" cy="5681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>
            <a:off x="381266" y="2559074"/>
            <a:ext cx="566837" cy="138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>
            <a:off x="104788" y="2862719"/>
            <a:ext cx="566837" cy="138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5" name="Group 154"/>
          <p:cNvGrpSpPr/>
          <p:nvPr/>
        </p:nvGrpSpPr>
        <p:grpSpPr>
          <a:xfrm>
            <a:off x="-508" y="3707973"/>
            <a:ext cx="756776" cy="486383"/>
            <a:chOff x="3951405" y="4745205"/>
            <a:chExt cx="936104" cy="486383"/>
          </a:xfrm>
        </p:grpSpPr>
        <p:grpSp>
          <p:nvGrpSpPr>
            <p:cNvPr id="156" name="Group 155"/>
            <p:cNvGrpSpPr/>
            <p:nvPr/>
          </p:nvGrpSpPr>
          <p:grpSpPr>
            <a:xfrm>
              <a:off x="3951405" y="5085184"/>
              <a:ext cx="936104" cy="146404"/>
              <a:chOff x="2627784" y="5226812"/>
              <a:chExt cx="1127657" cy="146404"/>
            </a:xfrm>
          </p:grpSpPr>
          <p:cxnSp>
            <p:nvCxnSpPr>
              <p:cNvPr id="158" name="Straight Connector 157"/>
              <p:cNvCxnSpPr/>
              <p:nvPr/>
            </p:nvCxnSpPr>
            <p:spPr>
              <a:xfrm flipH="1">
                <a:off x="2771800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flipH="1">
                <a:off x="2989993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flipH="1">
                <a:off x="3203848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flipH="1">
                <a:off x="3419872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2627784" y="5226812"/>
                <a:ext cx="112765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Straight Connector 156"/>
            <p:cNvCxnSpPr/>
            <p:nvPr/>
          </p:nvCxnSpPr>
          <p:spPr>
            <a:xfrm>
              <a:off x="4419457" y="4745205"/>
              <a:ext cx="0" cy="3331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8" name="Group 217"/>
          <p:cNvGrpSpPr/>
          <p:nvPr/>
        </p:nvGrpSpPr>
        <p:grpSpPr>
          <a:xfrm>
            <a:off x="8347841" y="2623865"/>
            <a:ext cx="756776" cy="479550"/>
            <a:chOff x="3951405" y="4752038"/>
            <a:chExt cx="936104" cy="479550"/>
          </a:xfrm>
        </p:grpSpPr>
        <p:grpSp>
          <p:nvGrpSpPr>
            <p:cNvPr id="219" name="Group 218"/>
            <p:cNvGrpSpPr/>
            <p:nvPr/>
          </p:nvGrpSpPr>
          <p:grpSpPr>
            <a:xfrm>
              <a:off x="3951405" y="5085184"/>
              <a:ext cx="936104" cy="146404"/>
              <a:chOff x="2627784" y="5226812"/>
              <a:chExt cx="1127657" cy="146404"/>
            </a:xfrm>
          </p:grpSpPr>
          <p:cxnSp>
            <p:nvCxnSpPr>
              <p:cNvPr id="221" name="Straight Connector 220"/>
              <p:cNvCxnSpPr/>
              <p:nvPr/>
            </p:nvCxnSpPr>
            <p:spPr>
              <a:xfrm flipH="1">
                <a:off x="2771800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flipH="1">
                <a:off x="2989993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H="1">
                <a:off x="3203848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flipH="1">
                <a:off x="3419872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627784" y="5226812"/>
                <a:ext cx="112765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0" name="Straight Connector 219"/>
            <p:cNvCxnSpPr/>
            <p:nvPr/>
          </p:nvCxnSpPr>
          <p:spPr>
            <a:xfrm>
              <a:off x="4431354" y="4752038"/>
              <a:ext cx="0" cy="3331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7" name="TextBox 476"/>
              <p:cNvSpPr txBox="1"/>
              <p:nvPr/>
            </p:nvSpPr>
            <p:spPr>
              <a:xfrm>
                <a:off x="900180" y="1848788"/>
                <a:ext cx="577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/>
                        </a:rPr>
                        <m:t>5</m:t>
                      </m:r>
                      <m:r>
                        <a:rPr lang="es-AR" b="0" i="1" smtClean="0">
                          <a:latin typeface="Cambria Math"/>
                        </a:rPr>
                        <m:t>0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Ω</m:t>
                      </m:r>
                      <m:r>
                        <a:rPr lang="es-A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7" name="TextBox 4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80" y="1848788"/>
                <a:ext cx="577888" cy="369332"/>
              </a:xfrm>
              <a:prstGeom prst="rect">
                <a:avLst/>
              </a:prstGeom>
              <a:blipFill>
                <a:blip r:embed="rId2"/>
                <a:stretch>
                  <a:fillRect r="-212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7" name="TextBox 486"/>
              <p:cNvSpPr txBox="1"/>
              <p:nvPr/>
            </p:nvSpPr>
            <p:spPr>
              <a:xfrm>
                <a:off x="8359289" y="1535206"/>
                <a:ext cx="577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/>
                        </a:rPr>
                        <m:t>5</m:t>
                      </m:r>
                      <m:r>
                        <a:rPr lang="es-AR" b="0" i="1" smtClean="0">
                          <a:latin typeface="Cambria Math"/>
                        </a:rPr>
                        <m:t>0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Ω</m:t>
                      </m:r>
                      <m:r>
                        <a:rPr lang="es-A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7" name="TextBox 4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289" y="1535206"/>
                <a:ext cx="577888" cy="369332"/>
              </a:xfrm>
              <a:prstGeom prst="rect">
                <a:avLst/>
              </a:prstGeom>
              <a:blipFill>
                <a:blip r:embed="rId3"/>
                <a:stretch>
                  <a:fillRect r="-210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Title 1"/>
          <p:cNvSpPr txBox="1">
            <a:spLocks/>
          </p:cNvSpPr>
          <p:nvPr/>
        </p:nvSpPr>
        <p:spPr>
          <a:xfrm>
            <a:off x="0" y="80628"/>
            <a:ext cx="9144000" cy="728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200" dirty="0" smtClean="0"/>
              <a:t>Diseño de un Amplificador en 1 GHz</a:t>
            </a:r>
            <a:r>
              <a:rPr lang="es-AR" sz="3200" dirty="0"/>
              <a:t> - Caso 1 (22dB)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1572541" y="1674076"/>
            <a:ext cx="2532811" cy="25922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5" name="Rectángulo 254"/>
          <p:cNvSpPr/>
          <p:nvPr/>
        </p:nvSpPr>
        <p:spPr>
          <a:xfrm>
            <a:off x="5689804" y="1247637"/>
            <a:ext cx="2532811" cy="25922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Conector angular 18"/>
          <p:cNvCxnSpPr/>
          <p:nvPr/>
        </p:nvCxnSpPr>
        <p:spPr>
          <a:xfrm rot="5400000" flipH="1" flipV="1">
            <a:off x="4918300" y="1184716"/>
            <a:ext cx="1504600" cy="611112"/>
          </a:xfrm>
          <a:prstGeom prst="bentConnector3">
            <a:avLst>
              <a:gd name="adj1" fmla="val 10025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6" name="Conector angular 255"/>
          <p:cNvCxnSpPr/>
          <p:nvPr/>
        </p:nvCxnSpPr>
        <p:spPr>
          <a:xfrm rot="16200000" flipV="1">
            <a:off x="3285361" y="1718413"/>
            <a:ext cx="1617505" cy="485154"/>
          </a:xfrm>
          <a:prstGeom prst="bentConnector3">
            <a:avLst>
              <a:gd name="adj1" fmla="val 10055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7" name="Conector angular 256"/>
          <p:cNvCxnSpPr/>
          <p:nvPr/>
        </p:nvCxnSpPr>
        <p:spPr>
          <a:xfrm rot="16200000" flipH="1">
            <a:off x="3897657" y="2845049"/>
            <a:ext cx="1866060" cy="557425"/>
          </a:xfrm>
          <a:prstGeom prst="bentConnector3">
            <a:avLst>
              <a:gd name="adj1" fmla="val 10041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Conector angular 257"/>
          <p:cNvCxnSpPr/>
          <p:nvPr/>
        </p:nvCxnSpPr>
        <p:spPr>
          <a:xfrm rot="5400000">
            <a:off x="3928092" y="3450417"/>
            <a:ext cx="2226269" cy="557757"/>
          </a:xfrm>
          <a:prstGeom prst="bentConnector3">
            <a:avLst>
              <a:gd name="adj1" fmla="val 10015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2" name="Rectángulo 451"/>
              <p:cNvSpPr/>
              <p:nvPr/>
            </p:nvSpPr>
            <p:spPr>
              <a:xfrm>
                <a:off x="6032383" y="686434"/>
                <a:ext cx="441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52" name="Rectángulo 4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383" y="686434"/>
                <a:ext cx="4411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Rectángulo 258"/>
              <p:cNvSpPr/>
              <p:nvPr/>
            </p:nvSpPr>
            <p:spPr>
              <a:xfrm>
                <a:off x="3658831" y="678181"/>
                <a:ext cx="4632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59" name="Rectángulo 2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831" y="678181"/>
                <a:ext cx="4632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Rectángulo 259"/>
              <p:cNvSpPr/>
              <p:nvPr/>
            </p:nvSpPr>
            <p:spPr>
              <a:xfrm>
                <a:off x="5591237" y="4751856"/>
                <a:ext cx="631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60" name="Rectángulo 2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237" y="4751856"/>
                <a:ext cx="63190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Rectángulo 260"/>
              <p:cNvSpPr/>
              <p:nvPr/>
            </p:nvSpPr>
            <p:spPr>
              <a:xfrm>
                <a:off x="4440649" y="4179676"/>
                <a:ext cx="5164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61" name="Rectángulo 2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649" y="4179676"/>
                <a:ext cx="516488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Rectángulo 261"/>
              <p:cNvSpPr/>
              <p:nvPr/>
            </p:nvSpPr>
            <p:spPr>
              <a:xfrm>
                <a:off x="126216" y="4917203"/>
                <a:ext cx="8608224" cy="16321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 smtClean="0"/>
                  <a:t>En este caso: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0" smtClean="0">
                            <a:latin typeface="Cambria Math" panose="02040503050406030204" pitchFamily="18" charset="0"/>
                          </a:rPr>
                          <m:t>𝚪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E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𝟏𝟒</m:t>
                    </m:r>
                    <m:r>
                      <a:rPr lang="es-AR" b="1" i="1">
                        <a:latin typeface="Cambria Math"/>
                        <a:ea typeface="Cambria Math"/>
                      </a:rPr>
                      <m:t>∟</m:t>
                    </m:r>
                    <m:r>
                      <a:rPr lang="es-ES" b="1" i="1" smtClean="0"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r>
                      <a:rPr lang="es-ES" b="1" i="1" smtClean="0">
                        <a:latin typeface="Cambria Math" panose="02040503050406030204" pitchFamily="18" charset="0"/>
                        <a:ea typeface="Cambria Math"/>
                      </a:rPr>
                      <m:t>𝟏𝟎𝟔</m:t>
                    </m:r>
                    <m:r>
                      <a:rPr lang="es-ES" b="1" i="1">
                        <a:latin typeface="Cambria Math" panose="02040503050406030204" pitchFamily="18" charset="0"/>
                        <a:ea typeface="Cambria Math"/>
                      </a:rPr>
                      <m:t>º</m:t>
                    </m:r>
                  </m:oMath>
                </a14:m>
                <a:endParaRPr lang="es-ES" b="1" dirty="0" smtClean="0">
                  <a:ea typeface="Cambria Math"/>
                </a:endParaRPr>
              </a:p>
              <a:p>
                <a:r>
                  <a:rPr lang="es-ES" dirty="0" smtClean="0"/>
                  <a:t>Se puede calcular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𝜞</m:t>
                        </m:r>
                      </m:e>
                      <m:sub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𝒊𝒏</m:t>
                        </m:r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/>
                            <a:ea typeface="Verdana" pitchFamily="34" charset="0"/>
                          </a:rPr>
                          <m:t>𝑆</m:t>
                        </m:r>
                      </m:e>
                      <m:sub>
                        <m:r>
                          <a:rPr lang="es-AR" i="1">
                            <a:latin typeface="Cambria Math"/>
                            <a:ea typeface="Verdana" pitchFamily="34" charset="0"/>
                          </a:rPr>
                          <m:t>11</m:t>
                        </m:r>
                      </m:sub>
                    </m:sSub>
                    <m:r>
                      <a:rPr lang="es-AR" i="1">
                        <a:latin typeface="Cambria Math"/>
                        <a:ea typeface="Verdana" pitchFamily="34" charset="0"/>
                      </a:rPr>
                      <m:t>+</m:t>
                    </m:r>
                    <m:f>
                      <m:fPr>
                        <m:ctrlPr>
                          <a:rPr lang="es-AR" i="1"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/>
                                <a:ea typeface="Verdana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s-AR" i="1">
                                <a:latin typeface="Cambria Math"/>
                                <a:ea typeface="Verdana" pitchFamily="34" charset="0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/>
                                <a:ea typeface="Verdana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s-AR" i="1">
                                <a:latin typeface="Cambria Math"/>
                                <a:ea typeface="Verdana" pitchFamily="34" charset="0"/>
                              </a:rPr>
                              <m:t>21</m:t>
                            </m:r>
                          </m:sub>
                        </m:sSub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  <a:ea typeface="Cambria Math"/>
                              </a:rPr>
                              <m:t>Γ</m:t>
                            </m:r>
                          </m:e>
                          <m:sub>
                            <m:r>
                              <a:rPr lang="es-AR" i="1">
                                <a:latin typeface="Cambria Math"/>
                                <a:ea typeface="Verdana" pitchFamily="34" charset="0"/>
                              </a:rPr>
                              <m:t>𝐿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/>
                                <a:ea typeface="Verdana" pitchFamily="34" charset="0"/>
                              </a:rPr>
                              <m:t>1−</m:t>
                            </m:r>
                            <m:r>
                              <a:rPr lang="es-AR" i="1">
                                <a:latin typeface="Cambria Math"/>
                                <a:ea typeface="Verdana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s-AR" i="1">
                                <a:latin typeface="Cambria Math"/>
                                <a:ea typeface="Verdana" pitchFamily="34" charset="0"/>
                              </a:rPr>
                              <m:t>22</m:t>
                            </m:r>
                          </m:sub>
                        </m:sSub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  <a:ea typeface="Cambria Math"/>
                              </a:rPr>
                              <m:t>Γ</m:t>
                            </m:r>
                          </m:e>
                          <m:sub>
                            <m:r>
                              <a:rPr lang="es-AR" i="1">
                                <a:latin typeface="Cambria Math"/>
                                <a:ea typeface="Verdana" pitchFamily="34" charset="0"/>
                              </a:rPr>
                              <m:t>𝐿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  <a:ea typeface="Verdana" pitchFamily="34" charset="0"/>
                      </a:rPr>
                      <m:t>≈</m:t>
                    </m:r>
                    <m:r>
                      <a:rPr lang="es-E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ES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s-ES" b="1" i="1">
                        <a:latin typeface="Cambria Math" panose="02040503050406030204" pitchFamily="18" charset="0"/>
                      </a:rPr>
                      <m:t>𝟒</m:t>
                    </m:r>
                    <m:r>
                      <a:rPr lang="es-AR" b="1" i="1">
                        <a:latin typeface="Cambria Math"/>
                        <a:ea typeface="Cambria Math"/>
                      </a:rPr>
                      <m:t>∟</m:t>
                    </m:r>
                    <m:r>
                      <a:rPr lang="es-ES" b="1" i="1"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r>
                      <a:rPr lang="es-ES" b="1" i="1" smtClean="0">
                        <a:latin typeface="Cambria Math" panose="02040503050406030204" pitchFamily="18" charset="0"/>
                        <a:ea typeface="Cambria Math"/>
                      </a:rPr>
                      <m:t>𝟏𝟏𝟖</m:t>
                    </m:r>
                    <m:r>
                      <a:rPr lang="es-ES" b="1" i="1">
                        <a:latin typeface="Cambria Math" panose="02040503050406030204" pitchFamily="18" charset="0"/>
                        <a:ea typeface="Cambria Math"/>
                      </a:rPr>
                      <m:t>º</m:t>
                    </m:r>
                  </m:oMath>
                </a14:m>
                <a:endParaRPr lang="es-ES" b="1" dirty="0" smtClean="0">
                  <a:ea typeface="Cambria Math"/>
                </a:endParaRPr>
              </a:p>
              <a:p>
                <a:endParaRPr lang="es-ES" b="1" dirty="0">
                  <a:ea typeface="Cambria Math"/>
                </a:endParaRPr>
              </a:p>
              <a:p>
                <a:r>
                  <a:rPr lang="es-ES" dirty="0" smtClean="0">
                    <a:ea typeface="Cambria Math"/>
                  </a:rPr>
                  <a:t>Para adaptar el generador,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latin typeface="Cambria Math" panose="02040503050406030204" pitchFamily="18" charset="0"/>
                          </a:rPr>
                          <m:t>𝚪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s-ES" dirty="0" smtClean="0">
                    <a:ea typeface="Cambria Math"/>
                  </a:rPr>
                  <a:t> debe ser conjugada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𝜞</m:t>
                        </m:r>
                      </m:e>
                      <m:sub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𝒊𝒏</m:t>
                        </m:r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E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E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𝜞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E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ES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1" i="1">
                        <a:latin typeface="Cambria Math" panose="02040503050406030204" pitchFamily="18" charset="0"/>
                      </a:rPr>
                      <m:t>𝟒𝟒</m:t>
                    </m:r>
                    <m:r>
                      <a:rPr lang="es-AR" b="1" i="1">
                        <a:latin typeface="Cambria Math"/>
                        <a:ea typeface="Cambria Math"/>
                      </a:rPr>
                      <m:t>∟</m:t>
                    </m:r>
                    <m:r>
                      <a:rPr lang="es-ES" b="1" i="1">
                        <a:latin typeface="Cambria Math" panose="02040503050406030204" pitchFamily="18" charset="0"/>
                        <a:ea typeface="Cambria Math"/>
                      </a:rPr>
                      <m:t>𝟏𝟏𝟖</m:t>
                    </m:r>
                    <m:r>
                      <a:rPr lang="es-ES" b="1" i="1">
                        <a:latin typeface="Cambria Math" panose="02040503050406030204" pitchFamily="18" charset="0"/>
                        <a:ea typeface="Cambria Math"/>
                      </a:rPr>
                      <m:t>º</m:t>
                    </m:r>
                  </m:oMath>
                </a14:m>
                <a:r>
                  <a:rPr lang="es-ES" b="1" dirty="0" smtClean="0">
                    <a:ea typeface="Cambria Math"/>
                  </a:rPr>
                  <a:t>     </a:t>
                </a:r>
                <a:r>
                  <a:rPr lang="es-ES" dirty="0" smtClean="0">
                    <a:ea typeface="Cambria Math"/>
                  </a:rPr>
                  <a:t>recordar revisar la </a:t>
                </a:r>
                <a:r>
                  <a:rPr lang="es-ES" u="sng" dirty="0" smtClean="0">
                    <a:ea typeface="Cambria Math"/>
                  </a:rPr>
                  <a:t>estabilidad</a:t>
                </a:r>
                <a:r>
                  <a:rPr lang="es-ES" dirty="0" smtClean="0">
                    <a:ea typeface="Cambria Math"/>
                  </a:rPr>
                  <a:t> de este valor.</a:t>
                </a:r>
                <a:endParaRPr lang="es-ES" b="1" dirty="0">
                  <a:ea typeface="Cambria Math"/>
                </a:endParaRPr>
              </a:p>
            </p:txBody>
          </p:sp>
        </mc:Choice>
        <mc:Fallback xmlns="">
          <p:sp>
            <p:nvSpPr>
              <p:cNvPr id="262" name="Rectángulo 2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16" y="4917203"/>
                <a:ext cx="8608224" cy="1632113"/>
              </a:xfrm>
              <a:prstGeom prst="rect">
                <a:avLst/>
              </a:prstGeom>
              <a:blipFill>
                <a:blip r:embed="rId8"/>
                <a:stretch>
                  <a:fillRect l="-637" t="-2247" b="-52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41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Diseño de un Amplificador en </a:t>
            </a:r>
            <a:r>
              <a:rPr lang="es-AR" sz="3200" dirty="0"/>
              <a:t>1 GHz - Caso 1 (22dB)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2051720" y="332656"/>
            <a:ext cx="5587968" cy="6444716"/>
            <a:chOff x="2123728" y="1231646"/>
            <a:chExt cx="4808488" cy="5545726"/>
          </a:xfrm>
        </p:grpSpPr>
        <p:pic>
          <p:nvPicPr>
            <p:cNvPr id="10" name="Picture 215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88" t="14689" r="21361" b="17215"/>
            <a:stretch/>
          </p:blipFill>
          <p:spPr bwMode="auto">
            <a:xfrm>
              <a:off x="2123728" y="2352685"/>
              <a:ext cx="4678978" cy="4424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Arco 5"/>
            <p:cNvSpPr/>
            <p:nvPr/>
          </p:nvSpPr>
          <p:spPr>
            <a:xfrm rot="11954721">
              <a:off x="2827760" y="2132864"/>
              <a:ext cx="4104456" cy="1472359"/>
            </a:xfrm>
            <a:prstGeom prst="arc">
              <a:avLst>
                <a:gd name="adj1" fmla="val 11101017"/>
                <a:gd name="adj2" fmla="val 20857571"/>
              </a:avLst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Arco 11"/>
            <p:cNvSpPr/>
            <p:nvPr/>
          </p:nvSpPr>
          <p:spPr>
            <a:xfrm rot="8088852">
              <a:off x="1204361" y="2680463"/>
              <a:ext cx="4297516" cy="1399882"/>
            </a:xfrm>
            <a:prstGeom prst="arc">
              <a:avLst>
                <a:gd name="adj1" fmla="val 11189518"/>
                <a:gd name="adj2" fmla="val 20756301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4" name="Elipse 13"/>
          <p:cNvSpPr/>
          <p:nvPr/>
        </p:nvSpPr>
        <p:spPr>
          <a:xfrm>
            <a:off x="4608004" y="4401108"/>
            <a:ext cx="144016" cy="1227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6" name="Conector recto de flecha 15"/>
          <p:cNvCxnSpPr>
            <a:stCxn id="14" idx="3"/>
          </p:cNvCxnSpPr>
          <p:nvPr/>
        </p:nvCxnSpPr>
        <p:spPr>
          <a:xfrm flipH="1">
            <a:off x="2159732" y="4505854"/>
            <a:ext cx="2469363" cy="1193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/>
              <p:cNvSpPr/>
              <p:nvPr/>
            </p:nvSpPr>
            <p:spPr>
              <a:xfrm>
                <a:off x="658934" y="5810991"/>
                <a:ext cx="21871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0,14</m:t>
                      </m:r>
                      <m:r>
                        <a:rPr lang="es-AR" i="1">
                          <a:latin typeface="Cambria Math"/>
                          <a:ea typeface="Cambria Math"/>
                        </a:rPr>
                        <m:t>∟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/>
                        </a:rPr>
                        <m:t>−106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/>
                        </a:rPr>
                        <m:t>º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8" name="Rectá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34" y="5810991"/>
                <a:ext cx="21871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ipse 14"/>
          <p:cNvSpPr/>
          <p:nvPr/>
        </p:nvSpPr>
        <p:spPr>
          <a:xfrm>
            <a:off x="4319972" y="3305266"/>
            <a:ext cx="144016" cy="1227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7" name="Conector recto de flecha 16"/>
          <p:cNvCxnSpPr/>
          <p:nvPr/>
        </p:nvCxnSpPr>
        <p:spPr>
          <a:xfrm flipH="1" flipV="1">
            <a:off x="2584443" y="2780221"/>
            <a:ext cx="1751582" cy="549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/>
              <p:cNvSpPr/>
              <p:nvPr/>
            </p:nvSpPr>
            <p:spPr>
              <a:xfrm>
                <a:off x="644322" y="2410889"/>
                <a:ext cx="19306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0,44</m:t>
                      </m:r>
                      <m:r>
                        <a:rPr lang="es-AR" i="1">
                          <a:latin typeface="Cambria Math"/>
                          <a:ea typeface="Cambria Math"/>
                        </a:rPr>
                        <m:t>∟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/>
                        </a:rPr>
                        <m:t>118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/>
                        </a:rPr>
                        <m:t>º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9" name="Rectá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22" y="2410889"/>
                <a:ext cx="193065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/>
              <p:cNvSpPr txBox="1"/>
              <p:nvPr/>
            </p:nvSpPr>
            <p:spPr>
              <a:xfrm>
                <a:off x="7366892" y="3871999"/>
                <a:ext cx="1669604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AR" sz="1600" b="1" dirty="0" smtClean="0"/>
                  <a:t>En este paso, si un diseñador considera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1" i="1">
                            <a:latin typeface="Cambria Math" panose="02040503050406030204" pitchFamily="18" charset="0"/>
                          </a:rPr>
                          <m:t>𝜞</m:t>
                        </m:r>
                      </m:e>
                      <m:sub>
                        <m:r>
                          <a:rPr lang="es-ES" sz="1600" b="1" i="1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s-ES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s-AR" sz="1600" b="1" dirty="0" smtClean="0"/>
                  <a:t> está muy cerca del círculo de inestabilidad, se puede optar por otra solución del círculo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s-A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AR" sz="1600" b="1" dirty="0" smtClean="0"/>
                  <a:t> posibles y ajustar el diseño.</a:t>
                </a:r>
                <a:endParaRPr lang="es-AR" sz="1600" b="1" dirty="0"/>
              </a:p>
            </p:txBody>
          </p:sp>
        </mc:Choice>
        <mc:Fallback xmlns=""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892" y="3871999"/>
                <a:ext cx="1669604" cy="2800767"/>
              </a:xfrm>
              <a:prstGeom prst="rect">
                <a:avLst/>
              </a:prstGeom>
              <a:blipFill>
                <a:blip r:embed="rId5"/>
                <a:stretch>
                  <a:fillRect l="-1825" t="-652" r="-2190" b="-173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66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/>
          <p:cNvGrpSpPr/>
          <p:nvPr/>
        </p:nvGrpSpPr>
        <p:grpSpPr>
          <a:xfrm>
            <a:off x="4736820" y="3136009"/>
            <a:ext cx="756776" cy="486383"/>
            <a:chOff x="3951405" y="4745205"/>
            <a:chExt cx="936104" cy="486383"/>
          </a:xfrm>
        </p:grpSpPr>
        <p:grpSp>
          <p:nvGrpSpPr>
            <p:cNvPr id="211" name="Group 210"/>
            <p:cNvGrpSpPr/>
            <p:nvPr/>
          </p:nvGrpSpPr>
          <p:grpSpPr>
            <a:xfrm>
              <a:off x="3951405" y="5085184"/>
              <a:ext cx="936104" cy="146404"/>
              <a:chOff x="2627784" y="5226812"/>
              <a:chExt cx="1127657" cy="146404"/>
            </a:xfrm>
          </p:grpSpPr>
          <p:cxnSp>
            <p:nvCxnSpPr>
              <p:cNvPr id="213" name="Straight Connector 212"/>
              <p:cNvCxnSpPr/>
              <p:nvPr/>
            </p:nvCxnSpPr>
            <p:spPr>
              <a:xfrm flipH="1">
                <a:off x="2771800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H="1">
                <a:off x="2989993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flipH="1">
                <a:off x="3203848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 flipH="1">
                <a:off x="3419872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2627784" y="5226812"/>
                <a:ext cx="112765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12" name="Straight Connector 211"/>
            <p:cNvCxnSpPr/>
            <p:nvPr/>
          </p:nvCxnSpPr>
          <p:spPr>
            <a:xfrm>
              <a:off x="4419457" y="4745205"/>
              <a:ext cx="0" cy="3331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/>
          <p:nvPr/>
        </p:nvCxnSpPr>
        <p:spPr>
          <a:xfrm>
            <a:off x="8204877" y="2024134"/>
            <a:ext cx="56683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672189" y="2023785"/>
            <a:ext cx="440873" cy="1110485"/>
            <a:chOff x="4247964" y="1556792"/>
            <a:chExt cx="504056" cy="1440160"/>
          </a:xfrm>
        </p:grpSpPr>
        <p:sp>
          <p:nvSpPr>
            <p:cNvPr id="8" name="Rectangle 7"/>
            <p:cNvSpPr/>
            <p:nvPr/>
          </p:nvSpPr>
          <p:spPr>
            <a:xfrm>
              <a:off x="4247964" y="1988840"/>
              <a:ext cx="108012" cy="6480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4355976" y="1808820"/>
              <a:ext cx="396044" cy="3240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355976" y="2456892"/>
              <a:ext cx="396044" cy="28803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752020" y="1556792"/>
              <a:ext cx="0" cy="25202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4752020" y="2744924"/>
              <a:ext cx="0" cy="25202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>
            <a:off x="5113063" y="2009904"/>
            <a:ext cx="56683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8" idx="1"/>
          </p:cNvCxnSpPr>
          <p:nvPr/>
        </p:nvCxnSpPr>
        <p:spPr>
          <a:xfrm>
            <a:off x="4105352" y="2592909"/>
            <a:ext cx="566837" cy="138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948103" y="2356931"/>
            <a:ext cx="606682" cy="435716"/>
            <a:chOff x="2404839" y="5085184"/>
            <a:chExt cx="2503533" cy="435716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2404839" y="5301208"/>
              <a:ext cx="28342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2688259" y="5085184"/>
              <a:ext cx="191553" cy="2160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4427984" y="5108088"/>
              <a:ext cx="191553" cy="2160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841407" y="5085184"/>
              <a:ext cx="393576" cy="4128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633428" y="5099046"/>
              <a:ext cx="393576" cy="4128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3239852" y="5085184"/>
              <a:ext cx="393576" cy="4128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4027004" y="5108088"/>
              <a:ext cx="393576" cy="4128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624952" y="5317314"/>
              <a:ext cx="28342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 rot="16200000">
            <a:off x="8434341" y="2114473"/>
            <a:ext cx="606682" cy="435716"/>
            <a:chOff x="2404839" y="5085184"/>
            <a:chExt cx="2503533" cy="435716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2404839" y="5301208"/>
              <a:ext cx="28342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2688259" y="5085184"/>
              <a:ext cx="191553" cy="2160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 flipV="1">
              <a:off x="4427984" y="5108088"/>
              <a:ext cx="191553" cy="2160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841407" y="5085184"/>
              <a:ext cx="393576" cy="4128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633428" y="5099046"/>
              <a:ext cx="393576" cy="4128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3239852" y="5085184"/>
              <a:ext cx="393576" cy="4128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4027004" y="5108088"/>
              <a:ext cx="393576" cy="4128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624952" y="5317314"/>
              <a:ext cx="28342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3" name="Oval 82"/>
          <p:cNvSpPr/>
          <p:nvPr/>
        </p:nvSpPr>
        <p:spPr>
          <a:xfrm>
            <a:off x="71500" y="3152983"/>
            <a:ext cx="660579" cy="5681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>
            <a:off x="381266" y="2559074"/>
            <a:ext cx="566837" cy="138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>
            <a:off x="104788" y="2862719"/>
            <a:ext cx="566837" cy="138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5" name="Group 154"/>
          <p:cNvGrpSpPr/>
          <p:nvPr/>
        </p:nvGrpSpPr>
        <p:grpSpPr>
          <a:xfrm>
            <a:off x="-508" y="3707973"/>
            <a:ext cx="756776" cy="486383"/>
            <a:chOff x="3951405" y="4745205"/>
            <a:chExt cx="936104" cy="486383"/>
          </a:xfrm>
        </p:grpSpPr>
        <p:grpSp>
          <p:nvGrpSpPr>
            <p:cNvPr id="156" name="Group 155"/>
            <p:cNvGrpSpPr/>
            <p:nvPr/>
          </p:nvGrpSpPr>
          <p:grpSpPr>
            <a:xfrm>
              <a:off x="3951405" y="5085184"/>
              <a:ext cx="936104" cy="146404"/>
              <a:chOff x="2627784" y="5226812"/>
              <a:chExt cx="1127657" cy="146404"/>
            </a:xfrm>
          </p:grpSpPr>
          <p:cxnSp>
            <p:nvCxnSpPr>
              <p:cNvPr id="158" name="Straight Connector 157"/>
              <p:cNvCxnSpPr/>
              <p:nvPr/>
            </p:nvCxnSpPr>
            <p:spPr>
              <a:xfrm flipH="1">
                <a:off x="2771800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flipH="1">
                <a:off x="2989993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flipH="1">
                <a:off x="3203848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flipH="1">
                <a:off x="3419872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2627784" y="5226812"/>
                <a:ext cx="112765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Straight Connector 156"/>
            <p:cNvCxnSpPr/>
            <p:nvPr/>
          </p:nvCxnSpPr>
          <p:spPr>
            <a:xfrm>
              <a:off x="4419457" y="4745205"/>
              <a:ext cx="0" cy="3331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8" name="Group 217"/>
          <p:cNvGrpSpPr/>
          <p:nvPr/>
        </p:nvGrpSpPr>
        <p:grpSpPr>
          <a:xfrm>
            <a:off x="8347841" y="2623865"/>
            <a:ext cx="756776" cy="479550"/>
            <a:chOff x="3951405" y="4752038"/>
            <a:chExt cx="936104" cy="479550"/>
          </a:xfrm>
        </p:grpSpPr>
        <p:grpSp>
          <p:nvGrpSpPr>
            <p:cNvPr id="219" name="Group 218"/>
            <p:cNvGrpSpPr/>
            <p:nvPr/>
          </p:nvGrpSpPr>
          <p:grpSpPr>
            <a:xfrm>
              <a:off x="3951405" y="5085184"/>
              <a:ext cx="936104" cy="146404"/>
              <a:chOff x="2627784" y="5226812"/>
              <a:chExt cx="1127657" cy="146404"/>
            </a:xfrm>
          </p:grpSpPr>
          <p:cxnSp>
            <p:nvCxnSpPr>
              <p:cNvPr id="221" name="Straight Connector 220"/>
              <p:cNvCxnSpPr/>
              <p:nvPr/>
            </p:nvCxnSpPr>
            <p:spPr>
              <a:xfrm flipH="1">
                <a:off x="2771800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flipH="1">
                <a:off x="2989993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H="1">
                <a:off x="3203848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flipH="1">
                <a:off x="3419872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627784" y="5226812"/>
                <a:ext cx="112765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0" name="Straight Connector 219"/>
            <p:cNvCxnSpPr/>
            <p:nvPr/>
          </p:nvCxnSpPr>
          <p:spPr>
            <a:xfrm>
              <a:off x="4431354" y="4752038"/>
              <a:ext cx="0" cy="3331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7" name="TextBox 476"/>
              <p:cNvSpPr txBox="1"/>
              <p:nvPr/>
            </p:nvSpPr>
            <p:spPr>
              <a:xfrm>
                <a:off x="900180" y="1848788"/>
                <a:ext cx="577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/>
                        </a:rPr>
                        <m:t>5</m:t>
                      </m:r>
                      <m:r>
                        <a:rPr lang="es-AR" b="0" i="1" smtClean="0">
                          <a:latin typeface="Cambria Math"/>
                        </a:rPr>
                        <m:t>0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Ω</m:t>
                      </m:r>
                      <m:r>
                        <a:rPr lang="es-A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7" name="TextBox 4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80" y="1848788"/>
                <a:ext cx="577888" cy="369332"/>
              </a:xfrm>
              <a:prstGeom prst="rect">
                <a:avLst/>
              </a:prstGeom>
              <a:blipFill>
                <a:blip r:embed="rId2"/>
                <a:stretch>
                  <a:fillRect r="-212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7" name="TextBox 486"/>
              <p:cNvSpPr txBox="1"/>
              <p:nvPr/>
            </p:nvSpPr>
            <p:spPr>
              <a:xfrm>
                <a:off x="8359289" y="1535206"/>
                <a:ext cx="577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/>
                        </a:rPr>
                        <m:t>5</m:t>
                      </m:r>
                      <m:r>
                        <a:rPr lang="es-AR" b="0" i="1" smtClean="0">
                          <a:latin typeface="Cambria Math"/>
                        </a:rPr>
                        <m:t>0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Ω</m:t>
                      </m:r>
                      <m:r>
                        <a:rPr lang="es-A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7" name="TextBox 4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289" y="1535206"/>
                <a:ext cx="577888" cy="369332"/>
              </a:xfrm>
              <a:prstGeom prst="rect">
                <a:avLst/>
              </a:prstGeom>
              <a:blipFill>
                <a:blip r:embed="rId3"/>
                <a:stretch>
                  <a:fillRect r="-210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Title 1"/>
          <p:cNvSpPr txBox="1">
            <a:spLocks/>
          </p:cNvSpPr>
          <p:nvPr/>
        </p:nvSpPr>
        <p:spPr>
          <a:xfrm>
            <a:off x="0" y="80628"/>
            <a:ext cx="9144000" cy="728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200" dirty="0" smtClean="0"/>
              <a:t>Diseño de un Amplificador en 1 GHz</a:t>
            </a:r>
            <a:r>
              <a:rPr lang="es-AR" sz="3200" dirty="0"/>
              <a:t> - Caso 1 (22dB)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1572541" y="1674076"/>
            <a:ext cx="2532811" cy="25922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5" name="Rectángulo 254"/>
          <p:cNvSpPr/>
          <p:nvPr/>
        </p:nvSpPr>
        <p:spPr>
          <a:xfrm>
            <a:off x="5689804" y="1247637"/>
            <a:ext cx="2532811" cy="25922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57" name="Conector angular 256"/>
          <p:cNvCxnSpPr/>
          <p:nvPr/>
        </p:nvCxnSpPr>
        <p:spPr>
          <a:xfrm rot="16200000" flipH="1">
            <a:off x="3801398" y="2836210"/>
            <a:ext cx="1866060" cy="557425"/>
          </a:xfrm>
          <a:prstGeom prst="bentConnector3">
            <a:avLst>
              <a:gd name="adj1" fmla="val 10041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Conector angular 257"/>
          <p:cNvCxnSpPr/>
          <p:nvPr/>
        </p:nvCxnSpPr>
        <p:spPr>
          <a:xfrm rot="5400000">
            <a:off x="3928092" y="3450417"/>
            <a:ext cx="2226269" cy="557757"/>
          </a:xfrm>
          <a:prstGeom prst="bentConnector3">
            <a:avLst>
              <a:gd name="adj1" fmla="val 10015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Rectángulo 259"/>
              <p:cNvSpPr/>
              <p:nvPr/>
            </p:nvSpPr>
            <p:spPr>
              <a:xfrm>
                <a:off x="5591237" y="4751856"/>
                <a:ext cx="631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60" name="Rectángulo 2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237" y="4751856"/>
                <a:ext cx="6319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Rectángulo 260"/>
              <p:cNvSpPr/>
              <p:nvPr/>
            </p:nvSpPr>
            <p:spPr>
              <a:xfrm>
                <a:off x="4440649" y="4179676"/>
                <a:ext cx="5164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61" name="Rectángulo 2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649" y="4179676"/>
                <a:ext cx="516488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Rectángulo 261"/>
              <p:cNvSpPr/>
              <p:nvPr/>
            </p:nvSpPr>
            <p:spPr>
              <a:xfrm>
                <a:off x="117189" y="5890046"/>
                <a:ext cx="898742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ES" dirty="0" smtClean="0"/>
                  <a:t>Ahora que se conocen las impedancias vistas, se pueden diseñar las redes de adaptación para llevarlas a 50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s-AR" dirty="0" smtClean="0"/>
                  <a:t>. Para este ejemplo se emplea la técnica de taco simple con líneas de transmisión genéricas.</a:t>
                </a:r>
                <a:endParaRPr lang="es-AR" dirty="0"/>
              </a:p>
            </p:txBody>
          </p:sp>
        </mc:Choice>
        <mc:Fallback xmlns="">
          <p:sp>
            <p:nvSpPr>
              <p:cNvPr id="262" name="Rectángulo 2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89" y="5890046"/>
                <a:ext cx="8987428" cy="923330"/>
              </a:xfrm>
              <a:prstGeom prst="rect">
                <a:avLst/>
              </a:prstGeom>
              <a:blipFill>
                <a:blip r:embed="rId6"/>
                <a:stretch>
                  <a:fillRect l="-542" t="-3289" r="-542" b="-92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126893" y="4761148"/>
                <a:ext cx="884917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𝜞</m:t>
                        </m:r>
                      </m:e>
                      <m:sub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𝒊𝒏</m:t>
                        </m:r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ES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1" i="1">
                        <a:latin typeface="Cambria Math" panose="02040503050406030204" pitchFamily="18" charset="0"/>
                      </a:rPr>
                      <m:t>𝟒𝟒</m:t>
                    </m:r>
                    <m:r>
                      <a:rPr lang="es-AR" b="1" i="1">
                        <a:latin typeface="Cambria Math"/>
                        <a:ea typeface="Cambria Math"/>
                      </a:rPr>
                      <m:t>∟</m:t>
                    </m:r>
                    <m:r>
                      <a:rPr lang="es-ES" b="1" i="1"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r>
                      <a:rPr lang="es-ES" b="1" i="1">
                        <a:latin typeface="Cambria Math" panose="02040503050406030204" pitchFamily="18" charset="0"/>
                        <a:ea typeface="Cambria Math"/>
                      </a:rPr>
                      <m:t>𝟏𝟏𝟖</m:t>
                    </m:r>
                    <m:r>
                      <a:rPr lang="es-ES" b="1" i="1">
                        <a:latin typeface="Cambria Math" panose="02040503050406030204" pitchFamily="18" charset="0"/>
                        <a:ea typeface="Cambria Math"/>
                      </a:rPr>
                      <m:t>º</m:t>
                    </m:r>
                  </m:oMath>
                </a14:m>
                <a:r>
                  <a:rPr lang="es-ES" dirty="0" smtClean="0">
                    <a:ea typeface="Cambria Math"/>
                  </a:rPr>
                  <a:t> </a:t>
                </a:r>
              </a:p>
              <a:p>
                <a:pPr algn="just"/>
                <a:r>
                  <a:rPr lang="es-ES" dirty="0" smtClean="0">
                    <a:ea typeface="Cambria Math"/>
                  </a:rPr>
                  <a:t>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simismo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𝜞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𝒐𝒖𝒕</m:t>
                        </m:r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ES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𝜞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ES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1" i="1">
                        <a:latin typeface="Cambria Math" panose="02040503050406030204" pitchFamily="18" charset="0"/>
                      </a:rPr>
                      <m:t>𝟏𝟒</m:t>
                    </m:r>
                    <m:r>
                      <a:rPr lang="es-AR" b="1" i="1">
                        <a:latin typeface="Cambria Math"/>
                        <a:ea typeface="Cambria Math"/>
                      </a:rPr>
                      <m:t>∟</m:t>
                    </m:r>
                    <m:r>
                      <a:rPr lang="es-ES" b="1" i="1">
                        <a:latin typeface="Cambria Math" panose="02040503050406030204" pitchFamily="18" charset="0"/>
                        <a:ea typeface="Cambria Math"/>
                      </a:rPr>
                      <m:t>𝟏𝟎𝟔</m:t>
                    </m:r>
                    <m:r>
                      <a:rPr lang="es-ES" b="1" i="1">
                        <a:latin typeface="Cambria Math" panose="02040503050406030204" pitchFamily="18" charset="0"/>
                        <a:ea typeface="Cambria Math"/>
                      </a:rPr>
                      <m:t>º</m:t>
                    </m:r>
                  </m:oMath>
                </a14:m>
                <a:r>
                  <a:rPr lang="es-ES" dirty="0" smtClean="0">
                    <a:ea typeface="Cambria Math"/>
                  </a:rPr>
                  <a:t> -&gt; como la adaptación no es simultánea, </a:t>
                </a:r>
                <a14:m>
                  <m:oMath xmlns:m="http://schemas.openxmlformats.org/officeDocument/2006/math">
                    <m:r>
                      <a:rPr lang="es-ES" b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b>
                        <m:r>
                          <a:rPr lang="es-ES" b="0" i="1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s-ES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 smtClean="0">
                    <a:ea typeface="Cambria Math"/>
                  </a:rPr>
                  <a:t> verdadero no será de este valor, pero se lo adapta como si lo fuese: allí es donde aparece la leve desadaptación que logra la ganancia buscada.</a:t>
                </a:r>
                <a:endParaRPr lang="es-ES" dirty="0">
                  <a:ea typeface="Cambria Math"/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93" y="4761148"/>
                <a:ext cx="8849172" cy="1200329"/>
              </a:xfrm>
              <a:prstGeom prst="rect">
                <a:avLst/>
              </a:prstGeom>
              <a:blipFill>
                <a:blip r:embed="rId7"/>
                <a:stretch>
                  <a:fillRect l="-620" r="-620" b="-710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28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91" y="836712"/>
            <a:ext cx="9025109" cy="5976664"/>
          </a:xfrm>
        </p:spPr>
        <p:txBody>
          <a:bodyPr>
            <a:noAutofit/>
          </a:bodyPr>
          <a:lstStyle/>
          <a:p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AR" sz="24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</p:txBody>
      </p:sp>
      <p:grpSp>
        <p:nvGrpSpPr>
          <p:cNvPr id="210" name="Group 209"/>
          <p:cNvGrpSpPr/>
          <p:nvPr/>
        </p:nvGrpSpPr>
        <p:grpSpPr>
          <a:xfrm>
            <a:off x="4736820" y="2555799"/>
            <a:ext cx="756776" cy="486383"/>
            <a:chOff x="3951405" y="4745205"/>
            <a:chExt cx="936104" cy="486383"/>
          </a:xfrm>
        </p:grpSpPr>
        <p:grpSp>
          <p:nvGrpSpPr>
            <p:cNvPr id="211" name="Group 210"/>
            <p:cNvGrpSpPr/>
            <p:nvPr/>
          </p:nvGrpSpPr>
          <p:grpSpPr>
            <a:xfrm>
              <a:off x="3951405" y="5085184"/>
              <a:ext cx="936104" cy="146404"/>
              <a:chOff x="2627784" y="5226812"/>
              <a:chExt cx="1127657" cy="146404"/>
            </a:xfrm>
          </p:grpSpPr>
          <p:cxnSp>
            <p:nvCxnSpPr>
              <p:cNvPr id="213" name="Straight Connector 212"/>
              <p:cNvCxnSpPr/>
              <p:nvPr/>
            </p:nvCxnSpPr>
            <p:spPr>
              <a:xfrm flipH="1">
                <a:off x="2771800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H="1">
                <a:off x="2989993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flipH="1">
                <a:off x="3203848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 flipH="1">
                <a:off x="3419872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2627784" y="5226812"/>
                <a:ext cx="112765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12" name="Straight Connector 211"/>
            <p:cNvCxnSpPr/>
            <p:nvPr/>
          </p:nvCxnSpPr>
          <p:spPr>
            <a:xfrm>
              <a:off x="4419457" y="4745205"/>
              <a:ext cx="0" cy="3331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3" name="Straight Connector 182"/>
          <p:cNvCxnSpPr/>
          <p:nvPr/>
        </p:nvCxnSpPr>
        <p:spPr>
          <a:xfrm flipH="1" flipV="1">
            <a:off x="1547664" y="2006031"/>
            <a:ext cx="556523" cy="66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596640" y="1429693"/>
            <a:ext cx="1175074" cy="142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688259" y="1887769"/>
            <a:ext cx="1417093" cy="2498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79900" y="1304764"/>
            <a:ext cx="1417093" cy="2498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672189" y="1443575"/>
            <a:ext cx="440873" cy="1110485"/>
            <a:chOff x="4247964" y="1556792"/>
            <a:chExt cx="504056" cy="1440160"/>
          </a:xfrm>
        </p:grpSpPr>
        <p:sp>
          <p:nvSpPr>
            <p:cNvPr id="8" name="Rectangle 7"/>
            <p:cNvSpPr/>
            <p:nvPr/>
          </p:nvSpPr>
          <p:spPr>
            <a:xfrm>
              <a:off x="4247964" y="1988840"/>
              <a:ext cx="108012" cy="6480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4355976" y="1808820"/>
              <a:ext cx="396044" cy="3240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355976" y="2456892"/>
              <a:ext cx="396044" cy="28803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752020" y="1556792"/>
              <a:ext cx="0" cy="25202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4752020" y="2744924"/>
              <a:ext cx="0" cy="25202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>
            <a:endCxn id="5" idx="1"/>
          </p:cNvCxnSpPr>
          <p:nvPr/>
        </p:nvCxnSpPr>
        <p:spPr>
          <a:xfrm>
            <a:off x="5113063" y="1429694"/>
            <a:ext cx="56683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121421" y="2012698"/>
            <a:ext cx="56683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3"/>
            <a:endCxn id="8" idx="1"/>
          </p:cNvCxnSpPr>
          <p:nvPr/>
        </p:nvCxnSpPr>
        <p:spPr>
          <a:xfrm>
            <a:off x="4105352" y="2012699"/>
            <a:ext cx="566837" cy="138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65503" y="1436634"/>
            <a:ext cx="566837" cy="138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948103" y="1776721"/>
            <a:ext cx="606682" cy="435716"/>
            <a:chOff x="2404839" y="5085184"/>
            <a:chExt cx="2503533" cy="435716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2404839" y="5301208"/>
              <a:ext cx="28342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2688259" y="5085184"/>
              <a:ext cx="191553" cy="2160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4427984" y="5108088"/>
              <a:ext cx="191553" cy="2160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841407" y="5085184"/>
              <a:ext cx="393576" cy="4128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633428" y="5099046"/>
              <a:ext cx="393576" cy="4128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3239852" y="5085184"/>
              <a:ext cx="393576" cy="4128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4027004" y="5108088"/>
              <a:ext cx="393576" cy="4128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624952" y="5317314"/>
              <a:ext cx="28342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 rot="16200000">
            <a:off x="8434341" y="1534263"/>
            <a:ext cx="606682" cy="435716"/>
            <a:chOff x="2404839" y="5085184"/>
            <a:chExt cx="2503533" cy="435716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2404839" y="5301208"/>
              <a:ext cx="28342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2688259" y="5085184"/>
              <a:ext cx="191553" cy="2160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 flipV="1">
              <a:off x="4427984" y="5108088"/>
              <a:ext cx="191553" cy="2160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841407" y="5085184"/>
              <a:ext cx="393576" cy="4128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633428" y="5099046"/>
              <a:ext cx="393576" cy="4128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3239852" y="5085184"/>
              <a:ext cx="393576" cy="4128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4027004" y="5108088"/>
              <a:ext cx="393576" cy="4128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624952" y="5317314"/>
              <a:ext cx="28342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1979712" y="2026578"/>
            <a:ext cx="283419" cy="2073051"/>
            <a:chOff x="1979712" y="2854670"/>
            <a:chExt cx="283419" cy="2073051"/>
          </a:xfrm>
        </p:grpSpPr>
        <p:sp>
          <p:nvSpPr>
            <p:cNvPr id="6" name="Rectangle 5"/>
            <p:cNvSpPr/>
            <p:nvPr/>
          </p:nvSpPr>
          <p:spPr>
            <a:xfrm rot="16200000">
              <a:off x="1496774" y="3670755"/>
              <a:ext cx="1249295" cy="2834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2121421" y="2854670"/>
              <a:ext cx="0" cy="3331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2121421" y="4437112"/>
              <a:ext cx="0" cy="3331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2051720" y="4770258"/>
              <a:ext cx="124962" cy="15746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476697" y="1433535"/>
            <a:ext cx="283419" cy="2073051"/>
            <a:chOff x="1979712" y="2854670"/>
            <a:chExt cx="283419" cy="2073051"/>
          </a:xfrm>
        </p:grpSpPr>
        <p:sp>
          <p:nvSpPr>
            <p:cNvPr id="79" name="Rectangle 78"/>
            <p:cNvSpPr/>
            <p:nvPr/>
          </p:nvSpPr>
          <p:spPr>
            <a:xfrm rot="16200000">
              <a:off x="1496774" y="3670755"/>
              <a:ext cx="1249295" cy="2834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2121421" y="2854670"/>
              <a:ext cx="0" cy="3331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121421" y="4437112"/>
              <a:ext cx="0" cy="3331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2063347" y="4770258"/>
              <a:ext cx="124962" cy="15746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Oval 82"/>
          <p:cNvSpPr/>
          <p:nvPr/>
        </p:nvSpPr>
        <p:spPr>
          <a:xfrm>
            <a:off x="71500" y="2572773"/>
            <a:ext cx="660579" cy="5681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>
            <a:off x="381266" y="1978864"/>
            <a:ext cx="566837" cy="138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>
            <a:off x="104788" y="2282509"/>
            <a:ext cx="566837" cy="138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5" name="Group 154"/>
          <p:cNvGrpSpPr/>
          <p:nvPr/>
        </p:nvGrpSpPr>
        <p:grpSpPr>
          <a:xfrm>
            <a:off x="-508" y="3127763"/>
            <a:ext cx="756776" cy="486383"/>
            <a:chOff x="3951405" y="4745205"/>
            <a:chExt cx="936104" cy="486383"/>
          </a:xfrm>
        </p:grpSpPr>
        <p:grpSp>
          <p:nvGrpSpPr>
            <p:cNvPr id="156" name="Group 155"/>
            <p:cNvGrpSpPr/>
            <p:nvPr/>
          </p:nvGrpSpPr>
          <p:grpSpPr>
            <a:xfrm>
              <a:off x="3951405" y="5085184"/>
              <a:ext cx="936104" cy="146404"/>
              <a:chOff x="2627784" y="5226812"/>
              <a:chExt cx="1127657" cy="146404"/>
            </a:xfrm>
          </p:grpSpPr>
          <p:cxnSp>
            <p:nvCxnSpPr>
              <p:cNvPr id="158" name="Straight Connector 157"/>
              <p:cNvCxnSpPr/>
              <p:nvPr/>
            </p:nvCxnSpPr>
            <p:spPr>
              <a:xfrm flipH="1">
                <a:off x="2771800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flipH="1">
                <a:off x="2989993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flipH="1">
                <a:off x="3203848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flipH="1">
                <a:off x="3419872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2627784" y="5226812"/>
                <a:ext cx="112765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Straight Connector 156"/>
            <p:cNvCxnSpPr/>
            <p:nvPr/>
          </p:nvCxnSpPr>
          <p:spPr>
            <a:xfrm>
              <a:off x="4419457" y="4745205"/>
              <a:ext cx="0" cy="3331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8" name="Group 217"/>
          <p:cNvGrpSpPr/>
          <p:nvPr/>
        </p:nvGrpSpPr>
        <p:grpSpPr>
          <a:xfrm>
            <a:off x="8347841" y="2043655"/>
            <a:ext cx="756776" cy="479550"/>
            <a:chOff x="3951405" y="4752038"/>
            <a:chExt cx="936104" cy="479550"/>
          </a:xfrm>
        </p:grpSpPr>
        <p:grpSp>
          <p:nvGrpSpPr>
            <p:cNvPr id="219" name="Group 218"/>
            <p:cNvGrpSpPr/>
            <p:nvPr/>
          </p:nvGrpSpPr>
          <p:grpSpPr>
            <a:xfrm>
              <a:off x="3951405" y="5085184"/>
              <a:ext cx="936104" cy="146404"/>
              <a:chOff x="2627784" y="5226812"/>
              <a:chExt cx="1127657" cy="146404"/>
            </a:xfrm>
          </p:grpSpPr>
          <p:cxnSp>
            <p:nvCxnSpPr>
              <p:cNvPr id="221" name="Straight Connector 220"/>
              <p:cNvCxnSpPr/>
              <p:nvPr/>
            </p:nvCxnSpPr>
            <p:spPr>
              <a:xfrm flipH="1">
                <a:off x="2771800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flipH="1">
                <a:off x="2989993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H="1">
                <a:off x="3203848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flipH="1">
                <a:off x="3419872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627784" y="5226812"/>
                <a:ext cx="112765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0" name="Straight Connector 219"/>
            <p:cNvCxnSpPr/>
            <p:nvPr/>
          </p:nvCxnSpPr>
          <p:spPr>
            <a:xfrm>
              <a:off x="4431354" y="4752038"/>
              <a:ext cx="0" cy="3331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7" name="TextBox 476"/>
              <p:cNvSpPr txBox="1"/>
              <p:nvPr/>
            </p:nvSpPr>
            <p:spPr>
              <a:xfrm>
                <a:off x="900180" y="1268578"/>
                <a:ext cx="577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/>
                        </a:rPr>
                        <m:t>5</m:t>
                      </m:r>
                      <m:r>
                        <a:rPr lang="es-AR" b="0" i="1" smtClean="0">
                          <a:latin typeface="Cambria Math"/>
                        </a:rPr>
                        <m:t>0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Ω</m:t>
                      </m:r>
                      <m:r>
                        <a:rPr lang="es-A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7" name="TextBox 4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80" y="1268578"/>
                <a:ext cx="577888" cy="369332"/>
              </a:xfrm>
              <a:prstGeom prst="rect">
                <a:avLst/>
              </a:prstGeom>
              <a:blipFill>
                <a:blip r:embed="rId2"/>
                <a:stretch>
                  <a:fillRect r="-212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7" name="TextBox 486"/>
              <p:cNvSpPr txBox="1"/>
              <p:nvPr/>
            </p:nvSpPr>
            <p:spPr>
              <a:xfrm>
                <a:off x="8359289" y="954996"/>
                <a:ext cx="577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/>
                        </a:rPr>
                        <m:t>5</m:t>
                      </m:r>
                      <m:r>
                        <a:rPr lang="es-AR" b="0" i="1" smtClean="0">
                          <a:latin typeface="Cambria Math"/>
                        </a:rPr>
                        <m:t>0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Ω</m:t>
                      </m:r>
                      <m:r>
                        <a:rPr lang="es-A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7" name="TextBox 4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289" y="954996"/>
                <a:ext cx="577888" cy="369332"/>
              </a:xfrm>
              <a:prstGeom prst="rect">
                <a:avLst/>
              </a:prstGeom>
              <a:blipFill>
                <a:blip r:embed="rId3"/>
                <a:stretch>
                  <a:fillRect r="-210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9" name="TextBox 488"/>
              <p:cNvSpPr txBox="1"/>
              <p:nvPr/>
            </p:nvSpPr>
            <p:spPr>
              <a:xfrm>
                <a:off x="3034152" y="1279083"/>
                <a:ext cx="577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s-AR" b="0" i="1" smtClean="0">
                              <a:latin typeface="Cambria Math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9" name="TextBox 4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152" y="1279083"/>
                <a:ext cx="5778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0" name="TextBox 489"/>
              <p:cNvSpPr txBox="1"/>
              <p:nvPr/>
            </p:nvSpPr>
            <p:spPr>
              <a:xfrm>
                <a:off x="2399314" y="2813218"/>
                <a:ext cx="577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s-AR" b="0" i="1" smtClean="0">
                              <a:latin typeface="Cambria Math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0" name="TextBox 4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314" y="2813218"/>
                <a:ext cx="57788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" name="TextBox 490"/>
              <p:cNvSpPr txBox="1"/>
              <p:nvPr/>
            </p:nvSpPr>
            <p:spPr>
              <a:xfrm>
                <a:off x="5926661" y="875695"/>
                <a:ext cx="577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s-AR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1" name="TextBox 4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661" y="875695"/>
                <a:ext cx="57788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2" name="TextBox 491"/>
              <p:cNvSpPr txBox="1"/>
              <p:nvPr/>
            </p:nvSpPr>
            <p:spPr>
              <a:xfrm>
                <a:off x="6743432" y="2184028"/>
                <a:ext cx="577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s-AR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2" name="TextBox 4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432" y="2184028"/>
                <a:ext cx="5778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/>
          <p:cNvSpPr txBox="1"/>
          <p:nvPr/>
        </p:nvSpPr>
        <p:spPr>
          <a:xfrm>
            <a:off x="6645111" y="6494578"/>
            <a:ext cx="2498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*redes de polarización omitidas</a:t>
            </a:r>
            <a:endParaRPr lang="es-A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/>
              <p:cNvSpPr/>
              <p:nvPr/>
            </p:nvSpPr>
            <p:spPr>
              <a:xfrm>
                <a:off x="954395" y="4332810"/>
                <a:ext cx="6142598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 panose="02040503050406030204" pitchFamily="18" charset="0"/>
                            <a:ea typeface="Verdana" pitchFamily="34" charset="0"/>
                          </a:rPr>
                          <m:t>𝑇</m:t>
                        </m:r>
                      </m:e>
                      <m:sub>
                        <m:r>
                          <a:rPr lang="es-AR" sz="2400" i="1">
                            <a:latin typeface="Cambria Math"/>
                            <a:ea typeface="Verdana" pitchFamily="34" charset="0"/>
                          </a:rPr>
                          <m:t>𝐺</m:t>
                        </m:r>
                      </m:sub>
                    </m:sSub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=</m:t>
                    </m:r>
                    <m:r>
                      <a:rPr lang="es-ES" sz="2400" i="1">
                        <a:latin typeface="Cambria Math" panose="02040503050406030204" pitchFamily="18" charset="0"/>
                        <a:ea typeface="Verdana" pitchFamily="34" charset="0"/>
                      </a:rPr>
                      <m:t>3,7</m:t>
                    </m:r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 </m:t>
                    </m:r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𝑐𝑚</m:t>
                    </m:r>
                  </m:oMath>
                </a14:m>
                <a:r>
                  <a:rPr lang="es-AR" sz="2400" dirty="0">
                    <a:latin typeface="Verdana" pitchFamily="34" charset="0"/>
                    <a:ea typeface="Verdana" pitchFamily="34" charset="0"/>
                  </a:rPr>
                  <a:t>	</a:t>
                </a:r>
                <a:r>
                  <a:rPr lang="es-AR" sz="2400" dirty="0">
                    <a:ea typeface="Verdana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400">
                        <a:latin typeface="Cambria Math" panose="02040503050406030204" pitchFamily="18" charset="0"/>
                        <a:ea typeface="Verdana" pitchFamily="34" charset="0"/>
                      </a:rPr>
                      <m:t>	</m:t>
                    </m:r>
                    <m:sSub>
                      <m:sSubPr>
                        <m:ctrlPr>
                          <a:rPr lang="es-AR" sz="2400" i="1"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i="1">
                            <a:latin typeface="Cambria Math"/>
                            <a:ea typeface="Verdana" pitchFamily="34" charset="0"/>
                          </a:rPr>
                          <m:t>𝐿</m:t>
                        </m:r>
                      </m:e>
                      <m:sub>
                        <m:r>
                          <a:rPr lang="es-AR" sz="2400" i="1">
                            <a:latin typeface="Cambria Math"/>
                            <a:ea typeface="Verdana" pitchFamily="34" charset="0"/>
                          </a:rPr>
                          <m:t>𝐺</m:t>
                        </m:r>
                      </m:sub>
                    </m:sSub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=</m:t>
                    </m:r>
                    <m:r>
                      <a:rPr lang="es-ES" sz="2400" i="1">
                        <a:latin typeface="Cambria Math" panose="02040503050406030204" pitchFamily="18" charset="0"/>
                        <a:ea typeface="Verdana" pitchFamily="34" charset="0"/>
                      </a:rPr>
                      <m:t>5,26</m:t>
                    </m:r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 </m:t>
                    </m:r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𝑐𝑚</m:t>
                    </m:r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 </m:t>
                    </m:r>
                  </m:oMath>
                </a14:m>
                <a:r>
                  <a:rPr lang="es-AR" sz="2400" dirty="0">
                    <a:latin typeface="Verdana" pitchFamily="34" charset="0"/>
                    <a:ea typeface="Verdana" pitchFamily="34" charset="0"/>
                  </a:rPr>
                  <a:t>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 panose="02040503050406030204" pitchFamily="18" charset="0"/>
                            <a:ea typeface="Verdana" pitchFamily="34" charset="0"/>
                          </a:rPr>
                          <m:t>𝑇</m:t>
                        </m:r>
                      </m:e>
                      <m:sub>
                        <m:r>
                          <a:rPr lang="es-AR" sz="2400" i="1">
                            <a:latin typeface="Cambria Math"/>
                            <a:ea typeface="Verdana" pitchFamily="34" charset="0"/>
                          </a:rPr>
                          <m:t>𝐿</m:t>
                        </m:r>
                      </m:sub>
                    </m:sSub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=</m:t>
                    </m:r>
                    <m:r>
                      <a:rPr lang="es-ES" sz="2400" i="1">
                        <a:latin typeface="Cambria Math" panose="02040503050406030204" pitchFamily="18" charset="0"/>
                        <a:ea typeface="Verdana" pitchFamily="34" charset="0"/>
                      </a:rPr>
                      <m:t>1,39</m:t>
                    </m:r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 </m:t>
                    </m:r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𝑐𝑚</m:t>
                    </m:r>
                    <m:r>
                      <a:rPr lang="es-ES" sz="2400">
                        <a:latin typeface="Cambria Math" panose="02040503050406030204" pitchFamily="18" charset="0"/>
                        <a:ea typeface="Verdana" pitchFamily="34" charset="0"/>
                      </a:rPr>
                      <m:t> </m:t>
                    </m:r>
                    <m:r>
                      <a:rPr lang="es-ES" sz="2400" i="1">
                        <a:latin typeface="Cambria Math" panose="02040503050406030204" pitchFamily="18" charset="0"/>
                        <a:ea typeface="Verdana" pitchFamily="34" charset="0"/>
                      </a:rPr>
                      <m:t> </m:t>
                    </m:r>
                    <m:sSub>
                      <m:sSubPr>
                        <m:ctrlPr>
                          <a:rPr lang="es-AR" sz="2400" i="1"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 panose="02040503050406030204" pitchFamily="18" charset="0"/>
                            <a:ea typeface="Verdana" pitchFamily="34" charset="0"/>
                          </a:rPr>
                          <m:t> </m:t>
                        </m:r>
                        <m:r>
                          <a:rPr lang="es-AR" sz="2400" i="1">
                            <a:latin typeface="Cambria Math"/>
                            <a:ea typeface="Verdana" pitchFamily="34" charset="0"/>
                          </a:rPr>
                          <m:t>𝐿</m:t>
                        </m:r>
                      </m:e>
                      <m:sub>
                        <m:r>
                          <a:rPr lang="es-AR" sz="2400" i="1">
                            <a:latin typeface="Cambria Math"/>
                            <a:ea typeface="Verdana" pitchFamily="34" charset="0"/>
                          </a:rPr>
                          <m:t>𝐿</m:t>
                        </m:r>
                      </m:sub>
                    </m:sSub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=</m:t>
                    </m:r>
                    <m:r>
                      <a:rPr lang="es-ES" sz="2400" i="1">
                        <a:latin typeface="Cambria Math" panose="02040503050406030204" pitchFamily="18" charset="0"/>
                        <a:ea typeface="Verdana" pitchFamily="34" charset="0"/>
                      </a:rPr>
                      <m:t>0,32</m:t>
                    </m:r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 </m:t>
                    </m:r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𝑐𝑚</m:t>
                    </m:r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  </m:t>
                    </m:r>
                  </m:oMath>
                </a14:m>
                <a:r>
                  <a:rPr lang="es-AR" sz="2400" dirty="0">
                    <a:latin typeface="Verdana" pitchFamily="34" charset="0"/>
                    <a:ea typeface="Verdana" pitchFamily="34" charset="0"/>
                  </a:rPr>
                  <a:t> </a:t>
                </a:r>
              </a:p>
              <a:p>
                <a:endParaRPr lang="es-ES" sz="2000" dirty="0" smtClean="0">
                  <a:latin typeface="Verdana" pitchFamily="34" charset="0"/>
                  <a:ea typeface="Verdana" pitchFamily="34" charset="0"/>
                </a:endParaRPr>
              </a:p>
              <a:p>
                <a:r>
                  <a:rPr lang="es-ES" sz="2000" dirty="0" smtClean="0">
                    <a:latin typeface="Verdana" pitchFamily="34" charset="0"/>
                    <a:ea typeface="Verdana" pitchFamily="34" charset="0"/>
                  </a:rPr>
                  <a:t> Tacos a circuito abierto</a:t>
                </a:r>
              </a:p>
              <a:p>
                <a:r>
                  <a:rPr lang="es-ES" sz="2000" dirty="0">
                    <a:latin typeface="Verdana" pitchFamily="34" charset="0"/>
                    <a:ea typeface="Verdana" pitchFamily="34" charset="0"/>
                  </a:rPr>
                  <a:t> </a:t>
                </a:r>
                <a:r>
                  <a:rPr lang="es-ES" sz="2000" dirty="0" smtClean="0">
                    <a:latin typeface="Verdana" pitchFamily="34" charset="0"/>
                    <a:ea typeface="Verdana" pitchFamily="34" charset="0"/>
                  </a:rPr>
                  <a:t>Líneas de transmisión genéricas con 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  <a:ea typeface="Verdana" pitchFamily="34" charset="0"/>
                      </a:rPr>
                      <m:t>𝜆</m:t>
                    </m:r>
                    <m:r>
                      <a:rPr lang="es-ES" sz="2000" b="0" i="1" smtClean="0">
                        <a:latin typeface="Cambria Math" panose="02040503050406030204" pitchFamily="18" charset="0"/>
                        <a:ea typeface="Verdana" pitchFamily="34" charset="0"/>
                      </a:rPr>
                      <m:t>=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  <a:ea typeface="Verdana" pitchFamily="34" charset="0"/>
                          </a:rPr>
                          <m:t>𝜆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  <a:ea typeface="Verdana" pitchFamily="34" charset="0"/>
                          </a:rPr>
                          <m:t>0</m:t>
                        </m:r>
                      </m:sub>
                    </m:sSub>
                  </m:oMath>
                </a14:m>
                <a:endParaRPr lang="es-AR" sz="2000" dirty="0"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19" name="Rectá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95" y="4332810"/>
                <a:ext cx="6142598" cy="1754326"/>
              </a:xfrm>
              <a:prstGeom prst="rect">
                <a:avLst/>
              </a:prstGeom>
              <a:blipFill>
                <a:blip r:embed="rId8"/>
                <a:stretch>
                  <a:fillRect l="-298" b="-520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Title 1"/>
          <p:cNvSpPr txBox="1">
            <a:spLocks/>
          </p:cNvSpPr>
          <p:nvPr/>
        </p:nvSpPr>
        <p:spPr>
          <a:xfrm>
            <a:off x="0" y="80628"/>
            <a:ext cx="9144000" cy="728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200" dirty="0" smtClean="0"/>
              <a:t>Diseño de un Amplificador en 1 GHz</a:t>
            </a:r>
            <a:r>
              <a:rPr lang="es-AR" sz="3200" dirty="0"/>
              <a:t> - Caso 1 (22dB)</a:t>
            </a:r>
          </a:p>
        </p:txBody>
      </p:sp>
    </p:spTree>
    <p:extLst>
      <p:ext uri="{BB962C8B-B14F-4D97-AF65-F5344CB8AC3E}">
        <p14:creationId xmlns:p14="http://schemas.microsoft.com/office/powerpoint/2010/main" val="7187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91" y="836712"/>
            <a:ext cx="9025109" cy="5976664"/>
          </a:xfrm>
        </p:spPr>
        <p:txBody>
          <a:bodyPr>
            <a:noAutofit/>
          </a:bodyPr>
          <a:lstStyle/>
          <a:p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AR" sz="24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/>
              <p:cNvSpPr/>
              <p:nvPr/>
            </p:nvSpPr>
            <p:spPr>
              <a:xfrm>
                <a:off x="954395" y="4332810"/>
                <a:ext cx="6142598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Verdana" pitchFamily="34" charset="0"/>
                          </a:rPr>
                          <m:t>𝑇</m:t>
                        </m:r>
                      </m:e>
                      <m:sub>
                        <m:r>
                          <a:rPr lang="es-AR" sz="2400" i="1">
                            <a:latin typeface="Cambria Math"/>
                            <a:ea typeface="Verdana" pitchFamily="34" charset="0"/>
                          </a:rPr>
                          <m:t>𝐺</m:t>
                        </m:r>
                      </m:sub>
                    </m:sSub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=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Verdana" pitchFamily="34" charset="0"/>
                      </a:rPr>
                      <m:t>3,7</m:t>
                    </m:r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 </m:t>
                    </m:r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𝑐𝑚</m:t>
                    </m:r>
                  </m:oMath>
                </a14:m>
                <a:r>
                  <a:rPr lang="es-AR" sz="2400" dirty="0">
                    <a:latin typeface="Verdana" pitchFamily="34" charset="0"/>
                    <a:ea typeface="Verdana" pitchFamily="34" charset="0"/>
                  </a:rPr>
                  <a:t>	</a:t>
                </a:r>
                <a:r>
                  <a:rPr lang="es-AR" sz="2400" dirty="0">
                    <a:ea typeface="Verdana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400">
                        <a:latin typeface="Cambria Math" panose="02040503050406030204" pitchFamily="18" charset="0"/>
                        <a:ea typeface="Verdana" pitchFamily="34" charset="0"/>
                      </a:rPr>
                      <m:t>	</m:t>
                    </m:r>
                    <m:sSub>
                      <m:sSubPr>
                        <m:ctrlPr>
                          <a:rPr lang="es-AR" sz="2400" i="1"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i="1">
                            <a:latin typeface="Cambria Math"/>
                            <a:ea typeface="Verdana" pitchFamily="34" charset="0"/>
                          </a:rPr>
                          <m:t>𝐿</m:t>
                        </m:r>
                      </m:e>
                      <m:sub>
                        <m:r>
                          <a:rPr lang="es-AR" sz="2400" i="1">
                            <a:latin typeface="Cambria Math"/>
                            <a:ea typeface="Verdana" pitchFamily="34" charset="0"/>
                          </a:rPr>
                          <m:t>𝐺</m:t>
                        </m:r>
                      </m:sub>
                    </m:sSub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=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Verdana" pitchFamily="34" charset="0"/>
                      </a:rPr>
                      <m:t>5,26</m:t>
                    </m:r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 </m:t>
                    </m:r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𝑐𝑚</m:t>
                    </m:r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 </m:t>
                    </m:r>
                  </m:oMath>
                </a14:m>
                <a:r>
                  <a:rPr lang="es-AR" sz="2400" dirty="0">
                    <a:latin typeface="Verdana" pitchFamily="34" charset="0"/>
                    <a:ea typeface="Verdana" pitchFamily="34" charset="0"/>
                  </a:rPr>
                  <a:t>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Verdana" pitchFamily="34" charset="0"/>
                          </a:rPr>
                          <m:t>𝑇</m:t>
                        </m:r>
                      </m:e>
                      <m:sub>
                        <m:r>
                          <a:rPr lang="es-AR" sz="2400" i="1">
                            <a:latin typeface="Cambria Math"/>
                            <a:ea typeface="Verdana" pitchFamily="34" charset="0"/>
                          </a:rPr>
                          <m:t>𝐿</m:t>
                        </m:r>
                      </m:sub>
                    </m:sSub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=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Verdana" pitchFamily="34" charset="0"/>
                      </a:rPr>
                      <m:t>1,39</m:t>
                    </m:r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 </m:t>
                    </m:r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𝑐𝑚</m:t>
                    </m:r>
                    <m:r>
                      <a:rPr lang="es-ES" sz="2400" b="0" i="0" smtClean="0">
                        <a:latin typeface="Cambria Math" panose="02040503050406030204" pitchFamily="18" charset="0"/>
                        <a:ea typeface="Verdana" pitchFamily="34" charset="0"/>
                      </a:rPr>
                      <m:t> 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Verdana" pitchFamily="34" charset="0"/>
                      </a:rPr>
                      <m:t> </m:t>
                    </m:r>
                    <m:sSub>
                      <m:sSubPr>
                        <m:ctrlPr>
                          <a:rPr lang="es-AR" sz="2400" i="1"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Verdana" pitchFamily="34" charset="0"/>
                          </a:rPr>
                          <m:t> </m:t>
                        </m:r>
                        <m:r>
                          <a:rPr lang="es-AR" sz="2400" i="1">
                            <a:latin typeface="Cambria Math"/>
                            <a:ea typeface="Verdana" pitchFamily="34" charset="0"/>
                          </a:rPr>
                          <m:t>𝐿</m:t>
                        </m:r>
                      </m:e>
                      <m:sub>
                        <m:r>
                          <a:rPr lang="es-AR" sz="2400" i="1">
                            <a:latin typeface="Cambria Math"/>
                            <a:ea typeface="Verdana" pitchFamily="34" charset="0"/>
                          </a:rPr>
                          <m:t>𝐿</m:t>
                        </m:r>
                      </m:sub>
                    </m:sSub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=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Verdana" pitchFamily="34" charset="0"/>
                      </a:rPr>
                      <m:t>0,32</m:t>
                    </m:r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 </m:t>
                    </m:r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𝑐𝑚</m:t>
                    </m:r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  </m:t>
                    </m:r>
                  </m:oMath>
                </a14:m>
                <a:r>
                  <a:rPr lang="es-AR" sz="2400" dirty="0" smtClean="0">
                    <a:latin typeface="Verdana" pitchFamily="34" charset="0"/>
                    <a:ea typeface="Verdana" pitchFamily="34" charset="0"/>
                  </a:rPr>
                  <a:t> </a:t>
                </a:r>
              </a:p>
              <a:p>
                <a:endParaRPr lang="es-ES" sz="2000" dirty="0" smtClean="0">
                  <a:latin typeface="Verdana" pitchFamily="34" charset="0"/>
                  <a:ea typeface="Verdana" pitchFamily="34" charset="0"/>
                </a:endParaRPr>
              </a:p>
              <a:p>
                <a:endParaRPr lang="es-ES" sz="2000" dirty="0"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19" name="Rectá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95" y="4332810"/>
                <a:ext cx="6142598" cy="1446550"/>
              </a:xfrm>
              <a:prstGeom prst="rect">
                <a:avLst/>
              </a:prstGeom>
              <a:blipFill>
                <a:blip r:embed="rId2"/>
                <a:stretch>
                  <a:fillRect l="-29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Title 1"/>
          <p:cNvSpPr txBox="1">
            <a:spLocks/>
          </p:cNvSpPr>
          <p:nvPr/>
        </p:nvSpPr>
        <p:spPr>
          <a:xfrm>
            <a:off x="0" y="80628"/>
            <a:ext cx="9144000" cy="728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200" dirty="0" smtClean="0"/>
              <a:t>Simulación de un Amplificador en 1 GHz</a:t>
            </a:r>
            <a:r>
              <a:rPr lang="es-AR" sz="3200" dirty="0"/>
              <a:t> - Caso </a:t>
            </a:r>
            <a:r>
              <a:rPr lang="es-AR" sz="3200" dirty="0" smtClean="0"/>
              <a:t>1</a:t>
            </a:r>
            <a:endParaRPr lang="es-AR" sz="3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7" y="980728"/>
            <a:ext cx="9055549" cy="284431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876" y="4272942"/>
            <a:ext cx="20764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1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628"/>
            <a:ext cx="9009049" cy="591327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31540" y="5913276"/>
            <a:ext cx="83663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Verdana" pitchFamily="34" charset="0"/>
                <a:ea typeface="Verdana" pitchFamily="34" charset="0"/>
              </a:rPr>
              <a:t>- La especificación de ganancia se cumple a la frecuencia de diseño.</a:t>
            </a:r>
          </a:p>
          <a:p>
            <a:r>
              <a:rPr lang="es-ES" dirty="0" smtClean="0">
                <a:latin typeface="Verdana" pitchFamily="34" charset="0"/>
                <a:ea typeface="Verdana" pitchFamily="34" charset="0"/>
              </a:rPr>
              <a:t>- Adaptación vista por el generador.</a:t>
            </a:r>
          </a:p>
          <a:p>
            <a:r>
              <a:rPr lang="es-ES" dirty="0" smtClean="0">
                <a:latin typeface="Verdana" pitchFamily="34" charset="0"/>
                <a:ea typeface="Verdana" pitchFamily="34" charset="0"/>
              </a:rPr>
              <a:t>- No se registran inestabilidades.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2345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/>
              <p:cNvSpPr txBox="1">
                <a:spLocks/>
              </p:cNvSpPr>
              <p:nvPr/>
            </p:nvSpPr>
            <p:spPr>
              <a:xfrm>
                <a:off x="54998" y="1016732"/>
                <a:ext cx="9025109" cy="55086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Supongamos ahora que se desea diseñar el amplificador para otra condición de ganancia de transducción, por ejemplo:</a:t>
                </a:r>
              </a:p>
              <a:p>
                <a:pPr algn="just"/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𝑇</m:t>
                          </m:r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2</m:t>
                          </m:r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, </m:t>
                          </m:r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𝑑𝐵</m:t>
                          </m:r>
                        </m:sub>
                      </m:sSub>
                      <m:r>
                        <a:rPr lang="es-E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=20 </m:t>
                      </m:r>
                      <m:r>
                        <m:rPr>
                          <m:sty m:val="p"/>
                        </m:rPr>
                        <a:rPr lang="es-E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dB</m:t>
                      </m:r>
                    </m:oMath>
                  </m:oMathPara>
                </a14:m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Esto puede optarse cuando se busca una ganancia menos elevada.</a:t>
                </a:r>
              </a:p>
              <a:p>
                <a:pPr algn="just"/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Por lo general, ganancias menores conducen a mayores anchos de banda.</a:t>
                </a:r>
                <a:r>
                  <a:rPr lang="es-ES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</a:t>
                </a:r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También puede conducir a una mejor operación en términos de ruido.</a:t>
                </a:r>
              </a:p>
              <a:p>
                <a:pPr algn="just"/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Recordar que la variación de ganancia se introduce mediante </a:t>
                </a:r>
                <a:r>
                  <a:rPr lang="es-ES" sz="2400" u="sng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leves desadaptaciones</a:t>
                </a:r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7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8" y="1016732"/>
                <a:ext cx="9025109" cy="5508612"/>
              </a:xfrm>
              <a:prstGeom prst="rect">
                <a:avLst/>
              </a:prstGeom>
              <a:blipFill>
                <a:blip r:embed="rId2"/>
                <a:stretch>
                  <a:fillRect l="-1013" t="-886" r="-101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0" y="80628"/>
            <a:ext cx="9144000" cy="728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200" dirty="0" smtClean="0"/>
              <a:t>Diseño de un Amplificador en 1 GHz</a:t>
            </a:r>
            <a:r>
              <a:rPr lang="es-AR" sz="3200" dirty="0"/>
              <a:t> - Caso </a:t>
            </a:r>
            <a:r>
              <a:rPr lang="es-AR" sz="3200" dirty="0" smtClean="0"/>
              <a:t>2 </a:t>
            </a:r>
            <a:r>
              <a:rPr lang="es-AR" sz="3200" dirty="0"/>
              <a:t>(</a:t>
            </a:r>
            <a:r>
              <a:rPr lang="es-AR" sz="3200" dirty="0" smtClean="0"/>
              <a:t>20dB)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221364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/>
              <p:cNvSpPr txBox="1">
                <a:spLocks/>
              </p:cNvSpPr>
              <p:nvPr/>
            </p:nvSpPr>
            <p:spPr>
              <a:xfrm>
                <a:off x="54998" y="1016732"/>
                <a:ext cx="9025109" cy="55086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𝑇</m:t>
                          </m:r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2</m:t>
                          </m:r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, </m:t>
                          </m:r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𝑑𝐵</m:t>
                          </m:r>
                        </m:sub>
                      </m:sSub>
                      <m:r>
                        <a:rPr lang="es-E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=20 </m:t>
                      </m:r>
                      <m:r>
                        <m:rPr>
                          <m:sty m:val="p"/>
                        </m:rPr>
                        <a:rPr lang="es-E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dB</m:t>
                      </m:r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             </m:t>
                      </m:r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𝑇</m:t>
                          </m:r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1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=100</m:t>
                      </m:r>
                    </m:oMath>
                  </m:oMathPara>
                </a14:m>
                <a:endParaRPr lang="es-ES" sz="2400" b="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ES" sz="2400" b="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Con la ganancia propuesta se calcula la ganancia normalizada: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𝑇</m:t>
                          </m:r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2</m:t>
                          </m:r>
                        </m:sub>
                      </m:sSub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f>
                        <m:f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𝑇</m:t>
                              </m:r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A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Verdana" pitchFamily="34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AR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Verdana" pitchFamily="34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≈0,66</m:t>
                      </m:r>
                    </m:oMath>
                  </m:oMathPara>
                </a14:m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Y luego los parámetros del círculo de coeficientes de reflexión (en la carga) que conducen a dicha ganancia normalizada.</a:t>
                </a:r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𝑇</m:t>
                          </m:r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2</m:t>
                          </m:r>
                        </m:sub>
                      </m:sSub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f>
                        <m:f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𝑇</m:t>
                              </m:r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A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Verdana" pitchFamily="34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AR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Verdana" pitchFamily="34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Δ</m:t>
                                  </m:r>
                                </m:e>
                                <m:sup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∗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𝑇</m:t>
                              </m:r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A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A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Verdana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Verdana" pitchFamily="34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s-A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Verdana" pitchFamily="34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A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Δ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≈0,42</m:t>
                      </m:r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∟</m:t>
                      </m:r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74º</m:t>
                      </m:r>
                    </m:oMath>
                  </m:oMathPara>
                </a14:m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𝑇</m:t>
                          </m:r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2</m:t>
                          </m:r>
                        </m:sub>
                      </m:sSub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f>
                        <m:f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1−2</m:t>
                                  </m:r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𝐾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A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A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Verdana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Verdana" pitchFamily="34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s-A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Verdana" pitchFamily="34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s-A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Verdana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Verdana" pitchFamily="34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s-A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Verdana" pitchFamily="34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𝑇</m:t>
                                  </m:r>
                                  <m:r>
                                    <a:rPr lang="es-E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A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A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Verdana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Verdana" pitchFamily="34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s-A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Verdana" pitchFamily="34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s-A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Verdana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Verdana" pitchFamily="34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s-A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Verdana" pitchFamily="34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A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Verdana" pitchFamily="34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s-E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  <m:t>𝑇</m:t>
                                      </m:r>
                                      <m:r>
                                        <a:rPr lang="es-E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𝑇</m:t>
                              </m:r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A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A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Verdana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Verdana" pitchFamily="34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s-A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Verdana" pitchFamily="34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A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Δ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≈</m:t>
                      </m:r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0,</m:t>
                      </m:r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81</m:t>
                      </m:r>
                    </m:oMath>
                  </m:oMathPara>
                </a14:m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7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8" y="1016732"/>
                <a:ext cx="9025109" cy="5508612"/>
              </a:xfrm>
              <a:prstGeom prst="rect">
                <a:avLst/>
              </a:prstGeom>
              <a:blipFill>
                <a:blip r:embed="rId2"/>
                <a:stretch>
                  <a:fillRect l="-1013" r="-101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0" y="80628"/>
            <a:ext cx="9144000" cy="728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200" dirty="0" smtClean="0"/>
              <a:t>Diseño de un Amplificador en 1 GHz</a:t>
            </a:r>
            <a:r>
              <a:rPr lang="es-AR" sz="3200" dirty="0"/>
              <a:t> - Caso 2 (20dB)</a:t>
            </a:r>
          </a:p>
        </p:txBody>
      </p:sp>
    </p:spTree>
    <p:extLst>
      <p:ext uri="{BB962C8B-B14F-4D97-AF65-F5344CB8AC3E}">
        <p14:creationId xmlns:p14="http://schemas.microsoft.com/office/powerpoint/2010/main" val="275121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7391" y="800708"/>
                <a:ext cx="9025109" cy="562050"/>
              </a:xfrm>
            </p:spPr>
            <p:txBody>
              <a:bodyPr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𝑇</m:t>
                          </m:r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1</m:t>
                          </m:r>
                        </m:sub>
                      </m:sSub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0,42</m:t>
                      </m:r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∟</m:t>
                      </m:r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74º</m:t>
                      </m:r>
                      <m:r>
                        <a:rPr lang="es-E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E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     </m:t>
                          </m:r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   </m:t>
                          </m:r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𝑇</m:t>
                          </m:r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1</m:t>
                          </m:r>
                        </m:sub>
                      </m:sSub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0,8</m:t>
                      </m:r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1</m:t>
                      </m:r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7391" y="800708"/>
                <a:ext cx="9025109" cy="5620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Diseño de un Amplificador en </a:t>
            </a:r>
            <a:r>
              <a:rPr lang="es-AR" sz="3200" dirty="0"/>
              <a:t>1 GHz - Caso 2 (20dB)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2051720" y="332656"/>
            <a:ext cx="5587968" cy="6444716"/>
            <a:chOff x="2123728" y="1231646"/>
            <a:chExt cx="4808488" cy="5545726"/>
          </a:xfrm>
        </p:grpSpPr>
        <p:pic>
          <p:nvPicPr>
            <p:cNvPr id="10" name="Picture 215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88" t="14689" r="21361" b="17215"/>
            <a:stretch/>
          </p:blipFill>
          <p:spPr bwMode="auto">
            <a:xfrm>
              <a:off x="2123728" y="2352685"/>
              <a:ext cx="4678978" cy="4424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Arco 5"/>
            <p:cNvSpPr/>
            <p:nvPr/>
          </p:nvSpPr>
          <p:spPr>
            <a:xfrm rot="11954721">
              <a:off x="2827760" y="2132864"/>
              <a:ext cx="4104456" cy="1472359"/>
            </a:xfrm>
            <a:prstGeom prst="arc">
              <a:avLst>
                <a:gd name="adj1" fmla="val 11101017"/>
                <a:gd name="adj2" fmla="val 20857571"/>
              </a:avLst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Arco 11"/>
            <p:cNvSpPr/>
            <p:nvPr/>
          </p:nvSpPr>
          <p:spPr>
            <a:xfrm rot="8088852">
              <a:off x="1204361" y="2680463"/>
              <a:ext cx="4297516" cy="1399882"/>
            </a:xfrm>
            <a:prstGeom prst="arc">
              <a:avLst>
                <a:gd name="adj1" fmla="val 11189518"/>
                <a:gd name="adj2" fmla="val 20756301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Elipse 7"/>
            <p:cNvSpPr/>
            <p:nvPr/>
          </p:nvSpPr>
          <p:spPr>
            <a:xfrm>
              <a:off x="3265959" y="2559767"/>
              <a:ext cx="2637538" cy="2637538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cxnSp>
        <p:nvCxnSpPr>
          <p:cNvPr id="7" name="Conector recto de flecha 6"/>
          <p:cNvCxnSpPr>
            <a:stCxn id="8" idx="7"/>
            <a:endCxn id="11" idx="1"/>
          </p:cNvCxnSpPr>
          <p:nvPr/>
        </p:nvCxnSpPr>
        <p:spPr>
          <a:xfrm flipV="1">
            <a:off x="5995335" y="1898172"/>
            <a:ext cx="1680365" cy="426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7675700" y="1713506"/>
                <a:ext cx="1353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=20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700" y="1713506"/>
                <a:ext cx="135312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/>
          <p:cNvSpPr/>
          <p:nvPr/>
        </p:nvSpPr>
        <p:spPr>
          <a:xfrm>
            <a:off x="4463988" y="4833156"/>
            <a:ext cx="144016" cy="1227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6" name="Conector recto de flecha 15"/>
          <p:cNvCxnSpPr>
            <a:stCxn id="14" idx="3"/>
          </p:cNvCxnSpPr>
          <p:nvPr/>
        </p:nvCxnSpPr>
        <p:spPr>
          <a:xfrm flipH="1">
            <a:off x="2462421" y="4937902"/>
            <a:ext cx="2022658" cy="612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/>
              <p:cNvSpPr/>
              <p:nvPr/>
            </p:nvSpPr>
            <p:spPr>
              <a:xfrm>
                <a:off x="256248" y="5490142"/>
                <a:ext cx="21871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0,39</m:t>
                      </m:r>
                      <m:r>
                        <a:rPr lang="es-AR" i="1">
                          <a:latin typeface="Cambria Math"/>
                          <a:ea typeface="Cambria Math"/>
                        </a:rPr>
                        <m:t>∟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/>
                        </a:rPr>
                        <m:t>−106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/>
                        </a:rPr>
                        <m:t>º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8" name="Rectá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48" y="5490142"/>
                <a:ext cx="218713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89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Diseño de un Amplificador en </a:t>
            </a:r>
            <a:r>
              <a:rPr lang="es-AR" sz="3200" dirty="0"/>
              <a:t>1 GHz - Caso 2 (20dB)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395536" y="908720"/>
                <a:ext cx="8460940" cy="5756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000" dirty="0" smtClean="0"/>
                  <a:t>Siguiendo el desarrollo análogamente al primer caso:</a:t>
                </a:r>
              </a:p>
              <a:p>
                <a:endParaRPr lang="es-E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latin typeface="Cambria Math" panose="02040503050406030204" pitchFamily="18" charset="0"/>
                          </a:rPr>
                          <m:t>𝚪</m:t>
                        </m:r>
                      </m:e>
                      <m:sub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s-E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ES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𝟑𝟗</m:t>
                    </m:r>
                    <m:r>
                      <a:rPr lang="es-AR" b="1" i="1">
                        <a:latin typeface="Cambria Math"/>
                        <a:ea typeface="Cambria Math"/>
                      </a:rPr>
                      <m:t>∟</m:t>
                    </m:r>
                    <m:r>
                      <a:rPr lang="es-ES" b="1" i="1"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r>
                      <a:rPr lang="es-ES" b="1" i="1">
                        <a:latin typeface="Cambria Math" panose="02040503050406030204" pitchFamily="18" charset="0"/>
                        <a:ea typeface="Cambria Math"/>
                      </a:rPr>
                      <m:t>𝟏𝟎𝟔</m:t>
                    </m:r>
                    <m:r>
                      <a:rPr lang="es-ES" b="1" i="1">
                        <a:latin typeface="Cambria Math" panose="02040503050406030204" pitchFamily="18" charset="0"/>
                        <a:ea typeface="Cambria Math"/>
                      </a:rPr>
                      <m:t>º</m:t>
                    </m:r>
                  </m:oMath>
                </a14:m>
                <a:r>
                  <a:rPr lang="es-ES" b="1" dirty="0" smtClean="0">
                    <a:ea typeface="Cambria Math"/>
                  </a:rPr>
                  <a:t> </a:t>
                </a:r>
              </a:p>
              <a:p>
                <a:endParaRPr lang="es-ES" b="1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𝜞</m:t>
                        </m:r>
                      </m:e>
                      <m:sub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𝒊𝒏</m:t>
                        </m:r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/>
                            <a:ea typeface="Verdana" pitchFamily="34" charset="0"/>
                          </a:rPr>
                          <m:t>𝑆</m:t>
                        </m:r>
                      </m:e>
                      <m:sub>
                        <m:r>
                          <a:rPr lang="es-AR" i="1">
                            <a:latin typeface="Cambria Math"/>
                            <a:ea typeface="Verdana" pitchFamily="34" charset="0"/>
                          </a:rPr>
                          <m:t>11</m:t>
                        </m:r>
                      </m:sub>
                    </m:sSub>
                    <m:r>
                      <a:rPr lang="es-AR" i="1">
                        <a:latin typeface="Cambria Math"/>
                        <a:ea typeface="Verdana" pitchFamily="34" charset="0"/>
                      </a:rPr>
                      <m:t>+</m:t>
                    </m:r>
                    <m:f>
                      <m:fPr>
                        <m:ctrlPr>
                          <a:rPr lang="es-AR" i="1"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/>
                                <a:ea typeface="Verdana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s-AR" i="1">
                                <a:latin typeface="Cambria Math"/>
                                <a:ea typeface="Verdana" pitchFamily="34" charset="0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/>
                                <a:ea typeface="Verdana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s-AR" i="1">
                                <a:latin typeface="Cambria Math"/>
                                <a:ea typeface="Verdana" pitchFamily="34" charset="0"/>
                              </a:rPr>
                              <m:t>21</m:t>
                            </m:r>
                          </m:sub>
                        </m:sSub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  <a:ea typeface="Cambria Math"/>
                              </a:rPr>
                              <m:t>Γ</m:t>
                            </m:r>
                          </m:e>
                          <m:sub>
                            <m:r>
                              <a:rPr lang="es-AR" i="1">
                                <a:latin typeface="Cambria Math"/>
                                <a:ea typeface="Verdana" pitchFamily="34" charset="0"/>
                              </a:rPr>
                              <m:t>𝐿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/>
                                <a:ea typeface="Verdana" pitchFamily="34" charset="0"/>
                              </a:rPr>
                              <m:t>1−</m:t>
                            </m:r>
                            <m:r>
                              <a:rPr lang="es-AR" i="1">
                                <a:latin typeface="Cambria Math"/>
                                <a:ea typeface="Verdana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s-AR" i="1">
                                <a:latin typeface="Cambria Math"/>
                                <a:ea typeface="Verdana" pitchFamily="34" charset="0"/>
                              </a:rPr>
                              <m:t>22</m:t>
                            </m:r>
                          </m:sub>
                        </m:sSub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  <a:ea typeface="Cambria Math"/>
                              </a:rPr>
                              <m:t>Γ</m:t>
                            </m:r>
                          </m:e>
                          <m:sub>
                            <m:r>
                              <a:rPr lang="es-AR" i="1">
                                <a:latin typeface="Cambria Math"/>
                                <a:ea typeface="Verdana" pitchFamily="34" charset="0"/>
                              </a:rPr>
                              <m:t>𝐿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s-ES" i="1">
                        <a:latin typeface="Cambria Math" panose="02040503050406030204" pitchFamily="18" charset="0"/>
                        <a:ea typeface="Verdana" pitchFamily="34" charset="0"/>
                      </a:rPr>
                      <m:t>≈</m:t>
                    </m:r>
                    <m:r>
                      <a:rPr lang="es-E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ES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s-ES" b="1" i="1">
                        <a:latin typeface="Cambria Math" panose="02040503050406030204" pitchFamily="18" charset="0"/>
                      </a:rPr>
                      <m:t>𝟒</m:t>
                    </m:r>
                    <m:r>
                      <a:rPr lang="es-AR" b="1" i="1">
                        <a:latin typeface="Cambria Math"/>
                        <a:ea typeface="Cambria Math"/>
                      </a:rPr>
                      <m:t>∟</m:t>
                    </m:r>
                    <m:r>
                      <a:rPr lang="es-ES" b="1" i="1"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r>
                      <a:rPr lang="es-ES" b="1" i="1">
                        <a:latin typeface="Cambria Math" panose="02040503050406030204" pitchFamily="18" charset="0"/>
                        <a:ea typeface="Cambria Math"/>
                      </a:rPr>
                      <m:t>𝟏𝟏𝟎</m:t>
                    </m:r>
                    <m:r>
                      <a:rPr lang="es-ES" b="1" i="1">
                        <a:latin typeface="Cambria Math" panose="02040503050406030204" pitchFamily="18" charset="0"/>
                        <a:ea typeface="Cambria Math"/>
                      </a:rPr>
                      <m:t>º</m:t>
                    </m:r>
                  </m:oMath>
                </a14:m>
                <a:r>
                  <a:rPr lang="es-ES" b="1" dirty="0" smtClean="0">
                    <a:ea typeface="Cambria Math"/>
                  </a:rPr>
                  <a:t> </a:t>
                </a:r>
                <a:endParaRPr lang="es-ES" b="1" dirty="0">
                  <a:ea typeface="Cambria Math"/>
                </a:endParaRPr>
              </a:p>
              <a:p>
                <a:endParaRPr lang="es-ES" b="1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𝜞</m:t>
                        </m:r>
                      </m:e>
                      <m:sub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ES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𝜞</m:t>
                        </m:r>
                      </m:e>
                      <m:sub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𝒊𝒏</m:t>
                        </m:r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ES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s-ES" b="1" i="1">
                        <a:latin typeface="Cambria Math" panose="02040503050406030204" pitchFamily="18" charset="0"/>
                      </a:rPr>
                      <m:t>𝟒</m:t>
                    </m:r>
                    <m:r>
                      <a:rPr lang="es-AR" b="1" i="1">
                        <a:latin typeface="Cambria Math"/>
                        <a:ea typeface="Cambria Math"/>
                      </a:rPr>
                      <m:t>∟</m:t>
                    </m:r>
                    <m:r>
                      <a:rPr lang="es-ES" b="1" i="1">
                        <a:latin typeface="Cambria Math" panose="02040503050406030204" pitchFamily="18" charset="0"/>
                        <a:ea typeface="Cambria Math"/>
                      </a:rPr>
                      <m:t>𝟏𝟏</m:t>
                    </m:r>
                    <m:r>
                      <a:rPr lang="es-ES" b="1" i="1" smtClean="0">
                        <a:latin typeface="Cambria Math" panose="02040503050406030204" pitchFamily="18" charset="0"/>
                        <a:ea typeface="Cambria Math"/>
                      </a:rPr>
                      <m:t>𝟎</m:t>
                    </m:r>
                    <m:r>
                      <a:rPr lang="es-ES" b="1" i="1">
                        <a:latin typeface="Cambria Math" panose="02040503050406030204" pitchFamily="18" charset="0"/>
                        <a:ea typeface="Cambria Math"/>
                      </a:rPr>
                      <m:t>º</m:t>
                    </m:r>
                  </m:oMath>
                </a14:m>
                <a:r>
                  <a:rPr lang="es-ES" b="1" dirty="0">
                    <a:ea typeface="Cambria Math"/>
                  </a:rPr>
                  <a:t>    </a:t>
                </a:r>
                <a:endParaRPr lang="es-ES" b="1" dirty="0" smtClean="0">
                  <a:ea typeface="Cambria Math"/>
                </a:endParaRPr>
              </a:p>
              <a:p>
                <a:r>
                  <a:rPr lang="es-ES" dirty="0" smtClean="0">
                    <a:ea typeface="Cambria Math"/>
                  </a:rPr>
                  <a:t>Se puede verificar que se encuentra en la región estable del ábaco.</a:t>
                </a:r>
              </a:p>
              <a:p>
                <a:endParaRPr lang="es-ES" b="1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𝜞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𝒐𝒖𝒕</m:t>
                        </m:r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ES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>
                            <a:latin typeface="Cambria Math" panose="02040503050406030204" pitchFamily="18" charset="0"/>
                          </a:rPr>
                          <m:t>𝚪</m:t>
                        </m:r>
                      </m:e>
                      <m:sub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ES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1" i="1">
                        <a:latin typeface="Cambria Math" panose="02040503050406030204" pitchFamily="18" charset="0"/>
                      </a:rPr>
                      <m:t>𝟑𝟗</m:t>
                    </m:r>
                    <m:r>
                      <a:rPr lang="es-AR" b="1" i="1">
                        <a:latin typeface="Cambria Math"/>
                        <a:ea typeface="Cambria Math"/>
                      </a:rPr>
                      <m:t>∟</m:t>
                    </m:r>
                    <m:r>
                      <a:rPr lang="es-ES" b="1" i="1">
                        <a:latin typeface="Cambria Math" panose="02040503050406030204" pitchFamily="18" charset="0"/>
                        <a:ea typeface="Cambria Math"/>
                      </a:rPr>
                      <m:t>𝟏</m:t>
                    </m:r>
                    <m:r>
                      <a:rPr lang="es-ES" b="1" i="1" smtClean="0">
                        <a:latin typeface="Cambria Math" panose="02040503050406030204" pitchFamily="18" charset="0"/>
                        <a:ea typeface="Cambria Math"/>
                      </a:rPr>
                      <m:t>𝟎𝟔</m:t>
                    </m:r>
                    <m:r>
                      <a:rPr lang="es-ES" b="1" i="1">
                        <a:latin typeface="Cambria Math" panose="02040503050406030204" pitchFamily="18" charset="0"/>
                        <a:ea typeface="Cambria Math"/>
                      </a:rPr>
                      <m:t>º</m:t>
                    </m:r>
                  </m:oMath>
                </a14:m>
                <a:r>
                  <a:rPr lang="es-ES" b="1" dirty="0">
                    <a:ea typeface="Cambria Math"/>
                  </a:rPr>
                  <a:t> </a:t>
                </a:r>
              </a:p>
              <a:p>
                <a:endParaRPr lang="es-ES" dirty="0" smtClean="0">
                  <a:ea typeface="Cambria Math"/>
                </a:endParaRPr>
              </a:p>
              <a:p>
                <a:endParaRPr lang="es-ES" dirty="0" smtClean="0">
                  <a:ea typeface="Cambria Math"/>
                </a:endParaRPr>
              </a:p>
              <a:p>
                <a:r>
                  <a:rPr lang="es-ES" dirty="0" smtClean="0">
                    <a:ea typeface="Cambria Math"/>
                  </a:rPr>
                  <a:t>Adaptando con líneas de transmisión genéricas (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Verdana" pitchFamily="34" charset="0"/>
                      </a:rPr>
                      <m:t>𝜆</m:t>
                    </m:r>
                    <m:r>
                      <a:rPr lang="es-ES" i="1">
                        <a:latin typeface="Cambria Math" panose="02040503050406030204" pitchFamily="18" charset="0"/>
                        <a:ea typeface="Verdana" pitchFamily="34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Verdana" pitchFamily="34" charset="0"/>
                          </a:rPr>
                          <m:t>𝜆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Verdana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dirty="0" smtClean="0">
                    <a:ea typeface="Cambria Math"/>
                  </a:rPr>
                  <a:t>)</a:t>
                </a:r>
              </a:p>
              <a:p>
                <a:endParaRPr lang="es-ES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Verdana" pitchFamily="34" charset="0"/>
                          </a:rPr>
                          <m:t>𝑇</m:t>
                        </m:r>
                      </m:e>
                      <m:sub>
                        <m:r>
                          <a:rPr lang="es-AR" i="1">
                            <a:latin typeface="Cambria Math"/>
                            <a:ea typeface="Verdana" pitchFamily="34" charset="0"/>
                          </a:rPr>
                          <m:t>𝐺</m:t>
                        </m:r>
                      </m:sub>
                    </m:sSub>
                    <m:r>
                      <a:rPr lang="es-AR" i="1">
                        <a:latin typeface="Cambria Math"/>
                        <a:ea typeface="Verdana" pitchFamily="34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Verdana" pitchFamily="34" charset="0"/>
                      </a:rPr>
                      <m:t>4,52</m:t>
                    </m:r>
                    <m:r>
                      <a:rPr lang="es-AR" i="1">
                        <a:latin typeface="Cambria Math"/>
                        <a:ea typeface="Verdana" pitchFamily="34" charset="0"/>
                      </a:rPr>
                      <m:t> </m:t>
                    </m:r>
                    <m:r>
                      <a:rPr lang="es-AR" i="1">
                        <a:latin typeface="Cambria Math"/>
                        <a:ea typeface="Verdana" pitchFamily="34" charset="0"/>
                      </a:rPr>
                      <m:t>𝑐𝑚</m:t>
                    </m:r>
                  </m:oMath>
                </a14:m>
                <a:r>
                  <a:rPr lang="es-AR" dirty="0">
                    <a:ea typeface="Verdana" pitchFamily="34" charset="0"/>
                  </a:rPr>
                  <a:t> </a:t>
                </a:r>
                <a:r>
                  <a:rPr lang="es-AR" dirty="0" smtClean="0">
                    <a:ea typeface="Verdana" pitchFamily="34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s-ES">
                        <a:latin typeface="Cambria Math" panose="02040503050406030204" pitchFamily="18" charset="0"/>
                        <a:ea typeface="Verdana" pitchFamily="34" charset="0"/>
                      </a:rPr>
                      <m:t>	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/>
                            <a:ea typeface="Verdana" pitchFamily="34" charset="0"/>
                          </a:rPr>
                          <m:t>𝐿</m:t>
                        </m:r>
                      </m:e>
                      <m:sub>
                        <m:r>
                          <a:rPr lang="es-AR" i="1">
                            <a:latin typeface="Cambria Math"/>
                            <a:ea typeface="Verdana" pitchFamily="34" charset="0"/>
                          </a:rPr>
                          <m:t>𝐺</m:t>
                        </m:r>
                      </m:sub>
                    </m:sSub>
                    <m:r>
                      <a:rPr lang="es-AR" i="1">
                        <a:latin typeface="Cambria Math"/>
                        <a:ea typeface="Verdana" pitchFamily="34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Verdana" pitchFamily="34" charset="0"/>
                      </a:rPr>
                      <m:t>0</m:t>
                    </m:r>
                    <m:r>
                      <a:rPr lang="es-AR" i="1">
                        <a:latin typeface="Cambria Math"/>
                        <a:ea typeface="Verdana" pitchFamily="34" charset="0"/>
                      </a:rPr>
                      <m:t> </m:t>
                    </m:r>
                    <m:r>
                      <a:rPr lang="es-AR" i="1">
                        <a:latin typeface="Cambria Math"/>
                        <a:ea typeface="Verdana" pitchFamily="34" charset="0"/>
                      </a:rPr>
                      <m:t>𝑐𝑚</m:t>
                    </m:r>
                    <m:r>
                      <a:rPr lang="es-AR" i="1">
                        <a:latin typeface="Cambria Math"/>
                        <a:ea typeface="Verdana" pitchFamily="34" charset="0"/>
                      </a:rPr>
                      <m:t> </m:t>
                    </m:r>
                  </m:oMath>
                </a14:m>
                <a:r>
                  <a:rPr lang="es-AR" dirty="0">
                    <a:latin typeface="Verdana" pitchFamily="34" charset="0"/>
                    <a:ea typeface="Verdana" pitchFamily="34" charset="0"/>
                  </a:rPr>
                  <a:t>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Verdana" pitchFamily="34" charset="0"/>
                          </a:rPr>
                          <m:t>𝑇</m:t>
                        </m:r>
                      </m:e>
                      <m:sub>
                        <m:r>
                          <a:rPr lang="es-AR" i="1">
                            <a:latin typeface="Cambria Math"/>
                            <a:ea typeface="Verdana" pitchFamily="34" charset="0"/>
                          </a:rPr>
                          <m:t>𝐿</m:t>
                        </m:r>
                      </m:sub>
                    </m:sSub>
                    <m:r>
                      <a:rPr lang="es-AR" i="1">
                        <a:latin typeface="Cambria Math"/>
                        <a:ea typeface="Verdana" pitchFamily="34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Verdana" pitchFamily="34" charset="0"/>
                      </a:rPr>
                      <m:t>4,14</m:t>
                    </m:r>
                    <m:r>
                      <a:rPr lang="es-AR" i="1">
                        <a:latin typeface="Cambria Math"/>
                        <a:ea typeface="Verdana" pitchFamily="34" charset="0"/>
                      </a:rPr>
                      <m:t> </m:t>
                    </m:r>
                    <m:r>
                      <a:rPr lang="es-AR" i="1">
                        <a:latin typeface="Cambria Math"/>
                        <a:ea typeface="Verdana" pitchFamily="34" charset="0"/>
                      </a:rPr>
                      <m:t>𝑐𝑚</m:t>
                    </m:r>
                  </m:oMath>
                </a14:m>
                <a:r>
                  <a:rPr lang="es-AR" dirty="0" smtClean="0">
                    <a:latin typeface="Verdana" pitchFamily="34" charset="0"/>
                    <a:ea typeface="Verdana" pitchFamily="34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Verdana" pitchFamily="34" charset="0"/>
                          </a:rPr>
                          <m:t> </m:t>
                        </m:r>
                        <m:r>
                          <a:rPr lang="es-AR" i="1">
                            <a:latin typeface="Cambria Math"/>
                            <a:ea typeface="Verdana" pitchFamily="34" charset="0"/>
                          </a:rPr>
                          <m:t>𝐿</m:t>
                        </m:r>
                      </m:e>
                      <m:sub>
                        <m:r>
                          <a:rPr lang="es-AR" i="1">
                            <a:latin typeface="Cambria Math"/>
                            <a:ea typeface="Verdana" pitchFamily="34" charset="0"/>
                          </a:rPr>
                          <m:t>𝐿</m:t>
                        </m:r>
                      </m:sub>
                    </m:sSub>
                    <m:r>
                      <a:rPr lang="es-AR" i="1">
                        <a:latin typeface="Cambria Math"/>
                        <a:ea typeface="Verdana" pitchFamily="34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Verdana" pitchFamily="34" charset="0"/>
                      </a:rPr>
                      <m:t>9</m:t>
                    </m:r>
                    <m:r>
                      <a:rPr lang="es-ES" i="1">
                        <a:latin typeface="Cambria Math" panose="02040503050406030204" pitchFamily="18" charset="0"/>
                        <a:ea typeface="Verdana" pitchFamily="34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Verdana" pitchFamily="34" charset="0"/>
                      </a:rPr>
                      <m:t>13</m:t>
                    </m:r>
                    <m:r>
                      <a:rPr lang="es-AR" i="1">
                        <a:latin typeface="Cambria Math"/>
                        <a:ea typeface="Verdana" pitchFamily="34" charset="0"/>
                      </a:rPr>
                      <m:t> </m:t>
                    </m:r>
                    <m:r>
                      <a:rPr lang="es-AR" i="1">
                        <a:latin typeface="Cambria Math"/>
                        <a:ea typeface="Verdana" pitchFamily="34" charset="0"/>
                      </a:rPr>
                      <m:t>𝑐𝑚</m:t>
                    </m:r>
                  </m:oMath>
                </a14:m>
                <a:endParaRPr lang="es-AR" dirty="0">
                  <a:latin typeface="Verdana" pitchFamily="34" charset="0"/>
                  <a:ea typeface="Verdana" pitchFamily="34" charset="0"/>
                </a:endParaRPr>
              </a:p>
              <a:p>
                <a:endParaRPr lang="es-ES" sz="1600" dirty="0">
                  <a:latin typeface="Verdana" pitchFamily="34" charset="0"/>
                  <a:ea typeface="Verdana" pitchFamily="34" charset="0"/>
                </a:endParaRPr>
              </a:p>
              <a:p>
                <a:r>
                  <a:rPr lang="es-ES" sz="1600" dirty="0">
                    <a:latin typeface="Verdana" pitchFamily="34" charset="0"/>
                    <a:ea typeface="Verdana" pitchFamily="34" charset="0"/>
                  </a:rPr>
                  <a:t> Tacos </a:t>
                </a:r>
                <a:r>
                  <a:rPr lang="es-ES" sz="1600" dirty="0" smtClean="0">
                    <a:latin typeface="Verdana" pitchFamily="34" charset="0"/>
                    <a:ea typeface="Verdana" pitchFamily="34" charset="0"/>
                  </a:rPr>
                  <a:t>en cortocircuito</a:t>
                </a:r>
                <a:endParaRPr lang="es-ES" sz="1600" dirty="0">
                  <a:latin typeface="Verdana" pitchFamily="34" charset="0"/>
                  <a:ea typeface="Verdana" pitchFamily="34" charset="0"/>
                </a:endParaRPr>
              </a:p>
              <a:p>
                <a:endParaRPr lang="es-ES" dirty="0" smtClean="0">
                  <a:ea typeface="Cambria Math"/>
                </a:endParaRPr>
              </a:p>
              <a:p>
                <a:endParaRPr lang="es-ES" dirty="0">
                  <a:ea typeface="Cambria Math"/>
                </a:endParaRPr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908720"/>
                <a:ext cx="8460940" cy="5756319"/>
              </a:xfrm>
              <a:prstGeom prst="rect">
                <a:avLst/>
              </a:prstGeom>
              <a:blipFill>
                <a:blip r:embed="rId2"/>
                <a:stretch>
                  <a:fillRect l="-793" t="-53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1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Diseño de un Amplificador en 1 GHz</a:t>
            </a:r>
            <a:endParaRPr lang="es-AR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91" y="800708"/>
            <a:ext cx="9025109" cy="5976664"/>
          </a:xfrm>
        </p:spPr>
        <p:txBody>
          <a:bodyPr>
            <a:noAutofit/>
          </a:bodyPr>
          <a:lstStyle/>
          <a:p>
            <a:pPr algn="just"/>
            <a:r>
              <a:rPr lang="es-ES" sz="2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Datos del Transistor</a:t>
            </a:r>
          </a:p>
          <a:p>
            <a:pPr algn="just"/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AR" sz="24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304764"/>
            <a:ext cx="6672280" cy="529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41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91" y="836712"/>
            <a:ext cx="9025109" cy="5976664"/>
          </a:xfrm>
        </p:spPr>
        <p:txBody>
          <a:bodyPr>
            <a:noAutofit/>
          </a:bodyPr>
          <a:lstStyle/>
          <a:p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AR" sz="24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/>
              <p:cNvSpPr/>
              <p:nvPr/>
            </p:nvSpPr>
            <p:spPr>
              <a:xfrm>
                <a:off x="683568" y="4511572"/>
                <a:ext cx="6142598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Verdana" pitchFamily="34" charset="0"/>
                          </a:rPr>
                          <m:t>𝑇</m:t>
                        </m:r>
                      </m:e>
                      <m:sub>
                        <m:r>
                          <a:rPr lang="es-AR" sz="2400" i="1">
                            <a:latin typeface="Cambria Math"/>
                            <a:ea typeface="Verdana" pitchFamily="34" charset="0"/>
                          </a:rPr>
                          <m:t>𝐺</m:t>
                        </m:r>
                      </m:sub>
                    </m:sSub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=</m:t>
                    </m:r>
                    <m:r>
                      <a:rPr lang="es-ES" sz="2400" i="1">
                        <a:latin typeface="Cambria Math" panose="02040503050406030204" pitchFamily="18" charset="0"/>
                        <a:ea typeface="Verdana" pitchFamily="34" charset="0"/>
                      </a:rPr>
                      <m:t>4,52</m:t>
                    </m:r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 </m:t>
                    </m:r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𝑐𝑚</m:t>
                    </m:r>
                  </m:oMath>
                </a14:m>
                <a:r>
                  <a:rPr lang="es-AR" sz="2400" dirty="0">
                    <a:ea typeface="Verdana" pitchFamily="34" charset="0"/>
                  </a:rPr>
                  <a:t>  	</a:t>
                </a:r>
                <a14:m>
                  <m:oMath xmlns:m="http://schemas.openxmlformats.org/officeDocument/2006/math">
                    <m:r>
                      <a:rPr lang="es-ES" sz="2400">
                        <a:latin typeface="Cambria Math" panose="02040503050406030204" pitchFamily="18" charset="0"/>
                        <a:ea typeface="Verdana" pitchFamily="34" charset="0"/>
                      </a:rPr>
                      <m:t>	</m:t>
                    </m:r>
                    <m:sSub>
                      <m:sSubPr>
                        <m:ctrlPr>
                          <a:rPr lang="es-AR" sz="2400" i="1"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i="1">
                            <a:latin typeface="Cambria Math"/>
                            <a:ea typeface="Verdana" pitchFamily="34" charset="0"/>
                          </a:rPr>
                          <m:t>𝐿</m:t>
                        </m:r>
                      </m:e>
                      <m:sub>
                        <m:r>
                          <a:rPr lang="es-AR" sz="2400" i="1">
                            <a:latin typeface="Cambria Math"/>
                            <a:ea typeface="Verdana" pitchFamily="34" charset="0"/>
                          </a:rPr>
                          <m:t>𝐺</m:t>
                        </m:r>
                      </m:sub>
                    </m:sSub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=</m:t>
                    </m:r>
                    <m:r>
                      <a:rPr lang="es-ES" sz="2400" i="1">
                        <a:latin typeface="Cambria Math" panose="02040503050406030204" pitchFamily="18" charset="0"/>
                        <a:ea typeface="Verdana" pitchFamily="34" charset="0"/>
                      </a:rPr>
                      <m:t>0</m:t>
                    </m:r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 </m:t>
                    </m:r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𝑐𝑚</m:t>
                    </m:r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 </m:t>
                    </m:r>
                  </m:oMath>
                </a14:m>
                <a:r>
                  <a:rPr lang="es-AR" sz="2400" dirty="0">
                    <a:latin typeface="Verdana" pitchFamily="34" charset="0"/>
                    <a:ea typeface="Verdana" pitchFamily="34" charset="0"/>
                  </a:rPr>
                  <a:t>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Verdana" pitchFamily="34" charset="0"/>
                          </a:rPr>
                          <m:t>𝑇</m:t>
                        </m:r>
                      </m:e>
                      <m:sub>
                        <m:r>
                          <a:rPr lang="es-AR" sz="2400" i="1">
                            <a:latin typeface="Cambria Math"/>
                            <a:ea typeface="Verdana" pitchFamily="34" charset="0"/>
                          </a:rPr>
                          <m:t>𝐿</m:t>
                        </m:r>
                      </m:sub>
                    </m:sSub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=</m:t>
                    </m:r>
                    <m:r>
                      <a:rPr lang="es-ES" sz="2400" i="1">
                        <a:latin typeface="Cambria Math" panose="02040503050406030204" pitchFamily="18" charset="0"/>
                        <a:ea typeface="Verdana" pitchFamily="34" charset="0"/>
                      </a:rPr>
                      <m:t>4,14</m:t>
                    </m:r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 </m:t>
                    </m:r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𝑐𝑚</m:t>
                    </m:r>
                  </m:oMath>
                </a14:m>
                <a:r>
                  <a:rPr lang="es-AR" sz="2400" dirty="0">
                    <a:latin typeface="Verdana" pitchFamily="34" charset="0"/>
                    <a:ea typeface="Verdana" pitchFamily="34" charset="0"/>
                  </a:rPr>
                  <a:t> </a:t>
                </a:r>
                <a:r>
                  <a:rPr lang="es-AR" sz="2400" dirty="0" smtClean="0">
                    <a:latin typeface="Verdana" pitchFamily="34" charset="0"/>
                    <a:ea typeface="Verdana" pitchFamily="34" charset="0"/>
                  </a:rPr>
                  <a:t> </a:t>
                </a:r>
                <a:r>
                  <a:rPr lang="es-AR" sz="2400" dirty="0">
                    <a:latin typeface="Verdana" pitchFamily="34" charset="0"/>
                    <a:ea typeface="Verdana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 panose="02040503050406030204" pitchFamily="18" charset="0"/>
                            <a:ea typeface="Verdana" pitchFamily="34" charset="0"/>
                          </a:rPr>
                          <m:t> </m:t>
                        </m:r>
                        <m:r>
                          <a:rPr lang="es-AR" sz="2400" i="1">
                            <a:latin typeface="Cambria Math"/>
                            <a:ea typeface="Verdana" pitchFamily="34" charset="0"/>
                          </a:rPr>
                          <m:t>𝐿</m:t>
                        </m:r>
                      </m:e>
                      <m:sub>
                        <m:r>
                          <a:rPr lang="es-AR" sz="2400" i="1">
                            <a:latin typeface="Cambria Math"/>
                            <a:ea typeface="Verdana" pitchFamily="34" charset="0"/>
                          </a:rPr>
                          <m:t>𝐿</m:t>
                        </m:r>
                      </m:sub>
                    </m:sSub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=</m:t>
                    </m:r>
                    <m:r>
                      <a:rPr lang="es-ES" sz="2400" i="1">
                        <a:latin typeface="Cambria Math" panose="02040503050406030204" pitchFamily="18" charset="0"/>
                        <a:ea typeface="Verdana" pitchFamily="34" charset="0"/>
                      </a:rPr>
                      <m:t>9,13</m:t>
                    </m:r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 </m:t>
                    </m:r>
                    <m:r>
                      <a:rPr lang="es-AR" sz="2400" i="1">
                        <a:latin typeface="Cambria Math"/>
                        <a:ea typeface="Verdana" pitchFamily="34" charset="0"/>
                      </a:rPr>
                      <m:t>𝑐𝑚</m:t>
                    </m:r>
                  </m:oMath>
                </a14:m>
                <a:endParaRPr lang="es-AR" sz="2400" dirty="0">
                  <a:latin typeface="Verdana" pitchFamily="34" charset="0"/>
                  <a:ea typeface="Verdana" pitchFamily="34" charset="0"/>
                </a:endParaRPr>
              </a:p>
              <a:p>
                <a:endParaRPr lang="es-ES" sz="2000" dirty="0" smtClean="0">
                  <a:latin typeface="Verdana" pitchFamily="34" charset="0"/>
                  <a:ea typeface="Verdana" pitchFamily="34" charset="0"/>
                </a:endParaRPr>
              </a:p>
              <a:p>
                <a:endParaRPr lang="es-ES" sz="2000" dirty="0"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19" name="Rectá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511572"/>
                <a:ext cx="6142598" cy="1446550"/>
              </a:xfrm>
              <a:prstGeom prst="rect">
                <a:avLst/>
              </a:prstGeom>
              <a:blipFill>
                <a:blip r:embed="rId2"/>
                <a:stretch>
                  <a:fillRect l="-19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Title 1"/>
          <p:cNvSpPr txBox="1">
            <a:spLocks/>
          </p:cNvSpPr>
          <p:nvPr/>
        </p:nvSpPr>
        <p:spPr>
          <a:xfrm>
            <a:off x="0" y="80628"/>
            <a:ext cx="9144000" cy="728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200" dirty="0" smtClean="0"/>
              <a:t>Simulación de un Amplificador en 1 GHz</a:t>
            </a:r>
            <a:r>
              <a:rPr lang="es-AR" sz="3200" dirty="0"/>
              <a:t> - Caso </a:t>
            </a:r>
            <a:r>
              <a:rPr lang="es-AR" sz="3200" dirty="0" smtClean="0"/>
              <a:t>2</a:t>
            </a:r>
            <a:endParaRPr lang="es-AR" sz="32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883" y="4081639"/>
            <a:ext cx="2076450" cy="22764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1" y="1448532"/>
            <a:ext cx="9022441" cy="255171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5219291" y="6469676"/>
            <a:ext cx="385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*notar que los puertos son ahora 3 y 4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2944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8620"/>
            <a:ext cx="8848301" cy="596096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31540" y="5913276"/>
            <a:ext cx="83663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Verdana" pitchFamily="34" charset="0"/>
                <a:ea typeface="Verdana" pitchFamily="34" charset="0"/>
              </a:rPr>
              <a:t>- La especificación de ganancia se cumple a la frecuencia de diseño.</a:t>
            </a:r>
          </a:p>
          <a:p>
            <a:r>
              <a:rPr lang="es-ES" dirty="0" smtClean="0">
                <a:latin typeface="Verdana" pitchFamily="34" charset="0"/>
                <a:ea typeface="Verdana" pitchFamily="34" charset="0"/>
              </a:rPr>
              <a:t>- Adaptación vista por el generador.</a:t>
            </a:r>
          </a:p>
          <a:p>
            <a:r>
              <a:rPr lang="es-ES" dirty="0" smtClean="0">
                <a:latin typeface="Verdana" pitchFamily="34" charset="0"/>
                <a:ea typeface="Verdana" pitchFamily="34" charset="0"/>
              </a:rPr>
              <a:t>- Inestable cerca de 500 MHz.</a:t>
            </a:r>
            <a:endParaRPr lang="es-AR" dirty="0"/>
          </a:p>
        </p:txBody>
      </p:sp>
      <p:sp>
        <p:nvSpPr>
          <p:cNvPr id="6" name="Elipse 5"/>
          <p:cNvSpPr/>
          <p:nvPr/>
        </p:nvSpPr>
        <p:spPr>
          <a:xfrm>
            <a:off x="1367644" y="1628800"/>
            <a:ext cx="504056" cy="57606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350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80628"/>
            <a:ext cx="9144000" cy="728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200" dirty="0" smtClean="0"/>
              <a:t>Comparación de casos. Planicidad en la ganancia.</a:t>
            </a:r>
            <a:endParaRPr lang="es-AR" sz="3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3" y="697023"/>
            <a:ext cx="8951023" cy="60803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6084168" y="1232756"/>
                <a:ext cx="2366225" cy="20438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Caso 1: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=22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endParaRPr lang="es-ES" dirty="0" smtClean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±1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𝑑𝐵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≈300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es-AR" dirty="0" smtClean="0"/>
              </a:p>
              <a:p>
                <a:pPr marL="285750" indent="-285750">
                  <a:buFontTx/>
                  <a:buChar char="-"/>
                </a:pPr>
                <a:endParaRPr lang="es-ES" dirty="0"/>
              </a:p>
              <a:p>
                <a:r>
                  <a:rPr lang="es-ES" dirty="0"/>
                  <a:t>Caso </a:t>
                </a:r>
                <a:r>
                  <a:rPr lang="es-ES" dirty="0" smtClean="0"/>
                  <a:t>2:</a:t>
                </a:r>
                <a:endParaRPr lang="es-ES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endParaRPr lang="es-ES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±1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𝑑𝐵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700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232756"/>
                <a:ext cx="2366225" cy="2043893"/>
              </a:xfrm>
              <a:prstGeom prst="rect">
                <a:avLst/>
              </a:prstGeom>
              <a:blipFill>
                <a:blip r:embed="rId3"/>
                <a:stretch>
                  <a:fillRect l="-2062" t="-1488" b="-267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84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82" y="728700"/>
            <a:ext cx="8917036" cy="604867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80628"/>
            <a:ext cx="9144000" cy="728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200" dirty="0" smtClean="0"/>
              <a:t>Comparación de casos. Reflexión hacia el generador.</a:t>
            </a:r>
            <a:endParaRPr lang="es-A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6048164" y="3320988"/>
                <a:ext cx="2464008" cy="25978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Caso 1: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=22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endParaRPr lang="es-ES" dirty="0" smtClean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±1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𝑑𝐵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≈300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es-ES" b="0" dirty="0" smtClean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𝑅𝐿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𝑑𝐵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≈80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es-AR" dirty="0" smtClean="0"/>
              </a:p>
              <a:p>
                <a:pPr marL="285750" indent="-285750">
                  <a:buFontTx/>
                  <a:buChar char="-"/>
                </a:pPr>
                <a:endParaRPr lang="es-ES" dirty="0"/>
              </a:p>
              <a:p>
                <a:r>
                  <a:rPr lang="es-ES" dirty="0"/>
                  <a:t>Caso </a:t>
                </a:r>
                <a:r>
                  <a:rPr lang="es-ES" dirty="0" smtClean="0"/>
                  <a:t>2:</a:t>
                </a:r>
                <a:endParaRPr lang="es-ES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endParaRPr lang="es-ES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±1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𝑑𝐵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700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es-ES" dirty="0" smtClean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𝑅𝐿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𝑑𝐵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160 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164" y="3320988"/>
                <a:ext cx="2464008" cy="2597891"/>
              </a:xfrm>
              <a:prstGeom prst="rect">
                <a:avLst/>
              </a:prstGeom>
              <a:blipFill>
                <a:blip r:embed="rId3"/>
                <a:stretch>
                  <a:fillRect l="-1980" t="-1408" b="-211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93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80628"/>
            <a:ext cx="9144000" cy="728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200" dirty="0" smtClean="0"/>
              <a:t>Conclusiones</a:t>
            </a:r>
            <a:endParaRPr lang="es-AR" sz="3200" dirty="0"/>
          </a:p>
        </p:txBody>
      </p:sp>
      <p:sp>
        <p:nvSpPr>
          <p:cNvPr id="2" name="CuadroTexto 1"/>
          <p:cNvSpPr txBox="1"/>
          <p:nvPr/>
        </p:nvSpPr>
        <p:spPr>
          <a:xfrm>
            <a:off x="287524" y="908720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En situaciones de estabilidad condicional se recurre a los </a:t>
            </a:r>
            <a:r>
              <a:rPr lang="es-ES" sz="2400" u="sng" dirty="0" smtClean="0"/>
              <a:t>círculos de ganancia de transducción constante.</a:t>
            </a:r>
          </a:p>
          <a:p>
            <a:endParaRPr lang="es-ES" sz="2400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En situaciones de estabilidad incondicional también se puede optar por diseñar para una ganancia no máxima, siguiendo el mismo procedimiento.</a:t>
            </a:r>
          </a:p>
          <a:p>
            <a:endParaRPr lang="es-E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La reducción de ganancia se logra con leves desadaptaciones en la salida del amplificador.</a:t>
            </a:r>
          </a:p>
          <a:p>
            <a:endParaRPr lang="es-E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Menores ganancias suelen llevar a mayores anchos de banda.</a:t>
            </a:r>
          </a:p>
          <a:p>
            <a:endParaRPr lang="es-E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Herramientas de simulación (como QUCS) permiten verificar la estabilidad del amplificador diseñado en el rango de frecuencias de trabajo. </a:t>
            </a:r>
          </a:p>
        </p:txBody>
      </p:sp>
    </p:spTree>
    <p:extLst>
      <p:ext uri="{BB962C8B-B14F-4D97-AF65-F5344CB8AC3E}">
        <p14:creationId xmlns:p14="http://schemas.microsoft.com/office/powerpoint/2010/main" val="78003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18891" y="5193196"/>
            <a:ext cx="9025109" cy="972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En esta frecuencia el transistor tiene </a:t>
            </a:r>
            <a:r>
              <a:rPr lang="es-AR" sz="2400" u="sng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estabilidad condicional</a:t>
            </a:r>
            <a:r>
              <a:rPr lang="es-AR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 </a:t>
            </a:r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(pues K&lt;1).</a:t>
            </a:r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1007604" y="1124744"/>
                <a:ext cx="30794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=0,519</m:t>
                      </m:r>
                      <m:r>
                        <a:rPr lang="es-AR" sz="2400" i="1">
                          <a:latin typeface="Cambria Math"/>
                          <a:ea typeface="Cambria Math"/>
                        </a:rPr>
                        <m:t>∟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/>
                        </a:rPr>
                        <m:t>−121,1º</m:t>
                      </m:r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04" y="1124744"/>
                <a:ext cx="3079497" cy="369332"/>
              </a:xfrm>
              <a:prstGeom prst="rect">
                <a:avLst/>
              </a:prstGeom>
              <a:blipFill>
                <a:blip r:embed="rId2"/>
                <a:stretch>
                  <a:fillRect l="-1782" r="-2178" b="-15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0" y="80628"/>
            <a:ext cx="9144000" cy="728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200" smtClean="0"/>
              <a:t>Diseño de un Amplificador en 1 GHz</a:t>
            </a:r>
            <a:endParaRPr lang="es-A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4896036" y="1124744"/>
                <a:ext cx="27134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=0,0485</m:t>
                      </m:r>
                      <m:r>
                        <a:rPr lang="es-AR" sz="2400" i="1">
                          <a:latin typeface="Cambria Math"/>
                          <a:ea typeface="Cambria Math"/>
                        </a:rPr>
                        <m:t>∟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/>
                        </a:rPr>
                        <m:t>45,7º</m:t>
                      </m:r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036" y="1124744"/>
                <a:ext cx="2713435" cy="369332"/>
              </a:xfrm>
              <a:prstGeom prst="rect">
                <a:avLst/>
              </a:prstGeom>
              <a:blipFill>
                <a:blip r:embed="rId3"/>
                <a:stretch>
                  <a:fillRect l="-2022" r="-2472" b="-15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1102116" y="1678553"/>
                <a:ext cx="28904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=12,272</m:t>
                      </m:r>
                      <m:r>
                        <a:rPr lang="es-AR" sz="2400" i="1">
                          <a:latin typeface="Cambria Math"/>
                          <a:ea typeface="Cambria Math"/>
                        </a:rPr>
                        <m:t>∟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/>
                        </a:rPr>
                        <m:t>102,2º</m:t>
                      </m:r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116" y="1678553"/>
                <a:ext cx="2890471" cy="369332"/>
              </a:xfrm>
              <a:prstGeom prst="rect">
                <a:avLst/>
              </a:prstGeom>
              <a:blipFill>
                <a:blip r:embed="rId4"/>
                <a:stretch>
                  <a:fillRect l="-2110" r="-2110" b="-131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4713005" y="1661477"/>
                <a:ext cx="30866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=0,5259</m:t>
                      </m:r>
                      <m:r>
                        <a:rPr lang="es-AR" sz="2400" i="1">
                          <a:latin typeface="Cambria Math"/>
                          <a:ea typeface="Cambria Math"/>
                        </a:rPr>
                        <m:t>∟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/>
                        </a:rPr>
                        <m:t>−60,2º</m:t>
                      </m:r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005" y="1661477"/>
                <a:ext cx="3086614" cy="369332"/>
              </a:xfrm>
              <a:prstGeom prst="rect">
                <a:avLst/>
              </a:prstGeom>
              <a:blipFill>
                <a:blip r:embed="rId5"/>
                <a:stretch>
                  <a:fillRect l="-1779" r="-2174" b="-15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/>
              <p:cNvSpPr/>
              <p:nvPr/>
            </p:nvSpPr>
            <p:spPr>
              <a:xfrm>
                <a:off x="1007604" y="2780928"/>
                <a:ext cx="7119898" cy="20018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∆=</m:t>
                          </m:r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22</m:t>
                          </m:r>
                        </m:sub>
                      </m:sSub>
                      <m:r>
                        <a:rPr lang="es-AR" sz="24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s-A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E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/>
                        </a:rPr>
                        <m:t>≈</m:t>
                      </m:r>
                      <m:r>
                        <a:rPr lang="es-ES" sz="2400" i="1">
                          <a:latin typeface="Cambria Math" panose="02040503050406030204" pitchFamily="18" charset="0"/>
                          <a:ea typeface="Cambria Math"/>
                        </a:rPr>
                        <m:t>0,4</m:t>
                      </m:r>
                    </m:oMath>
                  </m:oMathPara>
                </a14:m>
                <a:endParaRPr lang="es-AR" sz="2400" i="1" dirty="0" smtClean="0">
                  <a:latin typeface="Cambria Math"/>
                  <a:ea typeface="Verdana" pitchFamily="34" charset="0"/>
                </a:endParaRPr>
              </a:p>
              <a:p>
                <a:endParaRPr lang="es-AR" sz="2400" i="1" dirty="0">
                  <a:latin typeface="Cambria Math"/>
                  <a:ea typeface="Verdana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1" smtClean="0">
                          <a:latin typeface="Cambria Math"/>
                          <a:ea typeface="Verdana" pitchFamily="34" charset="0"/>
                        </a:rPr>
                        <m:t>𝐾</m:t>
                      </m:r>
                      <m:r>
                        <a:rPr lang="es-AR" sz="2400" i="1" smtClean="0">
                          <a:latin typeface="Cambria Math"/>
                          <a:ea typeface="Verdana" pitchFamily="34" charset="0"/>
                        </a:rPr>
                        <m:t>=</m:t>
                      </m:r>
                      <m:f>
                        <m:fPr>
                          <m:ctrlPr>
                            <a:rPr lang="es-AR" sz="2400" i="1"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r>
                            <a:rPr lang="es-AR" sz="2400" i="1">
                              <a:latin typeface="Cambria Math"/>
                              <a:ea typeface="Verdana" pitchFamily="34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s-AR" sz="2400" i="1"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AR" sz="2400" i="1"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400" i="1">
                                          <a:latin typeface="Cambria Math"/>
                                          <a:ea typeface="Verdana" pitchFamily="34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AR" sz="2400" i="1">
                                          <a:latin typeface="Cambria Math"/>
                                          <a:ea typeface="Verdana" pitchFamily="34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AR" sz="2400" i="1">
                                  <a:latin typeface="Cambria Math"/>
                                  <a:ea typeface="Verdana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sz="2400" i="1">
                              <a:latin typeface="Cambria Math"/>
                              <a:ea typeface="Verdana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AR" sz="2400" i="1"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AR" sz="2400" i="1"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400" i="1">
                                          <a:latin typeface="Cambria Math"/>
                                          <a:ea typeface="Verdana" pitchFamily="34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AR" sz="2400" i="1">
                                          <a:latin typeface="Cambria Math"/>
                                          <a:ea typeface="Verdana" pitchFamily="34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AR" sz="2400" i="1">
                                  <a:latin typeface="Cambria Math"/>
                                  <a:ea typeface="Verdana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sz="2400" i="1">
                              <a:latin typeface="Cambria Math"/>
                              <a:ea typeface="Verdana" pitchFamily="34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s-AR" sz="2400" i="1"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i="1">
                                      <a:latin typeface="Cambria Math"/>
                                      <a:ea typeface="Verdana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AR" sz="2400" i="1">
                                      <a:latin typeface="Cambria Math"/>
                                      <a:ea typeface="Verdana" pitchFamily="34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i="1">
                                      <a:latin typeface="Cambria Math"/>
                                      <a:ea typeface="Verdana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AR" sz="2400" i="1">
                                      <a:latin typeface="Cambria Math"/>
                                      <a:ea typeface="Verdana" pitchFamily="34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s-AR" sz="2400" i="1">
                                  <a:latin typeface="Cambria Math"/>
                                  <a:ea typeface="Verdana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i="1">
                                      <a:latin typeface="Cambria Math"/>
                                      <a:ea typeface="Verdana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AR" sz="2400" i="1">
                                      <a:latin typeface="Cambria Math"/>
                                      <a:ea typeface="Verdana" pitchFamily="34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i="1">
                                      <a:latin typeface="Cambria Math"/>
                                      <a:ea typeface="Verdana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AR" sz="2400" i="1">
                                      <a:latin typeface="Cambria Math"/>
                                      <a:ea typeface="Verdana" pitchFamily="34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s-AR" sz="2400" i="1">
                              <a:latin typeface="Cambria Math"/>
                              <a:ea typeface="Verdana" pitchFamily="34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s-AR" sz="2400" i="1"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i="1">
                                      <a:latin typeface="Cambria Math"/>
                                      <a:ea typeface="Verdana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AR" sz="2400" i="1">
                                      <a:latin typeface="Cambria Math"/>
                                      <a:ea typeface="Verdana" pitchFamily="34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i="1">
                                      <a:latin typeface="Cambria Math"/>
                                      <a:ea typeface="Verdana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AR" sz="2400" i="1">
                                      <a:latin typeface="Cambria Math"/>
                                      <a:ea typeface="Verdana" pitchFamily="34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s-ES" sz="2400" b="0" i="1" smtClean="0">
                          <a:latin typeface="Cambria Math" panose="02040503050406030204" pitchFamily="18" charset="0"/>
                          <a:ea typeface="Verdana" pitchFamily="34" charset="0"/>
                        </a:rPr>
                        <m:t>≈0,5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14" name="Rectá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04" y="2780928"/>
                <a:ext cx="7119898" cy="20018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26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1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8" t="14689" r="21361" b="17215"/>
          <a:stretch/>
        </p:blipFill>
        <p:spPr bwMode="auto">
          <a:xfrm>
            <a:off x="2123728" y="2352685"/>
            <a:ext cx="4678978" cy="442468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7391" y="800708"/>
                <a:ext cx="9025109" cy="1224136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𝐶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𝐺</m:t>
                        </m:r>
                      </m:sub>
                    </m:sSub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=</m:t>
                    </m:r>
                    <m:r>
                      <a:rPr lang="es-E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itchFamily="34" charset="0"/>
                      </a:rPr>
                      <m:t>6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itchFamily="34" charset="0"/>
                      </a:rPr>
                      <m:t>,21</m:t>
                    </m:r>
                    <m:r>
                      <a:rPr lang="es-AR" sz="2400" b="0" i="1" smtClean="0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 </m:t>
                    </m:r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∟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135,4º</m:t>
                    </m:r>
                  </m:oMath>
                </a14:m>
                <a:r>
                  <a:rPr lang="es-ES" sz="2400" i="1" dirty="0" smtClean="0">
                    <a:solidFill>
                      <a:schemeClr val="tx1"/>
                    </a:solidFill>
                    <a:latin typeface="Cambria Math"/>
                    <a:ea typeface="Cambria Math"/>
                  </a:rPr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𝐶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𝐿</m:t>
                        </m:r>
                      </m:sub>
                    </m:sSub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=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itchFamily="34" charset="0"/>
                      </a:rPr>
                      <m:t>5,72</m:t>
                    </m:r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 </m:t>
                    </m:r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∟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74,08º</m:t>
                    </m:r>
                  </m:oMath>
                </a14:m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</a:t>
                </a:r>
                <a:endParaRPr lang="es-ES" sz="2400" i="1" dirty="0" smtClean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𝑟</m:t>
                        </m:r>
                      </m:e>
                      <m:sub>
                        <m:r>
                          <a:rPr lang="es-AR" sz="24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𝐺</m:t>
                        </m:r>
                      </m:sub>
                    </m:sSub>
                    <m:r>
                      <a:rPr lang="es-AR" sz="2400" i="1" dirty="0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=</m:t>
                    </m:r>
                    <m:r>
                      <a:rPr lang="es-E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itchFamily="34" charset="0"/>
                      </a:rPr>
                      <m:t>5,65</m:t>
                    </m:r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𝑟</m:t>
                        </m:r>
                      </m:e>
                      <m:sub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𝐿</m:t>
                        </m:r>
                      </m:sub>
                    </m:sSub>
                    <m:r>
                      <a:rPr lang="es-AR" sz="2400" i="1" dirty="0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=</m:t>
                    </m:r>
                    <m:r>
                      <a:rPr lang="es-E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itchFamily="34" charset="0"/>
                      </a:rPr>
                      <m:t>5,15</m:t>
                    </m:r>
                  </m:oMath>
                </a14:m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7391" y="800708"/>
                <a:ext cx="9025109" cy="122413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Diseño de un Amplificador en 1 GHz</a:t>
            </a:r>
            <a:endParaRPr lang="es-AR" sz="3200" dirty="0"/>
          </a:p>
        </p:txBody>
      </p:sp>
      <p:sp>
        <p:nvSpPr>
          <p:cNvPr id="6" name="Arco 5"/>
          <p:cNvSpPr/>
          <p:nvPr/>
        </p:nvSpPr>
        <p:spPr>
          <a:xfrm rot="11954721">
            <a:off x="2827760" y="2132864"/>
            <a:ext cx="4104456" cy="1472359"/>
          </a:xfrm>
          <a:prstGeom prst="arc">
            <a:avLst>
              <a:gd name="adj1" fmla="val 11101017"/>
              <a:gd name="adj2" fmla="val 20857571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Arco 11"/>
          <p:cNvSpPr/>
          <p:nvPr/>
        </p:nvSpPr>
        <p:spPr>
          <a:xfrm rot="8088852">
            <a:off x="1204361" y="2680463"/>
            <a:ext cx="4297516" cy="1399882"/>
          </a:xfrm>
          <a:prstGeom prst="arc">
            <a:avLst>
              <a:gd name="adj1" fmla="val 11189518"/>
              <a:gd name="adj2" fmla="val 20756301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760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/>
              <p:cNvSpPr txBox="1">
                <a:spLocks/>
              </p:cNvSpPr>
              <p:nvPr/>
            </p:nvSpPr>
            <p:spPr>
              <a:xfrm>
                <a:off x="54998" y="1016732"/>
                <a:ext cx="9025109" cy="55086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Bajo estas condiciones no se pueden emplear las ecuaciones de diseño de ganancia máxima, pues estas suponen estabilidad incondicional.</a:t>
                </a:r>
              </a:p>
              <a:p>
                <a:pPr algn="just"/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Se calcula la máxima ganancia estable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𝑇</m:t>
                          </m:r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 </m:t>
                          </m:r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𝑚𝑠𝑥</m:t>
                          </m:r>
                        </m:sub>
                      </m:sSub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267,95</m:t>
                      </m:r>
                    </m:oMath>
                  </m:oMathPara>
                </a14:m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𝑇</m:t>
                          </m:r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 </m:t>
                          </m:r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𝑚𝑠𝑥</m:t>
                          </m:r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, </m:t>
                          </m:r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𝑑𝐵</m:t>
                          </m:r>
                        </m:sub>
                      </m:sSub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24,3</m:t>
                      </m:r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 </m:t>
                      </m:r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𝑑𝐵</m:t>
                      </m:r>
                    </m:oMath>
                  </m:oMathPara>
                </a14:m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Usando círculos de ganancia constante se puede obtener un amplificador con, por ejemplo:</a:t>
                </a:r>
              </a:p>
              <a:p>
                <a:pPr algn="just"/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𝑇</m:t>
                          </m:r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1</m:t>
                          </m:r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, </m:t>
                          </m:r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𝑑𝐵</m:t>
                          </m:r>
                        </m:sub>
                      </m:sSub>
                      <m:r>
                        <a:rPr lang="es-E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=22 </m:t>
                      </m:r>
                      <m:r>
                        <m:rPr>
                          <m:sty m:val="p"/>
                        </m:rPr>
                        <a:rPr lang="es-E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dB</m:t>
                      </m:r>
                    </m:oMath>
                  </m:oMathPara>
                </a14:m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7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8" y="1016732"/>
                <a:ext cx="9025109" cy="5508612"/>
              </a:xfrm>
              <a:prstGeom prst="rect">
                <a:avLst/>
              </a:prstGeom>
              <a:blipFill>
                <a:blip r:embed="rId2"/>
                <a:stretch>
                  <a:fillRect l="-1013" t="-886" r="-1013" b="-476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0" y="80628"/>
            <a:ext cx="9144000" cy="728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200" smtClean="0"/>
              <a:t>Diseño de un Amplificador en 1 GHz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321173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/>
              <p:cNvSpPr txBox="1">
                <a:spLocks/>
              </p:cNvSpPr>
              <p:nvPr/>
            </p:nvSpPr>
            <p:spPr>
              <a:xfrm>
                <a:off x="54998" y="1016732"/>
                <a:ext cx="9025109" cy="55086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𝑇</m:t>
                          </m:r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1</m:t>
                          </m:r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, </m:t>
                          </m:r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𝑑𝐵</m:t>
                          </m:r>
                        </m:sub>
                      </m:sSub>
                      <m:r>
                        <a:rPr lang="es-E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=22 </m:t>
                      </m:r>
                      <m:r>
                        <m:rPr>
                          <m:sty m:val="p"/>
                        </m:rPr>
                        <a:rPr lang="es-E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dB</m:t>
                      </m:r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             </m:t>
                      </m:r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𝑇</m:t>
                          </m:r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1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=158,5</m:t>
                      </m:r>
                    </m:oMath>
                  </m:oMathPara>
                </a14:m>
                <a:endParaRPr lang="es-ES" sz="2400" b="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ES" sz="2400" b="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Con la ganancia propuesta se calcula la ganancia normalizada: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𝑇</m:t>
                          </m:r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1</m:t>
                          </m:r>
                        </m:sub>
                      </m:sSub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f>
                        <m:f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𝑇</m:t>
                              </m:r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A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Verdana" pitchFamily="34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AR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Verdana" pitchFamily="34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≈1,05</m:t>
                      </m:r>
                    </m:oMath>
                  </m:oMathPara>
                </a14:m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Y luego los parámetros del círculo de coeficientes de reflexión (en la carga) que conducen a dicha ganancia normalizada.</a:t>
                </a:r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𝑇</m:t>
                          </m:r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1</m:t>
                          </m:r>
                        </m:sub>
                      </m:sSub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f>
                        <m:f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𝑇</m:t>
                              </m:r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A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Verdana" pitchFamily="34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AR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Verdana" pitchFamily="34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Δ</m:t>
                                  </m:r>
                                </m:e>
                                <m:sup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∗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𝑇</m:t>
                              </m:r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A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A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Verdana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Verdana" pitchFamily="34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s-A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Verdana" pitchFamily="34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A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Δ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≈0,64</m:t>
                      </m:r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∟</m:t>
                      </m:r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74º</m:t>
                      </m:r>
                    </m:oMath>
                  </m:oMathPara>
                </a14:m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𝑇</m:t>
                          </m:r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1</m:t>
                          </m:r>
                        </m:sub>
                      </m:sSub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f>
                        <m:f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1−2</m:t>
                                  </m:r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𝐾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A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A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Verdana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Verdana" pitchFamily="34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s-A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Verdana" pitchFamily="34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s-A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Verdana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Verdana" pitchFamily="34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s-A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Verdana" pitchFamily="34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𝑇</m:t>
                                  </m:r>
                                  <m:r>
                                    <a:rPr lang="es-E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A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A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Verdana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Verdana" pitchFamily="34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s-A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Verdana" pitchFamily="34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s-A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Verdana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Verdana" pitchFamily="34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s-A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Verdana" pitchFamily="34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A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Verdana" pitchFamily="34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s-E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  <m:t>𝑇</m:t>
                                      </m:r>
                                      <m:r>
                                        <a:rPr lang="es-E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𝑇</m:t>
                              </m:r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A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A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Verdana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Verdana" pitchFamily="34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s-A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Verdana" pitchFamily="34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Verdana" pitchFamily="3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A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Δ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A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Verdana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≈</m:t>
                      </m:r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0,</m:t>
                      </m:r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78</m:t>
                      </m:r>
                    </m:oMath>
                  </m:oMathPara>
                </a14:m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7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8" y="1016732"/>
                <a:ext cx="9025109" cy="5508612"/>
              </a:xfrm>
              <a:prstGeom prst="rect">
                <a:avLst/>
              </a:prstGeom>
              <a:blipFill>
                <a:blip r:embed="rId2"/>
                <a:stretch>
                  <a:fillRect l="-1013" r="-101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0" y="80628"/>
            <a:ext cx="9144000" cy="728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200" dirty="0" smtClean="0"/>
              <a:t>Diseño de un Amplificador en 1 GHz</a:t>
            </a:r>
            <a:r>
              <a:rPr lang="es-AR" sz="3200" dirty="0"/>
              <a:t> - Caso 1 (22dB)</a:t>
            </a:r>
          </a:p>
        </p:txBody>
      </p:sp>
    </p:spTree>
    <p:extLst>
      <p:ext uri="{BB962C8B-B14F-4D97-AF65-F5344CB8AC3E}">
        <p14:creationId xmlns:p14="http://schemas.microsoft.com/office/powerpoint/2010/main" val="56734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7391" y="800708"/>
                <a:ext cx="9025109" cy="562050"/>
              </a:xfrm>
            </p:spPr>
            <p:txBody>
              <a:bodyPr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𝑇</m:t>
                          </m:r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1</m:t>
                          </m:r>
                        </m:sub>
                      </m:sSub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0,64</m:t>
                      </m:r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∟</m:t>
                      </m:r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74º</m:t>
                      </m:r>
                      <m:r>
                        <a:rPr lang="es-E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E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     </m:t>
                          </m:r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   </m:t>
                          </m:r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𝑇</m:t>
                          </m:r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1</m:t>
                          </m:r>
                        </m:sub>
                      </m:sSub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0,78</m:t>
                      </m:r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7391" y="800708"/>
                <a:ext cx="9025109" cy="5620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Diseño de un Amplificador en </a:t>
            </a:r>
            <a:r>
              <a:rPr lang="es-AR" sz="3200" dirty="0"/>
              <a:t>1 </a:t>
            </a:r>
            <a:r>
              <a:rPr lang="es-AR" sz="3200" dirty="0" smtClean="0"/>
              <a:t>GHz - </a:t>
            </a:r>
            <a:r>
              <a:rPr lang="es-AR" sz="3200" dirty="0"/>
              <a:t>Caso 1 (22dB</a:t>
            </a:r>
            <a:r>
              <a:rPr lang="es-AR" sz="3200" dirty="0" smtClean="0"/>
              <a:t>)</a:t>
            </a:r>
            <a:endParaRPr lang="es-AR" sz="3200" dirty="0"/>
          </a:p>
        </p:txBody>
      </p:sp>
      <p:grpSp>
        <p:nvGrpSpPr>
          <p:cNvPr id="4" name="Grupo 3"/>
          <p:cNvGrpSpPr/>
          <p:nvPr/>
        </p:nvGrpSpPr>
        <p:grpSpPr>
          <a:xfrm>
            <a:off x="2051720" y="332656"/>
            <a:ext cx="5587968" cy="6444716"/>
            <a:chOff x="2123728" y="1231646"/>
            <a:chExt cx="4808488" cy="5545726"/>
          </a:xfrm>
        </p:grpSpPr>
        <p:pic>
          <p:nvPicPr>
            <p:cNvPr id="10" name="Picture 215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88" t="14689" r="21361" b="17215"/>
            <a:stretch/>
          </p:blipFill>
          <p:spPr bwMode="auto">
            <a:xfrm>
              <a:off x="2123728" y="2352685"/>
              <a:ext cx="4678978" cy="4424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Arco 5"/>
            <p:cNvSpPr/>
            <p:nvPr/>
          </p:nvSpPr>
          <p:spPr>
            <a:xfrm rot="11954721">
              <a:off x="2827760" y="2132864"/>
              <a:ext cx="4104456" cy="1472359"/>
            </a:xfrm>
            <a:prstGeom prst="arc">
              <a:avLst>
                <a:gd name="adj1" fmla="val 11101017"/>
                <a:gd name="adj2" fmla="val 20857571"/>
              </a:avLst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Arco 11"/>
            <p:cNvSpPr/>
            <p:nvPr/>
          </p:nvSpPr>
          <p:spPr>
            <a:xfrm rot="8088852">
              <a:off x="1204361" y="2680463"/>
              <a:ext cx="4297516" cy="1399882"/>
            </a:xfrm>
            <a:prstGeom prst="arc">
              <a:avLst>
                <a:gd name="adj1" fmla="val 11189518"/>
                <a:gd name="adj2" fmla="val 20756301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Elipse 7"/>
            <p:cNvSpPr/>
            <p:nvPr/>
          </p:nvSpPr>
          <p:spPr>
            <a:xfrm>
              <a:off x="3482634" y="2231622"/>
              <a:ext cx="2637538" cy="2637538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cxnSp>
        <p:nvCxnSpPr>
          <p:cNvPr id="7" name="Conector recto de flecha 6"/>
          <p:cNvCxnSpPr>
            <a:stCxn id="8" idx="7"/>
            <a:endCxn id="11" idx="1"/>
          </p:cNvCxnSpPr>
          <p:nvPr/>
        </p:nvCxnSpPr>
        <p:spPr>
          <a:xfrm flipV="1">
            <a:off x="6247134" y="1898172"/>
            <a:ext cx="1428566" cy="454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7675700" y="1713506"/>
                <a:ext cx="1353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700" y="1713506"/>
                <a:ext cx="135312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/>
          <p:cNvSpPr/>
          <p:nvPr/>
        </p:nvSpPr>
        <p:spPr>
          <a:xfrm>
            <a:off x="4608004" y="4401108"/>
            <a:ext cx="144016" cy="1227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6" name="Conector recto de flecha 15"/>
          <p:cNvCxnSpPr/>
          <p:nvPr/>
        </p:nvCxnSpPr>
        <p:spPr>
          <a:xfrm flipH="1">
            <a:off x="2159732" y="4509120"/>
            <a:ext cx="2469363" cy="1193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/>
              <p:cNvSpPr/>
              <p:nvPr/>
            </p:nvSpPr>
            <p:spPr>
              <a:xfrm>
                <a:off x="658934" y="5810991"/>
                <a:ext cx="21871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0,14</m:t>
                      </m:r>
                      <m:r>
                        <a:rPr lang="es-AR" i="1">
                          <a:latin typeface="Cambria Math"/>
                          <a:ea typeface="Cambria Math"/>
                        </a:rPr>
                        <m:t>∟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/>
                        </a:rPr>
                        <m:t>−106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/>
                        </a:rPr>
                        <m:t>º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8" name="Rectá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34" y="5810991"/>
                <a:ext cx="218713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/>
          <p:cNvSpPr txBox="1"/>
          <p:nvPr/>
        </p:nvSpPr>
        <p:spPr>
          <a:xfrm>
            <a:off x="330212" y="1470982"/>
            <a:ext cx="177551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smtClean="0"/>
              <a:t>El círculo naranja representa el lugar de todas las cargas (vistas por el transistor) que introducirían una desadaptación tal que la ganancia total sea 22 dB (asumiendo al generador como adaptado a esta condición). </a:t>
            </a:r>
            <a:endParaRPr lang="es-AR" sz="16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7366892" y="3871999"/>
            <a:ext cx="1705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600" b="1" dirty="0" smtClean="0"/>
              <a:t>Hay múltiples soluciones, pero las que están más cerca del centro del ábaco son las que logran la ganancia buscada con la mínima ROE a la salida</a:t>
            </a:r>
            <a:endParaRPr lang="es-AR" sz="1600" b="1" dirty="0"/>
          </a:p>
        </p:txBody>
      </p:sp>
    </p:spTree>
    <p:extLst>
      <p:ext uri="{BB962C8B-B14F-4D97-AF65-F5344CB8AC3E}">
        <p14:creationId xmlns:p14="http://schemas.microsoft.com/office/powerpoint/2010/main" val="224230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7391" y="800708"/>
                <a:ext cx="9025109" cy="562050"/>
              </a:xfrm>
            </p:spPr>
            <p:txBody>
              <a:bodyPr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𝑇</m:t>
                          </m:r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1</m:t>
                          </m:r>
                        </m:sub>
                      </m:sSub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0,64</m:t>
                      </m:r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∟</m:t>
                      </m:r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74º</m:t>
                      </m:r>
                      <m:r>
                        <a:rPr lang="es-E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s-A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E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     </m:t>
                          </m:r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   </m:t>
                          </m:r>
                          <m:r>
                            <a:rPr lang="es-AR" sz="2400" i="1">
                              <a:solidFill>
                                <a:schemeClr val="tx1"/>
                              </a:solidFill>
                              <a:latin typeface="Cambria Math"/>
                              <a:ea typeface="Verdana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𝑇</m:t>
                          </m:r>
                          <m:r>
                            <a:rPr lang="es-E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1</m:t>
                          </m:r>
                        </m:sub>
                      </m:sSub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Verdana" pitchFamily="34" charset="0"/>
                        </a:rPr>
                        <m:t>=</m:t>
                      </m:r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0,78</m:t>
                      </m:r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7391" y="800708"/>
                <a:ext cx="9025109" cy="5620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Diseño de un Amplificador en </a:t>
            </a:r>
            <a:r>
              <a:rPr lang="es-AR" sz="3200" dirty="0"/>
              <a:t>1 GHz - Caso 1 (22dB)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2051720" y="332656"/>
            <a:ext cx="5587968" cy="6444716"/>
            <a:chOff x="2123728" y="1231646"/>
            <a:chExt cx="4808488" cy="5545726"/>
          </a:xfrm>
        </p:grpSpPr>
        <p:pic>
          <p:nvPicPr>
            <p:cNvPr id="10" name="Picture 215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88" t="14689" r="21361" b="17215"/>
            <a:stretch/>
          </p:blipFill>
          <p:spPr bwMode="auto">
            <a:xfrm>
              <a:off x="2123728" y="2352685"/>
              <a:ext cx="4678978" cy="4424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Arco 5"/>
            <p:cNvSpPr/>
            <p:nvPr/>
          </p:nvSpPr>
          <p:spPr>
            <a:xfrm rot="11954721">
              <a:off x="2827760" y="2132864"/>
              <a:ext cx="4104456" cy="1472359"/>
            </a:xfrm>
            <a:prstGeom prst="arc">
              <a:avLst>
                <a:gd name="adj1" fmla="val 11101017"/>
                <a:gd name="adj2" fmla="val 20857571"/>
              </a:avLst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Arco 11"/>
            <p:cNvSpPr/>
            <p:nvPr/>
          </p:nvSpPr>
          <p:spPr>
            <a:xfrm rot="8088852">
              <a:off x="1204361" y="2680463"/>
              <a:ext cx="4297516" cy="1399882"/>
            </a:xfrm>
            <a:prstGeom prst="arc">
              <a:avLst>
                <a:gd name="adj1" fmla="val 11189518"/>
                <a:gd name="adj2" fmla="val 20756301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Elipse 7"/>
            <p:cNvSpPr/>
            <p:nvPr/>
          </p:nvSpPr>
          <p:spPr>
            <a:xfrm>
              <a:off x="3482634" y="2231622"/>
              <a:ext cx="2637538" cy="2637538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cxnSp>
        <p:nvCxnSpPr>
          <p:cNvPr id="7" name="Conector recto de flecha 6"/>
          <p:cNvCxnSpPr>
            <a:stCxn id="8" idx="7"/>
            <a:endCxn id="11" idx="1"/>
          </p:cNvCxnSpPr>
          <p:nvPr/>
        </p:nvCxnSpPr>
        <p:spPr>
          <a:xfrm flipV="1">
            <a:off x="6247134" y="1898172"/>
            <a:ext cx="1428566" cy="454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7675700" y="1713506"/>
                <a:ext cx="1353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700" y="1713506"/>
                <a:ext cx="135312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/>
          <p:cNvSpPr/>
          <p:nvPr/>
        </p:nvSpPr>
        <p:spPr>
          <a:xfrm>
            <a:off x="4608004" y="4422407"/>
            <a:ext cx="144016" cy="1227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6" name="Conector recto de flecha 15"/>
          <p:cNvCxnSpPr>
            <a:stCxn id="14" idx="3"/>
          </p:cNvCxnSpPr>
          <p:nvPr/>
        </p:nvCxnSpPr>
        <p:spPr>
          <a:xfrm flipH="1">
            <a:off x="2231741" y="4527153"/>
            <a:ext cx="2397354" cy="1208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/>
              <p:cNvSpPr/>
              <p:nvPr/>
            </p:nvSpPr>
            <p:spPr>
              <a:xfrm>
                <a:off x="658934" y="5810991"/>
                <a:ext cx="21871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0,14</m:t>
                      </m:r>
                      <m:r>
                        <a:rPr lang="es-AR" i="1">
                          <a:latin typeface="Cambria Math"/>
                          <a:ea typeface="Cambria Math"/>
                        </a:rPr>
                        <m:t>∟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/>
                        </a:rPr>
                        <m:t>−106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/>
                        </a:rPr>
                        <m:t>º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8" name="Rectá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34" y="5810991"/>
                <a:ext cx="218713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/>
          <p:cNvSpPr txBox="1"/>
          <p:nvPr/>
        </p:nvSpPr>
        <p:spPr>
          <a:xfrm>
            <a:off x="7315223" y="2260234"/>
            <a:ext cx="177551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smtClean="0"/>
              <a:t>El círculo naranja representa el lugar de todas las cargas (vistas por el transistor) que introducirían una desadaptación tal que la ganancia total sea 22 dB (asumiendo al generador como adaptado a esta condición). </a:t>
            </a:r>
            <a:endParaRPr lang="es-A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/>
              <p:cNvSpPr txBox="1"/>
              <p:nvPr/>
            </p:nvSpPr>
            <p:spPr>
              <a:xfrm>
                <a:off x="196739" y="2688517"/>
                <a:ext cx="1775514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ES" sz="1600" dirty="0" smtClean="0"/>
                  <a:t>Se puede hallar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1600" dirty="0" smtClean="0"/>
                  <a:t> analíticamente, ya que es el punto de la curva más cercano al centro del ábaco. Su módulo es la diferencia entre los módulos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1600" dirty="0" smtClean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16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AR" sz="1600" dirty="0" smtClean="0"/>
                  <a:t> y su ángulo es el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AR" sz="1600" dirty="0" smtClean="0"/>
                  <a:t> (o su opuesto).</a:t>
                </a:r>
                <a:endParaRPr lang="es-AR" sz="1600" dirty="0"/>
              </a:p>
            </p:txBody>
          </p:sp>
        </mc:Choice>
        <mc:Fallback xmlns=""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39" y="2688517"/>
                <a:ext cx="1775514" cy="3046988"/>
              </a:xfrm>
              <a:prstGeom prst="rect">
                <a:avLst/>
              </a:prstGeom>
              <a:blipFill>
                <a:blip r:embed="rId6"/>
                <a:stretch>
                  <a:fillRect l="-1712" t="-600" r="-1712" b="-16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86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/>
          <p:cNvGrpSpPr/>
          <p:nvPr/>
        </p:nvGrpSpPr>
        <p:grpSpPr>
          <a:xfrm>
            <a:off x="4736820" y="3450773"/>
            <a:ext cx="756776" cy="486383"/>
            <a:chOff x="3951405" y="4745205"/>
            <a:chExt cx="936104" cy="486383"/>
          </a:xfrm>
        </p:grpSpPr>
        <p:grpSp>
          <p:nvGrpSpPr>
            <p:cNvPr id="211" name="Group 210"/>
            <p:cNvGrpSpPr/>
            <p:nvPr/>
          </p:nvGrpSpPr>
          <p:grpSpPr>
            <a:xfrm>
              <a:off x="3951405" y="5085184"/>
              <a:ext cx="936104" cy="146404"/>
              <a:chOff x="2627784" y="5226812"/>
              <a:chExt cx="1127657" cy="146404"/>
            </a:xfrm>
          </p:grpSpPr>
          <p:cxnSp>
            <p:nvCxnSpPr>
              <p:cNvPr id="213" name="Straight Connector 212"/>
              <p:cNvCxnSpPr/>
              <p:nvPr/>
            </p:nvCxnSpPr>
            <p:spPr>
              <a:xfrm flipH="1">
                <a:off x="2771800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H="1">
                <a:off x="2989993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flipH="1">
                <a:off x="3203848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 flipH="1">
                <a:off x="3419872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2627784" y="5226812"/>
                <a:ext cx="112765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12" name="Straight Connector 211"/>
            <p:cNvCxnSpPr/>
            <p:nvPr/>
          </p:nvCxnSpPr>
          <p:spPr>
            <a:xfrm>
              <a:off x="4419457" y="4745205"/>
              <a:ext cx="0" cy="3331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/>
          <p:nvPr/>
        </p:nvCxnSpPr>
        <p:spPr>
          <a:xfrm>
            <a:off x="8204877" y="2338898"/>
            <a:ext cx="56683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672189" y="2338549"/>
            <a:ext cx="440873" cy="1110485"/>
            <a:chOff x="4247964" y="1556792"/>
            <a:chExt cx="504056" cy="1440160"/>
          </a:xfrm>
        </p:grpSpPr>
        <p:sp>
          <p:nvSpPr>
            <p:cNvPr id="8" name="Rectangle 7"/>
            <p:cNvSpPr/>
            <p:nvPr/>
          </p:nvSpPr>
          <p:spPr>
            <a:xfrm>
              <a:off x="4247964" y="1988840"/>
              <a:ext cx="108012" cy="6480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4355976" y="1808820"/>
              <a:ext cx="396044" cy="3240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355976" y="2456892"/>
              <a:ext cx="396044" cy="28803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752020" y="1556792"/>
              <a:ext cx="0" cy="25202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4752020" y="2744924"/>
              <a:ext cx="0" cy="25202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>
            <a:off x="5113063" y="2324668"/>
            <a:ext cx="56683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8" idx="1"/>
          </p:cNvCxnSpPr>
          <p:nvPr/>
        </p:nvCxnSpPr>
        <p:spPr>
          <a:xfrm>
            <a:off x="4105352" y="2907673"/>
            <a:ext cx="566837" cy="138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948103" y="2671695"/>
            <a:ext cx="606682" cy="435716"/>
            <a:chOff x="2404839" y="5085184"/>
            <a:chExt cx="2503533" cy="435716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2404839" y="5301208"/>
              <a:ext cx="28342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2688259" y="5085184"/>
              <a:ext cx="191553" cy="2160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4427984" y="5108088"/>
              <a:ext cx="191553" cy="2160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841407" y="5085184"/>
              <a:ext cx="393576" cy="4128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633428" y="5099046"/>
              <a:ext cx="393576" cy="4128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3239852" y="5085184"/>
              <a:ext cx="393576" cy="4128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4027004" y="5108088"/>
              <a:ext cx="393576" cy="4128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624952" y="5317314"/>
              <a:ext cx="28342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 rot="16200000">
            <a:off x="8434341" y="2429237"/>
            <a:ext cx="606682" cy="435716"/>
            <a:chOff x="2404839" y="5085184"/>
            <a:chExt cx="2503533" cy="435716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2404839" y="5301208"/>
              <a:ext cx="28342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2688259" y="5085184"/>
              <a:ext cx="191553" cy="2160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 flipV="1">
              <a:off x="4427984" y="5108088"/>
              <a:ext cx="191553" cy="2160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841407" y="5085184"/>
              <a:ext cx="393576" cy="4128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633428" y="5099046"/>
              <a:ext cx="393576" cy="4128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3239852" y="5085184"/>
              <a:ext cx="393576" cy="4128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4027004" y="5108088"/>
              <a:ext cx="393576" cy="4128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624952" y="5317314"/>
              <a:ext cx="28342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3" name="Oval 82"/>
          <p:cNvSpPr/>
          <p:nvPr/>
        </p:nvSpPr>
        <p:spPr>
          <a:xfrm>
            <a:off x="71500" y="3467747"/>
            <a:ext cx="660579" cy="5681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>
            <a:off x="381266" y="2873838"/>
            <a:ext cx="566837" cy="138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>
            <a:off x="104788" y="3177483"/>
            <a:ext cx="566837" cy="138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5" name="Group 154"/>
          <p:cNvGrpSpPr/>
          <p:nvPr/>
        </p:nvGrpSpPr>
        <p:grpSpPr>
          <a:xfrm>
            <a:off x="-508" y="4022737"/>
            <a:ext cx="756776" cy="486383"/>
            <a:chOff x="3951405" y="4745205"/>
            <a:chExt cx="936104" cy="486383"/>
          </a:xfrm>
        </p:grpSpPr>
        <p:grpSp>
          <p:nvGrpSpPr>
            <p:cNvPr id="156" name="Group 155"/>
            <p:cNvGrpSpPr/>
            <p:nvPr/>
          </p:nvGrpSpPr>
          <p:grpSpPr>
            <a:xfrm>
              <a:off x="3951405" y="5085184"/>
              <a:ext cx="936104" cy="146404"/>
              <a:chOff x="2627784" y="5226812"/>
              <a:chExt cx="1127657" cy="146404"/>
            </a:xfrm>
          </p:grpSpPr>
          <p:cxnSp>
            <p:nvCxnSpPr>
              <p:cNvPr id="158" name="Straight Connector 157"/>
              <p:cNvCxnSpPr/>
              <p:nvPr/>
            </p:nvCxnSpPr>
            <p:spPr>
              <a:xfrm flipH="1">
                <a:off x="2771800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flipH="1">
                <a:off x="2989993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flipH="1">
                <a:off x="3203848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flipH="1">
                <a:off x="3419872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2627784" y="5226812"/>
                <a:ext cx="112765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Straight Connector 156"/>
            <p:cNvCxnSpPr/>
            <p:nvPr/>
          </p:nvCxnSpPr>
          <p:spPr>
            <a:xfrm>
              <a:off x="4419457" y="4745205"/>
              <a:ext cx="0" cy="3331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8" name="Group 217"/>
          <p:cNvGrpSpPr/>
          <p:nvPr/>
        </p:nvGrpSpPr>
        <p:grpSpPr>
          <a:xfrm>
            <a:off x="8347841" y="2938629"/>
            <a:ext cx="756776" cy="479550"/>
            <a:chOff x="3951405" y="4752038"/>
            <a:chExt cx="936104" cy="479550"/>
          </a:xfrm>
        </p:grpSpPr>
        <p:grpSp>
          <p:nvGrpSpPr>
            <p:cNvPr id="219" name="Group 218"/>
            <p:cNvGrpSpPr/>
            <p:nvPr/>
          </p:nvGrpSpPr>
          <p:grpSpPr>
            <a:xfrm>
              <a:off x="3951405" y="5085184"/>
              <a:ext cx="936104" cy="146404"/>
              <a:chOff x="2627784" y="5226812"/>
              <a:chExt cx="1127657" cy="146404"/>
            </a:xfrm>
          </p:grpSpPr>
          <p:cxnSp>
            <p:nvCxnSpPr>
              <p:cNvPr id="221" name="Straight Connector 220"/>
              <p:cNvCxnSpPr/>
              <p:nvPr/>
            </p:nvCxnSpPr>
            <p:spPr>
              <a:xfrm flipH="1">
                <a:off x="2771800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flipH="1">
                <a:off x="2989993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H="1">
                <a:off x="3203848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flipH="1">
                <a:off x="3419872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627784" y="5226812"/>
                <a:ext cx="112765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0" name="Straight Connector 219"/>
            <p:cNvCxnSpPr/>
            <p:nvPr/>
          </p:nvCxnSpPr>
          <p:spPr>
            <a:xfrm>
              <a:off x="4431354" y="4752038"/>
              <a:ext cx="0" cy="3331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7" name="TextBox 476"/>
              <p:cNvSpPr txBox="1"/>
              <p:nvPr/>
            </p:nvSpPr>
            <p:spPr>
              <a:xfrm>
                <a:off x="900180" y="2163552"/>
                <a:ext cx="577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/>
                        </a:rPr>
                        <m:t>5</m:t>
                      </m:r>
                      <m:r>
                        <a:rPr lang="es-AR" b="0" i="1" smtClean="0">
                          <a:latin typeface="Cambria Math"/>
                        </a:rPr>
                        <m:t>0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Ω</m:t>
                      </m:r>
                      <m:r>
                        <a:rPr lang="es-A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7" name="TextBox 4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80" y="2163552"/>
                <a:ext cx="577888" cy="369332"/>
              </a:xfrm>
              <a:prstGeom prst="rect">
                <a:avLst/>
              </a:prstGeom>
              <a:blipFill>
                <a:blip r:embed="rId2"/>
                <a:stretch>
                  <a:fillRect r="-212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7" name="TextBox 486"/>
              <p:cNvSpPr txBox="1"/>
              <p:nvPr/>
            </p:nvSpPr>
            <p:spPr>
              <a:xfrm>
                <a:off x="8359289" y="1849970"/>
                <a:ext cx="577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/>
                        </a:rPr>
                        <m:t>5</m:t>
                      </m:r>
                      <m:r>
                        <a:rPr lang="es-AR" b="0" i="1" smtClean="0">
                          <a:latin typeface="Cambria Math"/>
                        </a:rPr>
                        <m:t>0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Ω</m:t>
                      </m:r>
                      <m:r>
                        <a:rPr lang="es-A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7" name="TextBox 4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289" y="1849970"/>
                <a:ext cx="577888" cy="369332"/>
              </a:xfrm>
              <a:prstGeom prst="rect">
                <a:avLst/>
              </a:prstGeom>
              <a:blipFill>
                <a:blip r:embed="rId3"/>
                <a:stretch>
                  <a:fillRect r="-210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Title 1"/>
          <p:cNvSpPr txBox="1">
            <a:spLocks/>
          </p:cNvSpPr>
          <p:nvPr/>
        </p:nvSpPr>
        <p:spPr>
          <a:xfrm>
            <a:off x="0" y="80628"/>
            <a:ext cx="9144000" cy="728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200" dirty="0" smtClean="0"/>
              <a:t>Diseño de un Amplificador en 1 GHz</a:t>
            </a:r>
            <a:r>
              <a:rPr lang="es-AR" sz="3200" dirty="0"/>
              <a:t> - Caso 1 (22dB)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1572541" y="1988840"/>
            <a:ext cx="2532811" cy="25922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5" name="Rectángulo 254"/>
          <p:cNvSpPr/>
          <p:nvPr/>
        </p:nvSpPr>
        <p:spPr>
          <a:xfrm>
            <a:off x="5689804" y="1562401"/>
            <a:ext cx="2532811" cy="25922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Conector angular 18"/>
          <p:cNvCxnSpPr/>
          <p:nvPr/>
        </p:nvCxnSpPr>
        <p:spPr>
          <a:xfrm rot="5400000" flipH="1" flipV="1">
            <a:off x="4918300" y="1499480"/>
            <a:ext cx="1504600" cy="611112"/>
          </a:xfrm>
          <a:prstGeom prst="bentConnector3">
            <a:avLst>
              <a:gd name="adj1" fmla="val 10025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6" name="Conector angular 255"/>
          <p:cNvCxnSpPr/>
          <p:nvPr/>
        </p:nvCxnSpPr>
        <p:spPr>
          <a:xfrm rot="16200000" flipV="1">
            <a:off x="3285361" y="2033177"/>
            <a:ext cx="1617505" cy="485154"/>
          </a:xfrm>
          <a:prstGeom prst="bentConnector3">
            <a:avLst>
              <a:gd name="adj1" fmla="val 10055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7" name="Conector angular 256"/>
          <p:cNvCxnSpPr/>
          <p:nvPr/>
        </p:nvCxnSpPr>
        <p:spPr>
          <a:xfrm rot="16200000" flipH="1">
            <a:off x="3897657" y="3159813"/>
            <a:ext cx="1866060" cy="557425"/>
          </a:xfrm>
          <a:prstGeom prst="bentConnector3">
            <a:avLst>
              <a:gd name="adj1" fmla="val 10041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Conector angular 257"/>
          <p:cNvCxnSpPr/>
          <p:nvPr/>
        </p:nvCxnSpPr>
        <p:spPr>
          <a:xfrm rot="5400000">
            <a:off x="3928092" y="3765181"/>
            <a:ext cx="2226269" cy="557757"/>
          </a:xfrm>
          <a:prstGeom prst="bentConnector3">
            <a:avLst>
              <a:gd name="adj1" fmla="val 10015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2" name="Rectángulo 451"/>
              <p:cNvSpPr/>
              <p:nvPr/>
            </p:nvSpPr>
            <p:spPr>
              <a:xfrm>
                <a:off x="6032383" y="1001198"/>
                <a:ext cx="441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52" name="Rectángulo 4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383" y="1001198"/>
                <a:ext cx="4411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Rectángulo 258"/>
              <p:cNvSpPr/>
              <p:nvPr/>
            </p:nvSpPr>
            <p:spPr>
              <a:xfrm>
                <a:off x="3658831" y="992945"/>
                <a:ext cx="4632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59" name="Rectángulo 2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831" y="992945"/>
                <a:ext cx="4632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Rectángulo 259"/>
              <p:cNvSpPr/>
              <p:nvPr/>
            </p:nvSpPr>
            <p:spPr>
              <a:xfrm>
                <a:off x="5591237" y="5066620"/>
                <a:ext cx="631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60" name="Rectángulo 2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237" y="5066620"/>
                <a:ext cx="63190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Rectángulo 260"/>
              <p:cNvSpPr/>
              <p:nvPr/>
            </p:nvSpPr>
            <p:spPr>
              <a:xfrm>
                <a:off x="4440649" y="4494440"/>
                <a:ext cx="5164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61" name="Rectángulo 2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649" y="4494440"/>
                <a:ext cx="5164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00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2936</TotalTime>
  <Words>646</Words>
  <Application>Microsoft Office PowerPoint</Application>
  <PresentationFormat>Presentación en pantalla (4:3)</PresentationFormat>
  <Paragraphs>187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Verdana</vt:lpstr>
      <vt:lpstr>Office Theme</vt:lpstr>
      <vt:lpstr>Diseño de un Amplificador en 1 GHz</vt:lpstr>
      <vt:lpstr>Diseño de un Amplificador en 1 GHz</vt:lpstr>
      <vt:lpstr>Presentación de PowerPoint</vt:lpstr>
      <vt:lpstr>Diseño de un Amplificador en 1 GHz</vt:lpstr>
      <vt:lpstr>Presentación de PowerPoint</vt:lpstr>
      <vt:lpstr>Presentación de PowerPoint</vt:lpstr>
      <vt:lpstr>Diseño de un Amplificador en 1 GHz - Caso 1 (22dB)</vt:lpstr>
      <vt:lpstr>Diseño de un Amplificador en 1 GHz - Caso 1 (22dB)</vt:lpstr>
      <vt:lpstr>Presentación de PowerPoint</vt:lpstr>
      <vt:lpstr>Presentación de PowerPoint</vt:lpstr>
      <vt:lpstr>Diseño de un Amplificador en 1 GHz - Caso 1 (22dB)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Diseño de un Amplificador en 1 GHz - Caso 2 (20dB)</vt:lpstr>
      <vt:lpstr>Diseño de un Amplificador en 1 GHz - Caso 2 (20dB)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compaq</dc:creator>
  <cp:lastModifiedBy>LAC077</cp:lastModifiedBy>
  <cp:revision>368</cp:revision>
  <dcterms:created xsi:type="dcterms:W3CDTF">2021-09-27T12:53:35Z</dcterms:created>
  <dcterms:modified xsi:type="dcterms:W3CDTF">2022-09-19T22:32:21Z</dcterms:modified>
</cp:coreProperties>
</file>