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315" r:id="rId3"/>
    <p:sldId id="316" r:id="rId4"/>
    <p:sldId id="314" r:id="rId5"/>
    <p:sldId id="317" r:id="rId6"/>
    <p:sldId id="318" r:id="rId7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51" autoAdjust="0"/>
    <p:restoredTop sz="94660"/>
  </p:normalViewPr>
  <p:slideViewPr>
    <p:cSldViewPr>
      <p:cViewPr varScale="1">
        <p:scale>
          <a:sx n="109" d="100"/>
          <a:sy n="109" d="100"/>
        </p:scale>
        <p:origin x="160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02FC-B22D-4AAF-8029-FC942838A692}" type="datetimeFigureOut">
              <a:rPr lang="es-AR" smtClean="0"/>
              <a:t>15/7/2022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84EB-93E1-4011-B99E-C58086F4A202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7237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02FC-B22D-4AAF-8029-FC942838A692}" type="datetimeFigureOut">
              <a:rPr lang="es-AR" smtClean="0"/>
              <a:t>15/7/2022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84EB-93E1-4011-B99E-C58086F4A202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077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02FC-B22D-4AAF-8029-FC942838A692}" type="datetimeFigureOut">
              <a:rPr lang="es-AR" smtClean="0"/>
              <a:t>15/7/2022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84EB-93E1-4011-B99E-C58086F4A202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372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02FC-B22D-4AAF-8029-FC942838A692}" type="datetimeFigureOut">
              <a:rPr lang="es-AR" smtClean="0"/>
              <a:t>15/7/2022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84EB-93E1-4011-B99E-C58086F4A202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4262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02FC-B22D-4AAF-8029-FC942838A692}" type="datetimeFigureOut">
              <a:rPr lang="es-AR" smtClean="0"/>
              <a:t>15/7/2022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84EB-93E1-4011-B99E-C58086F4A202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66911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02FC-B22D-4AAF-8029-FC942838A692}" type="datetimeFigureOut">
              <a:rPr lang="es-AR" smtClean="0"/>
              <a:t>15/7/2022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84EB-93E1-4011-B99E-C58086F4A202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10296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02FC-B22D-4AAF-8029-FC942838A692}" type="datetimeFigureOut">
              <a:rPr lang="es-AR" smtClean="0"/>
              <a:t>15/7/2022</a:t>
            </a:fld>
            <a:endParaRPr lang="es-A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84EB-93E1-4011-B99E-C58086F4A202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49077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02FC-B22D-4AAF-8029-FC942838A692}" type="datetimeFigureOut">
              <a:rPr lang="es-AR" smtClean="0"/>
              <a:t>15/7/2022</a:t>
            </a:fld>
            <a:endParaRPr lang="es-A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84EB-93E1-4011-B99E-C58086F4A202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38323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02FC-B22D-4AAF-8029-FC942838A692}" type="datetimeFigureOut">
              <a:rPr lang="es-AR" smtClean="0"/>
              <a:t>15/7/2022</a:t>
            </a:fld>
            <a:endParaRPr lang="es-A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84EB-93E1-4011-B99E-C58086F4A202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99925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02FC-B22D-4AAF-8029-FC942838A692}" type="datetimeFigureOut">
              <a:rPr lang="es-AR" smtClean="0"/>
              <a:t>15/7/2022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84EB-93E1-4011-B99E-C58086F4A202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7290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02FC-B22D-4AAF-8029-FC942838A692}" type="datetimeFigureOut">
              <a:rPr lang="es-AR" smtClean="0"/>
              <a:t>15/7/2022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84EB-93E1-4011-B99E-C58086F4A202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30087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102FC-B22D-4AAF-8029-FC942838A692}" type="datetimeFigureOut">
              <a:rPr lang="es-AR" smtClean="0"/>
              <a:t>15/7/2022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B84EB-93E1-4011-B99E-C58086F4A202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14129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4.png"/><Relationship Id="rId26" Type="http://schemas.openxmlformats.org/officeDocument/2006/relationships/image" Target="../media/image110.png"/><Relationship Id="rId21" Type="http://schemas.openxmlformats.org/officeDocument/2006/relationships/image" Target="../media/image60.png"/><Relationship Id="rId17" Type="http://schemas.openxmlformats.org/officeDocument/2006/relationships/image" Target="../media/image310.png"/><Relationship Id="rId25" Type="http://schemas.openxmlformats.org/officeDocument/2006/relationships/image" Target="../media/image100.png"/><Relationship Id="rId2" Type="http://schemas.openxmlformats.org/officeDocument/2006/relationships/image" Target="../media/image23.png"/><Relationship Id="rId16" Type="http://schemas.openxmlformats.org/officeDocument/2006/relationships/image" Target="../media/image200.png"/><Relationship Id="rId20" Type="http://schemas.openxmlformats.org/officeDocument/2006/relationships/image" Target="../media/image50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90.png"/><Relationship Id="rId15" Type="http://schemas.openxmlformats.org/officeDocument/2006/relationships/image" Target="../media/image170.png"/><Relationship Id="rId23" Type="http://schemas.openxmlformats.org/officeDocument/2006/relationships/image" Target="../media/image80.png"/><Relationship Id="rId28" Type="http://schemas.openxmlformats.org/officeDocument/2006/relationships/image" Target="../media/image27.png"/><Relationship Id="rId19" Type="http://schemas.openxmlformats.org/officeDocument/2006/relationships/image" Target="../media/image25.png"/><Relationship Id="rId22" Type="http://schemas.openxmlformats.org/officeDocument/2006/relationships/image" Target="../media/image70.png"/><Relationship Id="rId27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1.png"/><Relationship Id="rId26" Type="http://schemas.openxmlformats.org/officeDocument/2006/relationships/image" Target="../media/image110.png"/><Relationship Id="rId3" Type="http://schemas.openxmlformats.org/officeDocument/2006/relationships/image" Target="../media/image30.png"/><Relationship Id="rId21" Type="http://schemas.openxmlformats.org/officeDocument/2006/relationships/image" Target="../media/image60.png"/><Relationship Id="rId17" Type="http://schemas.openxmlformats.org/officeDocument/2006/relationships/image" Target="../media/image310.png"/><Relationship Id="rId25" Type="http://schemas.openxmlformats.org/officeDocument/2006/relationships/image" Target="../media/image100.png"/><Relationship Id="rId2" Type="http://schemas.openxmlformats.org/officeDocument/2006/relationships/image" Target="../media/image29.png"/><Relationship Id="rId16" Type="http://schemas.openxmlformats.org/officeDocument/2006/relationships/image" Target="../media/image200.png"/><Relationship Id="rId20" Type="http://schemas.openxmlformats.org/officeDocument/2006/relationships/image" Target="../media/image50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90.png"/><Relationship Id="rId15" Type="http://schemas.openxmlformats.org/officeDocument/2006/relationships/image" Target="../media/image170.png"/><Relationship Id="rId23" Type="http://schemas.openxmlformats.org/officeDocument/2006/relationships/image" Target="../media/image80.png"/><Relationship Id="rId28" Type="http://schemas.openxmlformats.org/officeDocument/2006/relationships/image" Target="../media/image34.png"/><Relationship Id="rId19" Type="http://schemas.openxmlformats.org/officeDocument/2006/relationships/image" Target="../media/image32.png"/><Relationship Id="rId22" Type="http://schemas.openxmlformats.org/officeDocument/2006/relationships/image" Target="../media/image70.png"/><Relationship Id="rId27" Type="http://schemas.openxmlformats.org/officeDocument/2006/relationships/image" Target="../media/image33.png"/><Relationship Id="rId30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8.png"/><Relationship Id="rId26" Type="http://schemas.openxmlformats.org/officeDocument/2006/relationships/image" Target="../media/image110.png"/><Relationship Id="rId21" Type="http://schemas.openxmlformats.org/officeDocument/2006/relationships/image" Target="../media/image60.png"/><Relationship Id="rId17" Type="http://schemas.openxmlformats.org/officeDocument/2006/relationships/image" Target="../media/image310.png"/><Relationship Id="rId25" Type="http://schemas.openxmlformats.org/officeDocument/2006/relationships/image" Target="../media/image100.png"/><Relationship Id="rId2" Type="http://schemas.openxmlformats.org/officeDocument/2006/relationships/image" Target="../media/image37.png"/><Relationship Id="rId16" Type="http://schemas.openxmlformats.org/officeDocument/2006/relationships/image" Target="../media/image200.png"/><Relationship Id="rId20" Type="http://schemas.openxmlformats.org/officeDocument/2006/relationships/image" Target="../media/image50.png"/><Relationship Id="rId29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90.png"/><Relationship Id="rId15" Type="http://schemas.openxmlformats.org/officeDocument/2006/relationships/image" Target="../media/image170.png"/><Relationship Id="rId23" Type="http://schemas.openxmlformats.org/officeDocument/2006/relationships/image" Target="../media/image80.png"/><Relationship Id="rId28" Type="http://schemas.openxmlformats.org/officeDocument/2006/relationships/image" Target="../media/image41.png"/><Relationship Id="rId19" Type="http://schemas.openxmlformats.org/officeDocument/2006/relationships/image" Target="../media/image39.png"/><Relationship Id="rId22" Type="http://schemas.openxmlformats.org/officeDocument/2006/relationships/image" Target="../media/image70.png"/><Relationship Id="rId27" Type="http://schemas.openxmlformats.org/officeDocument/2006/relationships/image" Target="../media/image40.png"/><Relationship Id="rId30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0628"/>
            <a:ext cx="9144000" cy="728699"/>
          </a:xfrm>
        </p:spPr>
        <p:txBody>
          <a:bodyPr>
            <a:noAutofit/>
          </a:bodyPr>
          <a:lstStyle/>
          <a:p>
            <a:r>
              <a:rPr lang="es-AR" sz="3200" dirty="0" smtClean="0"/>
              <a:t>Potencia Disponible y Entregada</a:t>
            </a:r>
            <a:endParaRPr lang="es-AR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7391" y="800708"/>
                <a:ext cx="9025109" cy="5616624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En circuitos de microondas, cuando se habla en términos de potencia, es relevante recordar que la transferencia de potencia depende de la condici</a:t>
                </a:r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ón de adaptación. Los generadores por lo general tienen especificaciones de potencia, pero esta asume una condición de adaptación. Esto se denomina </a:t>
                </a:r>
                <a:r>
                  <a:rPr lang="es-AR" sz="2400" u="sng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potencia disponible</a:t>
                </a:r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. </a:t>
                </a:r>
              </a:p>
              <a:p>
                <a:pPr algn="just"/>
                <a:endParaRPr lang="es-AR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𝑃</m:t>
                          </m:r>
                        </m:e>
                        <m:sub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𝐺</m:t>
                          </m:r>
                        </m:sub>
                      </m:sSub>
                      <m:r>
                        <a:rPr lang="es-AR" sz="2400" i="1">
                          <a:solidFill>
                            <a:schemeClr val="tx1"/>
                          </a:solidFill>
                          <a:latin typeface="Cambria Math"/>
                          <a:ea typeface="Verdana" pitchFamily="34" charset="0"/>
                        </a:rPr>
                        <m:t>=</m:t>
                      </m:r>
                      <m:f>
                        <m:fPr>
                          <m:ctrlPr>
                            <a:rPr lang="es-E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s-A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s-A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𝐺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A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s-A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A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𝐺</m:t>
                              </m:r>
                            </m:sub>
                          </m:sSub>
                        </m:num>
                        <m:den>
                          <m:r>
                            <a:rPr lang="es-E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2</m:t>
                          </m:r>
                        </m:den>
                      </m:f>
                      <m:r>
                        <a:rPr lang="es-A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=</m:t>
                      </m:r>
                      <m:f>
                        <m:fPr>
                          <m:ctrlP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s-A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A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𝐿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s-E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bSupPr>
                            <m:e>
                              <m:r>
                                <a:rPr lang="es-A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A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𝐺</m:t>
                              </m:r>
                            </m:sub>
                            <m:sup>
                              <m:r>
                                <a:rPr lang="es-E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s-E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pPr>
                            <m:e>
                              <m:r>
                                <a:rPr lang="es-E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s-E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Verdana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Verdana" pitchFamily="34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s-E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Verdana" pitchFamily="34" charset="0"/>
                                        </a:rPr>
                                        <m:t>𝐺</m:t>
                                      </m:r>
                                    </m:sub>
                                  </m:sSub>
                                  <m:r>
                                    <a:rPr lang="es-E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s-E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Verdana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Verdana" pitchFamily="34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s-E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Verdana" pitchFamily="34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E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AR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ES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ES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r>
                  <a:rPr lang="es-ES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La potencia disponible del generador es cuando</a:t>
                </a:r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  <m:t>𝐿</m:t>
                        </m:r>
                      </m:sub>
                    </m:sSub>
                    <m:r>
                      <a:rPr lang="es-AR" sz="2400" i="1">
                        <a:solidFill>
                          <a:schemeClr val="tx1"/>
                        </a:solidFill>
                        <a:latin typeface="Cambria Math"/>
                        <a:ea typeface="Verdana" pitchFamily="34" charset="0"/>
                      </a:rPr>
                      <m:t>=</m:t>
                    </m:r>
                    <m:sSub>
                      <m:sSubPr>
                        <m:ctrlP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  <m:t>𝑅</m:t>
                        </m:r>
                      </m:e>
                      <m:sub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s-ES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:</a:t>
                </a:r>
                <a:endParaRPr lang="es-ES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𝑃</m:t>
                          </m:r>
                        </m:e>
                        <m:sub>
                          <m:r>
                            <a:rPr lang="es-E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𝑎𝑣</m:t>
                          </m:r>
                          <m:r>
                            <a:rPr lang="es-E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𝐺</m:t>
                          </m:r>
                        </m:sub>
                      </m:sSub>
                      <m:r>
                        <a:rPr lang="es-A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=</m:t>
                      </m:r>
                      <m:f>
                        <m:fPr>
                          <m:ctrlP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s-E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bSupPr>
                            <m:e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𝐺</m:t>
                              </m:r>
                            </m:sub>
                            <m:sup>
                              <m:r>
                                <a:rPr lang="es-E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s-E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8</m:t>
                          </m:r>
                          <m:sSub>
                            <m:sSubPr>
                              <m:ctrlPr>
                                <a:rPr lang="es-A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E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𝐺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7391" y="800708"/>
                <a:ext cx="9025109" cy="5616624"/>
              </a:xfrm>
              <a:blipFill>
                <a:blip r:embed="rId2"/>
                <a:stretch>
                  <a:fillRect l="-1081" t="-868" r="-101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upo 12"/>
          <p:cNvGrpSpPr/>
          <p:nvPr/>
        </p:nvGrpSpPr>
        <p:grpSpPr>
          <a:xfrm>
            <a:off x="1691680" y="3392996"/>
            <a:ext cx="3271577" cy="1404156"/>
            <a:chOff x="1046976" y="4725144"/>
            <a:chExt cx="3271577" cy="1404156"/>
          </a:xfrm>
        </p:grpSpPr>
        <p:grpSp>
          <p:nvGrpSpPr>
            <p:cNvPr id="100" name="Group 5"/>
            <p:cNvGrpSpPr/>
            <p:nvPr/>
          </p:nvGrpSpPr>
          <p:grpSpPr>
            <a:xfrm>
              <a:off x="3202937" y="4725144"/>
              <a:ext cx="1115616" cy="1404156"/>
              <a:chOff x="7272300" y="3717032"/>
              <a:chExt cx="1115616" cy="1404156"/>
            </a:xfrm>
          </p:grpSpPr>
          <p:sp>
            <p:nvSpPr>
              <p:cNvPr id="138" name="Rectangle 15"/>
              <p:cNvSpPr/>
              <p:nvPr/>
            </p:nvSpPr>
            <p:spPr>
              <a:xfrm rot="16200000">
                <a:off x="7283994" y="4261303"/>
                <a:ext cx="705940" cy="2753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139" name="Straight Connector 16"/>
              <p:cNvCxnSpPr/>
              <p:nvPr/>
            </p:nvCxnSpPr>
            <p:spPr>
              <a:xfrm>
                <a:off x="7272300" y="3738166"/>
                <a:ext cx="32866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7"/>
              <p:cNvCxnSpPr/>
              <p:nvPr/>
            </p:nvCxnSpPr>
            <p:spPr>
              <a:xfrm rot="5400000">
                <a:off x="7460704" y="3881362"/>
                <a:ext cx="32866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8"/>
              <p:cNvCxnSpPr/>
              <p:nvPr/>
            </p:nvCxnSpPr>
            <p:spPr>
              <a:xfrm rot="5400000">
                <a:off x="7504014" y="4956858"/>
                <a:ext cx="32866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2" name="TextBox 19"/>
                  <p:cNvSpPr txBox="1"/>
                  <p:nvPr/>
                </p:nvSpPr>
                <p:spPr>
                  <a:xfrm>
                    <a:off x="7785372" y="4187940"/>
                    <a:ext cx="60254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oMath>
                      </m:oMathPara>
                    </a14:m>
                    <a:endParaRPr lang="es-AR" dirty="0"/>
                  </a:p>
                </p:txBody>
              </p:sp>
            </mc:Choice>
            <mc:Fallback>
              <p:sp>
                <p:nvSpPr>
                  <p:cNvPr id="142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85372" y="4187940"/>
                    <a:ext cx="602544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A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3" name="Straight Connector 20"/>
              <p:cNvCxnSpPr/>
              <p:nvPr/>
            </p:nvCxnSpPr>
            <p:spPr>
              <a:xfrm>
                <a:off x="7308304" y="5121188"/>
                <a:ext cx="32866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106"/>
            <p:cNvGrpSpPr/>
            <p:nvPr/>
          </p:nvGrpSpPr>
          <p:grpSpPr>
            <a:xfrm>
              <a:off x="1046976" y="4727731"/>
              <a:ext cx="1314609" cy="1399220"/>
              <a:chOff x="3058881" y="4626336"/>
              <a:chExt cx="1314609" cy="139922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0" name="TextBox 107"/>
                  <p:cNvSpPr txBox="1"/>
                  <p:nvPr/>
                </p:nvSpPr>
                <p:spPr>
                  <a:xfrm flipH="1">
                    <a:off x="3058881" y="5469961"/>
                    <a:ext cx="60254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/>
                                </a:rPr>
                                <m:t>𝐺</m:t>
                              </m:r>
                            </m:sub>
                          </m:sSub>
                        </m:oMath>
                      </m:oMathPara>
                    </a14:m>
                    <a:endParaRPr lang="es-AR" dirty="0"/>
                  </a:p>
                </p:txBody>
              </p:sp>
            </mc:Choice>
            <mc:Fallback>
              <p:sp>
                <p:nvSpPr>
                  <p:cNvPr id="90" name="TextBox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058881" y="5469961"/>
                    <a:ext cx="60254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A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1" name="Group 108"/>
              <p:cNvGrpSpPr/>
              <p:nvPr/>
            </p:nvGrpSpPr>
            <p:grpSpPr>
              <a:xfrm>
                <a:off x="3194684" y="4626336"/>
                <a:ext cx="1178806" cy="1399220"/>
                <a:chOff x="2023317" y="4626336"/>
                <a:chExt cx="1178806" cy="1399220"/>
              </a:xfrm>
            </p:grpSpPr>
            <p:grpSp>
              <p:nvGrpSpPr>
                <p:cNvPr id="92" name="Group 109"/>
                <p:cNvGrpSpPr/>
                <p:nvPr/>
              </p:nvGrpSpPr>
              <p:grpSpPr>
                <a:xfrm>
                  <a:off x="2023317" y="4626336"/>
                  <a:ext cx="1178806" cy="1399220"/>
                  <a:chOff x="2023317" y="4626336"/>
                  <a:chExt cx="1178806" cy="1399220"/>
                </a:xfrm>
              </p:grpSpPr>
              <p:grpSp>
                <p:nvGrpSpPr>
                  <p:cNvPr id="94" name="Group 111"/>
                  <p:cNvGrpSpPr/>
                  <p:nvPr/>
                </p:nvGrpSpPr>
                <p:grpSpPr>
                  <a:xfrm flipH="1">
                    <a:off x="2023317" y="4626336"/>
                    <a:ext cx="854035" cy="1394952"/>
                    <a:chOff x="4642240" y="1935328"/>
                    <a:chExt cx="854035" cy="1394952"/>
                  </a:xfrm>
                </p:grpSpPr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96" name="TextBox 113"/>
                        <p:cNvSpPr txBox="1"/>
                        <p:nvPr/>
                      </p:nvSpPr>
                      <p:spPr>
                        <a:xfrm>
                          <a:off x="4893731" y="2008623"/>
                          <a:ext cx="60254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s-AR" b="0" i="1" smtClean="0">
                                        <a:latin typeface="Cambria Math"/>
                                      </a:rPr>
                                      <m:t>𝐺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dirty="0"/>
                        </a:p>
                      </p:txBody>
                    </p:sp>
                  </mc:Choice>
                  <mc:Fallback>
                    <p:sp>
                      <p:nvSpPr>
                        <p:cNvPr id="96" name="TextBox 11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893731" y="2008623"/>
                          <a:ext cx="602544" cy="369332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s-A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97" name="Straight Connector 114"/>
                    <p:cNvCxnSpPr/>
                    <p:nvPr/>
                  </p:nvCxnSpPr>
                  <p:spPr>
                    <a:xfrm rot="5400000">
                      <a:off x="4603656" y="2099658"/>
                      <a:ext cx="32866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" name="Straight Connector 115"/>
                    <p:cNvCxnSpPr>
                      <a:stCxn id="99" idx="1"/>
                    </p:cNvCxnSpPr>
                    <p:nvPr/>
                  </p:nvCxnSpPr>
                  <p:spPr>
                    <a:xfrm>
                      <a:off x="4779916" y="2610200"/>
                      <a:ext cx="31380" cy="72008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9" name="Rectangle 119"/>
                    <p:cNvSpPr/>
                    <p:nvPr/>
                  </p:nvSpPr>
                  <p:spPr>
                    <a:xfrm rot="16200000">
                      <a:off x="4506135" y="2198743"/>
                      <a:ext cx="547562" cy="27535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AR"/>
                    </a:p>
                  </p:txBody>
                </p:sp>
              </p:grpSp>
              <p:cxnSp>
                <p:nvCxnSpPr>
                  <p:cNvPr id="95" name="Straight Connector 112"/>
                  <p:cNvCxnSpPr/>
                  <p:nvPr/>
                </p:nvCxnSpPr>
                <p:spPr>
                  <a:xfrm flipH="1">
                    <a:off x="2702319" y="6025556"/>
                    <a:ext cx="499804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3" name="Oval 110"/>
                <p:cNvSpPr/>
                <p:nvPr/>
              </p:nvSpPr>
              <p:spPr>
                <a:xfrm>
                  <a:off x="2438737" y="5409220"/>
                  <a:ext cx="549087" cy="45910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</p:grpSp>
        </p:grpSp>
        <p:cxnSp>
          <p:nvCxnSpPr>
            <p:cNvPr id="89" name="Straight Connector 121"/>
            <p:cNvCxnSpPr/>
            <p:nvPr/>
          </p:nvCxnSpPr>
          <p:spPr>
            <a:xfrm flipH="1">
              <a:off x="1951964" y="4727731"/>
              <a:ext cx="49980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TextBox 68"/>
                <p:cNvSpPr txBox="1"/>
                <p:nvPr/>
              </p:nvSpPr>
              <p:spPr>
                <a:xfrm>
                  <a:off x="2749945" y="5726705"/>
                  <a:ext cx="8838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AR" b="0" i="1" smtClean="0">
                            <a:latin typeface="Cambria Math"/>
                          </a:rPr>
                          <m:t>−</m:t>
                        </m:r>
                      </m:oMath>
                    </m:oMathPara>
                  </a14:m>
                  <a:endParaRPr lang="es-AR" dirty="0"/>
                </a:p>
              </p:txBody>
            </p:sp>
          </mc:Choice>
          <mc:Fallback>
            <p:sp>
              <p:nvSpPr>
                <p:cNvPr id="83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9945" y="5726705"/>
                  <a:ext cx="88387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TextBox 70"/>
                <p:cNvSpPr txBox="1"/>
                <p:nvPr/>
              </p:nvSpPr>
              <p:spPr>
                <a:xfrm>
                  <a:off x="2802171" y="5303949"/>
                  <a:ext cx="8838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A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s-AR" dirty="0"/>
                </a:p>
              </p:txBody>
            </p:sp>
          </mc:Choice>
          <mc:Fallback>
            <p:sp>
              <p:nvSpPr>
                <p:cNvPr id="85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2171" y="5303949"/>
                  <a:ext cx="88387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TextBox 63"/>
                <p:cNvSpPr txBox="1"/>
                <p:nvPr/>
              </p:nvSpPr>
              <p:spPr>
                <a:xfrm>
                  <a:off x="3041519" y="4835897"/>
                  <a:ext cx="3331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AR" i="1" smtClean="0">
                            <a:latin typeface="Cambria Math"/>
                          </a:rPr>
                          <m:t>+</m:t>
                        </m:r>
                      </m:oMath>
                    </m:oMathPara>
                  </a14:m>
                  <a:endParaRPr lang="es-AR" dirty="0"/>
                </a:p>
              </p:txBody>
            </p:sp>
          </mc:Choice>
          <mc:Fallback>
            <p:sp>
              <p:nvSpPr>
                <p:cNvPr id="79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1519" y="4835897"/>
                  <a:ext cx="333174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1852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4" name="Straight Connector 121"/>
            <p:cNvCxnSpPr/>
            <p:nvPr/>
          </p:nvCxnSpPr>
          <p:spPr>
            <a:xfrm flipH="1">
              <a:off x="2451768" y="4733936"/>
              <a:ext cx="107982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21"/>
            <p:cNvCxnSpPr/>
            <p:nvPr/>
          </p:nvCxnSpPr>
          <p:spPr>
            <a:xfrm flipH="1">
              <a:off x="2294864" y="6129288"/>
              <a:ext cx="107982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TextBox 63"/>
                <p:cNvSpPr txBox="1"/>
                <p:nvPr/>
              </p:nvSpPr>
              <p:spPr>
                <a:xfrm>
                  <a:off x="1319677" y="5222424"/>
                  <a:ext cx="3331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AR" i="1" smtClean="0">
                            <a:latin typeface="Cambria Math"/>
                          </a:rPr>
                          <m:t>+</m:t>
                        </m:r>
                      </m:oMath>
                    </m:oMathPara>
                  </a14:m>
                  <a:endParaRPr lang="es-AR" dirty="0"/>
                </a:p>
              </p:txBody>
            </p:sp>
          </mc:Choice>
          <mc:Fallback>
            <p:sp>
              <p:nvSpPr>
                <p:cNvPr id="146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9677" y="5222424"/>
                  <a:ext cx="333174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1818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Conector recto de flecha 26"/>
          <p:cNvCxnSpPr/>
          <p:nvPr/>
        </p:nvCxnSpPr>
        <p:spPr>
          <a:xfrm flipH="1">
            <a:off x="6192180" y="4341133"/>
            <a:ext cx="396044" cy="422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ángulo 29"/>
              <p:cNvSpPr/>
              <p:nvPr/>
            </p:nvSpPr>
            <p:spPr>
              <a:xfrm>
                <a:off x="5061341" y="4767616"/>
                <a:ext cx="22103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  <a:ea typeface="Cambria Math"/>
                        </a:rPr>
                        <m:t>𝑃𝑜𝑡𝑒𝑛𝑐𝑖𝑎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/>
                        </a:rPr>
                        <m:t>𝑝𝑟𝑜𝑚𝑒𝑑𝑖𝑜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30" name="Rectángulo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341" y="4767616"/>
                <a:ext cx="2210349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Elipse 30"/>
          <p:cNvSpPr/>
          <p:nvPr/>
        </p:nvSpPr>
        <p:spPr>
          <a:xfrm>
            <a:off x="6474406" y="3890276"/>
            <a:ext cx="402504" cy="4508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7" name="Elipse 146"/>
          <p:cNvSpPr/>
          <p:nvPr/>
        </p:nvSpPr>
        <p:spPr>
          <a:xfrm>
            <a:off x="4608004" y="5535308"/>
            <a:ext cx="974468" cy="11074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48" name="Conector recto de flecha 147"/>
          <p:cNvCxnSpPr/>
          <p:nvPr/>
        </p:nvCxnSpPr>
        <p:spPr>
          <a:xfrm>
            <a:off x="5585332" y="5962697"/>
            <a:ext cx="756084" cy="126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ángulo 148"/>
          <p:cNvSpPr/>
          <p:nvPr/>
        </p:nvSpPr>
        <p:spPr>
          <a:xfrm>
            <a:off x="6415078" y="5863334"/>
            <a:ext cx="1577302" cy="662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0" dirty="0" smtClean="0">
                <a:ea typeface="Cambria Math"/>
              </a:rPr>
              <a:t>Independiente de la carga!</a:t>
            </a:r>
          </a:p>
        </p:txBody>
      </p:sp>
    </p:spTree>
    <p:extLst>
      <p:ext uri="{BB962C8B-B14F-4D97-AF65-F5344CB8AC3E}">
        <p14:creationId xmlns:p14="http://schemas.microsoft.com/office/powerpoint/2010/main" val="1753988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0628"/>
            <a:ext cx="9144000" cy="728699"/>
          </a:xfrm>
        </p:spPr>
        <p:txBody>
          <a:bodyPr>
            <a:noAutofit/>
          </a:bodyPr>
          <a:lstStyle/>
          <a:p>
            <a:r>
              <a:rPr lang="es-AR" sz="3200" dirty="0" smtClean="0"/>
              <a:t>Potencia Disponible y Entregada</a:t>
            </a:r>
            <a:endParaRPr lang="es-AR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7391" y="800708"/>
                <a:ext cx="9025109" cy="5832648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En generadores se habla de </a:t>
                </a:r>
                <a:r>
                  <a:rPr lang="es-AR" sz="2400" u="sng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potencia disponible.</a:t>
                </a:r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 En las cargas se habla de </a:t>
                </a:r>
                <a:r>
                  <a:rPr lang="es-AR" sz="2400" u="sng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potencia entregada.</a:t>
                </a:r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 </a:t>
                </a:r>
              </a:p>
              <a:p>
                <a:pPr algn="just"/>
                <a:endParaRPr lang="es-ES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ES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ES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ES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ES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𝑃</m:t>
                          </m:r>
                        </m:e>
                        <m:sub>
                          <m:r>
                            <a:rPr lang="es-E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𝑑𝑒</m:t>
                          </m:r>
                          <m: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r>
                            <a:rPr lang="es-E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𝐿</m:t>
                          </m:r>
                        </m:sub>
                      </m:sSub>
                      <m:r>
                        <a:rPr lang="es-A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=</m:t>
                      </m:r>
                      <m:f>
                        <m:fPr>
                          <m:ctrlP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s-E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bSupPr>
                            <m:e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E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𝐿</m:t>
                              </m:r>
                            </m:sub>
                            <m:sup>
                              <m:r>
                                <a:rPr lang="es-E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2</m:t>
                              </m:r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E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  <m:r>
                        <a:rPr lang="es-E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=</m:t>
                      </m:r>
                      <m:f>
                        <m:fPr>
                          <m:ctrlP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E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𝐿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s-E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bSupPr>
                            <m:e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E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𝐺</m:t>
                              </m:r>
                            </m:sub>
                            <m:sup>
                              <m:r>
                                <a:rPr lang="es-E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s-E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pPr>
                            <m:e>
                              <m:r>
                                <a:rPr lang="es-E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s-E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Verdana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Verdana" pitchFamily="34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s-E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Verdana" pitchFamily="34" charset="0"/>
                                        </a:rPr>
                                        <m:t>𝐺</m:t>
                                      </m:r>
                                    </m:sub>
                                  </m:sSub>
                                  <m:r>
                                    <a:rPr lang="es-E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s-A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Verdana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Verdana" pitchFamily="34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Verdana" pitchFamily="34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E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ES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ES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r>
                  <a:rPr lang="es-ES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Por lo tanto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s-E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𝑑𝑒</m:t>
                        </m:r>
                        <m:r>
                          <a:rPr lang="es-E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s-E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  <m:t>𝐿</m:t>
                        </m:r>
                      </m:sub>
                    </m:sSub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Verdana" pitchFamily="34" charset="0"/>
                      </a:rPr>
                      <m:t>≤</m:t>
                    </m:r>
                    <m:sSub>
                      <m:sSubPr>
                        <m:ctrlP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  <m:t>𝑃</m:t>
                        </m:r>
                      </m:e>
                      <m:sub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  <m:t>𝑎𝑣</m:t>
                        </m:r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  <m:t>,</m:t>
                        </m:r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 </a:t>
                </a:r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r>
                  <a:rPr lang="es-ES" sz="2400" i="1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La potencia disponible es aquella que una carga puede extraer del generador, si dicha carga está adaptada. </a:t>
                </a:r>
                <a:endParaRPr lang="es-AR" sz="2400" i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AR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7391" y="800708"/>
                <a:ext cx="9025109" cy="5832648"/>
              </a:xfrm>
              <a:blipFill>
                <a:blip r:embed="rId2"/>
                <a:stretch>
                  <a:fillRect l="-1081" t="-836" r="-101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upo 12"/>
          <p:cNvGrpSpPr/>
          <p:nvPr/>
        </p:nvGrpSpPr>
        <p:grpSpPr>
          <a:xfrm>
            <a:off x="2591780" y="1952836"/>
            <a:ext cx="3271577" cy="1404156"/>
            <a:chOff x="1046976" y="4725144"/>
            <a:chExt cx="3271577" cy="1404156"/>
          </a:xfrm>
        </p:grpSpPr>
        <p:grpSp>
          <p:nvGrpSpPr>
            <p:cNvPr id="100" name="Group 5"/>
            <p:cNvGrpSpPr/>
            <p:nvPr/>
          </p:nvGrpSpPr>
          <p:grpSpPr>
            <a:xfrm>
              <a:off x="3202937" y="4725144"/>
              <a:ext cx="1115616" cy="1404156"/>
              <a:chOff x="7272300" y="3717032"/>
              <a:chExt cx="1115616" cy="1404156"/>
            </a:xfrm>
          </p:grpSpPr>
          <p:sp>
            <p:nvSpPr>
              <p:cNvPr id="138" name="Rectangle 15"/>
              <p:cNvSpPr/>
              <p:nvPr/>
            </p:nvSpPr>
            <p:spPr>
              <a:xfrm rot="16200000">
                <a:off x="7283994" y="4261303"/>
                <a:ext cx="705940" cy="2753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139" name="Straight Connector 16"/>
              <p:cNvCxnSpPr/>
              <p:nvPr/>
            </p:nvCxnSpPr>
            <p:spPr>
              <a:xfrm>
                <a:off x="7272300" y="3738166"/>
                <a:ext cx="32866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7"/>
              <p:cNvCxnSpPr/>
              <p:nvPr/>
            </p:nvCxnSpPr>
            <p:spPr>
              <a:xfrm rot="5400000">
                <a:off x="7460704" y="3881362"/>
                <a:ext cx="32866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8"/>
              <p:cNvCxnSpPr/>
              <p:nvPr/>
            </p:nvCxnSpPr>
            <p:spPr>
              <a:xfrm rot="5400000">
                <a:off x="7504014" y="4956858"/>
                <a:ext cx="32866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2" name="TextBox 19"/>
                  <p:cNvSpPr txBox="1"/>
                  <p:nvPr/>
                </p:nvSpPr>
                <p:spPr>
                  <a:xfrm>
                    <a:off x="7785372" y="4187940"/>
                    <a:ext cx="60254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oMath>
                      </m:oMathPara>
                    </a14:m>
                    <a:endParaRPr lang="es-AR" dirty="0"/>
                  </a:p>
                </p:txBody>
              </p:sp>
            </mc:Choice>
            <mc:Fallback>
              <p:sp>
                <p:nvSpPr>
                  <p:cNvPr id="142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85372" y="4187940"/>
                    <a:ext cx="602544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A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3" name="Straight Connector 20"/>
              <p:cNvCxnSpPr/>
              <p:nvPr/>
            </p:nvCxnSpPr>
            <p:spPr>
              <a:xfrm>
                <a:off x="7308304" y="5121188"/>
                <a:ext cx="32866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106"/>
            <p:cNvGrpSpPr/>
            <p:nvPr/>
          </p:nvGrpSpPr>
          <p:grpSpPr>
            <a:xfrm>
              <a:off x="1046976" y="4727731"/>
              <a:ext cx="1314609" cy="1399220"/>
              <a:chOff x="3058881" y="4626336"/>
              <a:chExt cx="1314609" cy="139922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0" name="TextBox 107"/>
                  <p:cNvSpPr txBox="1"/>
                  <p:nvPr/>
                </p:nvSpPr>
                <p:spPr>
                  <a:xfrm flipH="1">
                    <a:off x="3058881" y="5469961"/>
                    <a:ext cx="60254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/>
                                </a:rPr>
                                <m:t>𝐺</m:t>
                              </m:r>
                            </m:sub>
                          </m:sSub>
                        </m:oMath>
                      </m:oMathPara>
                    </a14:m>
                    <a:endParaRPr lang="es-AR" dirty="0"/>
                  </a:p>
                </p:txBody>
              </p:sp>
            </mc:Choice>
            <mc:Fallback>
              <p:sp>
                <p:nvSpPr>
                  <p:cNvPr id="90" name="TextBox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058881" y="5469961"/>
                    <a:ext cx="60254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A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1" name="Group 108"/>
              <p:cNvGrpSpPr/>
              <p:nvPr/>
            </p:nvGrpSpPr>
            <p:grpSpPr>
              <a:xfrm>
                <a:off x="3194684" y="4626336"/>
                <a:ext cx="1178806" cy="1399220"/>
                <a:chOff x="2023317" y="4626336"/>
                <a:chExt cx="1178806" cy="1399220"/>
              </a:xfrm>
            </p:grpSpPr>
            <p:grpSp>
              <p:nvGrpSpPr>
                <p:cNvPr id="92" name="Group 109"/>
                <p:cNvGrpSpPr/>
                <p:nvPr/>
              </p:nvGrpSpPr>
              <p:grpSpPr>
                <a:xfrm>
                  <a:off x="2023317" y="4626336"/>
                  <a:ext cx="1178806" cy="1399220"/>
                  <a:chOff x="2023317" y="4626336"/>
                  <a:chExt cx="1178806" cy="1399220"/>
                </a:xfrm>
              </p:grpSpPr>
              <p:grpSp>
                <p:nvGrpSpPr>
                  <p:cNvPr id="94" name="Group 111"/>
                  <p:cNvGrpSpPr/>
                  <p:nvPr/>
                </p:nvGrpSpPr>
                <p:grpSpPr>
                  <a:xfrm flipH="1">
                    <a:off x="2023317" y="4626336"/>
                    <a:ext cx="854035" cy="1394952"/>
                    <a:chOff x="4642240" y="1935328"/>
                    <a:chExt cx="854035" cy="1394952"/>
                  </a:xfrm>
                </p:grpSpPr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96" name="TextBox 113"/>
                        <p:cNvSpPr txBox="1"/>
                        <p:nvPr/>
                      </p:nvSpPr>
                      <p:spPr>
                        <a:xfrm>
                          <a:off x="4893731" y="2008623"/>
                          <a:ext cx="60254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s-AR" b="0" i="1" smtClean="0">
                                        <a:latin typeface="Cambria Math"/>
                                      </a:rPr>
                                      <m:t>𝐺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dirty="0"/>
                        </a:p>
                      </p:txBody>
                    </p:sp>
                  </mc:Choice>
                  <mc:Fallback>
                    <p:sp>
                      <p:nvSpPr>
                        <p:cNvPr id="96" name="TextBox 11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893731" y="2008623"/>
                          <a:ext cx="602544" cy="369332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s-A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97" name="Straight Connector 114"/>
                    <p:cNvCxnSpPr/>
                    <p:nvPr/>
                  </p:nvCxnSpPr>
                  <p:spPr>
                    <a:xfrm rot="5400000">
                      <a:off x="4603656" y="2099658"/>
                      <a:ext cx="32866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" name="Straight Connector 115"/>
                    <p:cNvCxnSpPr>
                      <a:stCxn id="99" idx="1"/>
                    </p:cNvCxnSpPr>
                    <p:nvPr/>
                  </p:nvCxnSpPr>
                  <p:spPr>
                    <a:xfrm>
                      <a:off x="4779916" y="2610200"/>
                      <a:ext cx="31380" cy="72008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9" name="Rectangle 119"/>
                    <p:cNvSpPr/>
                    <p:nvPr/>
                  </p:nvSpPr>
                  <p:spPr>
                    <a:xfrm rot="16200000">
                      <a:off x="4506135" y="2198743"/>
                      <a:ext cx="547562" cy="27535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AR"/>
                    </a:p>
                  </p:txBody>
                </p:sp>
              </p:grpSp>
              <p:cxnSp>
                <p:nvCxnSpPr>
                  <p:cNvPr id="95" name="Straight Connector 112"/>
                  <p:cNvCxnSpPr/>
                  <p:nvPr/>
                </p:nvCxnSpPr>
                <p:spPr>
                  <a:xfrm flipH="1">
                    <a:off x="2702319" y="6025556"/>
                    <a:ext cx="499804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3" name="Oval 110"/>
                <p:cNvSpPr/>
                <p:nvPr/>
              </p:nvSpPr>
              <p:spPr>
                <a:xfrm>
                  <a:off x="2438737" y="5409220"/>
                  <a:ext cx="549087" cy="45910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</p:grpSp>
        </p:grpSp>
        <p:cxnSp>
          <p:nvCxnSpPr>
            <p:cNvPr id="89" name="Straight Connector 121"/>
            <p:cNvCxnSpPr/>
            <p:nvPr/>
          </p:nvCxnSpPr>
          <p:spPr>
            <a:xfrm flipH="1">
              <a:off x="1951964" y="4727731"/>
              <a:ext cx="49980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TextBox 68"/>
                <p:cNvSpPr txBox="1"/>
                <p:nvPr/>
              </p:nvSpPr>
              <p:spPr>
                <a:xfrm>
                  <a:off x="2749945" y="5726705"/>
                  <a:ext cx="8838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AR" b="0" i="1" smtClean="0">
                            <a:latin typeface="Cambria Math"/>
                          </a:rPr>
                          <m:t>−</m:t>
                        </m:r>
                      </m:oMath>
                    </m:oMathPara>
                  </a14:m>
                  <a:endParaRPr lang="es-AR" dirty="0"/>
                </a:p>
              </p:txBody>
            </p:sp>
          </mc:Choice>
          <mc:Fallback>
            <p:sp>
              <p:nvSpPr>
                <p:cNvPr id="83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9945" y="5726705"/>
                  <a:ext cx="88387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TextBox 70"/>
                <p:cNvSpPr txBox="1"/>
                <p:nvPr/>
              </p:nvSpPr>
              <p:spPr>
                <a:xfrm>
                  <a:off x="2802171" y="5303949"/>
                  <a:ext cx="8838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A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s-AR" dirty="0"/>
                </a:p>
              </p:txBody>
            </p:sp>
          </mc:Choice>
          <mc:Fallback>
            <p:sp>
              <p:nvSpPr>
                <p:cNvPr id="85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2171" y="5303949"/>
                  <a:ext cx="88387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TextBox 63"/>
                <p:cNvSpPr txBox="1"/>
                <p:nvPr/>
              </p:nvSpPr>
              <p:spPr>
                <a:xfrm>
                  <a:off x="3041519" y="4835897"/>
                  <a:ext cx="3331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AR" i="1" smtClean="0">
                            <a:latin typeface="Cambria Math"/>
                          </a:rPr>
                          <m:t>+</m:t>
                        </m:r>
                      </m:oMath>
                    </m:oMathPara>
                  </a14:m>
                  <a:endParaRPr lang="es-AR" dirty="0"/>
                </a:p>
              </p:txBody>
            </p:sp>
          </mc:Choice>
          <mc:Fallback>
            <p:sp>
              <p:nvSpPr>
                <p:cNvPr id="79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1519" y="4835897"/>
                  <a:ext cx="333174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1818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4" name="Straight Connector 121"/>
            <p:cNvCxnSpPr/>
            <p:nvPr/>
          </p:nvCxnSpPr>
          <p:spPr>
            <a:xfrm flipH="1">
              <a:off x="2451768" y="4733936"/>
              <a:ext cx="107982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21"/>
            <p:cNvCxnSpPr/>
            <p:nvPr/>
          </p:nvCxnSpPr>
          <p:spPr>
            <a:xfrm flipH="1">
              <a:off x="2294864" y="6129288"/>
              <a:ext cx="107982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TextBox 63"/>
                <p:cNvSpPr txBox="1"/>
                <p:nvPr/>
              </p:nvSpPr>
              <p:spPr>
                <a:xfrm>
                  <a:off x="1319677" y="5222424"/>
                  <a:ext cx="3331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AR" i="1" smtClean="0">
                            <a:latin typeface="Cambria Math"/>
                          </a:rPr>
                          <m:t>+</m:t>
                        </m:r>
                      </m:oMath>
                    </m:oMathPara>
                  </a14:m>
                  <a:endParaRPr lang="es-AR" dirty="0"/>
                </a:p>
              </p:txBody>
            </p:sp>
          </mc:Choice>
          <mc:Fallback>
            <p:sp>
              <p:nvSpPr>
                <p:cNvPr id="146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9677" y="5222424"/>
                  <a:ext cx="33317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98756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0628"/>
            <a:ext cx="9144000" cy="728699"/>
          </a:xfrm>
        </p:spPr>
        <p:txBody>
          <a:bodyPr>
            <a:noAutofit/>
          </a:bodyPr>
          <a:lstStyle/>
          <a:p>
            <a:r>
              <a:rPr lang="es-AR" sz="3200" dirty="0" smtClean="0"/>
              <a:t>Ejemplo: Potencia Disponible y Entregada</a:t>
            </a:r>
            <a:endParaRPr lang="es-AR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7391" y="800708"/>
                <a:ext cx="9025109" cy="5868652"/>
              </a:xfrm>
            </p:spPr>
            <p:txBody>
              <a:bodyPr>
                <a:noAutofit/>
              </a:bodyPr>
              <a:lstStyle/>
              <a:p>
                <a:pPr algn="just"/>
                <a:endParaRPr lang="es-ES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ES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ES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ES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r>
                  <a:rPr lang="es-ES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  <m:t>𝑅</m:t>
                        </m:r>
                      </m:e>
                      <m:sub>
                        <m:r>
                          <a:rPr lang="es-E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  <m:t>𝐿</m:t>
                        </m:r>
                      </m:sub>
                    </m:sSub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Verdana" pitchFamily="34" charset="0"/>
                      </a:rPr>
                      <m:t>=10</m:t>
                    </m:r>
                    <m:r>
                      <m:rPr>
                        <m:sty m:val="p"/>
                      </m:rPr>
                      <a:rPr lang="es-E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Verdana" pitchFamily="34" charset="0"/>
                      </a:rPr>
                      <m:t>Ω</m:t>
                    </m:r>
                  </m:oMath>
                </a14:m>
                <a:endParaRPr lang="es-ES" sz="2400" b="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𝑎𝑣</m:t>
                          </m:r>
                          <m: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,</m:t>
                          </m:r>
                          <m: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𝐺</m:t>
                          </m:r>
                        </m:sub>
                      </m:sSub>
                      <m:r>
                        <a:rPr lang="es-E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=2,5 </m:t>
                      </m:r>
                      <m:r>
                        <a:rPr lang="es-E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𝑛𝑊</m:t>
                      </m:r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𝑃</m:t>
                          </m:r>
                        </m:e>
                        <m:sub>
                          <m:r>
                            <a:rPr lang="es-E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𝑑𝑒</m:t>
                          </m:r>
                          <m: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r>
                            <a:rPr lang="es-E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𝐿</m:t>
                          </m:r>
                        </m:sub>
                      </m:sSub>
                      <m:r>
                        <a:rPr lang="es-E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=1,39 </m:t>
                      </m:r>
                      <m:r>
                        <a:rPr lang="es-E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𝑛𝑊</m:t>
                      </m:r>
                    </m:oMath>
                  </m:oMathPara>
                </a14:m>
                <a:endParaRPr lang="es-ES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r>
                  <a:rPr lang="es-ES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  <m:t>𝑅</m:t>
                        </m:r>
                      </m:e>
                      <m:sub>
                        <m:r>
                          <a:rPr lang="es-E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  <m:t>𝐿</m:t>
                        </m:r>
                      </m:sub>
                    </m:sSub>
                    <m:r>
                      <a:rPr lang="es-E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Verdana" pitchFamily="34" charset="0"/>
                      </a:rPr>
                      <m:t>=10</m:t>
                    </m:r>
                    <m:r>
                      <a:rPr lang="es-E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Verdana" pitchFamily="34" charset="0"/>
                      </a:rPr>
                      <m:t>0</m:t>
                    </m:r>
                    <m:r>
                      <m:rPr>
                        <m:sty m:val="p"/>
                      </m:rPr>
                      <a:rPr lang="es-E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Verdana" pitchFamily="34" charset="0"/>
                      </a:rPr>
                      <m:t>Ω</m:t>
                    </m:r>
                  </m:oMath>
                </a14:m>
                <a:endParaRPr lang="es-ES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𝑎𝑣</m:t>
                          </m:r>
                          <m: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,</m:t>
                          </m:r>
                          <m: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𝐺</m:t>
                          </m:r>
                        </m:sub>
                      </m:sSub>
                      <m:r>
                        <a:rPr lang="es-E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=2,5 </m:t>
                      </m:r>
                      <m:r>
                        <a:rPr lang="es-E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𝑛𝑊</m:t>
                      </m:r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𝑃</m:t>
                          </m:r>
                        </m:e>
                        <m:sub>
                          <m: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𝑑𝑒</m:t>
                          </m:r>
                          <m: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𝐿</m:t>
                          </m:r>
                        </m:sub>
                      </m:sSub>
                      <m:r>
                        <a:rPr lang="es-E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=</m:t>
                      </m:r>
                      <m:r>
                        <a:rPr lang="es-E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2,2</m:t>
                      </m:r>
                      <m:r>
                        <a:rPr lang="es-E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 </m:t>
                      </m:r>
                      <m:r>
                        <a:rPr lang="es-E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𝑛𝑊</m:t>
                      </m:r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r>
                  <a:rPr lang="es-ES" sz="2400" dirty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  <m:t>𝑅</m:t>
                        </m:r>
                      </m:e>
                      <m:sub>
                        <m:r>
                          <a:rPr lang="es-E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  <m:t>𝐿</m:t>
                        </m:r>
                      </m:sub>
                    </m:sSub>
                    <m:r>
                      <a:rPr lang="es-E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Verdana" pitchFamily="34" charset="0"/>
                      </a:rPr>
                      <m:t>=</m:t>
                    </m:r>
                    <m:r>
                      <a:rPr lang="es-E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Verdana" pitchFamily="34" charset="0"/>
                      </a:rPr>
                      <m:t>5</m:t>
                    </m:r>
                    <m:r>
                      <a:rPr lang="es-E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Verdana" pitchFamily="34" charset="0"/>
                      </a:rPr>
                      <m:t>0</m:t>
                    </m:r>
                    <m:r>
                      <m:rPr>
                        <m:sty m:val="p"/>
                      </m:rPr>
                      <a:rPr lang="es-E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Verdana" pitchFamily="34" charset="0"/>
                      </a:rPr>
                      <m:t>Ω</m:t>
                    </m:r>
                  </m:oMath>
                </a14:m>
                <a:endParaRPr lang="es-ES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𝑎𝑣</m:t>
                          </m:r>
                          <m: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,</m:t>
                          </m:r>
                          <m: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𝐺</m:t>
                          </m:r>
                        </m:sub>
                      </m:sSub>
                      <m:r>
                        <a:rPr lang="es-E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=2,5 </m:t>
                      </m:r>
                      <m:r>
                        <a:rPr lang="es-E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𝑛𝑊</m:t>
                      </m:r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𝑃</m:t>
                          </m:r>
                        </m:e>
                        <m:sub>
                          <m: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𝑑𝑒</m:t>
                          </m:r>
                          <m: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𝐿</m:t>
                          </m:r>
                        </m:sub>
                      </m:sSub>
                      <m:r>
                        <a:rPr lang="es-E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=</m:t>
                      </m:r>
                      <m:r>
                        <a:rPr lang="es-E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2,</m:t>
                      </m:r>
                      <m:r>
                        <a:rPr lang="es-E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5</m:t>
                      </m:r>
                      <m:r>
                        <a:rPr lang="es-E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 </m:t>
                      </m:r>
                      <m:r>
                        <a:rPr lang="es-E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𝑛𝑊</m:t>
                      </m:r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AR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AR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7391" y="800708"/>
                <a:ext cx="9025109" cy="5868652"/>
              </a:xfrm>
              <a:blipFill>
                <a:blip r:embed="rId2"/>
                <a:stretch>
                  <a:fillRect l="-108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upo 12"/>
          <p:cNvGrpSpPr/>
          <p:nvPr/>
        </p:nvGrpSpPr>
        <p:grpSpPr>
          <a:xfrm>
            <a:off x="2519772" y="872716"/>
            <a:ext cx="3343585" cy="1404156"/>
            <a:chOff x="974968" y="4725144"/>
            <a:chExt cx="3343585" cy="1404156"/>
          </a:xfrm>
        </p:grpSpPr>
        <p:grpSp>
          <p:nvGrpSpPr>
            <p:cNvPr id="100" name="Group 5"/>
            <p:cNvGrpSpPr/>
            <p:nvPr/>
          </p:nvGrpSpPr>
          <p:grpSpPr>
            <a:xfrm>
              <a:off x="3202937" y="4725144"/>
              <a:ext cx="1115616" cy="1404156"/>
              <a:chOff x="7272300" y="3717032"/>
              <a:chExt cx="1115616" cy="1404156"/>
            </a:xfrm>
          </p:grpSpPr>
          <p:sp>
            <p:nvSpPr>
              <p:cNvPr id="138" name="Rectangle 15"/>
              <p:cNvSpPr/>
              <p:nvPr/>
            </p:nvSpPr>
            <p:spPr>
              <a:xfrm rot="16200000">
                <a:off x="7283994" y="4261303"/>
                <a:ext cx="705940" cy="2753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139" name="Straight Connector 16"/>
              <p:cNvCxnSpPr/>
              <p:nvPr/>
            </p:nvCxnSpPr>
            <p:spPr>
              <a:xfrm>
                <a:off x="7272300" y="3738166"/>
                <a:ext cx="32866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7"/>
              <p:cNvCxnSpPr/>
              <p:nvPr/>
            </p:nvCxnSpPr>
            <p:spPr>
              <a:xfrm rot="5400000">
                <a:off x="7460704" y="3881362"/>
                <a:ext cx="32866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8"/>
              <p:cNvCxnSpPr/>
              <p:nvPr/>
            </p:nvCxnSpPr>
            <p:spPr>
              <a:xfrm rot="5400000">
                <a:off x="7504014" y="4956858"/>
                <a:ext cx="32866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2" name="TextBox 19"/>
                  <p:cNvSpPr txBox="1"/>
                  <p:nvPr/>
                </p:nvSpPr>
                <p:spPr>
                  <a:xfrm>
                    <a:off x="7785372" y="4187940"/>
                    <a:ext cx="60254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oMath>
                      </m:oMathPara>
                    </a14:m>
                    <a:endParaRPr lang="es-AR" dirty="0"/>
                  </a:p>
                </p:txBody>
              </p:sp>
            </mc:Choice>
            <mc:Fallback>
              <p:sp>
                <p:nvSpPr>
                  <p:cNvPr id="142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85372" y="4187940"/>
                    <a:ext cx="602544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A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3" name="Straight Connector 20"/>
              <p:cNvCxnSpPr/>
              <p:nvPr/>
            </p:nvCxnSpPr>
            <p:spPr>
              <a:xfrm>
                <a:off x="7308304" y="5121188"/>
                <a:ext cx="32866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106"/>
            <p:cNvGrpSpPr/>
            <p:nvPr/>
          </p:nvGrpSpPr>
          <p:grpSpPr>
            <a:xfrm>
              <a:off x="974968" y="4727731"/>
              <a:ext cx="1386617" cy="1399220"/>
              <a:chOff x="2986873" y="4626336"/>
              <a:chExt cx="1386617" cy="139922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0" name="TextBox 107"/>
                  <p:cNvSpPr txBox="1"/>
                  <p:nvPr/>
                </p:nvSpPr>
                <p:spPr>
                  <a:xfrm flipH="1">
                    <a:off x="2986873" y="5469961"/>
                    <a:ext cx="60254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𝑚𝑉</m:t>
                          </m:r>
                        </m:oMath>
                      </m:oMathPara>
                    </a14:m>
                    <a:endParaRPr lang="es-AR" dirty="0"/>
                  </a:p>
                </p:txBody>
              </p:sp>
            </mc:Choice>
            <mc:Fallback>
              <p:sp>
                <p:nvSpPr>
                  <p:cNvPr id="90" name="TextBox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986873" y="5469961"/>
                    <a:ext cx="60254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7071"/>
                    </a:stretch>
                  </a:blipFill>
                </p:spPr>
                <p:txBody>
                  <a:bodyPr/>
                  <a:lstStyle/>
                  <a:p>
                    <a:r>
                      <a:rPr lang="es-A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1" name="Group 108"/>
              <p:cNvGrpSpPr/>
              <p:nvPr/>
            </p:nvGrpSpPr>
            <p:grpSpPr>
              <a:xfrm>
                <a:off x="3130889" y="4626336"/>
                <a:ext cx="1242601" cy="1399220"/>
                <a:chOff x="1959522" y="4626336"/>
                <a:chExt cx="1242601" cy="1399220"/>
              </a:xfrm>
            </p:grpSpPr>
            <p:grpSp>
              <p:nvGrpSpPr>
                <p:cNvPr id="92" name="Group 109"/>
                <p:cNvGrpSpPr/>
                <p:nvPr/>
              </p:nvGrpSpPr>
              <p:grpSpPr>
                <a:xfrm>
                  <a:off x="1959522" y="4626336"/>
                  <a:ext cx="1242601" cy="1399220"/>
                  <a:chOff x="1959522" y="4626336"/>
                  <a:chExt cx="1242601" cy="1399220"/>
                </a:xfrm>
              </p:grpSpPr>
              <p:grpSp>
                <p:nvGrpSpPr>
                  <p:cNvPr id="94" name="Group 111"/>
                  <p:cNvGrpSpPr/>
                  <p:nvPr/>
                </p:nvGrpSpPr>
                <p:grpSpPr>
                  <a:xfrm flipH="1">
                    <a:off x="1959522" y="4626336"/>
                    <a:ext cx="917830" cy="1394952"/>
                    <a:chOff x="4642240" y="1935328"/>
                    <a:chExt cx="917830" cy="1394952"/>
                  </a:xfrm>
                </p:grpSpPr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96" name="TextBox 113"/>
                        <p:cNvSpPr txBox="1"/>
                        <p:nvPr/>
                      </p:nvSpPr>
                      <p:spPr>
                        <a:xfrm>
                          <a:off x="4957526" y="2008623"/>
                          <a:ext cx="60254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m:rPr>
                                    <m:sty m:val="p"/>
                                  </m:rPr>
                                  <a:rPr lang="es-ES" b="0" i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s-AR" dirty="0"/>
                        </a:p>
                      </p:txBody>
                    </p:sp>
                  </mc:Choice>
                  <mc:Fallback>
                    <p:sp>
                      <p:nvSpPr>
                        <p:cNvPr id="96" name="TextBox 11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957526" y="2008623"/>
                          <a:ext cx="602544" cy="369332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s-A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97" name="Straight Connector 114"/>
                    <p:cNvCxnSpPr/>
                    <p:nvPr/>
                  </p:nvCxnSpPr>
                  <p:spPr>
                    <a:xfrm rot="5400000">
                      <a:off x="4603656" y="2099658"/>
                      <a:ext cx="32866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" name="Straight Connector 115"/>
                    <p:cNvCxnSpPr>
                      <a:stCxn id="99" idx="1"/>
                    </p:cNvCxnSpPr>
                    <p:nvPr/>
                  </p:nvCxnSpPr>
                  <p:spPr>
                    <a:xfrm>
                      <a:off x="4779916" y="2610200"/>
                      <a:ext cx="31380" cy="72008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9" name="Rectangle 119"/>
                    <p:cNvSpPr/>
                    <p:nvPr/>
                  </p:nvSpPr>
                  <p:spPr>
                    <a:xfrm rot="16200000">
                      <a:off x="4506135" y="2198743"/>
                      <a:ext cx="547562" cy="27535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AR"/>
                    </a:p>
                  </p:txBody>
                </p:sp>
              </p:grpSp>
              <p:cxnSp>
                <p:nvCxnSpPr>
                  <p:cNvPr id="95" name="Straight Connector 112"/>
                  <p:cNvCxnSpPr/>
                  <p:nvPr/>
                </p:nvCxnSpPr>
                <p:spPr>
                  <a:xfrm flipH="1">
                    <a:off x="2702319" y="6025556"/>
                    <a:ext cx="499804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3" name="Oval 110"/>
                <p:cNvSpPr/>
                <p:nvPr/>
              </p:nvSpPr>
              <p:spPr>
                <a:xfrm>
                  <a:off x="2438737" y="5409220"/>
                  <a:ext cx="549087" cy="45910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</p:grpSp>
        </p:grpSp>
        <p:cxnSp>
          <p:nvCxnSpPr>
            <p:cNvPr id="89" name="Straight Connector 121"/>
            <p:cNvCxnSpPr/>
            <p:nvPr/>
          </p:nvCxnSpPr>
          <p:spPr>
            <a:xfrm flipH="1">
              <a:off x="1951964" y="4727731"/>
              <a:ext cx="49980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21"/>
            <p:cNvCxnSpPr/>
            <p:nvPr/>
          </p:nvCxnSpPr>
          <p:spPr>
            <a:xfrm flipH="1">
              <a:off x="2451768" y="4733936"/>
              <a:ext cx="107982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21"/>
            <p:cNvCxnSpPr/>
            <p:nvPr/>
          </p:nvCxnSpPr>
          <p:spPr>
            <a:xfrm flipH="1">
              <a:off x="2294864" y="6129288"/>
              <a:ext cx="107982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TextBox 63"/>
                <p:cNvSpPr txBox="1"/>
                <p:nvPr/>
              </p:nvSpPr>
              <p:spPr>
                <a:xfrm>
                  <a:off x="1319677" y="5222424"/>
                  <a:ext cx="3331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AR" i="1" smtClean="0">
                            <a:latin typeface="Cambria Math"/>
                          </a:rPr>
                          <m:t>+</m:t>
                        </m:r>
                      </m:oMath>
                    </m:oMathPara>
                  </a14:m>
                  <a:endParaRPr lang="es-AR" dirty="0"/>
                </a:p>
              </p:txBody>
            </p:sp>
          </mc:Choice>
          <mc:Fallback>
            <p:sp>
              <p:nvSpPr>
                <p:cNvPr id="146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9677" y="5222424"/>
                  <a:ext cx="33317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12375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0628"/>
            <a:ext cx="9144000" cy="728699"/>
          </a:xfrm>
        </p:spPr>
        <p:txBody>
          <a:bodyPr>
            <a:noAutofit/>
          </a:bodyPr>
          <a:lstStyle/>
          <a:p>
            <a:r>
              <a:rPr lang="es-AR" sz="3200" dirty="0" smtClean="0"/>
              <a:t>Ganancia </a:t>
            </a:r>
            <a:r>
              <a:rPr lang="es-AR" sz="3200" dirty="0"/>
              <a:t>Disponible </a:t>
            </a:r>
            <a:r>
              <a:rPr lang="es-AR" sz="3200" dirty="0" smtClean="0"/>
              <a:t>y de Transducción</a:t>
            </a:r>
            <a:endParaRPr lang="es-AR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91" y="800708"/>
            <a:ext cx="9025109" cy="2016224"/>
          </a:xfrm>
        </p:spPr>
        <p:txBody>
          <a:bodyPr>
            <a:noAutofit/>
          </a:bodyPr>
          <a:lstStyle/>
          <a:p>
            <a:pPr algn="just"/>
            <a:r>
              <a:rPr lang="es-ES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Ahora bien, los </a:t>
            </a:r>
            <a:r>
              <a:rPr lang="es-ES" sz="24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cuadripolos</a:t>
            </a:r>
            <a:r>
              <a:rPr lang="es-ES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 amplificadores</a:t>
            </a:r>
            <a:r>
              <a:rPr lang="es-ES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, descritos por parámetros S, se comportan como cargas en su entrada, y como generadores a su salida. Es posible entonces aplicar los conceptos de potencia disponible y potencia entregada.  </a:t>
            </a:r>
            <a:endParaRPr lang="es-AR" sz="24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920046" y="3248980"/>
            <a:ext cx="7255989" cy="2047577"/>
            <a:chOff x="1116867" y="4487059"/>
            <a:chExt cx="7255989" cy="2047577"/>
          </a:xfrm>
        </p:grpSpPr>
        <p:grpSp>
          <p:nvGrpSpPr>
            <p:cNvPr id="10" name="Group 9"/>
            <p:cNvGrpSpPr/>
            <p:nvPr/>
          </p:nvGrpSpPr>
          <p:grpSpPr>
            <a:xfrm>
              <a:off x="1116867" y="4487059"/>
              <a:ext cx="7255989" cy="1800200"/>
              <a:chOff x="1116867" y="4487059"/>
              <a:chExt cx="7255989" cy="1800200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1116867" y="4487059"/>
                <a:ext cx="7255989" cy="1800200"/>
                <a:chOff x="1116867" y="4487059"/>
                <a:chExt cx="7255989" cy="1800200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1116867" y="4487059"/>
                  <a:ext cx="7255989" cy="1800200"/>
                  <a:chOff x="1131927" y="2032584"/>
                  <a:chExt cx="7255989" cy="1800200"/>
                </a:xfrm>
              </p:grpSpPr>
              <p:grpSp>
                <p:nvGrpSpPr>
                  <p:cNvPr id="7" name="Group 6"/>
                  <p:cNvGrpSpPr/>
                  <p:nvPr/>
                </p:nvGrpSpPr>
                <p:grpSpPr>
                  <a:xfrm>
                    <a:off x="2059831" y="2032584"/>
                    <a:ext cx="6328085" cy="1800200"/>
                    <a:chOff x="2059831" y="2032584"/>
                    <a:chExt cx="6328085" cy="1800200"/>
                  </a:xfrm>
                </p:grpSpPr>
                <p:grpSp>
                  <p:nvGrpSpPr>
                    <p:cNvPr id="6" name="Group 5"/>
                    <p:cNvGrpSpPr/>
                    <p:nvPr/>
                  </p:nvGrpSpPr>
                  <p:grpSpPr>
                    <a:xfrm>
                      <a:off x="7272300" y="2241128"/>
                      <a:ext cx="1115616" cy="1394952"/>
                      <a:chOff x="7272300" y="3726236"/>
                      <a:chExt cx="1115616" cy="1394952"/>
                    </a:xfrm>
                  </p:grpSpPr>
                  <p:sp>
                    <p:nvSpPr>
                      <p:cNvPr id="16" name="Rectangle 15"/>
                      <p:cNvSpPr/>
                      <p:nvPr/>
                    </p:nvSpPr>
                    <p:spPr>
                      <a:xfrm rot="16200000">
                        <a:off x="7283994" y="4261303"/>
                        <a:ext cx="705940" cy="275352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AR"/>
                      </a:p>
                    </p:txBody>
                  </p:sp>
                  <p:cxnSp>
                    <p:nvCxnSpPr>
                      <p:cNvPr id="17" name="Straight Connector 16"/>
                      <p:cNvCxnSpPr/>
                      <p:nvPr/>
                    </p:nvCxnSpPr>
                    <p:spPr>
                      <a:xfrm>
                        <a:off x="7272300" y="3738166"/>
                        <a:ext cx="328660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" name="Straight Connector 17"/>
                      <p:cNvCxnSpPr/>
                      <p:nvPr/>
                    </p:nvCxnSpPr>
                    <p:spPr>
                      <a:xfrm rot="5400000">
                        <a:off x="7460704" y="3890566"/>
                        <a:ext cx="328660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Straight Connector 18"/>
                      <p:cNvCxnSpPr/>
                      <p:nvPr/>
                    </p:nvCxnSpPr>
                    <p:spPr>
                      <a:xfrm rot="5400000">
                        <a:off x="7504014" y="4956858"/>
                        <a:ext cx="328660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20" name="TextBox 19"/>
                          <p:cNvSpPr txBox="1"/>
                          <p:nvPr/>
                        </p:nvSpPr>
                        <p:spPr>
                          <a:xfrm>
                            <a:off x="7785372" y="4187940"/>
                            <a:ext cx="602544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s-A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s-AR" dirty="0"/>
                          </a:p>
                        </p:txBody>
                      </p:sp>
                    </mc:Choice>
                    <mc:Fallback>
                      <p:sp>
                        <p:nvSpPr>
                          <p:cNvPr id="20" name="TextBox 19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7785372" y="4187940"/>
                            <a:ext cx="602544" cy="369332"/>
                          </a:xfrm>
                          <a:prstGeom prst="rect">
                            <a:avLst/>
                          </a:prstGeom>
                          <a:blipFill>
                            <a:blip r:embed="rId2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s-AR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21" name="Straight Connector 20"/>
                      <p:cNvCxnSpPr/>
                      <p:nvPr/>
                    </p:nvCxnSpPr>
                    <p:spPr>
                      <a:xfrm>
                        <a:off x="7308304" y="5121188"/>
                        <a:ext cx="328660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" name="Group 4"/>
                    <p:cNvGrpSpPr/>
                    <p:nvPr/>
                  </p:nvGrpSpPr>
                  <p:grpSpPr>
                    <a:xfrm>
                      <a:off x="2059831" y="2032584"/>
                      <a:ext cx="5284477" cy="1800200"/>
                      <a:chOff x="1681789" y="3517692"/>
                      <a:chExt cx="5284477" cy="1800200"/>
                    </a:xfrm>
                  </p:grpSpPr>
                  <p:grpSp>
                    <p:nvGrpSpPr>
                      <p:cNvPr id="41" name="Group 40"/>
                      <p:cNvGrpSpPr/>
                      <p:nvPr/>
                    </p:nvGrpSpPr>
                    <p:grpSpPr>
                      <a:xfrm>
                        <a:off x="1997714" y="3517692"/>
                        <a:ext cx="4968552" cy="1800200"/>
                        <a:chOff x="2033718" y="2168860"/>
                        <a:chExt cx="4968552" cy="1800200"/>
                      </a:xfrm>
                    </p:grpSpPr>
                    <p:sp>
                      <p:nvSpPr>
                        <p:cNvPr id="51" name="Rectangle 50"/>
                        <p:cNvSpPr/>
                        <p:nvPr/>
                      </p:nvSpPr>
                      <p:spPr>
                        <a:xfrm>
                          <a:off x="2951820" y="2168860"/>
                          <a:ext cx="3096344" cy="1800200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AR" dirty="0"/>
                        </a:p>
                      </p:txBody>
                    </p:sp>
                    <p:grpSp>
                      <p:nvGrpSpPr>
                        <p:cNvPr id="52" name="Group 51"/>
                        <p:cNvGrpSpPr/>
                        <p:nvPr/>
                      </p:nvGrpSpPr>
                      <p:grpSpPr>
                        <a:xfrm>
                          <a:off x="2033718" y="2362183"/>
                          <a:ext cx="918102" cy="108012"/>
                          <a:chOff x="2033718" y="2362183"/>
                          <a:chExt cx="918102" cy="108012"/>
                        </a:xfrm>
                      </p:grpSpPr>
                      <p:cxnSp>
                        <p:nvCxnSpPr>
                          <p:cNvPr id="62" name="Straight Connector 61"/>
                          <p:cNvCxnSpPr/>
                          <p:nvPr/>
                        </p:nvCxnSpPr>
                        <p:spPr>
                          <a:xfrm>
                            <a:off x="2087724" y="2384884"/>
                            <a:ext cx="864096" cy="0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63" name="Oval 62"/>
                          <p:cNvSpPr/>
                          <p:nvPr/>
                        </p:nvSpPr>
                        <p:spPr>
                          <a:xfrm>
                            <a:off x="2033718" y="2362183"/>
                            <a:ext cx="126014" cy="108012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s-AR"/>
                          </a:p>
                        </p:txBody>
                      </p:sp>
                    </p:grpSp>
                    <p:grpSp>
                      <p:nvGrpSpPr>
                        <p:cNvPr id="53" name="Group 52"/>
                        <p:cNvGrpSpPr/>
                        <p:nvPr/>
                      </p:nvGrpSpPr>
                      <p:grpSpPr>
                        <a:xfrm>
                          <a:off x="2051720" y="3717032"/>
                          <a:ext cx="918102" cy="108012"/>
                          <a:chOff x="2033718" y="2312876"/>
                          <a:chExt cx="918102" cy="108012"/>
                        </a:xfrm>
                      </p:grpSpPr>
                      <p:cxnSp>
                        <p:nvCxnSpPr>
                          <p:cNvPr id="60" name="Straight Connector 59"/>
                          <p:cNvCxnSpPr/>
                          <p:nvPr/>
                        </p:nvCxnSpPr>
                        <p:spPr>
                          <a:xfrm>
                            <a:off x="2087724" y="2384884"/>
                            <a:ext cx="864096" cy="0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61" name="Oval 60"/>
                          <p:cNvSpPr/>
                          <p:nvPr/>
                        </p:nvSpPr>
                        <p:spPr>
                          <a:xfrm>
                            <a:off x="2033718" y="2312876"/>
                            <a:ext cx="126014" cy="108012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s-AR"/>
                          </a:p>
                        </p:txBody>
                      </p:sp>
                    </p:grpSp>
                    <p:grpSp>
                      <p:nvGrpSpPr>
                        <p:cNvPr id="54" name="Group 53"/>
                        <p:cNvGrpSpPr/>
                        <p:nvPr/>
                      </p:nvGrpSpPr>
                      <p:grpSpPr>
                        <a:xfrm flipH="1">
                          <a:off x="6066166" y="2362183"/>
                          <a:ext cx="918102" cy="108012"/>
                          <a:chOff x="2033718" y="2362183"/>
                          <a:chExt cx="918102" cy="108012"/>
                        </a:xfrm>
                      </p:grpSpPr>
                      <p:cxnSp>
                        <p:nvCxnSpPr>
                          <p:cNvPr id="58" name="Straight Connector 57"/>
                          <p:cNvCxnSpPr/>
                          <p:nvPr/>
                        </p:nvCxnSpPr>
                        <p:spPr>
                          <a:xfrm>
                            <a:off x="2087724" y="2384884"/>
                            <a:ext cx="864096" cy="0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59" name="Oval 58"/>
                          <p:cNvSpPr/>
                          <p:nvPr/>
                        </p:nvSpPr>
                        <p:spPr>
                          <a:xfrm>
                            <a:off x="2033718" y="2362183"/>
                            <a:ext cx="126014" cy="108012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s-AR"/>
                          </a:p>
                        </p:txBody>
                      </p:sp>
                    </p:grpSp>
                    <p:grpSp>
                      <p:nvGrpSpPr>
                        <p:cNvPr id="55" name="Group 54"/>
                        <p:cNvGrpSpPr/>
                        <p:nvPr/>
                      </p:nvGrpSpPr>
                      <p:grpSpPr>
                        <a:xfrm flipH="1">
                          <a:off x="6084168" y="3717032"/>
                          <a:ext cx="918102" cy="108012"/>
                          <a:chOff x="2033718" y="2312876"/>
                          <a:chExt cx="918102" cy="108012"/>
                        </a:xfrm>
                      </p:grpSpPr>
                      <p:cxnSp>
                        <p:nvCxnSpPr>
                          <p:cNvPr id="56" name="Straight Connector 55"/>
                          <p:cNvCxnSpPr/>
                          <p:nvPr/>
                        </p:nvCxnSpPr>
                        <p:spPr>
                          <a:xfrm>
                            <a:off x="2087724" y="2384884"/>
                            <a:ext cx="864096" cy="0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57" name="Oval 56"/>
                          <p:cNvSpPr/>
                          <p:nvPr/>
                        </p:nvSpPr>
                        <p:spPr>
                          <a:xfrm>
                            <a:off x="2033718" y="2312876"/>
                            <a:ext cx="126014" cy="108012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s-AR"/>
                          </a:p>
                        </p:txBody>
                      </p:sp>
                    </p:grpSp>
                  </p:grpSp>
                  <p:grpSp>
                    <p:nvGrpSpPr>
                      <p:cNvPr id="25" name="Group 24"/>
                      <p:cNvGrpSpPr/>
                      <p:nvPr/>
                    </p:nvGrpSpPr>
                    <p:grpSpPr>
                      <a:xfrm>
                        <a:off x="1681789" y="3532016"/>
                        <a:ext cx="5247311" cy="649843"/>
                        <a:chOff x="1591193" y="4699285"/>
                        <a:chExt cx="5605662" cy="649843"/>
                      </a:xfrm>
                    </p:grpSpPr>
                    <p:cxnSp>
                      <p:nvCxnSpPr>
                        <p:cNvPr id="28" name="Straight Arrow Connector 27"/>
                        <p:cNvCxnSpPr/>
                        <p:nvPr/>
                      </p:nvCxnSpPr>
                      <p:spPr>
                        <a:xfrm flipH="1">
                          <a:off x="6559423" y="4709417"/>
                          <a:ext cx="439930" cy="0"/>
                        </a:xfrm>
                        <a:prstGeom prst="straightConnector1">
                          <a:avLst/>
                        </a:prstGeom>
                        <a:ln w="19050">
                          <a:tailEnd type="arrow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29" name="Group 28"/>
                        <p:cNvGrpSpPr/>
                        <p:nvPr/>
                      </p:nvGrpSpPr>
                      <p:grpSpPr>
                        <a:xfrm>
                          <a:off x="1591193" y="4699285"/>
                          <a:ext cx="5605662" cy="649843"/>
                          <a:chOff x="1996604" y="2143002"/>
                          <a:chExt cx="4702383" cy="649843"/>
                        </a:xfrm>
                      </p:grpSpPr>
                      <p:cxnSp>
                        <p:nvCxnSpPr>
                          <p:cNvPr id="32" name="Straight Arrow Connector 31"/>
                          <p:cNvCxnSpPr/>
                          <p:nvPr/>
                        </p:nvCxnSpPr>
                        <p:spPr>
                          <a:xfrm>
                            <a:off x="2483768" y="2143002"/>
                            <a:ext cx="369041" cy="0"/>
                          </a:xfrm>
                          <a:prstGeom prst="straightConnector1">
                            <a:avLst/>
                          </a:prstGeom>
                          <a:ln w="19050"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33" name="TextBox 32"/>
                              <p:cNvSpPr txBox="1"/>
                              <p:nvPr/>
                            </p:nvSpPr>
                            <p:spPr>
                              <a:xfrm>
                                <a:off x="2361335" y="2316886"/>
                                <a:ext cx="792088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sSub>
                                        <m:sSubPr>
                                          <m:ctrlPr>
                                            <a:rPr lang="es-A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AR" b="0" i="1" smtClean="0">
                                              <a:latin typeface="Cambria Math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s-AR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oMath>
                                  </m:oMathPara>
                                </a14:m>
                                <a:endParaRPr lang="es-AR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33" name="TextBox 32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2361335" y="2316886"/>
                                <a:ext cx="792088" cy="369332"/>
                              </a:xfrm>
                              <a:prstGeom prst="rect">
                                <a:avLst/>
                              </a:prstGeom>
                              <a:blipFill rotWithShape="1">
                                <a:blip r:embed="rId15"/>
                                <a:stretch>
                                  <a:fillRect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s-AR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35" name="TextBox 34"/>
                              <p:cNvSpPr txBox="1"/>
                              <p:nvPr/>
                            </p:nvSpPr>
                            <p:spPr>
                              <a:xfrm>
                                <a:off x="1996604" y="2423513"/>
                                <a:ext cx="792088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s-AR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</m:oMath>
                                  </m:oMathPara>
                                </a14:m>
                                <a:endParaRPr lang="es-AR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35" name="TextBox 34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1996604" y="2423513"/>
                                <a:ext cx="792088" cy="369332"/>
                              </a:xfrm>
                              <a:prstGeom prst="rect">
                                <a:avLst/>
                              </a:prstGeom>
                              <a:blipFill rotWithShape="1">
                                <a:blip r:embed="rId16"/>
                                <a:stretch>
                                  <a:fillRect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s-AR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36" name="TextBox 35"/>
                              <p:cNvSpPr txBox="1"/>
                              <p:nvPr/>
                            </p:nvSpPr>
                            <p:spPr>
                              <a:xfrm>
                                <a:off x="5906899" y="2364133"/>
                                <a:ext cx="792088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sSub>
                                        <m:sSubPr>
                                          <m:ctrlPr>
                                            <a:rPr lang="es-A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AR" b="0" i="1" smtClean="0">
                                              <a:latin typeface="Cambria Math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s-AR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oMath>
                                  </m:oMathPara>
                                </a14:m>
                                <a:endParaRPr lang="es-AR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36" name="TextBox 35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5906899" y="2364133"/>
                                <a:ext cx="792088" cy="369332"/>
                              </a:xfrm>
                              <a:prstGeom prst="rect">
                                <a:avLst/>
                              </a:prstGeom>
                              <a:blipFill rotWithShape="1">
                                <a:blip r:embed="rId17"/>
                                <a:stretch>
                                  <a:fillRect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s-AR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</p:grpSp>
                  </p:grpSp>
                </p:grpSp>
              </p:grpSp>
              <p:grpSp>
                <p:nvGrpSpPr>
                  <p:cNvPr id="123" name="Group 122"/>
                  <p:cNvGrpSpPr/>
                  <p:nvPr/>
                </p:nvGrpSpPr>
                <p:grpSpPr>
                  <a:xfrm>
                    <a:off x="1131927" y="2273256"/>
                    <a:ext cx="1334901" cy="1399220"/>
                    <a:chOff x="286858" y="2783271"/>
                    <a:chExt cx="1334901" cy="1399220"/>
                  </a:xfrm>
                </p:grpSpPr>
                <p:grpSp>
                  <p:nvGrpSpPr>
                    <p:cNvPr id="107" name="Group 106"/>
                    <p:cNvGrpSpPr/>
                    <p:nvPr/>
                  </p:nvGrpSpPr>
                  <p:grpSpPr>
                    <a:xfrm>
                      <a:off x="286858" y="2783271"/>
                      <a:ext cx="1244718" cy="1399220"/>
                      <a:chOff x="3128772" y="4626336"/>
                      <a:chExt cx="1244718" cy="1399220"/>
                    </a:xfrm>
                  </p:grpSpPr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108" name="TextBox 107"/>
                          <p:cNvSpPr txBox="1"/>
                          <p:nvPr/>
                        </p:nvSpPr>
                        <p:spPr>
                          <a:xfrm flipH="1">
                            <a:off x="3128772" y="5548389"/>
                            <a:ext cx="602544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s-A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b="0" i="1" smtClean="0">
                                          <a:latin typeface="Cambria Math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s-AR" b="0" i="1" smtClean="0">
                                          <a:latin typeface="Cambria Math"/>
                                        </a:rPr>
                                        <m:t>𝐺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s-AR" dirty="0"/>
                          </a:p>
                        </p:txBody>
                      </p:sp>
                    </mc:Choice>
                    <mc:Fallback>
                      <p:sp>
                        <p:nvSpPr>
                          <p:cNvPr id="108" name="TextBox 107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 flipH="1">
                            <a:off x="3128772" y="5548389"/>
                            <a:ext cx="602544" cy="369332"/>
                          </a:xfrm>
                          <a:prstGeom prst="rect">
                            <a:avLst/>
                          </a:prstGeom>
                          <a:blipFill>
                            <a:blip r:embed="rId18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s-AR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grpSp>
                    <p:nvGrpSpPr>
                      <p:cNvPr id="109" name="Group 108"/>
                      <p:cNvGrpSpPr/>
                      <p:nvPr/>
                    </p:nvGrpSpPr>
                    <p:grpSpPr>
                      <a:xfrm>
                        <a:off x="3220863" y="4626336"/>
                        <a:ext cx="1152627" cy="1399220"/>
                        <a:chOff x="2049496" y="4626336"/>
                        <a:chExt cx="1152627" cy="1399220"/>
                      </a:xfrm>
                    </p:grpSpPr>
                    <p:grpSp>
                      <p:nvGrpSpPr>
                        <p:cNvPr id="110" name="Group 109"/>
                        <p:cNvGrpSpPr/>
                        <p:nvPr/>
                      </p:nvGrpSpPr>
                      <p:grpSpPr>
                        <a:xfrm>
                          <a:off x="2049496" y="4626336"/>
                          <a:ext cx="1152627" cy="1399220"/>
                          <a:chOff x="2049496" y="4626336"/>
                          <a:chExt cx="1152627" cy="1399220"/>
                        </a:xfrm>
                      </p:grpSpPr>
                      <p:grpSp>
                        <p:nvGrpSpPr>
                          <p:cNvPr id="112" name="Group 111"/>
                          <p:cNvGrpSpPr/>
                          <p:nvPr/>
                        </p:nvGrpSpPr>
                        <p:grpSpPr>
                          <a:xfrm flipH="1">
                            <a:off x="2049496" y="4626336"/>
                            <a:ext cx="827856" cy="1394952"/>
                            <a:chOff x="4642240" y="1935328"/>
                            <a:chExt cx="827856" cy="1394952"/>
                          </a:xfrm>
                        </p:grpSpPr>
                        <mc:AlternateContent xmlns:mc="http://schemas.openxmlformats.org/markup-compatibility/2006">
                          <mc:Choice xmlns:a14="http://schemas.microsoft.com/office/drawing/2010/main" Requires="a14">
                            <p:sp>
                              <p:nvSpPr>
                                <p:cNvPr id="114" name="TextBox 113"/>
                                <p:cNvSpPr txBox="1"/>
                                <p:nvPr/>
                              </p:nvSpPr>
                              <p:spPr>
                                <a:xfrm>
                                  <a:off x="4867552" y="2106488"/>
                                  <a:ext cx="602544" cy="369332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/>
                                  <a14:m>
                                    <m:oMathPara xmlns:m="http://schemas.openxmlformats.org/officeDocument/2006/math">
                                      <m:oMathParaPr>
                                        <m:jc m:val="centerGroup"/>
                                      </m:oMathParaPr>
                                      <m:oMath xmlns:m="http://schemas.openxmlformats.org/officeDocument/2006/math">
                                        <m:sSub>
                                          <m:sSubPr>
                                            <m:ctrlPr>
                                              <a:rPr lang="es-AR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AR" b="0" i="1" smtClean="0">
                                                <a:latin typeface="Cambria Math"/>
                                              </a:rPr>
                                              <m:t>𝑍</m:t>
                                            </m:r>
                                          </m:e>
                                          <m:sub>
                                            <m:r>
                                              <a:rPr lang="es-AR" b="0" i="1" smtClean="0">
                                                <a:latin typeface="Cambria Math"/>
                                              </a:rPr>
                                              <m:t>𝐺</m:t>
                                            </m:r>
                                          </m:sub>
                                        </m:sSub>
                                      </m:oMath>
                                    </m:oMathPara>
                                  </a14:m>
                                  <a:endParaRPr lang="es-AR" dirty="0"/>
                                </a:p>
                              </p:txBody>
                            </p:sp>
                          </mc:Choice>
                          <mc:Fallback>
                            <p:sp>
                              <p:nvSpPr>
                                <p:cNvPr id="114" name="TextBox 113"/>
                                <p:cNvSpPr txBox="1">
                                  <a:spLocks noRot="1" noChangeAspect="1" noMove="1" noResize="1" noEditPoints="1" noAdjustHandles="1" noChangeArrowheads="1" noChangeShapeType="1" noTextEdit="1"/>
                                </p:cNvSpPr>
                                <p:nvPr/>
                              </p:nvSpPr>
                              <p:spPr>
                                <a:xfrm>
                                  <a:off x="4867552" y="2106488"/>
                                  <a:ext cx="602544" cy="369332"/>
                                </a:xfrm>
                                <a:prstGeom prst="rect">
                                  <a:avLst/>
                                </a:prstGeom>
                                <a:blipFill>
                                  <a:blip r:embed="rId19"/>
                                  <a:stretch>
                                    <a:fillRect/>
                                  </a:stretch>
                                </a:blipFill>
                              </p:spPr>
                              <p:txBody>
                                <a:bodyPr/>
                                <a:lstStyle/>
                                <a:p>
                                  <a:r>
                                    <a:rPr lang="es-AR">
                                      <a:noFill/>
                                    </a:rPr>
                                    <a:t> </a:t>
                                  </a:r>
                                </a:p>
                              </p:txBody>
                            </p:sp>
                          </mc:Fallback>
                        </mc:AlternateContent>
                        <p:cxnSp>
                          <p:nvCxnSpPr>
                            <p:cNvPr id="115" name="Straight Connector 114"/>
                            <p:cNvCxnSpPr/>
                            <p:nvPr/>
                          </p:nvCxnSpPr>
                          <p:spPr>
                            <a:xfrm rot="5400000">
                              <a:off x="4603656" y="2099658"/>
                              <a:ext cx="328660" cy="0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16" name="Straight Connector 115"/>
                            <p:cNvCxnSpPr>
                              <a:stCxn id="120" idx="1"/>
                            </p:cNvCxnSpPr>
                            <p:nvPr/>
                          </p:nvCxnSpPr>
                          <p:spPr>
                            <a:xfrm>
                              <a:off x="4779916" y="2610200"/>
                              <a:ext cx="31380" cy="720080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120" name="Rectangle 119"/>
                            <p:cNvSpPr/>
                            <p:nvPr/>
                          </p:nvSpPr>
                          <p:spPr>
                            <a:xfrm rot="16200000">
                              <a:off x="4506135" y="2198743"/>
                              <a:ext cx="547562" cy="275352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s-AR"/>
                            </a:p>
                          </p:txBody>
                        </p:sp>
                      </p:grpSp>
                      <p:cxnSp>
                        <p:nvCxnSpPr>
                          <p:cNvPr id="113" name="Straight Connector 112"/>
                          <p:cNvCxnSpPr/>
                          <p:nvPr/>
                        </p:nvCxnSpPr>
                        <p:spPr>
                          <a:xfrm flipH="1">
                            <a:off x="2702319" y="6025556"/>
                            <a:ext cx="499804" cy="0"/>
                          </a:xfrm>
                          <a:prstGeom prst="line">
                            <a:avLst/>
                          </a:prstGeom>
                          <a:ln w="1905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111" name="Oval 110"/>
                        <p:cNvSpPr/>
                        <p:nvPr/>
                      </p:nvSpPr>
                      <p:spPr>
                        <a:xfrm>
                          <a:off x="2438737" y="5409220"/>
                          <a:ext cx="549087" cy="459105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AR"/>
                        </a:p>
                      </p:txBody>
                    </p:sp>
                  </p:grpSp>
                </p:grpSp>
                <p:cxnSp>
                  <p:nvCxnSpPr>
                    <p:cNvPr id="122" name="Straight Connector 121"/>
                    <p:cNvCxnSpPr/>
                    <p:nvPr/>
                  </p:nvCxnSpPr>
                  <p:spPr>
                    <a:xfrm flipH="1">
                      <a:off x="1121955" y="2783271"/>
                      <a:ext cx="499804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" name="Group 3"/>
                <p:cNvGrpSpPr/>
                <p:nvPr/>
              </p:nvGrpSpPr>
              <p:grpSpPr>
                <a:xfrm>
                  <a:off x="1979712" y="5265204"/>
                  <a:ext cx="5760640" cy="815185"/>
                  <a:chOff x="1979712" y="2875604"/>
                  <a:chExt cx="5760640" cy="81518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8" name="TextBox 67"/>
                      <p:cNvSpPr txBox="1"/>
                      <p:nvPr/>
                    </p:nvSpPr>
                    <p:spPr>
                      <a:xfrm>
                        <a:off x="2067942" y="3321457"/>
                        <a:ext cx="88387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s-AR" b="0" i="1" smtClean="0">
                                  <a:latin typeface="Cambria Math"/>
                                </a:rPr>
                                <m:t>−</m:t>
                              </m:r>
                            </m:oMath>
                          </m:oMathPara>
                        </a14:m>
                        <a:endParaRPr lang="es-AR" dirty="0"/>
                      </a:p>
                    </p:txBody>
                  </p:sp>
                </mc:Choice>
                <mc:Fallback xmlns="">
                  <p:sp>
                    <p:nvSpPr>
                      <p:cNvPr id="68" name="TextBox 6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67942" y="3321457"/>
                        <a:ext cx="883878" cy="369332"/>
                      </a:xfrm>
                      <a:prstGeom prst="rect">
                        <a:avLst/>
                      </a:prstGeom>
                      <a:blipFill rotWithShape="1">
                        <a:blip r:embed="rId2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s-A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9" name="TextBox 68"/>
                      <p:cNvSpPr txBox="1"/>
                      <p:nvPr/>
                    </p:nvSpPr>
                    <p:spPr>
                      <a:xfrm>
                        <a:off x="6804248" y="3298360"/>
                        <a:ext cx="88387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s-AR" b="0" i="1" smtClean="0">
                                  <a:latin typeface="Cambria Math"/>
                                </a:rPr>
                                <m:t>−</m:t>
                              </m:r>
                            </m:oMath>
                          </m:oMathPara>
                        </a14:m>
                        <a:endParaRPr lang="es-AR" dirty="0"/>
                      </a:p>
                    </p:txBody>
                  </p:sp>
                </mc:Choice>
                <mc:Fallback xmlns="">
                  <p:sp>
                    <p:nvSpPr>
                      <p:cNvPr id="69" name="TextBox 6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804248" y="3298360"/>
                        <a:ext cx="883878" cy="369332"/>
                      </a:xfrm>
                      <a:prstGeom prst="rect">
                        <a:avLst/>
                      </a:prstGeom>
                      <a:blipFill rotWithShape="1">
                        <a:blip r:embed="rId2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s-A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0" name="TextBox 69"/>
                      <p:cNvSpPr txBox="1"/>
                      <p:nvPr/>
                    </p:nvSpPr>
                    <p:spPr>
                      <a:xfrm>
                        <a:off x="1979712" y="2875604"/>
                        <a:ext cx="88387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A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b="0" i="1" smtClean="0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AR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s-AR" dirty="0"/>
                      </a:p>
                    </p:txBody>
                  </p:sp>
                </mc:Choice>
                <mc:Fallback xmlns="">
                  <p:sp>
                    <p:nvSpPr>
                      <p:cNvPr id="70" name="TextBox 6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979712" y="2875604"/>
                        <a:ext cx="883878" cy="369332"/>
                      </a:xfrm>
                      <a:prstGeom prst="rect">
                        <a:avLst/>
                      </a:prstGeom>
                      <a:blipFill rotWithShape="1">
                        <a:blip r:embed="rId2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s-A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1" name="TextBox 70"/>
                      <p:cNvSpPr txBox="1"/>
                      <p:nvPr/>
                    </p:nvSpPr>
                    <p:spPr>
                      <a:xfrm>
                        <a:off x="6856474" y="2875604"/>
                        <a:ext cx="88387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A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b="0" i="1" smtClean="0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AR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s-AR" dirty="0"/>
                      </a:p>
                    </p:txBody>
                  </p:sp>
                </mc:Choice>
                <mc:Fallback xmlns="">
                  <p:sp>
                    <p:nvSpPr>
                      <p:cNvPr id="71" name="TextBox 7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856474" y="2875604"/>
                        <a:ext cx="883878" cy="369332"/>
                      </a:xfrm>
                      <a:prstGeom prst="rect">
                        <a:avLst/>
                      </a:prstGeom>
                      <a:blipFill rotWithShape="1">
                        <a:blip r:embed="rId2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s-A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6820470" y="4797152"/>
                    <a:ext cx="88387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AR" i="1" smtClean="0">
                              <a:latin typeface="Cambria Math"/>
                            </a:rPr>
                            <m:t>+</m:t>
                          </m:r>
                        </m:oMath>
                      </m:oMathPara>
                    </a14:m>
                    <a:endParaRPr lang="es-AR" dirty="0"/>
                  </a:p>
                </p:txBody>
              </p:sp>
            </mc:Choice>
            <mc:Fallback xmlns="">
              <p:sp>
                <p:nvSpPr>
                  <p:cNvPr id="64" name="TextBox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20470" y="4797152"/>
                    <a:ext cx="883878" cy="369332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A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1515350" y="5395162"/>
              <a:ext cx="1688498" cy="1139474"/>
              <a:chOff x="1515350" y="5395162"/>
              <a:chExt cx="1688498" cy="1139474"/>
            </a:xfrm>
          </p:grpSpPr>
          <p:cxnSp>
            <p:nvCxnSpPr>
              <p:cNvPr id="12" name="Elbow Connector 11"/>
              <p:cNvCxnSpPr/>
              <p:nvPr/>
            </p:nvCxnSpPr>
            <p:spPr>
              <a:xfrm flipV="1">
                <a:off x="2150255" y="5395162"/>
                <a:ext cx="1053593" cy="950162"/>
              </a:xfrm>
              <a:prstGeom prst="bentConnector3">
                <a:avLst/>
              </a:prstGeom>
              <a:ln>
                <a:prstDash val="dash"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1515350" y="6165304"/>
                    <a:ext cx="78839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/>
                                  <a:ea typeface="Cambria Math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s-AR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5350" y="6165304"/>
                    <a:ext cx="788398" cy="369332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A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2" name="Elbow Connector 71"/>
            <p:cNvCxnSpPr/>
            <p:nvPr/>
          </p:nvCxnSpPr>
          <p:spPr>
            <a:xfrm rot="10800000">
              <a:off x="6506739" y="5373216"/>
              <a:ext cx="1053593" cy="950162"/>
            </a:xfrm>
            <a:prstGeom prst="bentConnector3">
              <a:avLst/>
            </a:prstGeom>
            <a:ln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7344308" y="6129300"/>
                  <a:ext cx="7883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A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/>
                                <a:ea typeface="Cambria Math"/>
                              </a:rPr>
                              <m:t>Γ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s-AR" dirty="0"/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4308" y="6129300"/>
                  <a:ext cx="788398" cy="36933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5" name="Rectangle 119"/>
          <p:cNvSpPr/>
          <p:nvPr/>
        </p:nvSpPr>
        <p:spPr>
          <a:xfrm rot="5400000" flipH="1">
            <a:off x="5282427" y="3887399"/>
            <a:ext cx="342911" cy="1804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7" name="Straight Connector 115"/>
          <p:cNvCxnSpPr/>
          <p:nvPr/>
        </p:nvCxnSpPr>
        <p:spPr>
          <a:xfrm flipH="1">
            <a:off x="5436096" y="4142048"/>
            <a:ext cx="31380" cy="720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Oval 110"/>
          <p:cNvSpPr/>
          <p:nvPr/>
        </p:nvSpPr>
        <p:spPr>
          <a:xfrm>
            <a:off x="5265432" y="4364205"/>
            <a:ext cx="359842" cy="2875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3" name="Straight Connector 55"/>
          <p:cNvCxnSpPr/>
          <p:nvPr/>
        </p:nvCxnSpPr>
        <p:spPr>
          <a:xfrm flipH="1">
            <a:off x="5436096" y="4851158"/>
            <a:ext cx="540060" cy="1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55"/>
          <p:cNvCxnSpPr/>
          <p:nvPr/>
        </p:nvCxnSpPr>
        <p:spPr>
          <a:xfrm flipH="1">
            <a:off x="5472100" y="3482393"/>
            <a:ext cx="540060" cy="1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114"/>
          <p:cNvCxnSpPr/>
          <p:nvPr/>
        </p:nvCxnSpPr>
        <p:spPr>
          <a:xfrm rot="16200000" flipH="1">
            <a:off x="5303146" y="3641839"/>
            <a:ext cx="3286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114"/>
          <p:cNvCxnSpPr/>
          <p:nvPr/>
        </p:nvCxnSpPr>
        <p:spPr>
          <a:xfrm>
            <a:off x="3670785" y="3496309"/>
            <a:ext cx="0" cy="13548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119"/>
          <p:cNvSpPr/>
          <p:nvPr/>
        </p:nvSpPr>
        <p:spPr>
          <a:xfrm rot="5400000" flipH="1">
            <a:off x="3499329" y="4066857"/>
            <a:ext cx="342911" cy="1804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9" name="Straight Connector 55"/>
          <p:cNvCxnSpPr/>
          <p:nvPr/>
        </p:nvCxnSpPr>
        <p:spPr>
          <a:xfrm flipH="1">
            <a:off x="3239852" y="3482978"/>
            <a:ext cx="415123" cy="14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55"/>
          <p:cNvCxnSpPr/>
          <p:nvPr/>
        </p:nvCxnSpPr>
        <p:spPr>
          <a:xfrm flipH="1">
            <a:off x="3214673" y="4867703"/>
            <a:ext cx="415123" cy="14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19"/>
              <p:cNvSpPr txBox="1"/>
              <p:nvPr/>
            </p:nvSpPr>
            <p:spPr>
              <a:xfrm>
                <a:off x="3714079" y="3948090"/>
                <a:ext cx="6025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82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079" y="3948090"/>
                <a:ext cx="602544" cy="369332"/>
              </a:xfrm>
              <a:prstGeom prst="rect">
                <a:avLst/>
              </a:prstGeom>
              <a:blipFill>
                <a:blip r:embed="rId2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19"/>
              <p:cNvSpPr txBox="1"/>
              <p:nvPr/>
            </p:nvSpPr>
            <p:spPr>
              <a:xfrm>
                <a:off x="4824201" y="3653082"/>
                <a:ext cx="6025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83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201" y="3653082"/>
                <a:ext cx="602544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19"/>
              <p:cNvSpPr txBox="1"/>
              <p:nvPr/>
            </p:nvSpPr>
            <p:spPr>
              <a:xfrm>
                <a:off x="4748220" y="4288560"/>
                <a:ext cx="6025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84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220" y="4288560"/>
                <a:ext cx="602544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errar llave 33"/>
          <p:cNvSpPr/>
          <p:nvPr/>
        </p:nvSpPr>
        <p:spPr>
          <a:xfrm rot="5400000">
            <a:off x="1750807" y="5022385"/>
            <a:ext cx="351551" cy="118637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6" name="Cerrar llave 85"/>
          <p:cNvSpPr/>
          <p:nvPr/>
        </p:nvSpPr>
        <p:spPr>
          <a:xfrm rot="5400000">
            <a:off x="3271637" y="5016863"/>
            <a:ext cx="351551" cy="1186378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7" name="Cerrar llave 86"/>
          <p:cNvSpPr/>
          <p:nvPr/>
        </p:nvSpPr>
        <p:spPr>
          <a:xfrm rot="5400000">
            <a:off x="5409357" y="5013180"/>
            <a:ext cx="351551" cy="1186378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8" name="Cerrar llave 87"/>
          <p:cNvSpPr/>
          <p:nvPr/>
        </p:nvSpPr>
        <p:spPr>
          <a:xfrm rot="5400000">
            <a:off x="6830637" y="5036299"/>
            <a:ext cx="351551" cy="118637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9" name="TextBox 107"/>
          <p:cNvSpPr txBox="1"/>
          <p:nvPr/>
        </p:nvSpPr>
        <p:spPr>
          <a:xfrm flipH="1">
            <a:off x="1299941" y="5835946"/>
            <a:ext cx="1206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s-ES" dirty="0" smtClean="0"/>
              <a:t>Generador</a:t>
            </a:r>
            <a:endParaRPr lang="es-AR" dirty="0"/>
          </a:p>
        </p:txBody>
      </p:sp>
      <p:sp>
        <p:nvSpPr>
          <p:cNvPr id="90" name="TextBox 107"/>
          <p:cNvSpPr txBox="1"/>
          <p:nvPr/>
        </p:nvSpPr>
        <p:spPr>
          <a:xfrm flipH="1">
            <a:off x="3051793" y="5835946"/>
            <a:ext cx="1206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s-ES" dirty="0" smtClean="0"/>
              <a:t>Entrada</a:t>
            </a:r>
            <a:endParaRPr lang="es-AR" dirty="0"/>
          </a:p>
        </p:txBody>
      </p:sp>
      <p:sp>
        <p:nvSpPr>
          <p:cNvPr id="91" name="TextBox 107"/>
          <p:cNvSpPr txBox="1"/>
          <p:nvPr/>
        </p:nvSpPr>
        <p:spPr>
          <a:xfrm flipH="1">
            <a:off x="5206860" y="5850591"/>
            <a:ext cx="1206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s-ES" dirty="0" smtClean="0"/>
              <a:t>Salida</a:t>
            </a:r>
            <a:endParaRPr lang="es-AR" dirty="0"/>
          </a:p>
        </p:txBody>
      </p:sp>
      <p:sp>
        <p:nvSpPr>
          <p:cNvPr id="92" name="TextBox 107"/>
          <p:cNvSpPr txBox="1"/>
          <p:nvPr/>
        </p:nvSpPr>
        <p:spPr>
          <a:xfrm flipH="1">
            <a:off x="6696275" y="5879064"/>
            <a:ext cx="1206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s-ES" dirty="0" smtClean="0"/>
              <a:t>Carga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94551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0628"/>
            <a:ext cx="9144000" cy="728699"/>
          </a:xfrm>
        </p:spPr>
        <p:txBody>
          <a:bodyPr>
            <a:noAutofit/>
          </a:bodyPr>
          <a:lstStyle/>
          <a:p>
            <a:r>
              <a:rPr lang="es-AR" sz="3200" dirty="0" smtClean="0"/>
              <a:t>Ganancia </a:t>
            </a:r>
            <a:r>
              <a:rPr lang="es-AR" sz="3200" dirty="0"/>
              <a:t>Disponible </a:t>
            </a:r>
            <a:r>
              <a:rPr lang="es-AR" sz="3200" dirty="0" smtClean="0"/>
              <a:t>y de Transducción</a:t>
            </a:r>
            <a:endParaRPr lang="es-AR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7391" y="800708"/>
                <a:ext cx="9025109" cy="2016224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s-ES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En este diagrama existen dos “generadores”,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, y dos “cargas”,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, por lo que podemos hablar de cuatro potencias.</a:t>
                </a:r>
                <a:endParaRPr lang="es-AR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7391" y="800708"/>
                <a:ext cx="9025109" cy="2016224"/>
              </a:xfrm>
              <a:blipFill>
                <a:blip r:embed="rId2"/>
                <a:stretch>
                  <a:fillRect l="-1081" t="-2719" r="-101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920046" y="2060848"/>
            <a:ext cx="7255989" cy="2047577"/>
            <a:chOff x="1116867" y="4487059"/>
            <a:chExt cx="7255989" cy="2047577"/>
          </a:xfrm>
        </p:grpSpPr>
        <p:grpSp>
          <p:nvGrpSpPr>
            <p:cNvPr id="10" name="Group 9"/>
            <p:cNvGrpSpPr/>
            <p:nvPr/>
          </p:nvGrpSpPr>
          <p:grpSpPr>
            <a:xfrm>
              <a:off x="1116867" y="4487059"/>
              <a:ext cx="7255989" cy="1800200"/>
              <a:chOff x="1116867" y="4487059"/>
              <a:chExt cx="7255989" cy="1800200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1116867" y="4487059"/>
                <a:ext cx="7255989" cy="1800200"/>
                <a:chOff x="1116867" y="4487059"/>
                <a:chExt cx="7255989" cy="1800200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1116867" y="4487059"/>
                  <a:ext cx="7255989" cy="1800200"/>
                  <a:chOff x="1131927" y="2032584"/>
                  <a:chExt cx="7255989" cy="1800200"/>
                </a:xfrm>
              </p:grpSpPr>
              <p:grpSp>
                <p:nvGrpSpPr>
                  <p:cNvPr id="7" name="Group 6"/>
                  <p:cNvGrpSpPr/>
                  <p:nvPr/>
                </p:nvGrpSpPr>
                <p:grpSpPr>
                  <a:xfrm>
                    <a:off x="2059831" y="2032584"/>
                    <a:ext cx="6328085" cy="1800200"/>
                    <a:chOff x="2059831" y="2032584"/>
                    <a:chExt cx="6328085" cy="1800200"/>
                  </a:xfrm>
                </p:grpSpPr>
                <p:grpSp>
                  <p:nvGrpSpPr>
                    <p:cNvPr id="6" name="Group 5"/>
                    <p:cNvGrpSpPr/>
                    <p:nvPr/>
                  </p:nvGrpSpPr>
                  <p:grpSpPr>
                    <a:xfrm>
                      <a:off x="7272300" y="2241128"/>
                      <a:ext cx="1115616" cy="1394952"/>
                      <a:chOff x="7272300" y="3726236"/>
                      <a:chExt cx="1115616" cy="1394952"/>
                    </a:xfrm>
                  </p:grpSpPr>
                  <p:sp>
                    <p:nvSpPr>
                      <p:cNvPr id="16" name="Rectangle 15"/>
                      <p:cNvSpPr/>
                      <p:nvPr/>
                    </p:nvSpPr>
                    <p:spPr>
                      <a:xfrm rot="16200000">
                        <a:off x="7283994" y="4261303"/>
                        <a:ext cx="705940" cy="275352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AR"/>
                      </a:p>
                    </p:txBody>
                  </p:sp>
                  <p:cxnSp>
                    <p:nvCxnSpPr>
                      <p:cNvPr id="17" name="Straight Connector 16"/>
                      <p:cNvCxnSpPr/>
                      <p:nvPr/>
                    </p:nvCxnSpPr>
                    <p:spPr>
                      <a:xfrm>
                        <a:off x="7272300" y="3738166"/>
                        <a:ext cx="328660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" name="Straight Connector 17"/>
                      <p:cNvCxnSpPr/>
                      <p:nvPr/>
                    </p:nvCxnSpPr>
                    <p:spPr>
                      <a:xfrm rot="5400000">
                        <a:off x="7460704" y="3890566"/>
                        <a:ext cx="328660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Straight Connector 18"/>
                      <p:cNvCxnSpPr/>
                      <p:nvPr/>
                    </p:nvCxnSpPr>
                    <p:spPr>
                      <a:xfrm rot="5400000">
                        <a:off x="7504014" y="4956858"/>
                        <a:ext cx="328660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20" name="TextBox 19"/>
                          <p:cNvSpPr txBox="1"/>
                          <p:nvPr/>
                        </p:nvSpPr>
                        <p:spPr>
                          <a:xfrm>
                            <a:off x="7785372" y="4187940"/>
                            <a:ext cx="602544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s-A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s-AR" dirty="0"/>
                          </a:p>
                        </p:txBody>
                      </p:sp>
                    </mc:Choice>
                    <mc:Fallback>
                      <p:sp>
                        <p:nvSpPr>
                          <p:cNvPr id="20" name="TextBox 19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7785372" y="4187940"/>
                            <a:ext cx="602544" cy="369332"/>
                          </a:xfrm>
                          <a:prstGeom prst="rect">
                            <a:avLst/>
                          </a:prstGeom>
                          <a:blipFill>
                            <a:blip r:embed="rId3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s-AR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21" name="Straight Connector 20"/>
                      <p:cNvCxnSpPr/>
                      <p:nvPr/>
                    </p:nvCxnSpPr>
                    <p:spPr>
                      <a:xfrm>
                        <a:off x="7308304" y="5121188"/>
                        <a:ext cx="328660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" name="Group 4"/>
                    <p:cNvGrpSpPr/>
                    <p:nvPr/>
                  </p:nvGrpSpPr>
                  <p:grpSpPr>
                    <a:xfrm>
                      <a:off x="2059831" y="2032584"/>
                      <a:ext cx="5284477" cy="1800200"/>
                      <a:chOff x="1681789" y="3517692"/>
                      <a:chExt cx="5284477" cy="1800200"/>
                    </a:xfrm>
                  </p:grpSpPr>
                  <p:grpSp>
                    <p:nvGrpSpPr>
                      <p:cNvPr id="41" name="Group 40"/>
                      <p:cNvGrpSpPr/>
                      <p:nvPr/>
                    </p:nvGrpSpPr>
                    <p:grpSpPr>
                      <a:xfrm>
                        <a:off x="1997714" y="3517692"/>
                        <a:ext cx="4968552" cy="1800200"/>
                        <a:chOff x="2033718" y="2168860"/>
                        <a:chExt cx="4968552" cy="1800200"/>
                      </a:xfrm>
                    </p:grpSpPr>
                    <p:sp>
                      <p:nvSpPr>
                        <p:cNvPr id="51" name="Rectangle 50"/>
                        <p:cNvSpPr/>
                        <p:nvPr/>
                      </p:nvSpPr>
                      <p:spPr>
                        <a:xfrm>
                          <a:off x="2951820" y="2168860"/>
                          <a:ext cx="3096344" cy="1800200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AR" dirty="0"/>
                        </a:p>
                      </p:txBody>
                    </p:sp>
                    <p:grpSp>
                      <p:nvGrpSpPr>
                        <p:cNvPr id="52" name="Group 51"/>
                        <p:cNvGrpSpPr/>
                        <p:nvPr/>
                      </p:nvGrpSpPr>
                      <p:grpSpPr>
                        <a:xfrm>
                          <a:off x="2033718" y="2362183"/>
                          <a:ext cx="918102" cy="108012"/>
                          <a:chOff x="2033718" y="2362183"/>
                          <a:chExt cx="918102" cy="108012"/>
                        </a:xfrm>
                      </p:grpSpPr>
                      <p:cxnSp>
                        <p:nvCxnSpPr>
                          <p:cNvPr id="62" name="Straight Connector 61"/>
                          <p:cNvCxnSpPr/>
                          <p:nvPr/>
                        </p:nvCxnSpPr>
                        <p:spPr>
                          <a:xfrm>
                            <a:off x="2087724" y="2384884"/>
                            <a:ext cx="864096" cy="0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63" name="Oval 62"/>
                          <p:cNvSpPr/>
                          <p:nvPr/>
                        </p:nvSpPr>
                        <p:spPr>
                          <a:xfrm>
                            <a:off x="2033718" y="2362183"/>
                            <a:ext cx="126014" cy="108012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s-AR"/>
                          </a:p>
                        </p:txBody>
                      </p:sp>
                    </p:grpSp>
                    <p:grpSp>
                      <p:nvGrpSpPr>
                        <p:cNvPr id="53" name="Group 52"/>
                        <p:cNvGrpSpPr/>
                        <p:nvPr/>
                      </p:nvGrpSpPr>
                      <p:grpSpPr>
                        <a:xfrm>
                          <a:off x="2051720" y="3717032"/>
                          <a:ext cx="918102" cy="108012"/>
                          <a:chOff x="2033718" y="2312876"/>
                          <a:chExt cx="918102" cy="108012"/>
                        </a:xfrm>
                      </p:grpSpPr>
                      <p:cxnSp>
                        <p:nvCxnSpPr>
                          <p:cNvPr id="60" name="Straight Connector 59"/>
                          <p:cNvCxnSpPr/>
                          <p:nvPr/>
                        </p:nvCxnSpPr>
                        <p:spPr>
                          <a:xfrm>
                            <a:off x="2087724" y="2384884"/>
                            <a:ext cx="864096" cy="0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61" name="Oval 60"/>
                          <p:cNvSpPr/>
                          <p:nvPr/>
                        </p:nvSpPr>
                        <p:spPr>
                          <a:xfrm>
                            <a:off x="2033718" y="2312876"/>
                            <a:ext cx="126014" cy="108012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s-AR"/>
                          </a:p>
                        </p:txBody>
                      </p:sp>
                    </p:grpSp>
                    <p:grpSp>
                      <p:nvGrpSpPr>
                        <p:cNvPr id="54" name="Group 53"/>
                        <p:cNvGrpSpPr/>
                        <p:nvPr/>
                      </p:nvGrpSpPr>
                      <p:grpSpPr>
                        <a:xfrm flipH="1">
                          <a:off x="6066166" y="2362183"/>
                          <a:ext cx="918102" cy="108012"/>
                          <a:chOff x="2033718" y="2362183"/>
                          <a:chExt cx="918102" cy="108012"/>
                        </a:xfrm>
                      </p:grpSpPr>
                      <p:cxnSp>
                        <p:nvCxnSpPr>
                          <p:cNvPr id="58" name="Straight Connector 57"/>
                          <p:cNvCxnSpPr/>
                          <p:nvPr/>
                        </p:nvCxnSpPr>
                        <p:spPr>
                          <a:xfrm>
                            <a:off x="2087724" y="2384884"/>
                            <a:ext cx="864096" cy="0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59" name="Oval 58"/>
                          <p:cNvSpPr/>
                          <p:nvPr/>
                        </p:nvSpPr>
                        <p:spPr>
                          <a:xfrm>
                            <a:off x="2033718" y="2362183"/>
                            <a:ext cx="126014" cy="108012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s-AR"/>
                          </a:p>
                        </p:txBody>
                      </p:sp>
                    </p:grpSp>
                    <p:grpSp>
                      <p:nvGrpSpPr>
                        <p:cNvPr id="55" name="Group 54"/>
                        <p:cNvGrpSpPr/>
                        <p:nvPr/>
                      </p:nvGrpSpPr>
                      <p:grpSpPr>
                        <a:xfrm flipH="1">
                          <a:off x="6084168" y="3717032"/>
                          <a:ext cx="918102" cy="108012"/>
                          <a:chOff x="2033718" y="2312876"/>
                          <a:chExt cx="918102" cy="108012"/>
                        </a:xfrm>
                      </p:grpSpPr>
                      <p:cxnSp>
                        <p:nvCxnSpPr>
                          <p:cNvPr id="56" name="Straight Connector 55"/>
                          <p:cNvCxnSpPr/>
                          <p:nvPr/>
                        </p:nvCxnSpPr>
                        <p:spPr>
                          <a:xfrm>
                            <a:off x="2087724" y="2384884"/>
                            <a:ext cx="864096" cy="0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57" name="Oval 56"/>
                          <p:cNvSpPr/>
                          <p:nvPr/>
                        </p:nvSpPr>
                        <p:spPr>
                          <a:xfrm>
                            <a:off x="2033718" y="2312876"/>
                            <a:ext cx="126014" cy="108012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s-AR"/>
                          </a:p>
                        </p:txBody>
                      </p:sp>
                    </p:grpSp>
                  </p:grpSp>
                  <p:grpSp>
                    <p:nvGrpSpPr>
                      <p:cNvPr id="25" name="Group 24"/>
                      <p:cNvGrpSpPr/>
                      <p:nvPr/>
                    </p:nvGrpSpPr>
                    <p:grpSpPr>
                      <a:xfrm>
                        <a:off x="1681789" y="3532016"/>
                        <a:ext cx="5247311" cy="649843"/>
                        <a:chOff x="1591193" y="4699285"/>
                        <a:chExt cx="5605662" cy="649843"/>
                      </a:xfrm>
                    </p:grpSpPr>
                    <p:cxnSp>
                      <p:nvCxnSpPr>
                        <p:cNvPr id="28" name="Straight Arrow Connector 27"/>
                        <p:cNvCxnSpPr/>
                        <p:nvPr/>
                      </p:nvCxnSpPr>
                      <p:spPr>
                        <a:xfrm flipH="1">
                          <a:off x="6559423" y="4709417"/>
                          <a:ext cx="439930" cy="0"/>
                        </a:xfrm>
                        <a:prstGeom prst="straightConnector1">
                          <a:avLst/>
                        </a:prstGeom>
                        <a:ln w="19050">
                          <a:tailEnd type="arrow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29" name="Group 28"/>
                        <p:cNvGrpSpPr/>
                        <p:nvPr/>
                      </p:nvGrpSpPr>
                      <p:grpSpPr>
                        <a:xfrm>
                          <a:off x="1591193" y="4699285"/>
                          <a:ext cx="5605662" cy="649843"/>
                          <a:chOff x="1996604" y="2143002"/>
                          <a:chExt cx="4702383" cy="649843"/>
                        </a:xfrm>
                      </p:grpSpPr>
                      <p:cxnSp>
                        <p:nvCxnSpPr>
                          <p:cNvPr id="32" name="Straight Arrow Connector 31"/>
                          <p:cNvCxnSpPr/>
                          <p:nvPr/>
                        </p:nvCxnSpPr>
                        <p:spPr>
                          <a:xfrm>
                            <a:off x="2483768" y="2143002"/>
                            <a:ext cx="369041" cy="0"/>
                          </a:xfrm>
                          <a:prstGeom prst="straightConnector1">
                            <a:avLst/>
                          </a:prstGeom>
                          <a:ln w="19050"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33" name="TextBox 32"/>
                              <p:cNvSpPr txBox="1"/>
                              <p:nvPr/>
                            </p:nvSpPr>
                            <p:spPr>
                              <a:xfrm>
                                <a:off x="2361335" y="2316886"/>
                                <a:ext cx="792088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sSub>
                                        <m:sSubPr>
                                          <m:ctrlPr>
                                            <a:rPr lang="es-A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AR" b="0" i="1" smtClean="0">
                                              <a:latin typeface="Cambria Math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s-AR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oMath>
                                  </m:oMathPara>
                                </a14:m>
                                <a:endParaRPr lang="es-AR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33" name="TextBox 32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2361335" y="2316886"/>
                                <a:ext cx="792088" cy="369332"/>
                              </a:xfrm>
                              <a:prstGeom prst="rect">
                                <a:avLst/>
                              </a:prstGeom>
                              <a:blipFill rotWithShape="1">
                                <a:blip r:embed="rId15"/>
                                <a:stretch>
                                  <a:fillRect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s-AR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35" name="TextBox 34"/>
                              <p:cNvSpPr txBox="1"/>
                              <p:nvPr/>
                            </p:nvSpPr>
                            <p:spPr>
                              <a:xfrm>
                                <a:off x="1996604" y="2423513"/>
                                <a:ext cx="792088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s-AR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</m:oMath>
                                  </m:oMathPara>
                                </a14:m>
                                <a:endParaRPr lang="es-AR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35" name="TextBox 34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1996604" y="2423513"/>
                                <a:ext cx="792088" cy="369332"/>
                              </a:xfrm>
                              <a:prstGeom prst="rect">
                                <a:avLst/>
                              </a:prstGeom>
                              <a:blipFill rotWithShape="1">
                                <a:blip r:embed="rId16"/>
                                <a:stretch>
                                  <a:fillRect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s-AR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36" name="TextBox 35"/>
                              <p:cNvSpPr txBox="1"/>
                              <p:nvPr/>
                            </p:nvSpPr>
                            <p:spPr>
                              <a:xfrm>
                                <a:off x="5906899" y="2364133"/>
                                <a:ext cx="792088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sSub>
                                        <m:sSubPr>
                                          <m:ctrlPr>
                                            <a:rPr lang="es-A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AR" b="0" i="1" smtClean="0">
                                              <a:latin typeface="Cambria Math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s-AR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oMath>
                                  </m:oMathPara>
                                </a14:m>
                                <a:endParaRPr lang="es-AR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36" name="TextBox 35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5906899" y="2364133"/>
                                <a:ext cx="792088" cy="369332"/>
                              </a:xfrm>
                              <a:prstGeom prst="rect">
                                <a:avLst/>
                              </a:prstGeom>
                              <a:blipFill rotWithShape="1">
                                <a:blip r:embed="rId17"/>
                                <a:stretch>
                                  <a:fillRect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s-AR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</p:grpSp>
                  </p:grpSp>
                </p:grpSp>
              </p:grpSp>
              <p:grpSp>
                <p:nvGrpSpPr>
                  <p:cNvPr id="123" name="Group 122"/>
                  <p:cNvGrpSpPr/>
                  <p:nvPr/>
                </p:nvGrpSpPr>
                <p:grpSpPr>
                  <a:xfrm>
                    <a:off x="1131927" y="2273256"/>
                    <a:ext cx="1334901" cy="1399220"/>
                    <a:chOff x="286858" y="2783271"/>
                    <a:chExt cx="1334901" cy="1399220"/>
                  </a:xfrm>
                </p:grpSpPr>
                <p:grpSp>
                  <p:nvGrpSpPr>
                    <p:cNvPr id="107" name="Group 106"/>
                    <p:cNvGrpSpPr/>
                    <p:nvPr/>
                  </p:nvGrpSpPr>
                  <p:grpSpPr>
                    <a:xfrm>
                      <a:off x="286858" y="2783271"/>
                      <a:ext cx="1244718" cy="1399220"/>
                      <a:chOff x="3128772" y="4626336"/>
                      <a:chExt cx="1244718" cy="1399220"/>
                    </a:xfrm>
                  </p:grpSpPr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108" name="TextBox 107"/>
                          <p:cNvSpPr txBox="1"/>
                          <p:nvPr/>
                        </p:nvSpPr>
                        <p:spPr>
                          <a:xfrm flipH="1">
                            <a:off x="3128772" y="5548389"/>
                            <a:ext cx="602544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s-A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b="0" i="1" smtClean="0">
                                          <a:latin typeface="Cambria Math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s-AR" b="0" i="1" smtClean="0">
                                          <a:latin typeface="Cambria Math"/>
                                        </a:rPr>
                                        <m:t>𝐺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s-AR" dirty="0"/>
                          </a:p>
                        </p:txBody>
                      </p:sp>
                    </mc:Choice>
                    <mc:Fallback>
                      <p:sp>
                        <p:nvSpPr>
                          <p:cNvPr id="108" name="TextBox 107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 flipH="1">
                            <a:off x="3128772" y="5548389"/>
                            <a:ext cx="602544" cy="369332"/>
                          </a:xfrm>
                          <a:prstGeom prst="rect">
                            <a:avLst/>
                          </a:prstGeom>
                          <a:blipFill>
                            <a:blip r:embed="rId18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s-AR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grpSp>
                    <p:nvGrpSpPr>
                      <p:cNvPr id="109" name="Group 108"/>
                      <p:cNvGrpSpPr/>
                      <p:nvPr/>
                    </p:nvGrpSpPr>
                    <p:grpSpPr>
                      <a:xfrm>
                        <a:off x="3220863" y="4626336"/>
                        <a:ext cx="1152627" cy="1399220"/>
                        <a:chOff x="2049496" y="4626336"/>
                        <a:chExt cx="1152627" cy="1399220"/>
                      </a:xfrm>
                    </p:grpSpPr>
                    <p:grpSp>
                      <p:nvGrpSpPr>
                        <p:cNvPr id="110" name="Group 109"/>
                        <p:cNvGrpSpPr/>
                        <p:nvPr/>
                      </p:nvGrpSpPr>
                      <p:grpSpPr>
                        <a:xfrm>
                          <a:off x="2049496" y="4626336"/>
                          <a:ext cx="1152627" cy="1399220"/>
                          <a:chOff x="2049496" y="4626336"/>
                          <a:chExt cx="1152627" cy="1399220"/>
                        </a:xfrm>
                      </p:grpSpPr>
                      <p:grpSp>
                        <p:nvGrpSpPr>
                          <p:cNvPr id="112" name="Group 111"/>
                          <p:cNvGrpSpPr/>
                          <p:nvPr/>
                        </p:nvGrpSpPr>
                        <p:grpSpPr>
                          <a:xfrm flipH="1">
                            <a:off x="2049496" y="4626336"/>
                            <a:ext cx="827856" cy="1394952"/>
                            <a:chOff x="4642240" y="1935328"/>
                            <a:chExt cx="827856" cy="1394952"/>
                          </a:xfrm>
                        </p:grpSpPr>
                        <mc:AlternateContent xmlns:mc="http://schemas.openxmlformats.org/markup-compatibility/2006">
                          <mc:Choice xmlns:a14="http://schemas.microsoft.com/office/drawing/2010/main" Requires="a14">
                            <p:sp>
                              <p:nvSpPr>
                                <p:cNvPr id="114" name="TextBox 113"/>
                                <p:cNvSpPr txBox="1"/>
                                <p:nvPr/>
                              </p:nvSpPr>
                              <p:spPr>
                                <a:xfrm>
                                  <a:off x="4867552" y="2106488"/>
                                  <a:ext cx="602544" cy="369332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/>
                                  <a14:m>
                                    <m:oMathPara xmlns:m="http://schemas.openxmlformats.org/officeDocument/2006/math">
                                      <m:oMathParaPr>
                                        <m:jc m:val="centerGroup"/>
                                      </m:oMathParaPr>
                                      <m:oMath xmlns:m="http://schemas.openxmlformats.org/officeDocument/2006/math">
                                        <m:sSub>
                                          <m:sSubPr>
                                            <m:ctrlPr>
                                              <a:rPr lang="es-AR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AR" b="0" i="1" smtClean="0">
                                                <a:latin typeface="Cambria Math"/>
                                              </a:rPr>
                                              <m:t>𝑍</m:t>
                                            </m:r>
                                          </m:e>
                                          <m:sub>
                                            <m:r>
                                              <a:rPr lang="es-AR" b="0" i="1" smtClean="0">
                                                <a:latin typeface="Cambria Math"/>
                                              </a:rPr>
                                              <m:t>𝐺</m:t>
                                            </m:r>
                                          </m:sub>
                                        </m:sSub>
                                      </m:oMath>
                                    </m:oMathPara>
                                  </a14:m>
                                  <a:endParaRPr lang="es-AR" dirty="0"/>
                                </a:p>
                              </p:txBody>
                            </p:sp>
                          </mc:Choice>
                          <mc:Fallback>
                            <p:sp>
                              <p:nvSpPr>
                                <p:cNvPr id="114" name="TextBox 113"/>
                                <p:cNvSpPr txBox="1">
                                  <a:spLocks noRot="1" noChangeAspect="1" noMove="1" noResize="1" noEditPoints="1" noAdjustHandles="1" noChangeArrowheads="1" noChangeShapeType="1" noTextEdit="1"/>
                                </p:cNvSpPr>
                                <p:nvPr/>
                              </p:nvSpPr>
                              <p:spPr>
                                <a:xfrm>
                                  <a:off x="4867552" y="2106488"/>
                                  <a:ext cx="602544" cy="369332"/>
                                </a:xfrm>
                                <a:prstGeom prst="rect">
                                  <a:avLst/>
                                </a:prstGeom>
                                <a:blipFill>
                                  <a:blip r:embed="rId19"/>
                                  <a:stretch>
                                    <a:fillRect/>
                                  </a:stretch>
                                </a:blipFill>
                              </p:spPr>
                              <p:txBody>
                                <a:bodyPr/>
                                <a:lstStyle/>
                                <a:p>
                                  <a:r>
                                    <a:rPr lang="es-AR">
                                      <a:noFill/>
                                    </a:rPr>
                                    <a:t> </a:t>
                                  </a:r>
                                </a:p>
                              </p:txBody>
                            </p:sp>
                          </mc:Fallback>
                        </mc:AlternateContent>
                        <p:cxnSp>
                          <p:nvCxnSpPr>
                            <p:cNvPr id="115" name="Straight Connector 114"/>
                            <p:cNvCxnSpPr/>
                            <p:nvPr/>
                          </p:nvCxnSpPr>
                          <p:spPr>
                            <a:xfrm rot="5400000">
                              <a:off x="4603656" y="2099658"/>
                              <a:ext cx="328660" cy="0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16" name="Straight Connector 115"/>
                            <p:cNvCxnSpPr>
                              <a:stCxn id="120" idx="1"/>
                            </p:cNvCxnSpPr>
                            <p:nvPr/>
                          </p:nvCxnSpPr>
                          <p:spPr>
                            <a:xfrm>
                              <a:off x="4779916" y="2610200"/>
                              <a:ext cx="31380" cy="720080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120" name="Rectangle 119"/>
                            <p:cNvSpPr/>
                            <p:nvPr/>
                          </p:nvSpPr>
                          <p:spPr>
                            <a:xfrm rot="16200000">
                              <a:off x="4506135" y="2198743"/>
                              <a:ext cx="547562" cy="275352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s-AR"/>
                            </a:p>
                          </p:txBody>
                        </p:sp>
                      </p:grpSp>
                      <p:cxnSp>
                        <p:nvCxnSpPr>
                          <p:cNvPr id="113" name="Straight Connector 112"/>
                          <p:cNvCxnSpPr/>
                          <p:nvPr/>
                        </p:nvCxnSpPr>
                        <p:spPr>
                          <a:xfrm flipH="1">
                            <a:off x="2702319" y="6025556"/>
                            <a:ext cx="499804" cy="0"/>
                          </a:xfrm>
                          <a:prstGeom prst="line">
                            <a:avLst/>
                          </a:prstGeom>
                          <a:ln w="1905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111" name="Oval 110"/>
                        <p:cNvSpPr/>
                        <p:nvPr/>
                      </p:nvSpPr>
                      <p:spPr>
                        <a:xfrm>
                          <a:off x="2438737" y="5409220"/>
                          <a:ext cx="549087" cy="459105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AR"/>
                        </a:p>
                      </p:txBody>
                    </p:sp>
                  </p:grpSp>
                </p:grpSp>
                <p:cxnSp>
                  <p:nvCxnSpPr>
                    <p:cNvPr id="122" name="Straight Connector 121"/>
                    <p:cNvCxnSpPr/>
                    <p:nvPr/>
                  </p:nvCxnSpPr>
                  <p:spPr>
                    <a:xfrm flipH="1">
                      <a:off x="1121955" y="2783271"/>
                      <a:ext cx="499804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" name="Group 3"/>
                <p:cNvGrpSpPr/>
                <p:nvPr/>
              </p:nvGrpSpPr>
              <p:grpSpPr>
                <a:xfrm>
                  <a:off x="1979712" y="5265204"/>
                  <a:ext cx="5760640" cy="815185"/>
                  <a:chOff x="1979712" y="2875604"/>
                  <a:chExt cx="5760640" cy="81518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8" name="TextBox 67"/>
                      <p:cNvSpPr txBox="1"/>
                      <p:nvPr/>
                    </p:nvSpPr>
                    <p:spPr>
                      <a:xfrm>
                        <a:off x="2067942" y="3321457"/>
                        <a:ext cx="88387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s-AR" b="0" i="1" smtClean="0">
                                  <a:latin typeface="Cambria Math"/>
                                </a:rPr>
                                <m:t>−</m:t>
                              </m:r>
                            </m:oMath>
                          </m:oMathPara>
                        </a14:m>
                        <a:endParaRPr lang="es-AR" dirty="0"/>
                      </a:p>
                    </p:txBody>
                  </p:sp>
                </mc:Choice>
                <mc:Fallback xmlns="">
                  <p:sp>
                    <p:nvSpPr>
                      <p:cNvPr id="68" name="TextBox 6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67942" y="3321457"/>
                        <a:ext cx="883878" cy="369332"/>
                      </a:xfrm>
                      <a:prstGeom prst="rect">
                        <a:avLst/>
                      </a:prstGeom>
                      <a:blipFill rotWithShape="1">
                        <a:blip r:embed="rId2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s-A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9" name="TextBox 68"/>
                      <p:cNvSpPr txBox="1"/>
                      <p:nvPr/>
                    </p:nvSpPr>
                    <p:spPr>
                      <a:xfrm>
                        <a:off x="6804248" y="3298360"/>
                        <a:ext cx="88387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s-AR" b="0" i="1" smtClean="0">
                                  <a:latin typeface="Cambria Math"/>
                                </a:rPr>
                                <m:t>−</m:t>
                              </m:r>
                            </m:oMath>
                          </m:oMathPara>
                        </a14:m>
                        <a:endParaRPr lang="es-AR" dirty="0"/>
                      </a:p>
                    </p:txBody>
                  </p:sp>
                </mc:Choice>
                <mc:Fallback xmlns="">
                  <p:sp>
                    <p:nvSpPr>
                      <p:cNvPr id="69" name="TextBox 6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804248" y="3298360"/>
                        <a:ext cx="883878" cy="369332"/>
                      </a:xfrm>
                      <a:prstGeom prst="rect">
                        <a:avLst/>
                      </a:prstGeom>
                      <a:blipFill rotWithShape="1">
                        <a:blip r:embed="rId2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s-A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0" name="TextBox 69"/>
                      <p:cNvSpPr txBox="1"/>
                      <p:nvPr/>
                    </p:nvSpPr>
                    <p:spPr>
                      <a:xfrm>
                        <a:off x="1979712" y="2875604"/>
                        <a:ext cx="88387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A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b="0" i="1" smtClean="0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AR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s-AR" dirty="0"/>
                      </a:p>
                    </p:txBody>
                  </p:sp>
                </mc:Choice>
                <mc:Fallback xmlns="">
                  <p:sp>
                    <p:nvSpPr>
                      <p:cNvPr id="70" name="TextBox 6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979712" y="2875604"/>
                        <a:ext cx="883878" cy="369332"/>
                      </a:xfrm>
                      <a:prstGeom prst="rect">
                        <a:avLst/>
                      </a:prstGeom>
                      <a:blipFill rotWithShape="1">
                        <a:blip r:embed="rId2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s-A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1" name="TextBox 70"/>
                      <p:cNvSpPr txBox="1"/>
                      <p:nvPr/>
                    </p:nvSpPr>
                    <p:spPr>
                      <a:xfrm>
                        <a:off x="6856474" y="2875604"/>
                        <a:ext cx="88387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A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b="0" i="1" smtClean="0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AR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s-AR" dirty="0"/>
                      </a:p>
                    </p:txBody>
                  </p:sp>
                </mc:Choice>
                <mc:Fallback xmlns="">
                  <p:sp>
                    <p:nvSpPr>
                      <p:cNvPr id="71" name="TextBox 7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856474" y="2875604"/>
                        <a:ext cx="883878" cy="369332"/>
                      </a:xfrm>
                      <a:prstGeom prst="rect">
                        <a:avLst/>
                      </a:prstGeom>
                      <a:blipFill rotWithShape="1">
                        <a:blip r:embed="rId2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s-A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6820470" y="4797152"/>
                    <a:ext cx="88387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AR" i="1" smtClean="0">
                              <a:latin typeface="Cambria Math"/>
                            </a:rPr>
                            <m:t>+</m:t>
                          </m:r>
                        </m:oMath>
                      </m:oMathPara>
                    </a14:m>
                    <a:endParaRPr lang="es-AR" dirty="0"/>
                  </a:p>
                </p:txBody>
              </p:sp>
            </mc:Choice>
            <mc:Fallback xmlns="">
              <p:sp>
                <p:nvSpPr>
                  <p:cNvPr id="64" name="TextBox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20470" y="4797152"/>
                    <a:ext cx="883878" cy="369332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A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1515350" y="5395162"/>
              <a:ext cx="1688498" cy="1139474"/>
              <a:chOff x="1515350" y="5395162"/>
              <a:chExt cx="1688498" cy="1139474"/>
            </a:xfrm>
          </p:grpSpPr>
          <p:cxnSp>
            <p:nvCxnSpPr>
              <p:cNvPr id="12" name="Elbow Connector 11"/>
              <p:cNvCxnSpPr/>
              <p:nvPr/>
            </p:nvCxnSpPr>
            <p:spPr>
              <a:xfrm flipV="1">
                <a:off x="2150255" y="5395162"/>
                <a:ext cx="1053593" cy="950162"/>
              </a:xfrm>
              <a:prstGeom prst="bentConnector3">
                <a:avLst/>
              </a:prstGeom>
              <a:ln>
                <a:prstDash val="dash"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1515350" y="6165304"/>
                    <a:ext cx="78839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/>
                                  <a:ea typeface="Cambria Math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s-AR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5350" y="6165304"/>
                    <a:ext cx="788398" cy="369332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A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2" name="Elbow Connector 71"/>
            <p:cNvCxnSpPr/>
            <p:nvPr/>
          </p:nvCxnSpPr>
          <p:spPr>
            <a:xfrm rot="10800000">
              <a:off x="6506739" y="5373216"/>
              <a:ext cx="1053593" cy="950162"/>
            </a:xfrm>
            <a:prstGeom prst="bentConnector3">
              <a:avLst/>
            </a:prstGeom>
            <a:ln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7344308" y="6129300"/>
                  <a:ext cx="7883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A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/>
                                <a:ea typeface="Cambria Math"/>
                              </a:rPr>
                              <m:t>Γ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s-AR" dirty="0"/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4308" y="6129300"/>
                  <a:ext cx="788398" cy="36933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5" name="Rectangle 119"/>
          <p:cNvSpPr/>
          <p:nvPr/>
        </p:nvSpPr>
        <p:spPr>
          <a:xfrm rot="5400000" flipH="1">
            <a:off x="5282427" y="2699267"/>
            <a:ext cx="342911" cy="1804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7" name="Straight Connector 115"/>
          <p:cNvCxnSpPr/>
          <p:nvPr/>
        </p:nvCxnSpPr>
        <p:spPr>
          <a:xfrm flipH="1">
            <a:off x="5436096" y="2953916"/>
            <a:ext cx="31380" cy="720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Oval 110"/>
          <p:cNvSpPr/>
          <p:nvPr/>
        </p:nvSpPr>
        <p:spPr>
          <a:xfrm>
            <a:off x="5265432" y="3176073"/>
            <a:ext cx="359842" cy="2875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3" name="Straight Connector 55"/>
          <p:cNvCxnSpPr/>
          <p:nvPr/>
        </p:nvCxnSpPr>
        <p:spPr>
          <a:xfrm flipH="1">
            <a:off x="5436096" y="3663026"/>
            <a:ext cx="540060" cy="1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55"/>
          <p:cNvCxnSpPr/>
          <p:nvPr/>
        </p:nvCxnSpPr>
        <p:spPr>
          <a:xfrm flipH="1">
            <a:off x="5472100" y="2294261"/>
            <a:ext cx="540060" cy="1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114"/>
          <p:cNvCxnSpPr/>
          <p:nvPr/>
        </p:nvCxnSpPr>
        <p:spPr>
          <a:xfrm rot="16200000" flipH="1">
            <a:off x="5303146" y="2453707"/>
            <a:ext cx="3286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114"/>
          <p:cNvCxnSpPr/>
          <p:nvPr/>
        </p:nvCxnSpPr>
        <p:spPr>
          <a:xfrm>
            <a:off x="3670785" y="2308177"/>
            <a:ext cx="0" cy="13548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119"/>
          <p:cNvSpPr/>
          <p:nvPr/>
        </p:nvSpPr>
        <p:spPr>
          <a:xfrm rot="5400000" flipH="1">
            <a:off x="3499329" y="2878725"/>
            <a:ext cx="342911" cy="1804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9" name="Straight Connector 55"/>
          <p:cNvCxnSpPr/>
          <p:nvPr/>
        </p:nvCxnSpPr>
        <p:spPr>
          <a:xfrm flipH="1">
            <a:off x="3239852" y="2294846"/>
            <a:ext cx="415123" cy="14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55"/>
          <p:cNvCxnSpPr/>
          <p:nvPr/>
        </p:nvCxnSpPr>
        <p:spPr>
          <a:xfrm flipH="1">
            <a:off x="3214673" y="3679571"/>
            <a:ext cx="415123" cy="14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19"/>
              <p:cNvSpPr txBox="1"/>
              <p:nvPr/>
            </p:nvSpPr>
            <p:spPr>
              <a:xfrm>
                <a:off x="3714079" y="2759958"/>
                <a:ext cx="6025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82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079" y="2759958"/>
                <a:ext cx="602544" cy="369332"/>
              </a:xfrm>
              <a:prstGeom prst="rect">
                <a:avLst/>
              </a:prstGeom>
              <a:blipFill>
                <a:blip r:embed="rId2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19"/>
              <p:cNvSpPr txBox="1"/>
              <p:nvPr/>
            </p:nvSpPr>
            <p:spPr>
              <a:xfrm>
                <a:off x="4824201" y="2464950"/>
                <a:ext cx="6025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83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201" y="2464950"/>
                <a:ext cx="602544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19"/>
              <p:cNvSpPr txBox="1"/>
              <p:nvPr/>
            </p:nvSpPr>
            <p:spPr>
              <a:xfrm>
                <a:off x="4748220" y="3100428"/>
                <a:ext cx="6025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84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220" y="3100428"/>
                <a:ext cx="602544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ángulo 10"/>
              <p:cNvSpPr/>
              <p:nvPr/>
            </p:nvSpPr>
            <p:spPr>
              <a:xfrm>
                <a:off x="719572" y="4926798"/>
                <a:ext cx="7035206" cy="16345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s-ES" sz="2400" dirty="0" smtClean="0">
                    <a:ea typeface="Verdana" pitchFamily="34" charset="0"/>
                  </a:rPr>
                  <a:t>Potencia disponible en el generador: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ES" sz="2400" i="1">
                            <a:latin typeface="Cambria Math" panose="02040503050406030204" pitchFamily="18" charset="0"/>
                            <a:ea typeface="Verdana" pitchFamily="34" charset="0"/>
                          </a:rPr>
                          <m:t>𝑃</m:t>
                        </m:r>
                      </m:e>
                      <m:sub>
                        <m:r>
                          <a:rPr lang="es-ES" sz="2400" i="1">
                            <a:latin typeface="Cambria Math" panose="02040503050406030204" pitchFamily="18" charset="0"/>
                            <a:ea typeface="Verdana" pitchFamily="34" charset="0"/>
                          </a:rPr>
                          <m:t>𝑎𝑣</m:t>
                        </m:r>
                        <m:r>
                          <a:rPr lang="es-ES" sz="2400" i="1">
                            <a:latin typeface="Cambria Math" panose="02040503050406030204" pitchFamily="18" charset="0"/>
                            <a:ea typeface="Verdana" pitchFamily="34" charset="0"/>
                          </a:rPr>
                          <m:t>,</m:t>
                        </m:r>
                        <m:r>
                          <a:rPr lang="es-ES" sz="2400" i="1">
                            <a:latin typeface="Cambria Math" panose="02040503050406030204" pitchFamily="18" charset="0"/>
                            <a:ea typeface="Verdana" pitchFamily="34" charset="0"/>
                          </a:rPr>
                          <m:t>𝐺</m:t>
                        </m:r>
                      </m:sub>
                    </m:sSub>
                  </m:oMath>
                </a14:m>
                <a:endParaRPr lang="es-ES" sz="2400" dirty="0" smtClean="0"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r>
                  <a:rPr lang="es-AR" sz="2400" dirty="0" smtClean="0">
                    <a:ea typeface="Verdana" pitchFamily="34" charset="0"/>
                  </a:rPr>
                  <a:t>Potencia entregada a la entrada: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AR" sz="2400" i="1">
                            <a:latin typeface="Cambria Math" panose="02040503050406030204" pitchFamily="18" charset="0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s-ES" sz="2400" i="1">
                            <a:latin typeface="Cambria Math" panose="02040503050406030204" pitchFamily="18" charset="0"/>
                            <a:ea typeface="Cambria Math"/>
                          </a:rPr>
                          <m:t>𝑑𝑒</m:t>
                        </m:r>
                        <m:r>
                          <a:rPr lang="es-ES" sz="2400" i="1"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Verdana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s-ES" sz="2400" dirty="0" smtClean="0"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r>
                  <a:rPr lang="es-ES" sz="2400" dirty="0">
                    <a:ea typeface="Verdana" pitchFamily="34" charset="0"/>
                  </a:rPr>
                  <a:t>Potencia disponible en </a:t>
                </a:r>
                <a:r>
                  <a:rPr lang="es-ES" sz="2400" dirty="0" smtClean="0">
                    <a:ea typeface="Verdana" pitchFamily="34" charset="0"/>
                  </a:rPr>
                  <a:t>la salida: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ES" sz="2400" i="1">
                            <a:latin typeface="Cambria Math" panose="02040503050406030204" pitchFamily="18" charset="0"/>
                            <a:ea typeface="Verdana" pitchFamily="34" charset="0"/>
                          </a:rPr>
                          <m:t>𝑃</m:t>
                        </m:r>
                      </m:e>
                      <m:sub>
                        <m:r>
                          <a:rPr lang="es-ES" sz="2400" i="1">
                            <a:latin typeface="Cambria Math" panose="02040503050406030204" pitchFamily="18" charset="0"/>
                            <a:ea typeface="Verdana" pitchFamily="34" charset="0"/>
                          </a:rPr>
                          <m:t>𝑎𝑣</m:t>
                        </m:r>
                        <m:r>
                          <a:rPr lang="es-ES" sz="2400" i="1">
                            <a:latin typeface="Cambria Math" panose="02040503050406030204" pitchFamily="18" charset="0"/>
                            <a:ea typeface="Verdana" pitchFamily="34" charset="0"/>
                          </a:rPr>
                          <m:t>,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Verdana" pitchFamily="34" charset="0"/>
                          </a:rPr>
                          <m:t>𝑜</m:t>
                        </m:r>
                      </m:sub>
                    </m:sSub>
                  </m:oMath>
                </a14:m>
                <a:endParaRPr lang="es-ES" sz="2400" dirty="0"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r>
                  <a:rPr lang="es-AR" sz="2400" dirty="0">
                    <a:ea typeface="Verdana" pitchFamily="34" charset="0"/>
                  </a:rPr>
                  <a:t>Potencia entregada a la </a:t>
                </a:r>
                <a:r>
                  <a:rPr lang="es-AR" sz="2400" dirty="0" smtClean="0">
                    <a:ea typeface="Verdana" pitchFamily="34" charset="0"/>
                  </a:rPr>
                  <a:t>carga: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AR" sz="2400" i="1">
                            <a:latin typeface="Cambria Math" panose="02040503050406030204" pitchFamily="18" charset="0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s-ES" sz="2400" i="1">
                            <a:latin typeface="Cambria Math" panose="02040503050406030204" pitchFamily="18" charset="0"/>
                            <a:ea typeface="Cambria Math"/>
                          </a:rPr>
                          <m:t>𝑑𝑒</m:t>
                        </m:r>
                        <m:r>
                          <a:rPr lang="es-ES" sz="2400" i="1"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Verdana" pitchFamily="34" charset="0"/>
                          </a:rPr>
                          <m:t>𝐿</m:t>
                        </m:r>
                      </m:sub>
                    </m:sSub>
                  </m:oMath>
                </a14:m>
                <a:endParaRPr lang="es-ES" sz="2400" dirty="0">
                  <a:latin typeface="Verdana" pitchFamily="34" charset="0"/>
                  <a:ea typeface="Verdana" pitchFamily="34" charset="0"/>
                </a:endParaRPr>
              </a:p>
            </p:txBody>
          </p:sp>
        </mc:Choice>
        <mc:Fallback>
          <p:sp>
            <p:nvSpPr>
              <p:cNvPr id="11" name="Rectá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72" y="4926798"/>
                <a:ext cx="7035206" cy="1634550"/>
              </a:xfrm>
              <a:prstGeom prst="rect">
                <a:avLst/>
              </a:prstGeom>
              <a:blipFill>
                <a:blip r:embed="rId30"/>
                <a:stretch>
                  <a:fillRect l="-1300" t="-2612" b="-709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Cerrar llave 84"/>
          <p:cNvSpPr/>
          <p:nvPr/>
        </p:nvSpPr>
        <p:spPr>
          <a:xfrm rot="5400000">
            <a:off x="1699958" y="3668530"/>
            <a:ext cx="351551" cy="118637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3" name="Cerrar llave 92"/>
          <p:cNvSpPr/>
          <p:nvPr/>
        </p:nvSpPr>
        <p:spPr>
          <a:xfrm rot="5400000">
            <a:off x="3220788" y="3663008"/>
            <a:ext cx="351551" cy="1186378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4" name="Cerrar llave 93"/>
          <p:cNvSpPr/>
          <p:nvPr/>
        </p:nvSpPr>
        <p:spPr>
          <a:xfrm rot="5400000">
            <a:off x="5358508" y="3659325"/>
            <a:ext cx="351551" cy="1186378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5" name="Cerrar llave 94"/>
          <p:cNvSpPr/>
          <p:nvPr/>
        </p:nvSpPr>
        <p:spPr>
          <a:xfrm rot="5400000">
            <a:off x="6779788" y="3682444"/>
            <a:ext cx="351551" cy="118637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6" name="TextBox 107"/>
          <p:cNvSpPr txBox="1"/>
          <p:nvPr/>
        </p:nvSpPr>
        <p:spPr>
          <a:xfrm flipH="1">
            <a:off x="1249092" y="4482091"/>
            <a:ext cx="1206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s-ES" dirty="0" smtClean="0"/>
              <a:t>Generador</a:t>
            </a:r>
            <a:endParaRPr lang="es-AR" dirty="0"/>
          </a:p>
        </p:txBody>
      </p:sp>
      <p:sp>
        <p:nvSpPr>
          <p:cNvPr id="97" name="TextBox 107"/>
          <p:cNvSpPr txBox="1"/>
          <p:nvPr/>
        </p:nvSpPr>
        <p:spPr>
          <a:xfrm flipH="1">
            <a:off x="3000944" y="4482091"/>
            <a:ext cx="1206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s-ES" dirty="0" smtClean="0"/>
              <a:t>Entrada</a:t>
            </a:r>
            <a:endParaRPr lang="es-AR" dirty="0"/>
          </a:p>
        </p:txBody>
      </p:sp>
      <p:sp>
        <p:nvSpPr>
          <p:cNvPr id="98" name="TextBox 107"/>
          <p:cNvSpPr txBox="1"/>
          <p:nvPr/>
        </p:nvSpPr>
        <p:spPr>
          <a:xfrm flipH="1">
            <a:off x="5156011" y="4496736"/>
            <a:ext cx="1206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s-ES" dirty="0" smtClean="0"/>
              <a:t>Salida</a:t>
            </a:r>
            <a:endParaRPr lang="es-AR" dirty="0"/>
          </a:p>
        </p:txBody>
      </p:sp>
      <p:sp>
        <p:nvSpPr>
          <p:cNvPr id="99" name="TextBox 107"/>
          <p:cNvSpPr txBox="1"/>
          <p:nvPr/>
        </p:nvSpPr>
        <p:spPr>
          <a:xfrm flipH="1">
            <a:off x="6645426" y="4525209"/>
            <a:ext cx="1206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s-ES" dirty="0" smtClean="0"/>
              <a:t>Carga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28230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0628"/>
            <a:ext cx="9144000" cy="728699"/>
          </a:xfrm>
        </p:spPr>
        <p:txBody>
          <a:bodyPr>
            <a:noAutofit/>
          </a:bodyPr>
          <a:lstStyle/>
          <a:p>
            <a:r>
              <a:rPr lang="es-AR" sz="3200" dirty="0" smtClean="0"/>
              <a:t>Ganancia </a:t>
            </a:r>
            <a:r>
              <a:rPr lang="es-AR" sz="3200" dirty="0"/>
              <a:t>Disponible </a:t>
            </a:r>
            <a:r>
              <a:rPr lang="es-AR" sz="3200" dirty="0" smtClean="0"/>
              <a:t>y de Transducción</a:t>
            </a:r>
            <a:endParaRPr lang="es-AR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91" y="800708"/>
            <a:ext cx="9025109" cy="2016224"/>
          </a:xfrm>
        </p:spPr>
        <p:txBody>
          <a:bodyPr>
            <a:noAutofit/>
          </a:bodyPr>
          <a:lstStyle/>
          <a:p>
            <a:pPr algn="just"/>
            <a:r>
              <a:rPr lang="es-ES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Usando estas relaciones definimos tres ganancias.</a:t>
            </a:r>
            <a:endParaRPr lang="es-AR" sz="24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920046" y="1664804"/>
            <a:ext cx="7255989" cy="2047577"/>
            <a:chOff x="1116867" y="4487059"/>
            <a:chExt cx="7255989" cy="2047577"/>
          </a:xfrm>
        </p:grpSpPr>
        <p:grpSp>
          <p:nvGrpSpPr>
            <p:cNvPr id="10" name="Group 9"/>
            <p:cNvGrpSpPr/>
            <p:nvPr/>
          </p:nvGrpSpPr>
          <p:grpSpPr>
            <a:xfrm>
              <a:off x="1116867" y="4487059"/>
              <a:ext cx="7255989" cy="1800200"/>
              <a:chOff x="1116867" y="4487059"/>
              <a:chExt cx="7255989" cy="1800200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1116867" y="4487059"/>
                <a:ext cx="7255989" cy="1800200"/>
                <a:chOff x="1116867" y="4487059"/>
                <a:chExt cx="7255989" cy="1800200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1116867" y="4487059"/>
                  <a:ext cx="7255989" cy="1800200"/>
                  <a:chOff x="1131927" y="2032584"/>
                  <a:chExt cx="7255989" cy="1800200"/>
                </a:xfrm>
              </p:grpSpPr>
              <p:grpSp>
                <p:nvGrpSpPr>
                  <p:cNvPr id="7" name="Group 6"/>
                  <p:cNvGrpSpPr/>
                  <p:nvPr/>
                </p:nvGrpSpPr>
                <p:grpSpPr>
                  <a:xfrm>
                    <a:off x="2059831" y="2032584"/>
                    <a:ext cx="6328085" cy="1800200"/>
                    <a:chOff x="2059831" y="2032584"/>
                    <a:chExt cx="6328085" cy="1800200"/>
                  </a:xfrm>
                </p:grpSpPr>
                <p:grpSp>
                  <p:nvGrpSpPr>
                    <p:cNvPr id="6" name="Group 5"/>
                    <p:cNvGrpSpPr/>
                    <p:nvPr/>
                  </p:nvGrpSpPr>
                  <p:grpSpPr>
                    <a:xfrm>
                      <a:off x="7272300" y="2241128"/>
                      <a:ext cx="1115616" cy="1394952"/>
                      <a:chOff x="7272300" y="3726236"/>
                      <a:chExt cx="1115616" cy="1394952"/>
                    </a:xfrm>
                  </p:grpSpPr>
                  <p:sp>
                    <p:nvSpPr>
                      <p:cNvPr id="16" name="Rectangle 15"/>
                      <p:cNvSpPr/>
                      <p:nvPr/>
                    </p:nvSpPr>
                    <p:spPr>
                      <a:xfrm rot="16200000">
                        <a:off x="7283994" y="4261303"/>
                        <a:ext cx="705940" cy="275352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AR"/>
                      </a:p>
                    </p:txBody>
                  </p:sp>
                  <p:cxnSp>
                    <p:nvCxnSpPr>
                      <p:cNvPr id="17" name="Straight Connector 16"/>
                      <p:cNvCxnSpPr/>
                      <p:nvPr/>
                    </p:nvCxnSpPr>
                    <p:spPr>
                      <a:xfrm>
                        <a:off x="7272300" y="3738166"/>
                        <a:ext cx="328660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" name="Straight Connector 17"/>
                      <p:cNvCxnSpPr/>
                      <p:nvPr/>
                    </p:nvCxnSpPr>
                    <p:spPr>
                      <a:xfrm rot="5400000">
                        <a:off x="7460704" y="3890566"/>
                        <a:ext cx="328660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Straight Connector 18"/>
                      <p:cNvCxnSpPr/>
                      <p:nvPr/>
                    </p:nvCxnSpPr>
                    <p:spPr>
                      <a:xfrm rot="5400000">
                        <a:off x="7504014" y="4956858"/>
                        <a:ext cx="328660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20" name="TextBox 19"/>
                          <p:cNvSpPr txBox="1"/>
                          <p:nvPr/>
                        </p:nvSpPr>
                        <p:spPr>
                          <a:xfrm>
                            <a:off x="7785372" y="4187940"/>
                            <a:ext cx="602544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s-A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s-AR" dirty="0"/>
                          </a:p>
                        </p:txBody>
                      </p:sp>
                    </mc:Choice>
                    <mc:Fallback>
                      <p:sp>
                        <p:nvSpPr>
                          <p:cNvPr id="20" name="TextBox 19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7785372" y="4187940"/>
                            <a:ext cx="602544" cy="369332"/>
                          </a:xfrm>
                          <a:prstGeom prst="rect">
                            <a:avLst/>
                          </a:prstGeom>
                          <a:blipFill>
                            <a:blip r:embed="rId2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s-AR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21" name="Straight Connector 20"/>
                      <p:cNvCxnSpPr/>
                      <p:nvPr/>
                    </p:nvCxnSpPr>
                    <p:spPr>
                      <a:xfrm>
                        <a:off x="7308304" y="5121188"/>
                        <a:ext cx="328660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" name="Group 4"/>
                    <p:cNvGrpSpPr/>
                    <p:nvPr/>
                  </p:nvGrpSpPr>
                  <p:grpSpPr>
                    <a:xfrm>
                      <a:off x="2059831" y="2032584"/>
                      <a:ext cx="5284477" cy="1800200"/>
                      <a:chOff x="1681789" y="3517692"/>
                      <a:chExt cx="5284477" cy="1800200"/>
                    </a:xfrm>
                  </p:grpSpPr>
                  <p:grpSp>
                    <p:nvGrpSpPr>
                      <p:cNvPr id="41" name="Group 40"/>
                      <p:cNvGrpSpPr/>
                      <p:nvPr/>
                    </p:nvGrpSpPr>
                    <p:grpSpPr>
                      <a:xfrm>
                        <a:off x="1997714" y="3517692"/>
                        <a:ext cx="4968552" cy="1800200"/>
                        <a:chOff x="2033718" y="2168860"/>
                        <a:chExt cx="4968552" cy="1800200"/>
                      </a:xfrm>
                    </p:grpSpPr>
                    <p:sp>
                      <p:nvSpPr>
                        <p:cNvPr id="51" name="Rectangle 50"/>
                        <p:cNvSpPr/>
                        <p:nvPr/>
                      </p:nvSpPr>
                      <p:spPr>
                        <a:xfrm>
                          <a:off x="2951820" y="2168860"/>
                          <a:ext cx="3096344" cy="1800200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AR" dirty="0"/>
                        </a:p>
                      </p:txBody>
                    </p:sp>
                    <p:grpSp>
                      <p:nvGrpSpPr>
                        <p:cNvPr id="52" name="Group 51"/>
                        <p:cNvGrpSpPr/>
                        <p:nvPr/>
                      </p:nvGrpSpPr>
                      <p:grpSpPr>
                        <a:xfrm>
                          <a:off x="2033718" y="2362183"/>
                          <a:ext cx="918102" cy="108012"/>
                          <a:chOff x="2033718" y="2362183"/>
                          <a:chExt cx="918102" cy="108012"/>
                        </a:xfrm>
                      </p:grpSpPr>
                      <p:cxnSp>
                        <p:nvCxnSpPr>
                          <p:cNvPr id="62" name="Straight Connector 61"/>
                          <p:cNvCxnSpPr/>
                          <p:nvPr/>
                        </p:nvCxnSpPr>
                        <p:spPr>
                          <a:xfrm>
                            <a:off x="2087724" y="2384884"/>
                            <a:ext cx="864096" cy="0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63" name="Oval 62"/>
                          <p:cNvSpPr/>
                          <p:nvPr/>
                        </p:nvSpPr>
                        <p:spPr>
                          <a:xfrm>
                            <a:off x="2033718" y="2362183"/>
                            <a:ext cx="126014" cy="108012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s-AR"/>
                          </a:p>
                        </p:txBody>
                      </p:sp>
                    </p:grpSp>
                    <p:grpSp>
                      <p:nvGrpSpPr>
                        <p:cNvPr id="53" name="Group 52"/>
                        <p:cNvGrpSpPr/>
                        <p:nvPr/>
                      </p:nvGrpSpPr>
                      <p:grpSpPr>
                        <a:xfrm>
                          <a:off x="2051720" y="3717032"/>
                          <a:ext cx="918102" cy="108012"/>
                          <a:chOff x="2033718" y="2312876"/>
                          <a:chExt cx="918102" cy="108012"/>
                        </a:xfrm>
                      </p:grpSpPr>
                      <p:cxnSp>
                        <p:nvCxnSpPr>
                          <p:cNvPr id="60" name="Straight Connector 59"/>
                          <p:cNvCxnSpPr/>
                          <p:nvPr/>
                        </p:nvCxnSpPr>
                        <p:spPr>
                          <a:xfrm>
                            <a:off x="2087724" y="2384884"/>
                            <a:ext cx="864096" cy="0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61" name="Oval 60"/>
                          <p:cNvSpPr/>
                          <p:nvPr/>
                        </p:nvSpPr>
                        <p:spPr>
                          <a:xfrm>
                            <a:off x="2033718" y="2312876"/>
                            <a:ext cx="126014" cy="108012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s-AR"/>
                          </a:p>
                        </p:txBody>
                      </p:sp>
                    </p:grpSp>
                    <p:grpSp>
                      <p:nvGrpSpPr>
                        <p:cNvPr id="54" name="Group 53"/>
                        <p:cNvGrpSpPr/>
                        <p:nvPr/>
                      </p:nvGrpSpPr>
                      <p:grpSpPr>
                        <a:xfrm flipH="1">
                          <a:off x="6066166" y="2362183"/>
                          <a:ext cx="918102" cy="108012"/>
                          <a:chOff x="2033718" y="2362183"/>
                          <a:chExt cx="918102" cy="108012"/>
                        </a:xfrm>
                      </p:grpSpPr>
                      <p:cxnSp>
                        <p:nvCxnSpPr>
                          <p:cNvPr id="58" name="Straight Connector 57"/>
                          <p:cNvCxnSpPr/>
                          <p:nvPr/>
                        </p:nvCxnSpPr>
                        <p:spPr>
                          <a:xfrm>
                            <a:off x="2087724" y="2384884"/>
                            <a:ext cx="864096" cy="0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59" name="Oval 58"/>
                          <p:cNvSpPr/>
                          <p:nvPr/>
                        </p:nvSpPr>
                        <p:spPr>
                          <a:xfrm>
                            <a:off x="2033718" y="2362183"/>
                            <a:ext cx="126014" cy="108012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s-AR"/>
                          </a:p>
                        </p:txBody>
                      </p:sp>
                    </p:grpSp>
                    <p:grpSp>
                      <p:nvGrpSpPr>
                        <p:cNvPr id="55" name="Group 54"/>
                        <p:cNvGrpSpPr/>
                        <p:nvPr/>
                      </p:nvGrpSpPr>
                      <p:grpSpPr>
                        <a:xfrm flipH="1">
                          <a:off x="6084168" y="3717032"/>
                          <a:ext cx="918102" cy="108012"/>
                          <a:chOff x="2033718" y="2312876"/>
                          <a:chExt cx="918102" cy="108012"/>
                        </a:xfrm>
                      </p:grpSpPr>
                      <p:cxnSp>
                        <p:nvCxnSpPr>
                          <p:cNvPr id="56" name="Straight Connector 55"/>
                          <p:cNvCxnSpPr/>
                          <p:nvPr/>
                        </p:nvCxnSpPr>
                        <p:spPr>
                          <a:xfrm>
                            <a:off x="2087724" y="2384884"/>
                            <a:ext cx="864096" cy="0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57" name="Oval 56"/>
                          <p:cNvSpPr/>
                          <p:nvPr/>
                        </p:nvSpPr>
                        <p:spPr>
                          <a:xfrm>
                            <a:off x="2033718" y="2312876"/>
                            <a:ext cx="126014" cy="108012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s-AR"/>
                          </a:p>
                        </p:txBody>
                      </p:sp>
                    </p:grpSp>
                  </p:grpSp>
                  <p:grpSp>
                    <p:nvGrpSpPr>
                      <p:cNvPr id="25" name="Group 24"/>
                      <p:cNvGrpSpPr/>
                      <p:nvPr/>
                    </p:nvGrpSpPr>
                    <p:grpSpPr>
                      <a:xfrm>
                        <a:off x="1681789" y="3532016"/>
                        <a:ext cx="5247311" cy="649843"/>
                        <a:chOff x="1591193" y="4699285"/>
                        <a:chExt cx="5605662" cy="649843"/>
                      </a:xfrm>
                    </p:grpSpPr>
                    <p:cxnSp>
                      <p:nvCxnSpPr>
                        <p:cNvPr id="28" name="Straight Arrow Connector 27"/>
                        <p:cNvCxnSpPr/>
                        <p:nvPr/>
                      </p:nvCxnSpPr>
                      <p:spPr>
                        <a:xfrm flipH="1">
                          <a:off x="6559423" y="4709417"/>
                          <a:ext cx="439930" cy="0"/>
                        </a:xfrm>
                        <a:prstGeom prst="straightConnector1">
                          <a:avLst/>
                        </a:prstGeom>
                        <a:ln w="19050">
                          <a:tailEnd type="arrow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29" name="Group 28"/>
                        <p:cNvGrpSpPr/>
                        <p:nvPr/>
                      </p:nvGrpSpPr>
                      <p:grpSpPr>
                        <a:xfrm>
                          <a:off x="1591193" y="4699285"/>
                          <a:ext cx="5605662" cy="649843"/>
                          <a:chOff x="1996604" y="2143002"/>
                          <a:chExt cx="4702383" cy="649843"/>
                        </a:xfrm>
                      </p:grpSpPr>
                      <p:cxnSp>
                        <p:nvCxnSpPr>
                          <p:cNvPr id="32" name="Straight Arrow Connector 31"/>
                          <p:cNvCxnSpPr/>
                          <p:nvPr/>
                        </p:nvCxnSpPr>
                        <p:spPr>
                          <a:xfrm>
                            <a:off x="2483768" y="2143002"/>
                            <a:ext cx="369041" cy="0"/>
                          </a:xfrm>
                          <a:prstGeom prst="straightConnector1">
                            <a:avLst/>
                          </a:prstGeom>
                          <a:ln w="19050"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33" name="TextBox 32"/>
                              <p:cNvSpPr txBox="1"/>
                              <p:nvPr/>
                            </p:nvSpPr>
                            <p:spPr>
                              <a:xfrm>
                                <a:off x="2361335" y="2316886"/>
                                <a:ext cx="792088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sSub>
                                        <m:sSubPr>
                                          <m:ctrlPr>
                                            <a:rPr lang="es-A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AR" b="0" i="1" smtClean="0">
                                              <a:latin typeface="Cambria Math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s-AR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oMath>
                                  </m:oMathPara>
                                </a14:m>
                                <a:endParaRPr lang="es-AR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33" name="TextBox 32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2361335" y="2316886"/>
                                <a:ext cx="792088" cy="369332"/>
                              </a:xfrm>
                              <a:prstGeom prst="rect">
                                <a:avLst/>
                              </a:prstGeom>
                              <a:blipFill rotWithShape="1">
                                <a:blip r:embed="rId15"/>
                                <a:stretch>
                                  <a:fillRect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s-AR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35" name="TextBox 34"/>
                              <p:cNvSpPr txBox="1"/>
                              <p:nvPr/>
                            </p:nvSpPr>
                            <p:spPr>
                              <a:xfrm>
                                <a:off x="1996604" y="2423513"/>
                                <a:ext cx="792088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s-AR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</m:oMath>
                                  </m:oMathPara>
                                </a14:m>
                                <a:endParaRPr lang="es-AR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35" name="TextBox 34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1996604" y="2423513"/>
                                <a:ext cx="792088" cy="369332"/>
                              </a:xfrm>
                              <a:prstGeom prst="rect">
                                <a:avLst/>
                              </a:prstGeom>
                              <a:blipFill rotWithShape="1">
                                <a:blip r:embed="rId16"/>
                                <a:stretch>
                                  <a:fillRect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s-AR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36" name="TextBox 35"/>
                              <p:cNvSpPr txBox="1"/>
                              <p:nvPr/>
                            </p:nvSpPr>
                            <p:spPr>
                              <a:xfrm>
                                <a:off x="5906899" y="2364133"/>
                                <a:ext cx="792088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sSub>
                                        <m:sSubPr>
                                          <m:ctrlPr>
                                            <a:rPr lang="es-A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AR" b="0" i="1" smtClean="0">
                                              <a:latin typeface="Cambria Math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s-AR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oMath>
                                  </m:oMathPara>
                                </a14:m>
                                <a:endParaRPr lang="es-AR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36" name="TextBox 35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5906899" y="2364133"/>
                                <a:ext cx="792088" cy="369332"/>
                              </a:xfrm>
                              <a:prstGeom prst="rect">
                                <a:avLst/>
                              </a:prstGeom>
                              <a:blipFill rotWithShape="1">
                                <a:blip r:embed="rId17"/>
                                <a:stretch>
                                  <a:fillRect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s-AR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</p:grpSp>
                  </p:grpSp>
                </p:grpSp>
              </p:grpSp>
              <p:grpSp>
                <p:nvGrpSpPr>
                  <p:cNvPr id="123" name="Group 122"/>
                  <p:cNvGrpSpPr/>
                  <p:nvPr/>
                </p:nvGrpSpPr>
                <p:grpSpPr>
                  <a:xfrm>
                    <a:off x="1131927" y="2273256"/>
                    <a:ext cx="1334901" cy="1399220"/>
                    <a:chOff x="286858" y="2783271"/>
                    <a:chExt cx="1334901" cy="1399220"/>
                  </a:xfrm>
                </p:grpSpPr>
                <p:grpSp>
                  <p:nvGrpSpPr>
                    <p:cNvPr id="107" name="Group 106"/>
                    <p:cNvGrpSpPr/>
                    <p:nvPr/>
                  </p:nvGrpSpPr>
                  <p:grpSpPr>
                    <a:xfrm>
                      <a:off x="286858" y="2783271"/>
                      <a:ext cx="1244718" cy="1399220"/>
                      <a:chOff x="3128772" y="4626336"/>
                      <a:chExt cx="1244718" cy="1399220"/>
                    </a:xfrm>
                  </p:grpSpPr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108" name="TextBox 107"/>
                          <p:cNvSpPr txBox="1"/>
                          <p:nvPr/>
                        </p:nvSpPr>
                        <p:spPr>
                          <a:xfrm flipH="1">
                            <a:off x="3128772" y="5548389"/>
                            <a:ext cx="602544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s-A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b="0" i="1" smtClean="0">
                                          <a:latin typeface="Cambria Math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s-AR" b="0" i="1" smtClean="0">
                                          <a:latin typeface="Cambria Math"/>
                                        </a:rPr>
                                        <m:t>𝐺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s-AR" dirty="0"/>
                          </a:p>
                        </p:txBody>
                      </p:sp>
                    </mc:Choice>
                    <mc:Fallback>
                      <p:sp>
                        <p:nvSpPr>
                          <p:cNvPr id="108" name="TextBox 107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 flipH="1">
                            <a:off x="3128772" y="5548389"/>
                            <a:ext cx="602544" cy="369332"/>
                          </a:xfrm>
                          <a:prstGeom prst="rect">
                            <a:avLst/>
                          </a:prstGeom>
                          <a:blipFill>
                            <a:blip r:embed="rId18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s-AR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grpSp>
                    <p:nvGrpSpPr>
                      <p:cNvPr id="109" name="Group 108"/>
                      <p:cNvGrpSpPr/>
                      <p:nvPr/>
                    </p:nvGrpSpPr>
                    <p:grpSpPr>
                      <a:xfrm>
                        <a:off x="3220863" y="4626336"/>
                        <a:ext cx="1152627" cy="1399220"/>
                        <a:chOff x="2049496" y="4626336"/>
                        <a:chExt cx="1152627" cy="1399220"/>
                      </a:xfrm>
                    </p:grpSpPr>
                    <p:grpSp>
                      <p:nvGrpSpPr>
                        <p:cNvPr id="110" name="Group 109"/>
                        <p:cNvGrpSpPr/>
                        <p:nvPr/>
                      </p:nvGrpSpPr>
                      <p:grpSpPr>
                        <a:xfrm>
                          <a:off x="2049496" y="4626336"/>
                          <a:ext cx="1152627" cy="1399220"/>
                          <a:chOff x="2049496" y="4626336"/>
                          <a:chExt cx="1152627" cy="1399220"/>
                        </a:xfrm>
                      </p:grpSpPr>
                      <p:grpSp>
                        <p:nvGrpSpPr>
                          <p:cNvPr id="112" name="Group 111"/>
                          <p:cNvGrpSpPr/>
                          <p:nvPr/>
                        </p:nvGrpSpPr>
                        <p:grpSpPr>
                          <a:xfrm flipH="1">
                            <a:off x="2049496" y="4626336"/>
                            <a:ext cx="827856" cy="1394952"/>
                            <a:chOff x="4642240" y="1935328"/>
                            <a:chExt cx="827856" cy="1394952"/>
                          </a:xfrm>
                        </p:grpSpPr>
                        <mc:AlternateContent xmlns:mc="http://schemas.openxmlformats.org/markup-compatibility/2006">
                          <mc:Choice xmlns:a14="http://schemas.microsoft.com/office/drawing/2010/main" Requires="a14">
                            <p:sp>
                              <p:nvSpPr>
                                <p:cNvPr id="114" name="TextBox 113"/>
                                <p:cNvSpPr txBox="1"/>
                                <p:nvPr/>
                              </p:nvSpPr>
                              <p:spPr>
                                <a:xfrm>
                                  <a:off x="4867552" y="2106488"/>
                                  <a:ext cx="602544" cy="369332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/>
                                  <a14:m>
                                    <m:oMathPara xmlns:m="http://schemas.openxmlformats.org/officeDocument/2006/math">
                                      <m:oMathParaPr>
                                        <m:jc m:val="centerGroup"/>
                                      </m:oMathParaPr>
                                      <m:oMath xmlns:m="http://schemas.openxmlformats.org/officeDocument/2006/math">
                                        <m:sSub>
                                          <m:sSubPr>
                                            <m:ctrlPr>
                                              <a:rPr lang="es-AR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AR" b="0" i="1" smtClean="0">
                                                <a:latin typeface="Cambria Math"/>
                                              </a:rPr>
                                              <m:t>𝑍</m:t>
                                            </m:r>
                                          </m:e>
                                          <m:sub>
                                            <m:r>
                                              <a:rPr lang="es-AR" b="0" i="1" smtClean="0">
                                                <a:latin typeface="Cambria Math"/>
                                              </a:rPr>
                                              <m:t>𝐺</m:t>
                                            </m:r>
                                          </m:sub>
                                        </m:sSub>
                                      </m:oMath>
                                    </m:oMathPara>
                                  </a14:m>
                                  <a:endParaRPr lang="es-AR" dirty="0"/>
                                </a:p>
                              </p:txBody>
                            </p:sp>
                          </mc:Choice>
                          <mc:Fallback>
                            <p:sp>
                              <p:nvSpPr>
                                <p:cNvPr id="114" name="TextBox 113"/>
                                <p:cNvSpPr txBox="1">
                                  <a:spLocks noRot="1" noChangeAspect="1" noMove="1" noResize="1" noEditPoints="1" noAdjustHandles="1" noChangeArrowheads="1" noChangeShapeType="1" noTextEdit="1"/>
                                </p:cNvSpPr>
                                <p:nvPr/>
                              </p:nvSpPr>
                              <p:spPr>
                                <a:xfrm>
                                  <a:off x="4867552" y="2106488"/>
                                  <a:ext cx="602544" cy="369332"/>
                                </a:xfrm>
                                <a:prstGeom prst="rect">
                                  <a:avLst/>
                                </a:prstGeom>
                                <a:blipFill>
                                  <a:blip r:embed="rId19"/>
                                  <a:stretch>
                                    <a:fillRect/>
                                  </a:stretch>
                                </a:blipFill>
                              </p:spPr>
                              <p:txBody>
                                <a:bodyPr/>
                                <a:lstStyle/>
                                <a:p>
                                  <a:r>
                                    <a:rPr lang="es-AR">
                                      <a:noFill/>
                                    </a:rPr>
                                    <a:t> </a:t>
                                  </a:r>
                                </a:p>
                              </p:txBody>
                            </p:sp>
                          </mc:Fallback>
                        </mc:AlternateContent>
                        <p:cxnSp>
                          <p:nvCxnSpPr>
                            <p:cNvPr id="115" name="Straight Connector 114"/>
                            <p:cNvCxnSpPr/>
                            <p:nvPr/>
                          </p:nvCxnSpPr>
                          <p:spPr>
                            <a:xfrm rot="5400000">
                              <a:off x="4603656" y="2099658"/>
                              <a:ext cx="328660" cy="0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16" name="Straight Connector 115"/>
                            <p:cNvCxnSpPr>
                              <a:stCxn id="120" idx="1"/>
                            </p:cNvCxnSpPr>
                            <p:nvPr/>
                          </p:nvCxnSpPr>
                          <p:spPr>
                            <a:xfrm>
                              <a:off x="4779916" y="2610200"/>
                              <a:ext cx="31380" cy="720080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120" name="Rectangle 119"/>
                            <p:cNvSpPr/>
                            <p:nvPr/>
                          </p:nvSpPr>
                          <p:spPr>
                            <a:xfrm rot="16200000">
                              <a:off x="4506135" y="2198743"/>
                              <a:ext cx="547562" cy="275352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s-AR"/>
                            </a:p>
                          </p:txBody>
                        </p:sp>
                      </p:grpSp>
                      <p:cxnSp>
                        <p:nvCxnSpPr>
                          <p:cNvPr id="113" name="Straight Connector 112"/>
                          <p:cNvCxnSpPr/>
                          <p:nvPr/>
                        </p:nvCxnSpPr>
                        <p:spPr>
                          <a:xfrm flipH="1">
                            <a:off x="2702319" y="6025556"/>
                            <a:ext cx="499804" cy="0"/>
                          </a:xfrm>
                          <a:prstGeom prst="line">
                            <a:avLst/>
                          </a:prstGeom>
                          <a:ln w="1905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111" name="Oval 110"/>
                        <p:cNvSpPr/>
                        <p:nvPr/>
                      </p:nvSpPr>
                      <p:spPr>
                        <a:xfrm>
                          <a:off x="2438737" y="5409220"/>
                          <a:ext cx="549087" cy="459105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AR"/>
                        </a:p>
                      </p:txBody>
                    </p:sp>
                  </p:grpSp>
                </p:grpSp>
                <p:cxnSp>
                  <p:nvCxnSpPr>
                    <p:cNvPr id="122" name="Straight Connector 121"/>
                    <p:cNvCxnSpPr/>
                    <p:nvPr/>
                  </p:nvCxnSpPr>
                  <p:spPr>
                    <a:xfrm flipH="1">
                      <a:off x="1121955" y="2783271"/>
                      <a:ext cx="499804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" name="Group 3"/>
                <p:cNvGrpSpPr/>
                <p:nvPr/>
              </p:nvGrpSpPr>
              <p:grpSpPr>
                <a:xfrm>
                  <a:off x="1979712" y="5265204"/>
                  <a:ext cx="5760640" cy="815185"/>
                  <a:chOff x="1979712" y="2875604"/>
                  <a:chExt cx="5760640" cy="81518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8" name="TextBox 67"/>
                      <p:cNvSpPr txBox="1"/>
                      <p:nvPr/>
                    </p:nvSpPr>
                    <p:spPr>
                      <a:xfrm>
                        <a:off x="2067942" y="3321457"/>
                        <a:ext cx="88387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s-AR" b="0" i="1" smtClean="0">
                                  <a:latin typeface="Cambria Math"/>
                                </a:rPr>
                                <m:t>−</m:t>
                              </m:r>
                            </m:oMath>
                          </m:oMathPara>
                        </a14:m>
                        <a:endParaRPr lang="es-AR" dirty="0"/>
                      </a:p>
                    </p:txBody>
                  </p:sp>
                </mc:Choice>
                <mc:Fallback xmlns="">
                  <p:sp>
                    <p:nvSpPr>
                      <p:cNvPr id="68" name="TextBox 6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67942" y="3321457"/>
                        <a:ext cx="883878" cy="369332"/>
                      </a:xfrm>
                      <a:prstGeom prst="rect">
                        <a:avLst/>
                      </a:prstGeom>
                      <a:blipFill rotWithShape="1">
                        <a:blip r:embed="rId2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s-A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9" name="TextBox 68"/>
                      <p:cNvSpPr txBox="1"/>
                      <p:nvPr/>
                    </p:nvSpPr>
                    <p:spPr>
                      <a:xfrm>
                        <a:off x="6804248" y="3298360"/>
                        <a:ext cx="88387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s-AR" b="0" i="1" smtClean="0">
                                  <a:latin typeface="Cambria Math"/>
                                </a:rPr>
                                <m:t>−</m:t>
                              </m:r>
                            </m:oMath>
                          </m:oMathPara>
                        </a14:m>
                        <a:endParaRPr lang="es-AR" dirty="0"/>
                      </a:p>
                    </p:txBody>
                  </p:sp>
                </mc:Choice>
                <mc:Fallback xmlns="">
                  <p:sp>
                    <p:nvSpPr>
                      <p:cNvPr id="69" name="TextBox 6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804248" y="3298360"/>
                        <a:ext cx="883878" cy="369332"/>
                      </a:xfrm>
                      <a:prstGeom prst="rect">
                        <a:avLst/>
                      </a:prstGeom>
                      <a:blipFill rotWithShape="1">
                        <a:blip r:embed="rId2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s-A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0" name="TextBox 69"/>
                      <p:cNvSpPr txBox="1"/>
                      <p:nvPr/>
                    </p:nvSpPr>
                    <p:spPr>
                      <a:xfrm>
                        <a:off x="1979712" y="2875604"/>
                        <a:ext cx="88387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A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b="0" i="1" smtClean="0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AR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s-AR" dirty="0"/>
                      </a:p>
                    </p:txBody>
                  </p:sp>
                </mc:Choice>
                <mc:Fallback xmlns="">
                  <p:sp>
                    <p:nvSpPr>
                      <p:cNvPr id="70" name="TextBox 6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979712" y="2875604"/>
                        <a:ext cx="883878" cy="369332"/>
                      </a:xfrm>
                      <a:prstGeom prst="rect">
                        <a:avLst/>
                      </a:prstGeom>
                      <a:blipFill rotWithShape="1">
                        <a:blip r:embed="rId2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s-A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1" name="TextBox 70"/>
                      <p:cNvSpPr txBox="1"/>
                      <p:nvPr/>
                    </p:nvSpPr>
                    <p:spPr>
                      <a:xfrm>
                        <a:off x="6856474" y="2875604"/>
                        <a:ext cx="88387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A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b="0" i="1" smtClean="0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AR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s-AR" dirty="0"/>
                      </a:p>
                    </p:txBody>
                  </p:sp>
                </mc:Choice>
                <mc:Fallback xmlns="">
                  <p:sp>
                    <p:nvSpPr>
                      <p:cNvPr id="71" name="TextBox 7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856474" y="2875604"/>
                        <a:ext cx="883878" cy="369332"/>
                      </a:xfrm>
                      <a:prstGeom prst="rect">
                        <a:avLst/>
                      </a:prstGeom>
                      <a:blipFill rotWithShape="1">
                        <a:blip r:embed="rId2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s-A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6820470" y="4797152"/>
                    <a:ext cx="88387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AR" i="1" smtClean="0">
                              <a:latin typeface="Cambria Math"/>
                            </a:rPr>
                            <m:t>+</m:t>
                          </m:r>
                        </m:oMath>
                      </m:oMathPara>
                    </a14:m>
                    <a:endParaRPr lang="es-AR" dirty="0"/>
                  </a:p>
                </p:txBody>
              </p:sp>
            </mc:Choice>
            <mc:Fallback xmlns="">
              <p:sp>
                <p:nvSpPr>
                  <p:cNvPr id="64" name="TextBox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20470" y="4797152"/>
                    <a:ext cx="883878" cy="369332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A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1515350" y="5395162"/>
              <a:ext cx="1688498" cy="1139474"/>
              <a:chOff x="1515350" y="5395162"/>
              <a:chExt cx="1688498" cy="1139474"/>
            </a:xfrm>
          </p:grpSpPr>
          <p:cxnSp>
            <p:nvCxnSpPr>
              <p:cNvPr id="12" name="Elbow Connector 11"/>
              <p:cNvCxnSpPr/>
              <p:nvPr/>
            </p:nvCxnSpPr>
            <p:spPr>
              <a:xfrm flipV="1">
                <a:off x="2150255" y="5395162"/>
                <a:ext cx="1053593" cy="950162"/>
              </a:xfrm>
              <a:prstGeom prst="bentConnector3">
                <a:avLst/>
              </a:prstGeom>
              <a:ln>
                <a:prstDash val="dash"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1515350" y="6165304"/>
                    <a:ext cx="78839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/>
                                  <a:ea typeface="Cambria Math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s-AR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5350" y="6165304"/>
                    <a:ext cx="788398" cy="369332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A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2" name="Elbow Connector 71"/>
            <p:cNvCxnSpPr/>
            <p:nvPr/>
          </p:nvCxnSpPr>
          <p:spPr>
            <a:xfrm rot="10800000">
              <a:off x="6506739" y="5373216"/>
              <a:ext cx="1053593" cy="950162"/>
            </a:xfrm>
            <a:prstGeom prst="bentConnector3">
              <a:avLst/>
            </a:prstGeom>
            <a:ln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7344308" y="6129300"/>
                  <a:ext cx="7883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A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/>
                                <a:ea typeface="Cambria Math"/>
                              </a:rPr>
                              <m:t>Γ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s-AR" dirty="0"/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4308" y="6129300"/>
                  <a:ext cx="788398" cy="36933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5" name="Rectangle 119"/>
          <p:cNvSpPr/>
          <p:nvPr/>
        </p:nvSpPr>
        <p:spPr>
          <a:xfrm rot="5400000" flipH="1">
            <a:off x="5282427" y="2303223"/>
            <a:ext cx="342911" cy="1804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7" name="Straight Connector 115"/>
          <p:cNvCxnSpPr/>
          <p:nvPr/>
        </p:nvCxnSpPr>
        <p:spPr>
          <a:xfrm flipH="1">
            <a:off x="5436096" y="2557872"/>
            <a:ext cx="31380" cy="720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Oval 110"/>
          <p:cNvSpPr/>
          <p:nvPr/>
        </p:nvSpPr>
        <p:spPr>
          <a:xfrm>
            <a:off x="5265432" y="2780029"/>
            <a:ext cx="359842" cy="2875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3" name="Straight Connector 55"/>
          <p:cNvCxnSpPr/>
          <p:nvPr/>
        </p:nvCxnSpPr>
        <p:spPr>
          <a:xfrm flipH="1">
            <a:off x="5436096" y="3266982"/>
            <a:ext cx="540060" cy="1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55"/>
          <p:cNvCxnSpPr/>
          <p:nvPr/>
        </p:nvCxnSpPr>
        <p:spPr>
          <a:xfrm flipH="1">
            <a:off x="5472100" y="1898217"/>
            <a:ext cx="540060" cy="1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114"/>
          <p:cNvCxnSpPr/>
          <p:nvPr/>
        </p:nvCxnSpPr>
        <p:spPr>
          <a:xfrm rot="16200000" flipH="1">
            <a:off x="5303146" y="2057663"/>
            <a:ext cx="3286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114"/>
          <p:cNvCxnSpPr/>
          <p:nvPr/>
        </p:nvCxnSpPr>
        <p:spPr>
          <a:xfrm>
            <a:off x="3670785" y="1912133"/>
            <a:ext cx="0" cy="13548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119"/>
          <p:cNvSpPr/>
          <p:nvPr/>
        </p:nvSpPr>
        <p:spPr>
          <a:xfrm rot="5400000" flipH="1">
            <a:off x="3499329" y="2482681"/>
            <a:ext cx="342911" cy="1804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9" name="Straight Connector 55"/>
          <p:cNvCxnSpPr/>
          <p:nvPr/>
        </p:nvCxnSpPr>
        <p:spPr>
          <a:xfrm flipH="1">
            <a:off x="3239852" y="1898802"/>
            <a:ext cx="415123" cy="14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55"/>
          <p:cNvCxnSpPr/>
          <p:nvPr/>
        </p:nvCxnSpPr>
        <p:spPr>
          <a:xfrm flipH="1">
            <a:off x="3214673" y="3283527"/>
            <a:ext cx="415123" cy="14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19"/>
              <p:cNvSpPr txBox="1"/>
              <p:nvPr/>
            </p:nvSpPr>
            <p:spPr>
              <a:xfrm>
                <a:off x="3714079" y="2363914"/>
                <a:ext cx="6025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82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079" y="2363914"/>
                <a:ext cx="602544" cy="369332"/>
              </a:xfrm>
              <a:prstGeom prst="rect">
                <a:avLst/>
              </a:prstGeom>
              <a:blipFill>
                <a:blip r:embed="rId2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19"/>
              <p:cNvSpPr txBox="1"/>
              <p:nvPr/>
            </p:nvSpPr>
            <p:spPr>
              <a:xfrm>
                <a:off x="4824201" y="2068906"/>
                <a:ext cx="6025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83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201" y="2068906"/>
                <a:ext cx="602544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19"/>
              <p:cNvSpPr txBox="1"/>
              <p:nvPr/>
            </p:nvSpPr>
            <p:spPr>
              <a:xfrm>
                <a:off x="4748220" y="2704384"/>
                <a:ext cx="6025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84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220" y="2704384"/>
                <a:ext cx="602544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ángulo 10"/>
              <p:cNvSpPr/>
              <p:nvPr/>
            </p:nvSpPr>
            <p:spPr>
              <a:xfrm>
                <a:off x="252201" y="3969060"/>
                <a:ext cx="7035206" cy="263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s-ES" sz="2400" dirty="0" smtClean="0">
                    <a:ea typeface="Verdana" pitchFamily="34" charset="0"/>
                  </a:rPr>
                  <a:t>Ganancia disponible: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Verdana" pitchFamily="34" charset="0"/>
                          </a:rPr>
                          <m:t>𝐺</m:t>
                        </m:r>
                      </m:e>
                      <m:sub>
                        <m:r>
                          <a:rPr lang="es-ES" sz="2400" i="1">
                            <a:latin typeface="Cambria Math" panose="02040503050406030204" pitchFamily="18" charset="0"/>
                            <a:ea typeface="Verdana" pitchFamily="34" charset="0"/>
                          </a:rPr>
                          <m:t>𝑎𝑣</m:t>
                        </m:r>
                      </m:sub>
                    </m:sSub>
                    <m:r>
                      <a:rPr lang="es-ES" sz="2400" b="0" i="1" smtClean="0">
                        <a:latin typeface="Cambria Math" panose="02040503050406030204" pitchFamily="18" charset="0"/>
                        <a:ea typeface="Verdana" pitchFamily="34" charset="0"/>
                      </a:rPr>
                      <m:t>=</m:t>
                    </m:r>
                    <m:f>
                      <m:fPr>
                        <m:ctrlPr>
                          <a:rPr lang="es-ES" sz="2400" b="0" i="1" smtClean="0"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sz="2400" i="1"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</m:ctrlPr>
                          </m:sSubPr>
                          <m:e>
                            <m:r>
                              <a:rPr lang="es-ES" sz="2400" i="1"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ES" sz="2400" i="1"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  <m:t>𝑎𝑣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  <m:t>,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  <m:t>𝑜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ES" sz="2400" i="1"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</m:ctrlPr>
                          </m:sSubPr>
                          <m:e>
                            <m:r>
                              <a:rPr lang="es-ES" sz="2400" i="1"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ES" sz="2400" i="1"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  <m:t>𝑎𝑣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  <m:t>,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  <m:t>𝐺</m:t>
                            </m:r>
                          </m:sub>
                        </m:sSub>
                      </m:den>
                    </m:f>
                  </m:oMath>
                </a14:m>
                <a:endParaRPr lang="es-ES" sz="2400" dirty="0" smtClean="0">
                  <a:ea typeface="Verdana" pitchFamily="34" charset="0"/>
                </a:endParaRPr>
              </a:p>
              <a:p>
                <a:pPr algn="just"/>
                <a:endParaRPr lang="es-ES" sz="2400" dirty="0" smtClean="0">
                  <a:ea typeface="Verdana" pitchFamily="34" charset="0"/>
                </a:endParaRPr>
              </a:p>
              <a:p>
                <a:pPr algn="just"/>
                <a:r>
                  <a:rPr lang="es-ES" sz="2400" dirty="0">
                    <a:ea typeface="Verdana" pitchFamily="34" charset="0"/>
                  </a:rPr>
                  <a:t>Ganancia </a:t>
                </a:r>
                <a:r>
                  <a:rPr lang="es-ES" sz="2400" dirty="0" smtClean="0">
                    <a:ea typeface="Verdana" pitchFamily="34" charset="0"/>
                  </a:rPr>
                  <a:t>entregada: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ES" sz="2400" i="1">
                            <a:latin typeface="Cambria Math" panose="02040503050406030204" pitchFamily="18" charset="0"/>
                            <a:ea typeface="Verdana" pitchFamily="34" charset="0"/>
                          </a:rPr>
                          <m:t>𝐺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Verdana" pitchFamily="34" charset="0"/>
                          </a:rPr>
                          <m:t>𝑑𝑒</m:t>
                        </m:r>
                      </m:sub>
                    </m:sSub>
                    <m:r>
                      <a:rPr lang="es-ES" sz="2400" i="1">
                        <a:latin typeface="Cambria Math" panose="02040503050406030204" pitchFamily="18" charset="0"/>
                        <a:ea typeface="Verdana" pitchFamily="34" charset="0"/>
                      </a:rPr>
                      <m:t>=</m:t>
                    </m:r>
                    <m:f>
                      <m:fPr>
                        <m:ctrlPr>
                          <a:rPr lang="es-ES" sz="2400" i="1"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sz="2400" i="1"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</m:ctrlPr>
                          </m:sSubPr>
                          <m:e>
                            <m:r>
                              <a:rPr lang="es-ES" sz="2400" i="1"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ES" sz="2400" b="0" i="1" smtClean="0"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  <m:t>𝑑𝑒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  <m:t>,</m:t>
                            </m:r>
                            <m:r>
                              <a:rPr lang="es-ES" sz="2400" b="0" i="1" smtClean="0"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  <m:t>𝐿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ES" sz="2400" i="1"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</m:ctrlPr>
                          </m:sSubPr>
                          <m:e>
                            <m:r>
                              <a:rPr lang="es-ES" sz="2400" i="1"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ES" sz="2400" b="0" i="1" smtClean="0"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  <m:t>𝑑𝑒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  <m:t>,</m:t>
                            </m:r>
                            <m:r>
                              <a:rPr lang="es-ES" sz="2400" b="0" i="1" smtClean="0"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s-ES" sz="2400" dirty="0" smtClean="0">
                  <a:ea typeface="Verdana" pitchFamily="34" charset="0"/>
                </a:endParaRPr>
              </a:p>
              <a:p>
                <a:pPr algn="just"/>
                <a:endParaRPr lang="es-ES" sz="2400" dirty="0" smtClean="0">
                  <a:ea typeface="Verdana" pitchFamily="34" charset="0"/>
                </a:endParaRPr>
              </a:p>
              <a:p>
                <a:pPr algn="just"/>
                <a:r>
                  <a:rPr lang="es-ES" sz="2400" dirty="0">
                    <a:ea typeface="Verdana" pitchFamily="34" charset="0"/>
                  </a:rPr>
                  <a:t>Ganancia </a:t>
                </a:r>
                <a:r>
                  <a:rPr lang="es-ES" sz="2400" dirty="0" smtClean="0">
                    <a:ea typeface="Verdana" pitchFamily="34" charset="0"/>
                  </a:rPr>
                  <a:t>de transducción: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ES" sz="2400" i="1">
                            <a:latin typeface="Cambria Math" panose="02040503050406030204" pitchFamily="18" charset="0"/>
                            <a:ea typeface="Verdana" pitchFamily="34" charset="0"/>
                          </a:rPr>
                          <m:t>𝐺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Verdana" pitchFamily="34" charset="0"/>
                          </a:rPr>
                          <m:t>𝑇</m:t>
                        </m:r>
                      </m:sub>
                    </m:sSub>
                    <m:r>
                      <a:rPr lang="es-ES" sz="2400" i="1">
                        <a:latin typeface="Cambria Math" panose="02040503050406030204" pitchFamily="18" charset="0"/>
                        <a:ea typeface="Verdana" pitchFamily="34" charset="0"/>
                      </a:rPr>
                      <m:t>=</m:t>
                    </m:r>
                    <m:f>
                      <m:fPr>
                        <m:ctrlPr>
                          <a:rPr lang="es-ES" sz="2400" i="1"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sz="2400" i="1"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</m:ctrlPr>
                          </m:sSubPr>
                          <m:e>
                            <m:r>
                              <a:rPr lang="es-ES" sz="2400" i="1"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ES" sz="2400" b="0" i="1" smtClean="0"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  <m:t>𝑑𝑒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  <m:t>,</m:t>
                            </m:r>
                            <m:r>
                              <a:rPr lang="es-ES" sz="2400" b="0" i="1" smtClean="0"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  <m:t>𝐿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ES" sz="2400" i="1"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</m:ctrlPr>
                          </m:sSubPr>
                          <m:e>
                            <m:r>
                              <a:rPr lang="es-ES" sz="2400" i="1"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ES" sz="2400" i="1"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  <m:t>𝑎𝑣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  <m:t>,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  <m:t>𝐺</m:t>
                            </m:r>
                          </m:sub>
                        </m:sSub>
                      </m:den>
                    </m:f>
                  </m:oMath>
                </a14:m>
                <a:endParaRPr lang="es-ES" sz="2400" dirty="0" smtClean="0">
                  <a:ea typeface="Verdana" pitchFamily="34" charset="0"/>
                </a:endParaRPr>
              </a:p>
            </p:txBody>
          </p:sp>
        </mc:Choice>
        <mc:Fallback>
          <p:sp>
            <p:nvSpPr>
              <p:cNvPr id="11" name="Rectá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01" y="3969060"/>
                <a:ext cx="7035206" cy="2639441"/>
              </a:xfrm>
              <a:prstGeom prst="rect">
                <a:avLst/>
              </a:prstGeom>
              <a:blipFill>
                <a:blip r:embed="rId30"/>
                <a:stretch>
                  <a:fillRect l="-13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ector recto de flecha 13"/>
          <p:cNvCxnSpPr/>
          <p:nvPr/>
        </p:nvCxnSpPr>
        <p:spPr>
          <a:xfrm>
            <a:off x="5220072" y="4299513"/>
            <a:ext cx="9001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>
            <a:off x="6158207" y="4005064"/>
            <a:ext cx="28422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smtClean="0">
                <a:ea typeface="Verdana" pitchFamily="34" charset="0"/>
              </a:rPr>
              <a:t>considera desadaptaciones entre generador y entrada (si existiesen).</a:t>
            </a:r>
            <a:endParaRPr lang="es-AR" dirty="0"/>
          </a:p>
        </p:txBody>
      </p:sp>
      <p:cxnSp>
        <p:nvCxnSpPr>
          <p:cNvPr id="87" name="Conector recto de flecha 86"/>
          <p:cNvCxnSpPr/>
          <p:nvPr/>
        </p:nvCxnSpPr>
        <p:spPr>
          <a:xfrm>
            <a:off x="5214213" y="5276588"/>
            <a:ext cx="9001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>
            <a:off x="6152348" y="4982139"/>
            <a:ext cx="28422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smtClean="0">
                <a:ea typeface="Verdana" pitchFamily="34" charset="0"/>
              </a:rPr>
              <a:t>considera desadaptaciones entre salida y carga (</a:t>
            </a:r>
            <a:r>
              <a:rPr lang="es-ES" dirty="0">
                <a:ea typeface="Verdana" pitchFamily="34" charset="0"/>
              </a:rPr>
              <a:t>si existiesen</a:t>
            </a:r>
            <a:r>
              <a:rPr lang="es-ES" dirty="0" smtClean="0">
                <a:ea typeface="Verdana" pitchFamily="34" charset="0"/>
              </a:rPr>
              <a:t>).</a:t>
            </a:r>
            <a:endParaRPr lang="es-AR" dirty="0"/>
          </a:p>
        </p:txBody>
      </p:sp>
      <p:cxnSp>
        <p:nvCxnSpPr>
          <p:cNvPr id="89" name="Conector recto de flecha 88"/>
          <p:cNvCxnSpPr/>
          <p:nvPr/>
        </p:nvCxnSpPr>
        <p:spPr>
          <a:xfrm>
            <a:off x="5240186" y="6245470"/>
            <a:ext cx="9001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tángulo 89"/>
          <p:cNvSpPr/>
          <p:nvPr/>
        </p:nvSpPr>
        <p:spPr>
          <a:xfrm>
            <a:off x="6178321" y="5951021"/>
            <a:ext cx="28422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smtClean="0">
                <a:ea typeface="Verdana" pitchFamily="34" charset="0"/>
              </a:rPr>
              <a:t>considera desadaptaciones en todo el sistema </a:t>
            </a:r>
            <a:r>
              <a:rPr lang="es-ES" dirty="0">
                <a:ea typeface="Verdana" pitchFamily="34" charset="0"/>
              </a:rPr>
              <a:t>(si existiesen</a:t>
            </a:r>
            <a:r>
              <a:rPr lang="es-ES" dirty="0" smtClean="0">
                <a:ea typeface="Verdana" pitchFamily="34" charset="0"/>
              </a:rPr>
              <a:t>).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17394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2612</TotalTime>
  <Words>230</Words>
  <Application>Microsoft Office PowerPoint</Application>
  <PresentationFormat>Presentación en pantalla (4:3)</PresentationFormat>
  <Paragraphs>127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Cambria Math</vt:lpstr>
      <vt:lpstr>Verdana</vt:lpstr>
      <vt:lpstr>Office Theme</vt:lpstr>
      <vt:lpstr>Potencia Disponible y Entregada</vt:lpstr>
      <vt:lpstr>Potencia Disponible y Entregada</vt:lpstr>
      <vt:lpstr>Ejemplo: Potencia Disponible y Entregada</vt:lpstr>
      <vt:lpstr>Ganancia Disponible y de Transducción</vt:lpstr>
      <vt:lpstr>Ganancia Disponible y de Transducción</vt:lpstr>
      <vt:lpstr>Ganancia Disponible y de Transducción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compaq</dc:creator>
  <cp:lastModifiedBy>LAC077</cp:lastModifiedBy>
  <cp:revision>345</cp:revision>
  <dcterms:created xsi:type="dcterms:W3CDTF">2021-09-27T12:53:35Z</dcterms:created>
  <dcterms:modified xsi:type="dcterms:W3CDTF">2022-07-15T17:43:27Z</dcterms:modified>
</cp:coreProperties>
</file>