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9" r:id="rId2"/>
    <p:sldId id="316" r:id="rId3"/>
    <p:sldId id="290" r:id="rId4"/>
    <p:sldId id="291" r:id="rId5"/>
    <p:sldId id="338" r:id="rId6"/>
    <p:sldId id="339" r:id="rId7"/>
    <p:sldId id="340" r:id="rId8"/>
    <p:sldId id="341" r:id="rId9"/>
    <p:sldId id="342" r:id="rId10"/>
    <p:sldId id="343" r:id="rId11"/>
    <p:sldId id="344" r:id="rId12"/>
    <p:sldId id="337" r:id="rId13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95" autoAdjust="0"/>
    <p:restoredTop sz="94660"/>
  </p:normalViewPr>
  <p:slideViewPr>
    <p:cSldViewPr>
      <p:cViewPr varScale="1">
        <p:scale>
          <a:sx n="109" d="100"/>
          <a:sy n="109" d="100"/>
        </p:scale>
        <p:origin x="2046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102FC-B22D-4AAF-8029-FC942838A692}" type="datetimeFigureOut">
              <a:rPr lang="es-AR" smtClean="0"/>
              <a:t>20/9/2022</a:t>
            </a:fld>
            <a:endParaRPr lang="es-A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B84EB-93E1-4011-B99E-C58086F4A202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97237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102FC-B22D-4AAF-8029-FC942838A692}" type="datetimeFigureOut">
              <a:rPr lang="es-AR" smtClean="0"/>
              <a:t>20/9/2022</a:t>
            </a:fld>
            <a:endParaRPr lang="es-A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B84EB-93E1-4011-B99E-C58086F4A202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40777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102FC-B22D-4AAF-8029-FC942838A692}" type="datetimeFigureOut">
              <a:rPr lang="es-AR" smtClean="0"/>
              <a:t>20/9/2022</a:t>
            </a:fld>
            <a:endParaRPr lang="es-A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B84EB-93E1-4011-B99E-C58086F4A202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23720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102FC-B22D-4AAF-8029-FC942838A692}" type="datetimeFigureOut">
              <a:rPr lang="es-AR" smtClean="0"/>
              <a:t>20/9/2022</a:t>
            </a:fld>
            <a:endParaRPr lang="es-A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B84EB-93E1-4011-B99E-C58086F4A202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542623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102FC-B22D-4AAF-8029-FC942838A692}" type="datetimeFigureOut">
              <a:rPr lang="es-AR" smtClean="0"/>
              <a:t>20/9/2022</a:t>
            </a:fld>
            <a:endParaRPr lang="es-A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B84EB-93E1-4011-B99E-C58086F4A202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066911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102FC-B22D-4AAF-8029-FC942838A692}" type="datetimeFigureOut">
              <a:rPr lang="es-AR" smtClean="0"/>
              <a:t>20/9/2022</a:t>
            </a:fld>
            <a:endParaRPr lang="es-A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B84EB-93E1-4011-B99E-C58086F4A202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210296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102FC-B22D-4AAF-8029-FC942838A692}" type="datetimeFigureOut">
              <a:rPr lang="es-AR" smtClean="0"/>
              <a:t>20/9/2022</a:t>
            </a:fld>
            <a:endParaRPr lang="es-A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B84EB-93E1-4011-B99E-C58086F4A202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749077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102FC-B22D-4AAF-8029-FC942838A692}" type="datetimeFigureOut">
              <a:rPr lang="es-AR" smtClean="0"/>
              <a:t>20/9/2022</a:t>
            </a:fld>
            <a:endParaRPr lang="es-A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B84EB-93E1-4011-B99E-C58086F4A202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138323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102FC-B22D-4AAF-8029-FC942838A692}" type="datetimeFigureOut">
              <a:rPr lang="es-AR" smtClean="0"/>
              <a:t>20/9/2022</a:t>
            </a:fld>
            <a:endParaRPr lang="es-A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B84EB-93E1-4011-B99E-C58086F4A202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299925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102FC-B22D-4AAF-8029-FC942838A692}" type="datetimeFigureOut">
              <a:rPr lang="es-AR" smtClean="0"/>
              <a:t>20/9/2022</a:t>
            </a:fld>
            <a:endParaRPr lang="es-A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B84EB-93E1-4011-B99E-C58086F4A202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772909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102FC-B22D-4AAF-8029-FC942838A692}" type="datetimeFigureOut">
              <a:rPr lang="es-AR" smtClean="0"/>
              <a:t>20/9/2022</a:t>
            </a:fld>
            <a:endParaRPr lang="es-A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B84EB-93E1-4011-B99E-C58086F4A202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030087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1102FC-B22D-4AAF-8029-FC942838A692}" type="datetimeFigureOut">
              <a:rPr lang="es-AR" smtClean="0"/>
              <a:t>20/9/2022</a:t>
            </a:fld>
            <a:endParaRPr lang="es-A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7B84EB-93E1-4011-B99E-C58086F4A202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114129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80628"/>
            <a:ext cx="9144000" cy="728699"/>
          </a:xfrm>
        </p:spPr>
        <p:txBody>
          <a:bodyPr>
            <a:noAutofit/>
          </a:bodyPr>
          <a:lstStyle/>
          <a:p>
            <a:r>
              <a:rPr lang="es-AR" sz="3200" dirty="0" smtClean="0"/>
              <a:t>Diseño de un Oscilador en 1 GHz</a:t>
            </a:r>
            <a:endParaRPr lang="es-AR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18891" y="1088740"/>
                <a:ext cx="9025109" cy="2880320"/>
              </a:xfrm>
            </p:spPr>
            <p:txBody>
              <a:bodyPr>
                <a:noAutofit/>
              </a:bodyPr>
              <a:lstStyle/>
              <a:p>
                <a:pPr algn="just"/>
                <a:r>
                  <a:rPr lang="es-ES" sz="2400" b="1" dirty="0" smtClean="0">
                    <a:solidFill>
                      <a:schemeClr val="tx1"/>
                    </a:solidFill>
                    <a:latin typeface="Verdana" pitchFamily="34" charset="0"/>
                    <a:ea typeface="Verdana" pitchFamily="34" charset="0"/>
                  </a:rPr>
                  <a:t>Objetivo</a:t>
                </a:r>
              </a:p>
              <a:p>
                <a:pPr algn="just"/>
                <a:r>
                  <a:rPr lang="es-ES" sz="2400" dirty="0" smtClean="0">
                    <a:solidFill>
                      <a:schemeClr val="tx1"/>
                    </a:solidFill>
                    <a:latin typeface="Verdana" pitchFamily="34" charset="0"/>
                    <a:ea typeface="Verdana" pitchFamily="34" charset="0"/>
                  </a:rPr>
                  <a:t>Diseñar un oscilador </a:t>
                </a:r>
                <a:r>
                  <a:rPr lang="es-ES" sz="2400" dirty="0">
                    <a:solidFill>
                      <a:schemeClr val="tx1"/>
                    </a:solidFill>
                    <a:latin typeface="Verdana" pitchFamily="34" charset="0"/>
                    <a:ea typeface="Verdana" pitchFamily="34" charset="0"/>
                  </a:rPr>
                  <a:t>en 1 GHz </a:t>
                </a:r>
                <a:r>
                  <a:rPr lang="es-ES" sz="2400" dirty="0" smtClean="0">
                    <a:solidFill>
                      <a:schemeClr val="tx1"/>
                    </a:solidFill>
                    <a:latin typeface="Verdana" pitchFamily="34" charset="0"/>
                    <a:ea typeface="Verdana" pitchFamily="34" charset="0"/>
                  </a:rPr>
                  <a:t>basado en el transistor BFP420 polarizado con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Verdana" pitchFamily="34" charset="0"/>
                          </a:rPr>
                        </m:ctrlPr>
                      </m:sSubPr>
                      <m:e>
                        <m:r>
                          <a:rPr lang="es-E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Verdana" pitchFamily="34" charset="0"/>
                          </a:rPr>
                          <m:t>𝑉</m:t>
                        </m:r>
                      </m:e>
                      <m:sub>
                        <m:r>
                          <a:rPr lang="es-E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Verdana" pitchFamily="34" charset="0"/>
                          </a:rPr>
                          <m:t>𝐶𝐸</m:t>
                        </m:r>
                      </m:sub>
                    </m:sSub>
                    <m:r>
                      <a:rPr lang="es-E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Verdana" pitchFamily="34" charset="0"/>
                      </a:rPr>
                      <m:t>=3</m:t>
                    </m:r>
                    <m:r>
                      <a:rPr lang="es-E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Verdana" pitchFamily="34" charset="0"/>
                      </a:rPr>
                      <m:t>𝑉</m:t>
                    </m:r>
                  </m:oMath>
                </a14:m>
                <a:r>
                  <a:rPr lang="es-AR" sz="2400" dirty="0" smtClean="0">
                    <a:solidFill>
                      <a:schemeClr val="tx1"/>
                    </a:solidFill>
                    <a:latin typeface="Verdana" pitchFamily="34" charset="0"/>
                    <a:ea typeface="Verdana" pitchFamily="34" charset="0"/>
                  </a:rPr>
                  <a:t> 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Verdana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s-ES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Verdana" pitchFamily="34" charset="0"/>
                          </a:rPr>
                          <m:t>I</m:t>
                        </m:r>
                      </m:e>
                      <m:sub>
                        <m:r>
                          <a:rPr lang="es-E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Verdana" pitchFamily="34" charset="0"/>
                          </a:rPr>
                          <m:t>𝐶</m:t>
                        </m:r>
                      </m:sub>
                    </m:sSub>
                    <m:r>
                      <a:rPr lang="es-E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Verdana" pitchFamily="34" charset="0"/>
                      </a:rPr>
                      <m:t>=</m:t>
                    </m:r>
                    <m:r>
                      <a:rPr lang="es-E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Verdana" pitchFamily="34" charset="0"/>
                      </a:rPr>
                      <m:t>9</m:t>
                    </m:r>
                    <m:r>
                      <a:rPr lang="es-E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Verdana" pitchFamily="34" charset="0"/>
                      </a:rPr>
                      <m:t>𝑚𝐴</m:t>
                    </m:r>
                  </m:oMath>
                </a14:m>
                <a:r>
                  <a:rPr lang="es-AR" sz="2400" dirty="0" smtClean="0">
                    <a:solidFill>
                      <a:schemeClr val="tx1"/>
                    </a:solidFill>
                    <a:latin typeface="Verdana" pitchFamily="34" charset="0"/>
                    <a:ea typeface="Verdana" pitchFamily="34" charset="0"/>
                  </a:rPr>
                  <a:t>. </a:t>
                </a:r>
              </a:p>
              <a:p>
                <a:pPr algn="just"/>
                <a:endParaRPr lang="es-AR" sz="2400" dirty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</a:endParaRPr>
              </a:p>
              <a:p>
                <a:pPr algn="just"/>
                <a:endParaRPr lang="es-AR" sz="2400" dirty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</a:endParaRPr>
              </a:p>
              <a:p>
                <a:pPr algn="just"/>
                <a:endParaRPr lang="es-AR" sz="2400" dirty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</a:endParaRPr>
              </a:p>
              <a:p>
                <a:pPr algn="just"/>
                <a:endParaRPr lang="es-AR" sz="2400" dirty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</a:endParaRPr>
              </a:p>
              <a:p>
                <a:pPr algn="just"/>
                <a:endParaRPr lang="es-AR" sz="2400" dirty="0" smtClean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</a:endParaRPr>
              </a:p>
              <a:p>
                <a:pPr algn="just"/>
                <a:endParaRPr lang="es-AR" sz="2400" dirty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</a:endParaRPr>
              </a:p>
            </p:txBody>
          </p:sp>
        </mc:Choice>
        <mc:Fallback xmlns=""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18891" y="1088740"/>
                <a:ext cx="9025109" cy="2880320"/>
              </a:xfrm>
              <a:blipFill>
                <a:blip r:embed="rId2"/>
                <a:stretch>
                  <a:fillRect l="-1081" t="-1695" r="-1014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695" y="2816932"/>
            <a:ext cx="6018529" cy="388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417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0" y="80628"/>
            <a:ext cx="9144000" cy="7286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3200" dirty="0" smtClean="0"/>
              <a:t>Diseño de un Oscilador en 1 GHz</a:t>
            </a:r>
            <a:endParaRPr lang="es-AR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ángulo 5"/>
              <p:cNvSpPr/>
              <p:nvPr/>
            </p:nvSpPr>
            <p:spPr>
              <a:xfrm>
                <a:off x="79411" y="1196752"/>
                <a:ext cx="8985178" cy="467935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es-E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s-ES" sz="240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s-ES" sz="2400" i="1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es-E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23 </m:t>
                    </m:r>
                    <m:r>
                      <m:rPr>
                        <m:sty m:val="p"/>
                      </m:rPr>
                      <a:rPr lang="es-ES" sz="2400" b="0" i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s-AR" sz="2400" dirty="0" smtClean="0">
                    <a:latin typeface="Verdana" pitchFamily="34" charset="0"/>
                    <a:ea typeface="Verdana" pitchFamily="34" charset="0"/>
                  </a:rPr>
                  <a:t> se puede lograr con un inductor con </a:t>
                </a:r>
                <a14:m>
                  <m:oMath xmlns:m="http://schemas.openxmlformats.org/officeDocument/2006/math"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=3.66 </m:t>
                    </m:r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𝑛𝐻</m:t>
                    </m:r>
                  </m:oMath>
                </a14:m>
                <a:endParaRPr lang="es-ES" sz="2400" b="0" dirty="0" smtClean="0">
                  <a:latin typeface="Verdana" pitchFamily="34" charset="0"/>
                </a:endParaRPr>
              </a:p>
              <a:p>
                <a:pPr algn="just"/>
                <a:endParaRPr lang="es-ES" sz="2400" dirty="0" smtClean="0">
                  <a:latin typeface="Verdana" pitchFamily="34" charset="0"/>
                  <a:ea typeface="Verdana" pitchFamily="34" charset="0"/>
                </a:endParaRPr>
              </a:p>
              <a:p>
                <a:pPr algn="just"/>
                <a:endParaRPr lang="es-ES" sz="2400" dirty="0">
                  <a:latin typeface="Verdana" pitchFamily="34" charset="0"/>
                  <a:ea typeface="Verdana" pitchFamily="34" charset="0"/>
                </a:endParaRPr>
              </a:p>
              <a:p>
                <a:pPr algn="just"/>
                <a:r>
                  <a:rPr lang="es-ES" sz="2400" dirty="0" smtClean="0">
                    <a:latin typeface="Verdana" pitchFamily="34" charset="0"/>
                    <a:ea typeface="Verdana" pitchFamily="34" charset="0"/>
                  </a:rPr>
                  <a:t>La parte resistiva debe ser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s-ES" sz="2400" b="0" i="0" smtClean="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a:rPr lang="es-ES" sz="2400" i="1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s-ES" sz="24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s-E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s-ES" sz="2400" i="1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</m:oMath>
                </a14:m>
                <a:r>
                  <a:rPr lang="es-AR" sz="2400" dirty="0" smtClean="0">
                    <a:latin typeface="Verdana" pitchFamily="34" charset="0"/>
                    <a:ea typeface="Verdana" pitchFamily="34" charset="0"/>
                  </a:rPr>
                  <a:t> para que, al agruparlas en serie, sigan siendo negativas. Por lo general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4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s-ES" sz="2400" i="1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</m:oMath>
                </a14:m>
                <a:r>
                  <a:rPr lang="es-AR" sz="2400" dirty="0" smtClean="0">
                    <a:latin typeface="Verdana" pitchFamily="34" charset="0"/>
                    <a:ea typeface="Verdana" pitchFamily="34" charset="0"/>
                  </a:rPr>
                  <a:t>varía en valor en la medida en que se almacena energía en el oscilador (los parámetros S empiezan a cambiar), pudiendo volverse menos negativa. Por lo tanto se adopta un margen. En la práctica se suele tomar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s-ES" sz="240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a:rPr lang="es-ES" sz="2400" i="1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es-ES" sz="2400" i="1">
                        <a:latin typeface="Cambria Math" panose="02040503050406030204" pitchFamily="18" charset="0"/>
                      </a:rPr>
                      <m:t>&lt;−</m:t>
                    </m:r>
                    <m:f>
                      <m:fPr>
                        <m:ctrlPr>
                          <a:rPr lang="es-E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s-E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24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s-ES" sz="2400" i="1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</m:num>
                      <m:den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s-AR" sz="2400" dirty="0" smtClean="0">
                    <a:latin typeface="Verdana" pitchFamily="34" charset="0"/>
                    <a:ea typeface="Verdana" pitchFamily="34" charset="0"/>
                  </a:rPr>
                  <a:t> </a:t>
                </a:r>
                <a:endParaRPr lang="es-AR" sz="2400" dirty="0">
                  <a:latin typeface="Verdana" pitchFamily="34" charset="0"/>
                  <a:ea typeface="Verdana" pitchFamily="34" charset="0"/>
                </a:endParaRPr>
              </a:p>
              <a:p>
                <a:pPr algn="just"/>
                <a:endParaRPr lang="es-AR" sz="2400" dirty="0">
                  <a:latin typeface="Verdana" pitchFamily="34" charset="0"/>
                  <a:ea typeface="Verdana" pitchFamily="34" charset="0"/>
                </a:endParaRPr>
              </a:p>
              <a:p>
                <a:pPr algn="just"/>
                <a:endParaRPr lang="es-AR" sz="2400" dirty="0">
                  <a:latin typeface="Verdana" pitchFamily="34" charset="0"/>
                  <a:ea typeface="Verdana" pitchFamily="34" charset="0"/>
                </a:endParaRPr>
              </a:p>
            </p:txBody>
          </p:sp>
        </mc:Choice>
        <mc:Fallback xmlns="">
          <p:sp>
            <p:nvSpPr>
              <p:cNvPr id="6" name="Rectángulo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11" y="1196752"/>
                <a:ext cx="8985178" cy="4679358"/>
              </a:xfrm>
              <a:prstGeom prst="rect">
                <a:avLst/>
              </a:prstGeom>
              <a:blipFill>
                <a:blip r:embed="rId2"/>
                <a:stretch>
                  <a:fillRect l="-1018" t="-1172" r="-1085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987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0" y="80628"/>
            <a:ext cx="9144000" cy="7286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3200" dirty="0" smtClean="0"/>
              <a:t>Diseño de un Oscilador en 1 GHz</a:t>
            </a:r>
            <a:endParaRPr lang="es-AR" sz="3200" dirty="0"/>
          </a:p>
        </p:txBody>
      </p:sp>
      <p:sp>
        <p:nvSpPr>
          <p:cNvPr id="90" name="CuadroTexto 89"/>
          <p:cNvSpPr txBox="1"/>
          <p:nvPr/>
        </p:nvSpPr>
        <p:spPr>
          <a:xfrm>
            <a:off x="6696236" y="6381328"/>
            <a:ext cx="23385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/>
              <a:t>*red de polarización omitida</a:t>
            </a:r>
            <a:endParaRPr lang="es-AR" sz="1400" dirty="0"/>
          </a:p>
        </p:txBody>
      </p:sp>
      <p:grpSp>
        <p:nvGrpSpPr>
          <p:cNvPr id="15" name="Group 209"/>
          <p:cNvGrpSpPr/>
          <p:nvPr/>
        </p:nvGrpSpPr>
        <p:grpSpPr>
          <a:xfrm>
            <a:off x="3304884" y="2771823"/>
            <a:ext cx="756776" cy="486383"/>
            <a:chOff x="3951405" y="4745205"/>
            <a:chExt cx="936104" cy="486383"/>
          </a:xfrm>
        </p:grpSpPr>
        <p:grpSp>
          <p:nvGrpSpPr>
            <p:cNvPr id="16" name="Group 210"/>
            <p:cNvGrpSpPr/>
            <p:nvPr/>
          </p:nvGrpSpPr>
          <p:grpSpPr>
            <a:xfrm>
              <a:off x="3951405" y="5085184"/>
              <a:ext cx="936104" cy="146404"/>
              <a:chOff x="2627784" y="5226812"/>
              <a:chExt cx="1127657" cy="146404"/>
            </a:xfrm>
          </p:grpSpPr>
          <p:cxnSp>
            <p:nvCxnSpPr>
              <p:cNvPr id="18" name="Straight Connector 212"/>
              <p:cNvCxnSpPr/>
              <p:nvPr/>
            </p:nvCxnSpPr>
            <p:spPr>
              <a:xfrm flipH="1">
                <a:off x="2771800" y="5226812"/>
                <a:ext cx="144016" cy="146404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213"/>
              <p:cNvCxnSpPr/>
              <p:nvPr/>
            </p:nvCxnSpPr>
            <p:spPr>
              <a:xfrm flipH="1">
                <a:off x="2989993" y="5226812"/>
                <a:ext cx="144016" cy="146404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214"/>
              <p:cNvCxnSpPr/>
              <p:nvPr/>
            </p:nvCxnSpPr>
            <p:spPr>
              <a:xfrm flipH="1">
                <a:off x="3203848" y="5226812"/>
                <a:ext cx="144016" cy="146404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15"/>
              <p:cNvCxnSpPr/>
              <p:nvPr/>
            </p:nvCxnSpPr>
            <p:spPr>
              <a:xfrm flipH="1">
                <a:off x="3419872" y="5226812"/>
                <a:ext cx="144016" cy="146404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6"/>
              <p:cNvCxnSpPr/>
              <p:nvPr/>
            </p:nvCxnSpPr>
            <p:spPr>
              <a:xfrm>
                <a:off x="2627784" y="5226812"/>
                <a:ext cx="1127657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7" name="Straight Connector 211"/>
            <p:cNvCxnSpPr/>
            <p:nvPr/>
          </p:nvCxnSpPr>
          <p:spPr>
            <a:xfrm>
              <a:off x="4419457" y="4745205"/>
              <a:ext cx="0" cy="33314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4" name="Straight Connector 73"/>
          <p:cNvCxnSpPr/>
          <p:nvPr/>
        </p:nvCxnSpPr>
        <p:spPr>
          <a:xfrm>
            <a:off x="6164704" y="1645717"/>
            <a:ext cx="1175074" cy="1423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Rectangle 4"/>
          <p:cNvSpPr/>
          <p:nvPr/>
        </p:nvSpPr>
        <p:spPr>
          <a:xfrm>
            <a:off x="4247964" y="1520788"/>
            <a:ext cx="1417093" cy="24985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17"/>
          <p:cNvGrpSpPr/>
          <p:nvPr/>
        </p:nvGrpSpPr>
        <p:grpSpPr>
          <a:xfrm>
            <a:off x="3240253" y="1659599"/>
            <a:ext cx="440873" cy="1110485"/>
            <a:chOff x="4247964" y="1556792"/>
            <a:chExt cx="504056" cy="1440160"/>
          </a:xfrm>
        </p:grpSpPr>
        <p:sp>
          <p:nvSpPr>
            <p:cNvPr id="28" name="Rectangle 7"/>
            <p:cNvSpPr/>
            <p:nvPr/>
          </p:nvSpPr>
          <p:spPr>
            <a:xfrm>
              <a:off x="4247964" y="1988840"/>
              <a:ext cx="108012" cy="64807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Connector 9"/>
            <p:cNvCxnSpPr/>
            <p:nvPr/>
          </p:nvCxnSpPr>
          <p:spPr>
            <a:xfrm flipV="1">
              <a:off x="4355976" y="1808820"/>
              <a:ext cx="396044" cy="32403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11"/>
            <p:cNvCxnSpPr/>
            <p:nvPr/>
          </p:nvCxnSpPr>
          <p:spPr>
            <a:xfrm>
              <a:off x="4355976" y="2456892"/>
              <a:ext cx="396044" cy="288032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15"/>
            <p:cNvCxnSpPr/>
            <p:nvPr/>
          </p:nvCxnSpPr>
          <p:spPr>
            <a:xfrm flipV="1">
              <a:off x="4752020" y="1556792"/>
              <a:ext cx="0" cy="252028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16"/>
            <p:cNvCxnSpPr/>
            <p:nvPr/>
          </p:nvCxnSpPr>
          <p:spPr>
            <a:xfrm flipV="1">
              <a:off x="4752020" y="2744924"/>
              <a:ext cx="0" cy="252028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3" name="Straight Connector 19"/>
          <p:cNvCxnSpPr>
            <a:endCxn id="26" idx="1"/>
          </p:cNvCxnSpPr>
          <p:nvPr/>
        </p:nvCxnSpPr>
        <p:spPr>
          <a:xfrm>
            <a:off x="3681127" y="1645718"/>
            <a:ext cx="566837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26"/>
          <p:cNvCxnSpPr>
            <a:endCxn id="28" idx="1"/>
          </p:cNvCxnSpPr>
          <p:nvPr/>
        </p:nvCxnSpPr>
        <p:spPr>
          <a:xfrm>
            <a:off x="2673416" y="2228723"/>
            <a:ext cx="566837" cy="1388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27"/>
          <p:cNvCxnSpPr/>
          <p:nvPr/>
        </p:nvCxnSpPr>
        <p:spPr>
          <a:xfrm>
            <a:off x="5633567" y="1652658"/>
            <a:ext cx="566837" cy="1388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6" name="Group 64"/>
          <p:cNvGrpSpPr/>
          <p:nvPr/>
        </p:nvGrpSpPr>
        <p:grpSpPr>
          <a:xfrm rot="16200000">
            <a:off x="7002405" y="1750287"/>
            <a:ext cx="606682" cy="435716"/>
            <a:chOff x="2404839" y="5085184"/>
            <a:chExt cx="2503533" cy="435716"/>
          </a:xfrm>
        </p:grpSpPr>
        <p:cxnSp>
          <p:nvCxnSpPr>
            <p:cNvPr id="47" name="Straight Connector 65"/>
            <p:cNvCxnSpPr/>
            <p:nvPr/>
          </p:nvCxnSpPr>
          <p:spPr>
            <a:xfrm>
              <a:off x="2404839" y="5301208"/>
              <a:ext cx="283420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66"/>
            <p:cNvCxnSpPr/>
            <p:nvPr/>
          </p:nvCxnSpPr>
          <p:spPr>
            <a:xfrm flipV="1">
              <a:off x="2688259" y="5085184"/>
              <a:ext cx="191553" cy="216024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Connector 67"/>
            <p:cNvCxnSpPr/>
            <p:nvPr/>
          </p:nvCxnSpPr>
          <p:spPr>
            <a:xfrm flipH="1" flipV="1">
              <a:off x="4427984" y="5108088"/>
              <a:ext cx="191553" cy="216024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Connector 68"/>
            <p:cNvCxnSpPr/>
            <p:nvPr/>
          </p:nvCxnSpPr>
          <p:spPr>
            <a:xfrm>
              <a:off x="2841407" y="5085184"/>
              <a:ext cx="393576" cy="41281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Connector 69"/>
            <p:cNvCxnSpPr/>
            <p:nvPr/>
          </p:nvCxnSpPr>
          <p:spPr>
            <a:xfrm>
              <a:off x="3633428" y="5099046"/>
              <a:ext cx="393576" cy="41281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Connector 70"/>
            <p:cNvCxnSpPr/>
            <p:nvPr/>
          </p:nvCxnSpPr>
          <p:spPr>
            <a:xfrm flipH="1">
              <a:off x="3239852" y="5085184"/>
              <a:ext cx="393576" cy="41281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Connector 71"/>
            <p:cNvCxnSpPr/>
            <p:nvPr/>
          </p:nvCxnSpPr>
          <p:spPr>
            <a:xfrm flipH="1">
              <a:off x="4027004" y="5108088"/>
              <a:ext cx="393576" cy="41281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Connector 72"/>
            <p:cNvCxnSpPr/>
            <p:nvPr/>
          </p:nvCxnSpPr>
          <p:spPr>
            <a:xfrm>
              <a:off x="4624952" y="5317314"/>
              <a:ext cx="283420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0" name="Group 77"/>
          <p:cNvGrpSpPr/>
          <p:nvPr/>
        </p:nvGrpSpPr>
        <p:grpSpPr>
          <a:xfrm>
            <a:off x="6044761" y="1649559"/>
            <a:ext cx="283419" cy="1915588"/>
            <a:chOff x="1979712" y="2854670"/>
            <a:chExt cx="283419" cy="1915588"/>
          </a:xfrm>
        </p:grpSpPr>
        <p:sp>
          <p:nvSpPr>
            <p:cNvPr id="61" name="Rectangle 78"/>
            <p:cNvSpPr/>
            <p:nvPr/>
          </p:nvSpPr>
          <p:spPr>
            <a:xfrm rot="16200000">
              <a:off x="1496774" y="3670755"/>
              <a:ext cx="1249295" cy="28341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2" name="Straight Connector 79"/>
            <p:cNvCxnSpPr/>
            <p:nvPr/>
          </p:nvCxnSpPr>
          <p:spPr>
            <a:xfrm>
              <a:off x="2121421" y="2854670"/>
              <a:ext cx="0" cy="33314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Connector 80"/>
            <p:cNvCxnSpPr/>
            <p:nvPr/>
          </p:nvCxnSpPr>
          <p:spPr>
            <a:xfrm>
              <a:off x="2121421" y="4437112"/>
              <a:ext cx="0" cy="33314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6" name="Group 217"/>
          <p:cNvGrpSpPr/>
          <p:nvPr/>
        </p:nvGrpSpPr>
        <p:grpSpPr>
          <a:xfrm>
            <a:off x="6915905" y="2259679"/>
            <a:ext cx="756776" cy="479550"/>
            <a:chOff x="3951405" y="4752038"/>
            <a:chExt cx="936104" cy="479550"/>
          </a:xfrm>
        </p:grpSpPr>
        <p:grpSp>
          <p:nvGrpSpPr>
            <p:cNvPr id="77" name="Group 218"/>
            <p:cNvGrpSpPr/>
            <p:nvPr/>
          </p:nvGrpSpPr>
          <p:grpSpPr>
            <a:xfrm>
              <a:off x="3951405" y="5085184"/>
              <a:ext cx="936104" cy="146404"/>
              <a:chOff x="2627784" y="5226812"/>
              <a:chExt cx="1127657" cy="146404"/>
            </a:xfrm>
          </p:grpSpPr>
          <p:cxnSp>
            <p:nvCxnSpPr>
              <p:cNvPr id="79" name="Straight Connector 220"/>
              <p:cNvCxnSpPr/>
              <p:nvPr/>
            </p:nvCxnSpPr>
            <p:spPr>
              <a:xfrm flipH="1">
                <a:off x="2771800" y="5226812"/>
                <a:ext cx="144016" cy="146404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221"/>
              <p:cNvCxnSpPr/>
              <p:nvPr/>
            </p:nvCxnSpPr>
            <p:spPr>
              <a:xfrm flipH="1">
                <a:off x="2989993" y="5226812"/>
                <a:ext cx="144016" cy="146404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222"/>
              <p:cNvCxnSpPr/>
              <p:nvPr/>
            </p:nvCxnSpPr>
            <p:spPr>
              <a:xfrm flipH="1">
                <a:off x="3203848" y="5226812"/>
                <a:ext cx="144016" cy="146404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223"/>
              <p:cNvCxnSpPr/>
              <p:nvPr/>
            </p:nvCxnSpPr>
            <p:spPr>
              <a:xfrm flipH="1">
                <a:off x="3419872" y="5226812"/>
                <a:ext cx="144016" cy="146404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224"/>
              <p:cNvCxnSpPr/>
              <p:nvPr/>
            </p:nvCxnSpPr>
            <p:spPr>
              <a:xfrm>
                <a:off x="2627784" y="5226812"/>
                <a:ext cx="1127657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78" name="Straight Connector 219"/>
            <p:cNvCxnSpPr/>
            <p:nvPr/>
          </p:nvCxnSpPr>
          <p:spPr>
            <a:xfrm>
              <a:off x="4431354" y="4752038"/>
              <a:ext cx="0" cy="33314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486"/>
              <p:cNvSpPr txBox="1"/>
              <p:nvPr/>
            </p:nvSpPr>
            <p:spPr>
              <a:xfrm>
                <a:off x="6927353" y="1171020"/>
                <a:ext cx="5778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i="1" smtClean="0">
                          <a:latin typeface="Cambria Math"/>
                        </a:rPr>
                        <m:t>5</m:t>
                      </m:r>
                      <m:r>
                        <a:rPr lang="es-AR" b="0" i="1" smtClean="0">
                          <a:latin typeface="Cambria Math"/>
                        </a:rPr>
                        <m:t>0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/>
                          <a:ea typeface="Cambria Math"/>
                        </a:rPr>
                        <m:t>Ω</m:t>
                      </m:r>
                      <m:r>
                        <a:rPr lang="es-AR" b="0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5" name="TextBox 4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7353" y="1171020"/>
                <a:ext cx="577888" cy="369332"/>
              </a:xfrm>
              <a:prstGeom prst="rect">
                <a:avLst/>
              </a:prstGeom>
              <a:blipFill>
                <a:blip r:embed="rId2"/>
                <a:stretch>
                  <a:fillRect r="-2105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490"/>
              <p:cNvSpPr txBox="1"/>
              <p:nvPr/>
            </p:nvSpPr>
            <p:spPr>
              <a:xfrm>
                <a:off x="4494725" y="1091719"/>
                <a:ext cx="5778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0" i="1" smtClean="0"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es-AR" b="0" i="1" smtClean="0">
                              <a:latin typeface="Cambria Math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8" name="TextBox 4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4725" y="1091719"/>
                <a:ext cx="57788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491"/>
              <p:cNvSpPr txBox="1"/>
              <p:nvPr/>
            </p:nvSpPr>
            <p:spPr>
              <a:xfrm>
                <a:off x="5311496" y="2400052"/>
                <a:ext cx="5778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s-AR" b="0" i="1" smtClean="0">
                              <a:latin typeface="Cambria Math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9" name="TextBox 4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1496" y="2400052"/>
                <a:ext cx="57788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2" name="Group 209"/>
          <p:cNvGrpSpPr/>
          <p:nvPr/>
        </p:nvGrpSpPr>
        <p:grpSpPr>
          <a:xfrm>
            <a:off x="5815680" y="3506467"/>
            <a:ext cx="756776" cy="486383"/>
            <a:chOff x="3951405" y="4745205"/>
            <a:chExt cx="936104" cy="486383"/>
          </a:xfrm>
        </p:grpSpPr>
        <p:grpSp>
          <p:nvGrpSpPr>
            <p:cNvPr id="93" name="Group 210"/>
            <p:cNvGrpSpPr/>
            <p:nvPr/>
          </p:nvGrpSpPr>
          <p:grpSpPr>
            <a:xfrm>
              <a:off x="3951405" y="5085184"/>
              <a:ext cx="936104" cy="146404"/>
              <a:chOff x="2627784" y="5226812"/>
              <a:chExt cx="1127657" cy="146404"/>
            </a:xfrm>
          </p:grpSpPr>
          <p:cxnSp>
            <p:nvCxnSpPr>
              <p:cNvPr id="95" name="Straight Connector 212"/>
              <p:cNvCxnSpPr/>
              <p:nvPr/>
            </p:nvCxnSpPr>
            <p:spPr>
              <a:xfrm flipH="1">
                <a:off x="2771800" y="5226812"/>
                <a:ext cx="144016" cy="146404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213"/>
              <p:cNvCxnSpPr/>
              <p:nvPr/>
            </p:nvCxnSpPr>
            <p:spPr>
              <a:xfrm flipH="1">
                <a:off x="2989993" y="5226812"/>
                <a:ext cx="144016" cy="146404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214"/>
              <p:cNvCxnSpPr/>
              <p:nvPr/>
            </p:nvCxnSpPr>
            <p:spPr>
              <a:xfrm flipH="1">
                <a:off x="3203848" y="5226812"/>
                <a:ext cx="144016" cy="146404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215"/>
              <p:cNvCxnSpPr/>
              <p:nvPr/>
            </p:nvCxnSpPr>
            <p:spPr>
              <a:xfrm flipH="1">
                <a:off x="3419872" y="5226812"/>
                <a:ext cx="144016" cy="146404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216"/>
              <p:cNvCxnSpPr/>
              <p:nvPr/>
            </p:nvCxnSpPr>
            <p:spPr>
              <a:xfrm>
                <a:off x="2627784" y="5226812"/>
                <a:ext cx="1127657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94" name="Straight Connector 211"/>
            <p:cNvCxnSpPr/>
            <p:nvPr/>
          </p:nvCxnSpPr>
          <p:spPr>
            <a:xfrm>
              <a:off x="4419457" y="4745205"/>
              <a:ext cx="0" cy="33314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00" name="Conector angular 99"/>
          <p:cNvCxnSpPr/>
          <p:nvPr/>
        </p:nvCxnSpPr>
        <p:spPr>
          <a:xfrm rot="16200000" flipH="1">
            <a:off x="2415019" y="2424965"/>
            <a:ext cx="1866060" cy="557425"/>
          </a:xfrm>
          <a:prstGeom prst="bentConnector3">
            <a:avLst>
              <a:gd name="adj1" fmla="val 100415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Rectángulo 100"/>
              <p:cNvSpPr/>
              <p:nvPr/>
            </p:nvSpPr>
            <p:spPr>
              <a:xfrm>
                <a:off x="3596289" y="3598523"/>
                <a:ext cx="54175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s-ES" b="0" i="0" smtClean="0"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101" name="Rectángulo 10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6289" y="3598523"/>
                <a:ext cx="54175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Connector 79"/>
          <p:cNvCxnSpPr/>
          <p:nvPr/>
        </p:nvCxnSpPr>
        <p:spPr>
          <a:xfrm>
            <a:off x="2140944" y="2213455"/>
            <a:ext cx="0" cy="33314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6" name="Group 209"/>
          <p:cNvGrpSpPr/>
          <p:nvPr/>
        </p:nvGrpSpPr>
        <p:grpSpPr>
          <a:xfrm>
            <a:off x="1751441" y="4960916"/>
            <a:ext cx="756776" cy="486383"/>
            <a:chOff x="3951405" y="4745205"/>
            <a:chExt cx="936104" cy="486383"/>
          </a:xfrm>
        </p:grpSpPr>
        <p:grpSp>
          <p:nvGrpSpPr>
            <p:cNvPr id="67" name="Group 210"/>
            <p:cNvGrpSpPr/>
            <p:nvPr/>
          </p:nvGrpSpPr>
          <p:grpSpPr>
            <a:xfrm>
              <a:off x="3951405" y="5085184"/>
              <a:ext cx="936104" cy="146404"/>
              <a:chOff x="2627784" y="5226812"/>
              <a:chExt cx="1127657" cy="146404"/>
            </a:xfrm>
          </p:grpSpPr>
          <p:cxnSp>
            <p:nvCxnSpPr>
              <p:cNvPr id="69" name="Straight Connector 212"/>
              <p:cNvCxnSpPr/>
              <p:nvPr/>
            </p:nvCxnSpPr>
            <p:spPr>
              <a:xfrm flipH="1">
                <a:off x="2771800" y="5226812"/>
                <a:ext cx="144016" cy="146404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213"/>
              <p:cNvCxnSpPr/>
              <p:nvPr/>
            </p:nvCxnSpPr>
            <p:spPr>
              <a:xfrm flipH="1">
                <a:off x="2989993" y="5226812"/>
                <a:ext cx="144016" cy="146404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214"/>
              <p:cNvCxnSpPr/>
              <p:nvPr/>
            </p:nvCxnSpPr>
            <p:spPr>
              <a:xfrm flipH="1">
                <a:off x="3203848" y="5226812"/>
                <a:ext cx="144016" cy="146404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215"/>
              <p:cNvCxnSpPr/>
              <p:nvPr/>
            </p:nvCxnSpPr>
            <p:spPr>
              <a:xfrm flipH="1">
                <a:off x="3419872" y="5226812"/>
                <a:ext cx="144016" cy="146404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216"/>
              <p:cNvCxnSpPr/>
              <p:nvPr/>
            </p:nvCxnSpPr>
            <p:spPr>
              <a:xfrm>
                <a:off x="2627784" y="5226812"/>
                <a:ext cx="1127657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68" name="Straight Connector 211"/>
            <p:cNvCxnSpPr/>
            <p:nvPr/>
          </p:nvCxnSpPr>
          <p:spPr>
            <a:xfrm>
              <a:off x="4419457" y="4745205"/>
              <a:ext cx="0" cy="33314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74" name="Straight Connector 19"/>
          <p:cNvCxnSpPr/>
          <p:nvPr/>
        </p:nvCxnSpPr>
        <p:spPr>
          <a:xfrm>
            <a:off x="2132152" y="2228723"/>
            <a:ext cx="566837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4" name="Group 64"/>
          <p:cNvGrpSpPr/>
          <p:nvPr/>
        </p:nvGrpSpPr>
        <p:grpSpPr>
          <a:xfrm rot="16200000">
            <a:off x="1828323" y="2627366"/>
            <a:ext cx="606682" cy="435716"/>
            <a:chOff x="2404839" y="5085184"/>
            <a:chExt cx="2503533" cy="435716"/>
          </a:xfrm>
        </p:grpSpPr>
        <p:cxnSp>
          <p:nvCxnSpPr>
            <p:cNvPr id="86" name="Straight Connector 65"/>
            <p:cNvCxnSpPr/>
            <p:nvPr/>
          </p:nvCxnSpPr>
          <p:spPr>
            <a:xfrm>
              <a:off x="2404839" y="5301208"/>
              <a:ext cx="283420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Straight Connector 66"/>
            <p:cNvCxnSpPr/>
            <p:nvPr/>
          </p:nvCxnSpPr>
          <p:spPr>
            <a:xfrm flipV="1">
              <a:off x="2688259" y="5085184"/>
              <a:ext cx="191553" cy="216024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Straight Connector 67"/>
            <p:cNvCxnSpPr/>
            <p:nvPr/>
          </p:nvCxnSpPr>
          <p:spPr>
            <a:xfrm flipH="1" flipV="1">
              <a:off x="4427984" y="5108088"/>
              <a:ext cx="191553" cy="216024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Straight Connector 68"/>
            <p:cNvCxnSpPr/>
            <p:nvPr/>
          </p:nvCxnSpPr>
          <p:spPr>
            <a:xfrm>
              <a:off x="2841407" y="5085184"/>
              <a:ext cx="393576" cy="41281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Straight Connector 69"/>
            <p:cNvCxnSpPr/>
            <p:nvPr/>
          </p:nvCxnSpPr>
          <p:spPr>
            <a:xfrm>
              <a:off x="3633428" y="5099046"/>
              <a:ext cx="393576" cy="41281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4" name="Straight Connector 70"/>
            <p:cNvCxnSpPr/>
            <p:nvPr/>
          </p:nvCxnSpPr>
          <p:spPr>
            <a:xfrm flipH="1">
              <a:off x="3239852" y="5085184"/>
              <a:ext cx="393576" cy="41281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Straight Connector 71"/>
            <p:cNvCxnSpPr/>
            <p:nvPr/>
          </p:nvCxnSpPr>
          <p:spPr>
            <a:xfrm flipH="1">
              <a:off x="4027004" y="5108088"/>
              <a:ext cx="393576" cy="41281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Straight Connector 72"/>
            <p:cNvCxnSpPr/>
            <p:nvPr/>
          </p:nvCxnSpPr>
          <p:spPr>
            <a:xfrm>
              <a:off x="4624952" y="5317314"/>
              <a:ext cx="283420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7" name="Group 26"/>
          <p:cNvGrpSpPr/>
          <p:nvPr/>
        </p:nvGrpSpPr>
        <p:grpSpPr>
          <a:xfrm rot="16200000">
            <a:off x="1225944" y="3785449"/>
            <a:ext cx="1855947" cy="494987"/>
            <a:chOff x="2605667" y="2593862"/>
            <a:chExt cx="1923155" cy="607513"/>
          </a:xfrm>
        </p:grpSpPr>
        <p:grpSp>
          <p:nvGrpSpPr>
            <p:cNvPr id="108" name="Group 98"/>
            <p:cNvGrpSpPr/>
            <p:nvPr/>
          </p:nvGrpSpPr>
          <p:grpSpPr>
            <a:xfrm>
              <a:off x="3157701" y="2593862"/>
              <a:ext cx="811212" cy="607513"/>
              <a:chOff x="2231740" y="2744924"/>
              <a:chExt cx="3708412" cy="900100"/>
            </a:xfrm>
          </p:grpSpPr>
          <p:grpSp>
            <p:nvGrpSpPr>
              <p:cNvPr id="111" name="Group 101"/>
              <p:cNvGrpSpPr/>
              <p:nvPr/>
            </p:nvGrpSpPr>
            <p:grpSpPr>
              <a:xfrm>
                <a:off x="2231740" y="2744924"/>
                <a:ext cx="1116124" cy="900100"/>
                <a:chOff x="2231740" y="2744924"/>
                <a:chExt cx="1116124" cy="900100"/>
              </a:xfrm>
            </p:grpSpPr>
            <p:sp>
              <p:nvSpPr>
                <p:cNvPr id="121" name="Oval 111"/>
                <p:cNvSpPr/>
                <p:nvPr/>
              </p:nvSpPr>
              <p:spPr>
                <a:xfrm>
                  <a:off x="2375756" y="2744924"/>
                  <a:ext cx="864096" cy="828092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2" name="Rectangle 112"/>
                <p:cNvSpPr/>
                <p:nvPr/>
              </p:nvSpPr>
              <p:spPr>
                <a:xfrm>
                  <a:off x="2231740" y="3158970"/>
                  <a:ext cx="1116124" cy="486054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2" name="Group 102"/>
              <p:cNvGrpSpPr/>
              <p:nvPr/>
            </p:nvGrpSpPr>
            <p:grpSpPr>
              <a:xfrm>
                <a:off x="3095836" y="2744924"/>
                <a:ext cx="1116124" cy="900100"/>
                <a:chOff x="2231740" y="2744924"/>
                <a:chExt cx="1116124" cy="900100"/>
              </a:xfrm>
            </p:grpSpPr>
            <p:sp>
              <p:nvSpPr>
                <p:cNvPr id="119" name="Oval 109"/>
                <p:cNvSpPr/>
                <p:nvPr/>
              </p:nvSpPr>
              <p:spPr>
                <a:xfrm>
                  <a:off x="2375756" y="2744924"/>
                  <a:ext cx="864096" cy="828092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0" name="Rectangle 110"/>
                <p:cNvSpPr/>
                <p:nvPr/>
              </p:nvSpPr>
              <p:spPr>
                <a:xfrm>
                  <a:off x="2231740" y="3158970"/>
                  <a:ext cx="1116124" cy="486054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3" name="Group 103"/>
              <p:cNvGrpSpPr/>
              <p:nvPr/>
            </p:nvGrpSpPr>
            <p:grpSpPr>
              <a:xfrm>
                <a:off x="3959932" y="2744924"/>
                <a:ext cx="1116124" cy="900100"/>
                <a:chOff x="2231740" y="2744924"/>
                <a:chExt cx="1116124" cy="900100"/>
              </a:xfrm>
            </p:grpSpPr>
            <p:sp>
              <p:nvSpPr>
                <p:cNvPr id="117" name="Oval 107"/>
                <p:cNvSpPr/>
                <p:nvPr/>
              </p:nvSpPr>
              <p:spPr>
                <a:xfrm>
                  <a:off x="2375756" y="2744924"/>
                  <a:ext cx="864096" cy="828092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8" name="Rectangle 108"/>
                <p:cNvSpPr/>
                <p:nvPr/>
              </p:nvSpPr>
              <p:spPr>
                <a:xfrm>
                  <a:off x="2231740" y="3158970"/>
                  <a:ext cx="1116124" cy="486054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4" name="Group 104"/>
              <p:cNvGrpSpPr/>
              <p:nvPr/>
            </p:nvGrpSpPr>
            <p:grpSpPr>
              <a:xfrm>
                <a:off x="4824028" y="2744924"/>
                <a:ext cx="1116124" cy="900100"/>
                <a:chOff x="2231740" y="2744924"/>
                <a:chExt cx="1116124" cy="900100"/>
              </a:xfrm>
            </p:grpSpPr>
            <p:sp>
              <p:nvSpPr>
                <p:cNvPr id="115" name="Oval 105"/>
                <p:cNvSpPr/>
                <p:nvPr/>
              </p:nvSpPr>
              <p:spPr>
                <a:xfrm>
                  <a:off x="2375756" y="2744924"/>
                  <a:ext cx="864096" cy="828092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106"/>
                <p:cNvSpPr/>
                <p:nvPr/>
              </p:nvSpPr>
              <p:spPr>
                <a:xfrm>
                  <a:off x="2231740" y="3158970"/>
                  <a:ext cx="1116124" cy="486054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cxnSp>
          <p:nvCxnSpPr>
            <p:cNvPr id="109" name="Straight Connector 99"/>
            <p:cNvCxnSpPr/>
            <p:nvPr/>
          </p:nvCxnSpPr>
          <p:spPr>
            <a:xfrm flipH="1">
              <a:off x="2605667" y="2873318"/>
              <a:ext cx="583537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Straight Connector 100"/>
            <p:cNvCxnSpPr/>
            <p:nvPr/>
          </p:nvCxnSpPr>
          <p:spPr>
            <a:xfrm flipH="1">
              <a:off x="3945285" y="2873318"/>
              <a:ext cx="583537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Rectángulo 122"/>
              <p:cNvSpPr/>
              <p:nvPr/>
            </p:nvSpPr>
            <p:spPr>
              <a:xfrm>
                <a:off x="1243292" y="2616777"/>
                <a:ext cx="57419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s-E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s-ES" b="0" i="0" smtClean="0"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123" name="Rectángulo 1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3292" y="2616777"/>
                <a:ext cx="57419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Rectángulo 123"/>
              <p:cNvSpPr/>
              <p:nvPr/>
            </p:nvSpPr>
            <p:spPr>
              <a:xfrm>
                <a:off x="858217" y="3922617"/>
                <a:ext cx="100860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s-ES" b="0" i="0" smtClean="0">
                          <a:latin typeface="Cambria Math" panose="02040503050406030204" pitchFamily="18" charset="0"/>
                        </a:rPr>
                        <m:t>.66 </m:t>
                      </m:r>
                      <m:r>
                        <m:rPr>
                          <m:sty m:val="p"/>
                        </m:rPr>
                        <a:rPr lang="es-ES" b="0" i="0" smtClean="0">
                          <a:latin typeface="Cambria Math" panose="02040503050406030204" pitchFamily="18" charset="0"/>
                        </a:rPr>
                        <m:t>nH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124" name="Rectángulo 1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217" y="3922617"/>
                <a:ext cx="1008609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Rectángulo 124"/>
              <p:cNvSpPr/>
              <p:nvPr/>
            </p:nvSpPr>
            <p:spPr>
              <a:xfrm>
                <a:off x="5453627" y="3005175"/>
                <a:ext cx="4438108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400" i="1" smtClean="0">
                              <a:latin typeface="Cambria Math" panose="02040503050406030204" pitchFamily="18" charset="0"/>
                              <a:ea typeface="Verdana" pitchFamily="34" charset="0"/>
                            </a:rPr>
                          </m:ctrlPr>
                        </m:sSubPr>
                        <m:e>
                          <m:r>
                            <a:rPr lang="es-ES" sz="2400" i="1">
                              <a:latin typeface="Cambria Math" panose="02040503050406030204" pitchFamily="18" charset="0"/>
                              <a:ea typeface="Verdana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s-AR" sz="2400" i="1">
                              <a:latin typeface="Cambria Math"/>
                              <a:ea typeface="Verdana" pitchFamily="34" charset="0"/>
                            </a:rPr>
                            <m:t>𝐿</m:t>
                          </m:r>
                        </m:sub>
                      </m:sSub>
                      <m:r>
                        <a:rPr lang="es-AR" sz="2400" i="1">
                          <a:latin typeface="Cambria Math"/>
                          <a:ea typeface="Verdana" pitchFamily="34" charset="0"/>
                        </a:rPr>
                        <m:t>=</m:t>
                      </m:r>
                      <m:r>
                        <a:rPr lang="es-ES" sz="2400" b="0" i="1" smtClean="0">
                          <a:latin typeface="Cambria Math" panose="02040503050406030204" pitchFamily="18" charset="0"/>
                          <a:ea typeface="Verdana" pitchFamily="34" charset="0"/>
                        </a:rPr>
                        <m:t>0.0575 </m:t>
                      </m:r>
                      <m:r>
                        <a:rPr lang="es-ES" sz="2400" b="0" i="1" smtClean="0">
                          <a:latin typeface="Cambria Math" panose="02040503050406030204" pitchFamily="18" charset="0"/>
                          <a:ea typeface="Verdana" pitchFamily="34" charset="0"/>
                        </a:rPr>
                        <m:t>𝜆</m:t>
                      </m:r>
                    </m:oMath>
                  </m:oMathPara>
                </a14:m>
                <a:endParaRPr lang="es-ES" sz="2400" b="0" i="1" dirty="0" smtClean="0">
                  <a:latin typeface="Cambria Math" panose="02040503050406030204" pitchFamily="18" charset="0"/>
                  <a:ea typeface="Verdana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400" i="1" smtClean="0">
                              <a:latin typeface="Cambria Math" panose="02040503050406030204" pitchFamily="18" charset="0"/>
                              <a:ea typeface="Verdana" pitchFamily="34" charset="0"/>
                            </a:rPr>
                          </m:ctrlPr>
                        </m:sSubPr>
                        <m:e>
                          <m:r>
                            <a:rPr lang="es-AR" sz="2400" i="1">
                              <a:latin typeface="Cambria Math"/>
                              <a:ea typeface="Verdana" pitchFamily="34" charset="0"/>
                            </a:rPr>
                            <m:t>𝐿</m:t>
                          </m:r>
                        </m:e>
                        <m:sub>
                          <m:r>
                            <a:rPr lang="es-AR" sz="2400" i="1">
                              <a:latin typeface="Cambria Math"/>
                              <a:ea typeface="Verdana" pitchFamily="34" charset="0"/>
                            </a:rPr>
                            <m:t>𝐿</m:t>
                          </m:r>
                        </m:sub>
                      </m:sSub>
                      <m:r>
                        <a:rPr lang="es-AR" sz="2400" i="1" smtClean="0">
                          <a:latin typeface="Cambria Math"/>
                          <a:ea typeface="Verdana" pitchFamily="34" charset="0"/>
                        </a:rPr>
                        <m:t>=</m:t>
                      </m:r>
                      <m:r>
                        <a:rPr lang="es-ES" sz="2400" b="0" i="1" smtClean="0">
                          <a:latin typeface="Cambria Math" panose="02040503050406030204" pitchFamily="18" charset="0"/>
                          <a:ea typeface="Verdana" pitchFamily="34" charset="0"/>
                        </a:rPr>
                        <m:t>0.1 </m:t>
                      </m:r>
                      <m:r>
                        <a:rPr lang="es-ES" sz="2400" b="0" i="1" smtClean="0">
                          <a:latin typeface="Cambria Math" panose="02040503050406030204" pitchFamily="18" charset="0"/>
                          <a:ea typeface="Verdana" pitchFamily="34" charset="0"/>
                        </a:rPr>
                        <m:t>𝜆</m:t>
                      </m:r>
                    </m:oMath>
                  </m:oMathPara>
                </a14:m>
                <a:endParaRPr lang="es-AR" sz="2400" dirty="0">
                  <a:latin typeface="Verdana" pitchFamily="34" charset="0"/>
                  <a:ea typeface="Verdana" pitchFamily="34" charset="0"/>
                </a:endParaRPr>
              </a:p>
            </p:txBody>
          </p:sp>
        </mc:Choice>
        <mc:Fallback xmlns="">
          <p:sp>
            <p:nvSpPr>
              <p:cNvPr id="125" name="Rectángulo 1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3627" y="3005175"/>
                <a:ext cx="4438108" cy="830997"/>
              </a:xfrm>
              <a:prstGeom prst="rect">
                <a:avLst/>
              </a:prstGeom>
              <a:blipFill>
                <a:blip r:embed="rId8"/>
                <a:stretch>
                  <a:fillRect b="-1471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2891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80628"/>
            <a:ext cx="9144000" cy="7286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3200" dirty="0" smtClean="0"/>
              <a:t>Conclusiones</a:t>
            </a:r>
            <a:endParaRPr lang="es-AR" sz="3200" dirty="0"/>
          </a:p>
        </p:txBody>
      </p:sp>
      <p:sp>
        <p:nvSpPr>
          <p:cNvPr id="2" name="CuadroTexto 1"/>
          <p:cNvSpPr txBox="1"/>
          <p:nvPr/>
        </p:nvSpPr>
        <p:spPr>
          <a:xfrm>
            <a:off x="287524" y="908720"/>
            <a:ext cx="864096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 smtClean="0"/>
              <a:t>El diseño de osciladores con transistores y parámetros S sigue un procedimiento muy similar al diseño de amplificadores.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 smtClean="0"/>
              <a:t>Se busca operar ahora en región inestable.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400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2400" dirty="0" smtClean="0"/>
              <a:t>Por lo general, los osciladores implementados con esta técnica suelen presentar variaciones respecto al diseño, principalmente por los cambios en parámetros S en la medida de que se modifican las tensiones y corrientes de alimentación del transistor. Esto se puede corregir ensayando parámetros de gran señal. Otra opción es introducir alguna componente variable al sistema </a:t>
            </a:r>
            <a:r>
              <a:rPr lang="es-ES" sz="2400" smtClean="0"/>
              <a:t>para sintonizar. </a:t>
            </a:r>
            <a:r>
              <a:rPr lang="es-ES" sz="2400" dirty="0" smtClean="0"/>
              <a:t>Reemplazar al inductor por un capacitor variable (con un tramo de cuarto de onda para adaptarlo) podría ser una alternativa viable.</a:t>
            </a:r>
          </a:p>
        </p:txBody>
      </p:sp>
    </p:spTree>
    <p:extLst>
      <p:ext uri="{BB962C8B-B14F-4D97-AF65-F5344CB8AC3E}">
        <p14:creationId xmlns:p14="http://schemas.microsoft.com/office/powerpoint/2010/main" val="780035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80628"/>
            <a:ext cx="9144000" cy="728699"/>
          </a:xfrm>
        </p:spPr>
        <p:txBody>
          <a:bodyPr>
            <a:noAutofit/>
          </a:bodyPr>
          <a:lstStyle/>
          <a:p>
            <a:r>
              <a:rPr lang="es-AR" sz="3200" dirty="0" smtClean="0"/>
              <a:t>Diseño de un Oscilador en 1 GHz</a:t>
            </a:r>
            <a:endParaRPr lang="es-AR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91" y="800708"/>
            <a:ext cx="9025109" cy="5976664"/>
          </a:xfrm>
        </p:spPr>
        <p:txBody>
          <a:bodyPr>
            <a:noAutofit/>
          </a:bodyPr>
          <a:lstStyle/>
          <a:p>
            <a:pPr algn="just"/>
            <a:r>
              <a:rPr lang="es-ES" sz="24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</a:rPr>
              <a:t>Datos del Transistor</a:t>
            </a:r>
          </a:p>
          <a:p>
            <a:pPr algn="just"/>
            <a:endParaRPr lang="es-AR" sz="2400" dirty="0">
              <a:solidFill>
                <a:schemeClr val="tx1"/>
              </a:solidFill>
              <a:latin typeface="Verdana" pitchFamily="34" charset="0"/>
              <a:ea typeface="Verdana" pitchFamily="34" charset="0"/>
            </a:endParaRPr>
          </a:p>
          <a:p>
            <a:pPr algn="just"/>
            <a:endParaRPr lang="es-AR" sz="2400" dirty="0">
              <a:solidFill>
                <a:schemeClr val="tx1"/>
              </a:solidFill>
              <a:latin typeface="Verdana" pitchFamily="34" charset="0"/>
              <a:ea typeface="Verdana" pitchFamily="34" charset="0"/>
            </a:endParaRPr>
          </a:p>
          <a:p>
            <a:pPr algn="just"/>
            <a:endParaRPr lang="es-AR" sz="2400" dirty="0">
              <a:solidFill>
                <a:schemeClr val="tx1"/>
              </a:solidFill>
              <a:latin typeface="Verdana" pitchFamily="34" charset="0"/>
              <a:ea typeface="Verdana" pitchFamily="34" charset="0"/>
            </a:endParaRPr>
          </a:p>
          <a:p>
            <a:pPr algn="just"/>
            <a:endParaRPr lang="es-AR" sz="2400" dirty="0">
              <a:solidFill>
                <a:schemeClr val="tx1"/>
              </a:solidFill>
              <a:latin typeface="Verdana" pitchFamily="34" charset="0"/>
              <a:ea typeface="Verdana" pitchFamily="34" charset="0"/>
            </a:endParaRPr>
          </a:p>
          <a:p>
            <a:pPr algn="just"/>
            <a:endParaRPr lang="es-AR" sz="24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</a:endParaRPr>
          </a:p>
          <a:p>
            <a:pPr algn="just"/>
            <a:endParaRPr lang="es-AR" sz="2400" dirty="0">
              <a:solidFill>
                <a:schemeClr val="tx1"/>
              </a:solidFill>
              <a:latin typeface="Verdana" pitchFamily="34" charset="0"/>
              <a:ea typeface="Verdana" pitchFamily="34" charset="0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1304764"/>
            <a:ext cx="6672280" cy="5292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641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/>
          <p:cNvSpPr txBox="1">
            <a:spLocks/>
          </p:cNvSpPr>
          <p:nvPr/>
        </p:nvSpPr>
        <p:spPr>
          <a:xfrm>
            <a:off x="118891" y="5193196"/>
            <a:ext cx="9025109" cy="9726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AR" sz="24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</a:rPr>
              <a:t>En esta frecuencia el transistor tiene </a:t>
            </a:r>
            <a:r>
              <a:rPr lang="es-AR" sz="2400" u="sng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</a:rPr>
              <a:t>estabilidad condicional</a:t>
            </a:r>
            <a:r>
              <a:rPr lang="es-AR" sz="24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</a:rPr>
              <a:t> </a:t>
            </a:r>
            <a:r>
              <a:rPr lang="es-AR" sz="24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</a:rPr>
              <a:t>(pues K&lt;1).</a:t>
            </a:r>
            <a:endParaRPr lang="es-AR" sz="2400" dirty="0">
              <a:solidFill>
                <a:schemeClr val="tx1"/>
              </a:solidFill>
              <a:latin typeface="Verdana" pitchFamily="34" charset="0"/>
              <a:ea typeface="Verdana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/>
              <p:cNvSpPr txBox="1"/>
              <p:nvPr/>
            </p:nvSpPr>
            <p:spPr>
              <a:xfrm>
                <a:off x="1007604" y="1124744"/>
                <a:ext cx="307949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=0,519</m:t>
                      </m:r>
                      <m:r>
                        <a:rPr lang="es-AR" sz="2400" i="1">
                          <a:latin typeface="Cambria Math"/>
                          <a:ea typeface="Cambria Math"/>
                        </a:rPr>
                        <m:t>∟</m:t>
                      </m:r>
                      <m:r>
                        <a:rPr lang="es-ES" sz="2400" b="0" i="1" smtClean="0">
                          <a:latin typeface="Cambria Math" panose="02040503050406030204" pitchFamily="18" charset="0"/>
                          <a:ea typeface="Cambria Math"/>
                        </a:rPr>
                        <m:t>−121,1º</m:t>
                      </m:r>
                    </m:oMath>
                  </m:oMathPara>
                </a14:m>
                <a:endParaRPr lang="es-AR" sz="2400" dirty="0"/>
              </a:p>
            </p:txBody>
          </p:sp>
        </mc:Choice>
        <mc:Fallback xmlns="">
          <p:sp>
            <p:nvSpPr>
              <p:cNvPr id="3" name="CuadroTex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604" y="1124744"/>
                <a:ext cx="3079497" cy="369332"/>
              </a:xfrm>
              <a:prstGeom prst="rect">
                <a:avLst/>
              </a:prstGeom>
              <a:blipFill>
                <a:blip r:embed="rId2"/>
                <a:stretch>
                  <a:fillRect l="-1782" r="-2178" b="-15000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itle 1"/>
          <p:cNvSpPr txBox="1">
            <a:spLocks/>
          </p:cNvSpPr>
          <p:nvPr/>
        </p:nvSpPr>
        <p:spPr>
          <a:xfrm>
            <a:off x="0" y="80628"/>
            <a:ext cx="9144000" cy="7286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3200" dirty="0" smtClean="0"/>
              <a:t>Diseño de un Oscilador en 1 GHz</a:t>
            </a:r>
            <a:endParaRPr lang="es-AR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adroTexto 9"/>
              <p:cNvSpPr txBox="1"/>
              <p:nvPr/>
            </p:nvSpPr>
            <p:spPr>
              <a:xfrm>
                <a:off x="4896036" y="1124744"/>
                <a:ext cx="271343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=0,0485</m:t>
                      </m:r>
                      <m:r>
                        <a:rPr lang="es-AR" sz="2400" i="1">
                          <a:latin typeface="Cambria Math"/>
                          <a:ea typeface="Cambria Math"/>
                        </a:rPr>
                        <m:t>∟</m:t>
                      </m:r>
                      <m:r>
                        <a:rPr lang="es-ES" sz="2400" b="0" i="1" smtClean="0">
                          <a:latin typeface="Cambria Math" panose="02040503050406030204" pitchFamily="18" charset="0"/>
                          <a:ea typeface="Cambria Math"/>
                        </a:rPr>
                        <m:t>45,7º</m:t>
                      </m:r>
                    </m:oMath>
                  </m:oMathPara>
                </a14:m>
                <a:endParaRPr lang="es-AR" sz="2400" dirty="0"/>
              </a:p>
            </p:txBody>
          </p:sp>
        </mc:Choice>
        <mc:Fallback xmlns="">
          <p:sp>
            <p:nvSpPr>
              <p:cNvPr id="10" name="CuadroTexto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6036" y="1124744"/>
                <a:ext cx="2713435" cy="369332"/>
              </a:xfrm>
              <a:prstGeom prst="rect">
                <a:avLst/>
              </a:prstGeom>
              <a:blipFill>
                <a:blip r:embed="rId3"/>
                <a:stretch>
                  <a:fillRect l="-2022" r="-2472" b="-15000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/>
              <p:cNvSpPr txBox="1"/>
              <p:nvPr/>
            </p:nvSpPr>
            <p:spPr>
              <a:xfrm>
                <a:off x="1102116" y="1678553"/>
                <a:ext cx="289047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=12,272</m:t>
                      </m:r>
                      <m:r>
                        <a:rPr lang="es-AR" sz="2400" i="1">
                          <a:latin typeface="Cambria Math"/>
                          <a:ea typeface="Cambria Math"/>
                        </a:rPr>
                        <m:t>∟</m:t>
                      </m:r>
                      <m:r>
                        <a:rPr lang="es-ES" sz="2400" b="0" i="1" smtClean="0">
                          <a:latin typeface="Cambria Math" panose="02040503050406030204" pitchFamily="18" charset="0"/>
                          <a:ea typeface="Cambria Math"/>
                        </a:rPr>
                        <m:t>102,2º</m:t>
                      </m:r>
                    </m:oMath>
                  </m:oMathPara>
                </a14:m>
                <a:endParaRPr lang="es-AR" sz="2400" dirty="0"/>
              </a:p>
            </p:txBody>
          </p:sp>
        </mc:Choice>
        <mc:Fallback xmlns="">
          <p:sp>
            <p:nvSpPr>
              <p:cNvPr id="11" name="CuadroTexto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2116" y="1678553"/>
                <a:ext cx="2890471" cy="369332"/>
              </a:xfrm>
              <a:prstGeom prst="rect">
                <a:avLst/>
              </a:prstGeom>
              <a:blipFill>
                <a:blip r:embed="rId4"/>
                <a:stretch>
                  <a:fillRect l="-2110" r="-2110" b="-13115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uadroTexto 11"/>
              <p:cNvSpPr txBox="1"/>
              <p:nvPr/>
            </p:nvSpPr>
            <p:spPr>
              <a:xfrm>
                <a:off x="4713005" y="1661477"/>
                <a:ext cx="308661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=0,5259</m:t>
                      </m:r>
                      <m:r>
                        <a:rPr lang="es-AR" sz="2400" i="1">
                          <a:latin typeface="Cambria Math"/>
                          <a:ea typeface="Cambria Math"/>
                        </a:rPr>
                        <m:t>∟</m:t>
                      </m:r>
                      <m:r>
                        <a:rPr lang="es-ES" sz="2400" b="0" i="1" smtClean="0">
                          <a:latin typeface="Cambria Math" panose="02040503050406030204" pitchFamily="18" charset="0"/>
                          <a:ea typeface="Cambria Math"/>
                        </a:rPr>
                        <m:t>−60,2º</m:t>
                      </m:r>
                    </m:oMath>
                  </m:oMathPara>
                </a14:m>
                <a:endParaRPr lang="es-AR" sz="2400" dirty="0"/>
              </a:p>
            </p:txBody>
          </p:sp>
        </mc:Choice>
        <mc:Fallback xmlns="">
          <p:sp>
            <p:nvSpPr>
              <p:cNvPr id="12" name="CuadroTexto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3005" y="1661477"/>
                <a:ext cx="3086614" cy="369332"/>
              </a:xfrm>
              <a:prstGeom prst="rect">
                <a:avLst/>
              </a:prstGeom>
              <a:blipFill>
                <a:blip r:embed="rId5"/>
                <a:stretch>
                  <a:fillRect l="-1779" r="-2174" b="-15000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ángulo 13"/>
              <p:cNvSpPr/>
              <p:nvPr/>
            </p:nvSpPr>
            <p:spPr>
              <a:xfrm>
                <a:off x="1007604" y="2780928"/>
                <a:ext cx="7119898" cy="20018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40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s-AR" sz="2400" i="1">
                              <a:latin typeface="Cambria Math"/>
                              <a:ea typeface="Cambria Math"/>
                            </a:rPr>
                            <m:t>∆=</m:t>
                          </m:r>
                          <m:r>
                            <a:rPr lang="es-AR" sz="2400" i="1">
                              <a:latin typeface="Cambria Math"/>
                              <a:ea typeface="Cambria Math"/>
                            </a:rPr>
                            <m:t>𝑆</m:t>
                          </m:r>
                        </m:e>
                        <m:sub>
                          <m:r>
                            <a:rPr lang="es-AR" sz="2400" i="1">
                              <a:latin typeface="Cambria Math"/>
                              <a:ea typeface="Cambria Math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lang="es-AR" sz="2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s-AR" sz="2400" i="1">
                              <a:latin typeface="Cambria Math"/>
                              <a:ea typeface="Cambria Math"/>
                            </a:rPr>
                            <m:t>𝑆</m:t>
                          </m:r>
                        </m:e>
                        <m:sub>
                          <m:r>
                            <a:rPr lang="es-AR" sz="2400" i="1">
                              <a:latin typeface="Cambria Math"/>
                              <a:ea typeface="Cambria Math"/>
                            </a:rPr>
                            <m:t>22</m:t>
                          </m:r>
                        </m:sub>
                      </m:sSub>
                      <m:r>
                        <a:rPr lang="es-AR" sz="2400" i="1">
                          <a:latin typeface="Cambria Math"/>
                          <a:ea typeface="Cambria Math"/>
                        </a:rPr>
                        <m:t>−</m:t>
                      </m:r>
                      <m:sSub>
                        <m:sSubPr>
                          <m:ctrlPr>
                            <a:rPr lang="es-AR" sz="2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s-AR" sz="2400" i="1">
                              <a:latin typeface="Cambria Math"/>
                              <a:ea typeface="Cambria Math"/>
                            </a:rPr>
                            <m:t>𝑆</m:t>
                          </m:r>
                        </m:e>
                        <m:sub>
                          <m:r>
                            <a:rPr lang="es-AR" sz="2400" i="1">
                              <a:latin typeface="Cambria Math"/>
                              <a:ea typeface="Cambria Math"/>
                            </a:rPr>
                            <m:t>12</m:t>
                          </m:r>
                        </m:sub>
                      </m:sSub>
                      <m:sSub>
                        <m:sSubPr>
                          <m:ctrlPr>
                            <a:rPr lang="es-AR" sz="2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s-AR" sz="2400" i="1">
                              <a:latin typeface="Cambria Math"/>
                              <a:ea typeface="Cambria Math"/>
                            </a:rPr>
                            <m:t>𝑆</m:t>
                          </m:r>
                        </m:e>
                        <m:sub>
                          <m:r>
                            <a:rPr lang="es-AR" sz="2400" i="1">
                              <a:latin typeface="Cambria Math"/>
                              <a:ea typeface="Cambria Math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es-AR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s-ES" sz="2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s-AR" sz="2400" i="1">
                              <a:latin typeface="Cambria Math"/>
                              <a:ea typeface="Cambria Math"/>
                            </a:rPr>
                            <m:t>∆</m:t>
                          </m:r>
                        </m:e>
                      </m:d>
                      <m:r>
                        <a:rPr lang="es-ES" sz="2400" b="0" i="1" smtClean="0">
                          <a:latin typeface="Cambria Math" panose="02040503050406030204" pitchFamily="18" charset="0"/>
                          <a:ea typeface="Cambria Math"/>
                        </a:rPr>
                        <m:t>≈</m:t>
                      </m:r>
                      <m:r>
                        <a:rPr lang="es-ES" sz="2400" i="1">
                          <a:latin typeface="Cambria Math" panose="02040503050406030204" pitchFamily="18" charset="0"/>
                          <a:ea typeface="Cambria Math"/>
                        </a:rPr>
                        <m:t>0,4</m:t>
                      </m:r>
                    </m:oMath>
                  </m:oMathPara>
                </a14:m>
                <a:endParaRPr lang="es-AR" sz="2400" i="1" dirty="0" smtClean="0">
                  <a:latin typeface="Cambria Math"/>
                  <a:ea typeface="Verdana" pitchFamily="34" charset="0"/>
                </a:endParaRPr>
              </a:p>
              <a:p>
                <a:endParaRPr lang="es-AR" sz="2400" i="1" dirty="0">
                  <a:latin typeface="Cambria Math"/>
                  <a:ea typeface="Verdana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400" i="1" smtClean="0">
                          <a:latin typeface="Cambria Math"/>
                          <a:ea typeface="Verdana" pitchFamily="34" charset="0"/>
                        </a:rPr>
                        <m:t>𝐾</m:t>
                      </m:r>
                      <m:r>
                        <a:rPr lang="es-AR" sz="2400" i="1" smtClean="0">
                          <a:latin typeface="Cambria Math"/>
                          <a:ea typeface="Verdana" pitchFamily="34" charset="0"/>
                        </a:rPr>
                        <m:t>=</m:t>
                      </m:r>
                      <m:f>
                        <m:fPr>
                          <m:ctrlPr>
                            <a:rPr lang="es-AR" sz="2400" i="1">
                              <a:latin typeface="Cambria Math" panose="02040503050406030204" pitchFamily="18" charset="0"/>
                              <a:ea typeface="Verdana" pitchFamily="34" charset="0"/>
                            </a:rPr>
                          </m:ctrlPr>
                        </m:fPr>
                        <m:num>
                          <m:r>
                            <a:rPr lang="es-AR" sz="2400" i="1">
                              <a:latin typeface="Cambria Math"/>
                              <a:ea typeface="Verdana" pitchFamily="34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s-AR" sz="2400" i="1">
                                  <a:latin typeface="Cambria Math" panose="02040503050406030204" pitchFamily="18" charset="0"/>
                                  <a:ea typeface="Verdana" pitchFamily="34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s-AR" sz="2400" i="1">
                                      <a:latin typeface="Cambria Math" panose="02040503050406030204" pitchFamily="18" charset="0"/>
                                      <a:ea typeface="Verdana" pitchFamily="34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s-AR" sz="2400" i="1">
                                          <a:latin typeface="Cambria Math" panose="02040503050406030204" pitchFamily="18" charset="0"/>
                                          <a:ea typeface="Verdana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AR" sz="2400" i="1">
                                          <a:latin typeface="Cambria Math"/>
                                          <a:ea typeface="Verdana" pitchFamily="34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s-AR" sz="2400" i="1">
                                          <a:latin typeface="Cambria Math"/>
                                          <a:ea typeface="Verdana" pitchFamily="34" charset="0"/>
                                        </a:rPr>
                                        <m:t>11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s-AR" sz="2400" i="1">
                                  <a:latin typeface="Cambria Math"/>
                                  <a:ea typeface="Verdana" pitchFamily="34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AR" sz="2400" i="1">
                              <a:latin typeface="Cambria Math"/>
                              <a:ea typeface="Verdana" pitchFamily="34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s-AR" sz="2400" i="1">
                                  <a:latin typeface="Cambria Math" panose="02040503050406030204" pitchFamily="18" charset="0"/>
                                  <a:ea typeface="Verdana" pitchFamily="34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s-AR" sz="2400" i="1">
                                      <a:latin typeface="Cambria Math" panose="02040503050406030204" pitchFamily="18" charset="0"/>
                                      <a:ea typeface="Verdana" pitchFamily="34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s-AR" sz="2400" i="1">
                                          <a:latin typeface="Cambria Math" panose="02040503050406030204" pitchFamily="18" charset="0"/>
                                          <a:ea typeface="Verdana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AR" sz="2400" i="1">
                                          <a:latin typeface="Cambria Math"/>
                                          <a:ea typeface="Verdana" pitchFamily="34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s-AR" sz="2400" i="1">
                                          <a:latin typeface="Cambria Math"/>
                                          <a:ea typeface="Verdana" pitchFamily="34" charset="0"/>
                                        </a:rPr>
                                        <m:t>22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s-AR" sz="2400" i="1">
                                  <a:latin typeface="Cambria Math"/>
                                  <a:ea typeface="Verdana" pitchFamily="34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AR" sz="2400" i="1">
                              <a:latin typeface="Cambria Math"/>
                              <a:ea typeface="Verdana" pitchFamily="34" charset="0"/>
                            </a:rPr>
                            <m:t>+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s-AR" sz="2400" i="1">
                                  <a:latin typeface="Cambria Math" panose="02040503050406030204" pitchFamily="18" charset="0"/>
                                  <a:ea typeface="Verdana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AR" sz="2400" i="1">
                                      <a:latin typeface="Cambria Math" panose="02040503050406030204" pitchFamily="18" charset="0"/>
                                      <a:ea typeface="Verdana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AR" sz="2400" i="1">
                                      <a:latin typeface="Cambria Math"/>
                                      <a:ea typeface="Verdana" pitchFamily="34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s-AR" sz="2400" i="1">
                                      <a:latin typeface="Cambria Math"/>
                                      <a:ea typeface="Verdana" pitchFamily="34" charset="0"/>
                                    </a:rPr>
                                    <m:t>11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s-AR" sz="2400" i="1">
                                      <a:latin typeface="Cambria Math" panose="02040503050406030204" pitchFamily="18" charset="0"/>
                                      <a:ea typeface="Verdana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AR" sz="2400" i="1">
                                      <a:latin typeface="Cambria Math"/>
                                      <a:ea typeface="Verdana" pitchFamily="34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s-AR" sz="2400" i="1">
                                      <a:latin typeface="Cambria Math"/>
                                      <a:ea typeface="Verdana" pitchFamily="34" charset="0"/>
                                    </a:rPr>
                                    <m:t>22</m:t>
                                  </m:r>
                                </m:sub>
                              </m:sSub>
                              <m:r>
                                <a:rPr lang="es-AR" sz="2400" i="1">
                                  <a:latin typeface="Cambria Math"/>
                                  <a:ea typeface="Verdana" pitchFamily="34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s-AR" sz="2400" i="1">
                                      <a:latin typeface="Cambria Math" panose="02040503050406030204" pitchFamily="18" charset="0"/>
                                      <a:ea typeface="Verdana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AR" sz="2400" i="1">
                                      <a:latin typeface="Cambria Math"/>
                                      <a:ea typeface="Verdana" pitchFamily="34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s-AR" sz="2400" i="1">
                                      <a:latin typeface="Cambria Math"/>
                                      <a:ea typeface="Verdana" pitchFamily="34" charset="0"/>
                                    </a:rPr>
                                    <m:t>12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s-AR" sz="2400" i="1">
                                      <a:latin typeface="Cambria Math" panose="02040503050406030204" pitchFamily="18" charset="0"/>
                                      <a:ea typeface="Verdana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AR" sz="2400" i="1">
                                      <a:latin typeface="Cambria Math"/>
                                      <a:ea typeface="Verdana" pitchFamily="34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s-AR" sz="2400" i="1">
                                      <a:latin typeface="Cambria Math"/>
                                      <a:ea typeface="Verdana" pitchFamily="34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s-AR" sz="2400" i="1">
                              <a:latin typeface="Cambria Math"/>
                              <a:ea typeface="Verdana" pitchFamily="34" charset="0"/>
                            </a:rPr>
                            <m:t>2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s-AR" sz="2400" i="1">
                                  <a:latin typeface="Cambria Math" panose="02040503050406030204" pitchFamily="18" charset="0"/>
                                  <a:ea typeface="Verdana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AR" sz="2400" i="1">
                                      <a:latin typeface="Cambria Math" panose="02040503050406030204" pitchFamily="18" charset="0"/>
                                      <a:ea typeface="Verdana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AR" sz="2400" i="1">
                                      <a:latin typeface="Cambria Math"/>
                                      <a:ea typeface="Verdana" pitchFamily="34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s-AR" sz="2400" i="1">
                                      <a:latin typeface="Cambria Math"/>
                                      <a:ea typeface="Verdana" pitchFamily="34" charset="0"/>
                                    </a:rPr>
                                    <m:t>12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s-AR" sz="2400" i="1">
                                      <a:latin typeface="Cambria Math" panose="02040503050406030204" pitchFamily="18" charset="0"/>
                                      <a:ea typeface="Verdana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AR" sz="2400" i="1">
                                      <a:latin typeface="Cambria Math"/>
                                      <a:ea typeface="Verdana" pitchFamily="34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s-AR" sz="2400" i="1">
                                      <a:latin typeface="Cambria Math"/>
                                      <a:ea typeface="Verdana" pitchFamily="34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s-ES" sz="2400" b="0" i="1" smtClean="0">
                          <a:latin typeface="Cambria Math" panose="02040503050406030204" pitchFamily="18" charset="0"/>
                          <a:ea typeface="Verdana" pitchFamily="34" charset="0"/>
                        </a:rPr>
                        <m:t>≈0,5</m:t>
                      </m:r>
                    </m:oMath>
                  </m:oMathPara>
                </a14:m>
                <a:endParaRPr lang="es-ES" sz="2400" dirty="0"/>
              </a:p>
            </p:txBody>
          </p:sp>
        </mc:Choice>
        <mc:Fallback xmlns="">
          <p:sp>
            <p:nvSpPr>
              <p:cNvPr id="14" name="Rectángulo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604" y="2780928"/>
                <a:ext cx="7119898" cy="200189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2261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15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88" t="14689" r="21361" b="17215"/>
          <a:stretch/>
        </p:blipFill>
        <p:spPr bwMode="auto">
          <a:xfrm>
            <a:off x="2123728" y="2352685"/>
            <a:ext cx="4678978" cy="4424687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47391" y="800708"/>
                <a:ext cx="9025109" cy="1224136"/>
              </a:xfrm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AR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Verdana" pitchFamily="34" charset="0"/>
                          </a:rPr>
                        </m:ctrlPr>
                      </m:sSubPr>
                      <m:e>
                        <m:r>
                          <a:rPr lang="es-AR" sz="2400" i="1">
                            <a:solidFill>
                              <a:schemeClr val="tx1"/>
                            </a:solidFill>
                            <a:latin typeface="Cambria Math"/>
                            <a:ea typeface="Verdana" pitchFamily="34" charset="0"/>
                          </a:rPr>
                          <m:t>𝐶</m:t>
                        </m:r>
                      </m:e>
                      <m:sub>
                        <m:r>
                          <a:rPr lang="es-AR" sz="2400" b="0" i="1" smtClean="0">
                            <a:solidFill>
                              <a:schemeClr val="tx1"/>
                            </a:solidFill>
                            <a:latin typeface="Cambria Math"/>
                            <a:ea typeface="Verdana" pitchFamily="34" charset="0"/>
                          </a:rPr>
                          <m:t>𝐺</m:t>
                        </m:r>
                      </m:sub>
                    </m:sSub>
                    <m:r>
                      <a:rPr lang="es-AR" sz="2400" i="1">
                        <a:solidFill>
                          <a:schemeClr val="tx1"/>
                        </a:solidFill>
                        <a:latin typeface="Cambria Math"/>
                        <a:ea typeface="Verdana" pitchFamily="34" charset="0"/>
                      </a:rPr>
                      <m:t>=</m:t>
                    </m:r>
                    <m:r>
                      <a:rPr lang="es-E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Verdana" pitchFamily="34" charset="0"/>
                      </a:rPr>
                      <m:t>6</m:t>
                    </m:r>
                    <m:r>
                      <a:rPr lang="es-E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Verdana" pitchFamily="34" charset="0"/>
                      </a:rPr>
                      <m:t>,21</m:t>
                    </m:r>
                    <m:r>
                      <a:rPr lang="es-AR" sz="2400" b="0" i="1" smtClean="0">
                        <a:solidFill>
                          <a:schemeClr val="tx1"/>
                        </a:solidFill>
                        <a:latin typeface="Cambria Math"/>
                        <a:ea typeface="Verdana" pitchFamily="34" charset="0"/>
                      </a:rPr>
                      <m:t> </m:t>
                    </m:r>
                    <m:r>
                      <a:rPr lang="es-AR" sz="2400" i="1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∟</m:t>
                    </m:r>
                    <m:r>
                      <a:rPr lang="es-E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/>
                      </a:rPr>
                      <m:t>135,4º</m:t>
                    </m:r>
                  </m:oMath>
                </a14:m>
                <a:r>
                  <a:rPr lang="es-ES" sz="2400" i="1" dirty="0" smtClean="0">
                    <a:solidFill>
                      <a:schemeClr val="tx1"/>
                    </a:solidFill>
                    <a:latin typeface="Cambria Math"/>
                    <a:ea typeface="Cambria Math"/>
                  </a:rPr>
                  <a:t>	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Verdana" pitchFamily="34" charset="0"/>
                          </a:rPr>
                        </m:ctrlPr>
                      </m:sSubPr>
                      <m:e>
                        <m:r>
                          <a:rPr lang="es-AR" sz="2400" i="1">
                            <a:solidFill>
                              <a:schemeClr val="tx1"/>
                            </a:solidFill>
                            <a:latin typeface="Cambria Math"/>
                            <a:ea typeface="Verdana" pitchFamily="34" charset="0"/>
                          </a:rPr>
                          <m:t>𝐶</m:t>
                        </m:r>
                      </m:e>
                      <m:sub>
                        <m:r>
                          <a:rPr lang="es-AR" sz="2400" i="1">
                            <a:solidFill>
                              <a:schemeClr val="tx1"/>
                            </a:solidFill>
                            <a:latin typeface="Cambria Math"/>
                            <a:ea typeface="Verdana" pitchFamily="34" charset="0"/>
                          </a:rPr>
                          <m:t>𝐿</m:t>
                        </m:r>
                      </m:sub>
                    </m:sSub>
                    <m:r>
                      <a:rPr lang="es-AR" sz="2400" i="1">
                        <a:solidFill>
                          <a:schemeClr val="tx1"/>
                        </a:solidFill>
                        <a:latin typeface="Cambria Math"/>
                        <a:ea typeface="Verdana" pitchFamily="34" charset="0"/>
                      </a:rPr>
                      <m:t>=</m:t>
                    </m:r>
                    <m:r>
                      <a:rPr lang="es-E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Verdana" pitchFamily="34" charset="0"/>
                      </a:rPr>
                      <m:t>5,72</m:t>
                    </m:r>
                    <m:r>
                      <a:rPr lang="es-AR" sz="2400" i="1">
                        <a:solidFill>
                          <a:schemeClr val="tx1"/>
                        </a:solidFill>
                        <a:latin typeface="Cambria Math"/>
                        <a:ea typeface="Verdana" pitchFamily="34" charset="0"/>
                      </a:rPr>
                      <m:t> </m:t>
                    </m:r>
                    <m:r>
                      <a:rPr lang="es-AR" sz="2400" i="1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∟</m:t>
                    </m:r>
                    <m:r>
                      <a:rPr lang="es-E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/>
                      </a:rPr>
                      <m:t>74,08º</m:t>
                    </m:r>
                  </m:oMath>
                </a14:m>
                <a:r>
                  <a:rPr lang="es-AR" sz="2400" dirty="0">
                    <a:solidFill>
                      <a:schemeClr val="tx1"/>
                    </a:solidFill>
                    <a:latin typeface="Verdana" pitchFamily="34" charset="0"/>
                    <a:ea typeface="Verdana" pitchFamily="34" charset="0"/>
                  </a:rPr>
                  <a:t> </a:t>
                </a:r>
                <a:endParaRPr lang="es-ES" sz="2400" i="1" dirty="0" smtClean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AR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Verdana" pitchFamily="34" charset="0"/>
                          </a:rPr>
                        </m:ctrlPr>
                      </m:sSubPr>
                      <m:e>
                        <m:r>
                          <a:rPr lang="es-AR" sz="2400" i="1" dirty="0">
                            <a:solidFill>
                              <a:schemeClr val="tx1"/>
                            </a:solidFill>
                            <a:latin typeface="Cambria Math"/>
                            <a:ea typeface="Verdana" pitchFamily="34" charset="0"/>
                          </a:rPr>
                          <m:t>𝑟</m:t>
                        </m:r>
                      </m:e>
                      <m:sub>
                        <m:r>
                          <a:rPr lang="es-AR" sz="2400" b="0" i="1" dirty="0" smtClean="0">
                            <a:solidFill>
                              <a:schemeClr val="tx1"/>
                            </a:solidFill>
                            <a:latin typeface="Cambria Math"/>
                            <a:ea typeface="Verdana" pitchFamily="34" charset="0"/>
                          </a:rPr>
                          <m:t>𝐺</m:t>
                        </m:r>
                      </m:sub>
                    </m:sSub>
                    <m:r>
                      <a:rPr lang="es-AR" sz="2400" i="1" dirty="0">
                        <a:solidFill>
                          <a:schemeClr val="tx1"/>
                        </a:solidFill>
                        <a:latin typeface="Cambria Math"/>
                        <a:ea typeface="Verdana" pitchFamily="34" charset="0"/>
                      </a:rPr>
                      <m:t>=</m:t>
                    </m:r>
                    <m:r>
                      <a:rPr lang="es-E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Verdana" pitchFamily="34" charset="0"/>
                      </a:rPr>
                      <m:t>5,65</m:t>
                    </m:r>
                  </m:oMath>
                </a14:m>
                <a:r>
                  <a:rPr lang="es-AR" sz="2400" dirty="0" smtClean="0">
                    <a:solidFill>
                      <a:schemeClr val="tx1"/>
                    </a:solidFill>
                    <a:latin typeface="Verdana" pitchFamily="34" charset="0"/>
                    <a:ea typeface="Verdana" pitchFamily="34" charset="0"/>
                  </a:rPr>
                  <a:t>		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Verdana" pitchFamily="34" charset="0"/>
                          </a:rPr>
                        </m:ctrlPr>
                      </m:sSubPr>
                      <m:e>
                        <m:r>
                          <a:rPr lang="es-AR" sz="2400" i="1" dirty="0">
                            <a:solidFill>
                              <a:schemeClr val="tx1"/>
                            </a:solidFill>
                            <a:latin typeface="Cambria Math"/>
                            <a:ea typeface="Verdana" pitchFamily="34" charset="0"/>
                          </a:rPr>
                          <m:t>𝑟</m:t>
                        </m:r>
                      </m:e>
                      <m:sub>
                        <m:r>
                          <a:rPr lang="es-AR" sz="2400" i="1" dirty="0">
                            <a:solidFill>
                              <a:schemeClr val="tx1"/>
                            </a:solidFill>
                            <a:latin typeface="Cambria Math"/>
                            <a:ea typeface="Verdana" pitchFamily="34" charset="0"/>
                          </a:rPr>
                          <m:t>𝐿</m:t>
                        </m:r>
                      </m:sub>
                    </m:sSub>
                    <m:r>
                      <a:rPr lang="es-AR" sz="2400" i="1" dirty="0">
                        <a:solidFill>
                          <a:schemeClr val="tx1"/>
                        </a:solidFill>
                        <a:latin typeface="Cambria Math"/>
                        <a:ea typeface="Verdana" pitchFamily="34" charset="0"/>
                      </a:rPr>
                      <m:t>=</m:t>
                    </m:r>
                    <m:r>
                      <a:rPr lang="es-E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Verdana" pitchFamily="34" charset="0"/>
                      </a:rPr>
                      <m:t>5,15</m:t>
                    </m:r>
                  </m:oMath>
                </a14:m>
                <a:endParaRPr lang="es-AR" sz="2400" dirty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</a:endParaRPr>
              </a:p>
              <a:p>
                <a:pPr algn="just"/>
                <a:endParaRPr lang="es-AR" sz="2400" dirty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</a:endParaRPr>
              </a:p>
            </p:txBody>
          </p:sp>
        </mc:Choice>
        <mc:Fallback xmlns=""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47391" y="800708"/>
                <a:ext cx="9025109" cy="1224136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0" y="80628"/>
            <a:ext cx="9144000" cy="728699"/>
          </a:xfrm>
        </p:spPr>
        <p:txBody>
          <a:bodyPr>
            <a:noAutofit/>
          </a:bodyPr>
          <a:lstStyle/>
          <a:p>
            <a:r>
              <a:rPr lang="es-AR" sz="3200" dirty="0" smtClean="0"/>
              <a:t>Diseño de un Oscilador en 1 GHz</a:t>
            </a:r>
            <a:endParaRPr lang="es-AR" sz="3200" dirty="0"/>
          </a:p>
        </p:txBody>
      </p:sp>
      <p:sp>
        <p:nvSpPr>
          <p:cNvPr id="6" name="Arco 5"/>
          <p:cNvSpPr/>
          <p:nvPr/>
        </p:nvSpPr>
        <p:spPr>
          <a:xfrm rot="11954721">
            <a:off x="2827760" y="2132864"/>
            <a:ext cx="4104456" cy="1472359"/>
          </a:xfrm>
          <a:prstGeom prst="arc">
            <a:avLst>
              <a:gd name="adj1" fmla="val 11101017"/>
              <a:gd name="adj2" fmla="val 20857571"/>
            </a:avLst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" name="Arco 11"/>
          <p:cNvSpPr/>
          <p:nvPr/>
        </p:nvSpPr>
        <p:spPr>
          <a:xfrm rot="8088852">
            <a:off x="1204361" y="2680463"/>
            <a:ext cx="4297516" cy="1399882"/>
          </a:xfrm>
          <a:prstGeom prst="arc">
            <a:avLst>
              <a:gd name="adj1" fmla="val 11189518"/>
              <a:gd name="adj2" fmla="val 20756301"/>
            </a:avLst>
          </a:prstGeom>
          <a:ln w="28575"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27600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/>
          <p:cNvSpPr txBox="1">
            <a:spLocks/>
          </p:cNvSpPr>
          <p:nvPr/>
        </p:nvSpPr>
        <p:spPr>
          <a:xfrm>
            <a:off x="0" y="943817"/>
            <a:ext cx="9025109" cy="12511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AR" sz="24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</a:rPr>
              <a:t>Para construir osciladores se desea que la salida del sistema se encuentre en la región de impedancias inestables. Esto define múltiples posibles soluciones.</a:t>
            </a:r>
            <a:endParaRPr lang="es-AR" sz="2400" dirty="0">
              <a:solidFill>
                <a:schemeClr val="tx1"/>
              </a:solidFill>
              <a:latin typeface="Verdana" pitchFamily="34" charset="0"/>
              <a:ea typeface="Verdana" pitchFamily="34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0" y="80628"/>
            <a:ext cx="9144000" cy="7286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3200" dirty="0" smtClean="0"/>
              <a:t>Diseño de un Oscilador en 1 GHz</a:t>
            </a:r>
            <a:endParaRPr lang="es-AR" sz="3200" dirty="0"/>
          </a:p>
        </p:txBody>
      </p:sp>
      <p:pic>
        <p:nvPicPr>
          <p:cNvPr id="15" name="Picture 215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88" t="14689" r="21361" b="17215"/>
          <a:stretch/>
        </p:blipFill>
        <p:spPr bwMode="auto">
          <a:xfrm>
            <a:off x="2123728" y="2352685"/>
            <a:ext cx="4678978" cy="4424687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Arco 15"/>
          <p:cNvSpPr/>
          <p:nvPr/>
        </p:nvSpPr>
        <p:spPr>
          <a:xfrm rot="11954721">
            <a:off x="2827760" y="2132864"/>
            <a:ext cx="4104456" cy="1472359"/>
          </a:xfrm>
          <a:prstGeom prst="arc">
            <a:avLst>
              <a:gd name="adj1" fmla="val 11101017"/>
              <a:gd name="adj2" fmla="val 20857571"/>
            </a:avLst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4" name="Conector recto 3"/>
          <p:cNvCxnSpPr/>
          <p:nvPr/>
        </p:nvCxnSpPr>
        <p:spPr>
          <a:xfrm flipV="1">
            <a:off x="3635896" y="2852936"/>
            <a:ext cx="360040" cy="25202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Conector recto 17"/>
          <p:cNvCxnSpPr/>
          <p:nvPr/>
        </p:nvCxnSpPr>
        <p:spPr>
          <a:xfrm flipV="1">
            <a:off x="3837729" y="2744924"/>
            <a:ext cx="625488" cy="459604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Conector recto 18"/>
          <p:cNvCxnSpPr/>
          <p:nvPr/>
        </p:nvCxnSpPr>
        <p:spPr>
          <a:xfrm flipV="1">
            <a:off x="4017749" y="2744924"/>
            <a:ext cx="780629" cy="55641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Conector recto 19"/>
          <p:cNvCxnSpPr/>
          <p:nvPr/>
        </p:nvCxnSpPr>
        <p:spPr>
          <a:xfrm flipV="1">
            <a:off x="4252756" y="2852937"/>
            <a:ext cx="679284" cy="50405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Conector recto 22"/>
          <p:cNvCxnSpPr/>
          <p:nvPr/>
        </p:nvCxnSpPr>
        <p:spPr>
          <a:xfrm flipV="1">
            <a:off x="4456821" y="2952500"/>
            <a:ext cx="710226" cy="53050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Conector recto 24"/>
          <p:cNvCxnSpPr/>
          <p:nvPr/>
        </p:nvCxnSpPr>
        <p:spPr>
          <a:xfrm flipV="1">
            <a:off x="4685189" y="3058911"/>
            <a:ext cx="685923" cy="47645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Conector recto 26"/>
          <p:cNvCxnSpPr/>
          <p:nvPr/>
        </p:nvCxnSpPr>
        <p:spPr>
          <a:xfrm flipV="1">
            <a:off x="4909040" y="3104964"/>
            <a:ext cx="690440" cy="51829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Conector recto 28"/>
          <p:cNvCxnSpPr/>
          <p:nvPr/>
        </p:nvCxnSpPr>
        <p:spPr>
          <a:xfrm flipV="1">
            <a:off x="5097689" y="3297136"/>
            <a:ext cx="612453" cy="40050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Conector recto 30"/>
          <p:cNvCxnSpPr/>
          <p:nvPr/>
        </p:nvCxnSpPr>
        <p:spPr>
          <a:xfrm flipV="1">
            <a:off x="5327944" y="3446536"/>
            <a:ext cx="547847" cy="290943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Conector recto 32"/>
          <p:cNvCxnSpPr/>
          <p:nvPr/>
        </p:nvCxnSpPr>
        <p:spPr>
          <a:xfrm flipV="1">
            <a:off x="5580357" y="3534436"/>
            <a:ext cx="360040" cy="25202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502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7" name="Subtitle 2"/>
              <p:cNvSpPr txBox="1">
                <a:spLocks/>
              </p:cNvSpPr>
              <p:nvPr/>
            </p:nvSpPr>
            <p:spPr>
              <a:xfrm>
                <a:off x="0" y="943817"/>
                <a:ext cx="9025109" cy="125116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/>
                <a:r>
                  <a:rPr lang="es-AR" sz="2400" dirty="0" smtClean="0">
                    <a:solidFill>
                      <a:schemeClr val="tx1"/>
                    </a:solidFill>
                    <a:latin typeface="Verdana" pitchFamily="34" charset="0"/>
                    <a:ea typeface="Verdana" pitchFamily="34" charset="0"/>
                  </a:rPr>
                  <a:t>En este caso se </a:t>
                </a:r>
                <a:r>
                  <a:rPr lang="es-AR" sz="2400" dirty="0" smtClean="0">
                    <a:solidFill>
                      <a:schemeClr val="tx1"/>
                    </a:solidFill>
                    <a:latin typeface="Verdana" pitchFamily="34" charset="0"/>
                    <a:ea typeface="Verdana" pitchFamily="34" charset="0"/>
                  </a:rPr>
                  <a:t>elige </a:t>
                </a:r>
                <a:r>
                  <a:rPr lang="es-AR" sz="2400" dirty="0" smtClean="0">
                    <a:solidFill>
                      <a:schemeClr val="tx1"/>
                    </a:solidFill>
                    <a:latin typeface="Verdana" pitchFamily="34" charset="0"/>
                    <a:ea typeface="Verdana" pitchFamily="34" charset="0"/>
                  </a:rPr>
                  <a:t>arbitrariamente: 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Verdana" pitchFamily="3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s-ES" sz="240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Verdana" pitchFamily="34" charset="0"/>
                            </a:rPr>
                            <m:t>Γ</m:t>
                          </m:r>
                        </m:e>
                        <m:sub>
                          <m:r>
                            <a:rPr lang="es-E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Verdana" pitchFamily="34" charset="0"/>
                            </a:rPr>
                            <m:t>𝐿</m:t>
                          </m:r>
                        </m:sub>
                      </m:sSub>
                      <m:r>
                        <a:rPr lang="es-E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Verdana" pitchFamily="34" charset="0"/>
                        </a:rPr>
                        <m:t>=</m:t>
                      </m:r>
                      <m:r>
                        <a:rPr lang="es-A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Verdana" pitchFamily="34" charset="0"/>
                        </a:rPr>
                        <m:t>0.8</m:t>
                      </m:r>
                      <m:r>
                        <a:rPr lang="es-AR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∟</m:t>
                      </m:r>
                      <m:r>
                        <a:rPr lang="es-E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70</m:t>
                      </m:r>
                      <m:r>
                        <a:rPr lang="es-E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º</m:t>
                      </m:r>
                      <m:r>
                        <a:rPr lang="es-E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         </m:t>
                      </m:r>
                      <m:sSub>
                        <m:sSubPr>
                          <m:ctrlPr>
                            <a:rPr lang="es-E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s-E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𝑍</m:t>
                          </m:r>
                        </m:e>
                        <m:sub>
                          <m:r>
                            <a:rPr lang="es-E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𝐿</m:t>
                          </m:r>
                        </m:sub>
                      </m:sSub>
                      <m:r>
                        <a:rPr lang="es-E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≈(16.5</m:t>
                      </m:r>
                      <m:r>
                        <a:rPr lang="es-ES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 </m:t>
                      </m:r>
                      <m:r>
                        <a:rPr lang="es-E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+</m:t>
                      </m:r>
                      <m:r>
                        <a:rPr lang="es-E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𝑗</m:t>
                      </m:r>
                      <m:r>
                        <a:rPr lang="es-E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68.8) </m:t>
                      </m:r>
                      <m:r>
                        <a:rPr lang="es-ES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s-ES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Ω</m:t>
                      </m:r>
                    </m:oMath>
                  </m:oMathPara>
                </a14:m>
                <a:endParaRPr lang="es-AR" sz="2400" dirty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</a:endParaRPr>
              </a:p>
            </p:txBody>
          </p:sp>
        </mc:Choice>
        <mc:Fallback>
          <p:sp>
            <p:nvSpPr>
              <p:cNvPr id="7" name="Subtitl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943817"/>
                <a:ext cx="9025109" cy="1251163"/>
              </a:xfrm>
              <a:prstGeom prst="rect">
                <a:avLst/>
              </a:prstGeom>
              <a:blipFill>
                <a:blip r:embed="rId2"/>
                <a:stretch>
                  <a:fillRect l="-1014" t="-3902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itle 1"/>
          <p:cNvSpPr txBox="1">
            <a:spLocks/>
          </p:cNvSpPr>
          <p:nvPr/>
        </p:nvSpPr>
        <p:spPr>
          <a:xfrm>
            <a:off x="0" y="80628"/>
            <a:ext cx="9144000" cy="7286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3200" dirty="0" smtClean="0"/>
              <a:t>Diseño de un Oscilador en 1 GHz</a:t>
            </a:r>
            <a:endParaRPr lang="es-AR" sz="3200" dirty="0"/>
          </a:p>
        </p:txBody>
      </p:sp>
      <p:pic>
        <p:nvPicPr>
          <p:cNvPr id="15" name="Picture 215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88" t="14689" r="21361" b="17215"/>
          <a:stretch/>
        </p:blipFill>
        <p:spPr bwMode="auto">
          <a:xfrm>
            <a:off x="2123728" y="2352685"/>
            <a:ext cx="4678978" cy="4424687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Arco 15"/>
          <p:cNvSpPr/>
          <p:nvPr/>
        </p:nvSpPr>
        <p:spPr>
          <a:xfrm rot="11954721">
            <a:off x="2827760" y="2132864"/>
            <a:ext cx="4104456" cy="1472359"/>
          </a:xfrm>
          <a:prstGeom prst="arc">
            <a:avLst>
              <a:gd name="adj1" fmla="val 11101017"/>
              <a:gd name="adj2" fmla="val 20857571"/>
            </a:avLst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4" name="Conector recto 3"/>
          <p:cNvCxnSpPr/>
          <p:nvPr/>
        </p:nvCxnSpPr>
        <p:spPr>
          <a:xfrm flipV="1">
            <a:off x="3635896" y="2852936"/>
            <a:ext cx="360040" cy="25202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Conector recto 17"/>
          <p:cNvCxnSpPr/>
          <p:nvPr/>
        </p:nvCxnSpPr>
        <p:spPr>
          <a:xfrm flipV="1">
            <a:off x="3837729" y="2744924"/>
            <a:ext cx="625488" cy="459604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Conector recto 18"/>
          <p:cNvCxnSpPr/>
          <p:nvPr/>
        </p:nvCxnSpPr>
        <p:spPr>
          <a:xfrm flipV="1">
            <a:off x="4017749" y="2744924"/>
            <a:ext cx="780629" cy="55641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Conector recto 19"/>
          <p:cNvCxnSpPr/>
          <p:nvPr/>
        </p:nvCxnSpPr>
        <p:spPr>
          <a:xfrm flipV="1">
            <a:off x="4252756" y="2852937"/>
            <a:ext cx="679284" cy="50405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Conector recto 22"/>
          <p:cNvCxnSpPr/>
          <p:nvPr/>
        </p:nvCxnSpPr>
        <p:spPr>
          <a:xfrm flipV="1">
            <a:off x="4456821" y="2952500"/>
            <a:ext cx="710226" cy="53050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Conector recto 24"/>
          <p:cNvCxnSpPr/>
          <p:nvPr/>
        </p:nvCxnSpPr>
        <p:spPr>
          <a:xfrm flipV="1">
            <a:off x="4685189" y="3058911"/>
            <a:ext cx="685923" cy="47645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Conector recto 26"/>
          <p:cNvCxnSpPr/>
          <p:nvPr/>
        </p:nvCxnSpPr>
        <p:spPr>
          <a:xfrm flipV="1">
            <a:off x="4909040" y="3104964"/>
            <a:ext cx="690440" cy="51829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Conector recto 28"/>
          <p:cNvCxnSpPr/>
          <p:nvPr/>
        </p:nvCxnSpPr>
        <p:spPr>
          <a:xfrm flipV="1">
            <a:off x="5097689" y="3297136"/>
            <a:ext cx="612453" cy="40050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Conector recto 30"/>
          <p:cNvCxnSpPr/>
          <p:nvPr/>
        </p:nvCxnSpPr>
        <p:spPr>
          <a:xfrm flipV="1">
            <a:off x="5327944" y="3446536"/>
            <a:ext cx="547847" cy="290943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Conector recto 32"/>
          <p:cNvCxnSpPr/>
          <p:nvPr/>
        </p:nvCxnSpPr>
        <p:spPr>
          <a:xfrm flipV="1">
            <a:off x="5580357" y="3535362"/>
            <a:ext cx="467807" cy="25110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Elipse 2"/>
          <p:cNvSpPr/>
          <p:nvPr/>
        </p:nvSpPr>
        <p:spPr>
          <a:xfrm>
            <a:off x="4932041" y="3204528"/>
            <a:ext cx="110662" cy="926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6" name="Conector recto de flecha 5"/>
          <p:cNvCxnSpPr/>
          <p:nvPr/>
        </p:nvCxnSpPr>
        <p:spPr>
          <a:xfrm flipH="1" flipV="1">
            <a:off x="4324380" y="1875886"/>
            <a:ext cx="654020" cy="12762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8628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Subtitle 2"/>
              <p:cNvSpPr txBox="1">
                <a:spLocks/>
              </p:cNvSpPr>
              <p:nvPr/>
            </p:nvSpPr>
            <p:spPr>
              <a:xfrm>
                <a:off x="54998" y="1630073"/>
                <a:ext cx="9025109" cy="68280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/>
                <a:r>
                  <a:rPr lang="es-AR" sz="2400" dirty="0" smtClean="0">
                    <a:solidFill>
                      <a:schemeClr val="tx1"/>
                    </a:solidFill>
                    <a:latin typeface="Verdana" pitchFamily="34" charset="0"/>
                    <a:ea typeface="Verdana" pitchFamily="34" charset="0"/>
                  </a:rPr>
                  <a:t>Se adapta a una carga de </a:t>
                </a:r>
                <a14:m>
                  <m:oMath xmlns:m="http://schemas.openxmlformats.org/officeDocument/2006/math">
                    <m:r>
                      <a:rPr lang="es-E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/>
                      </a:rPr>
                      <m:t>50</m:t>
                    </m:r>
                    <m:r>
                      <a:rPr lang="es-ES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s-ES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/>
                      </a:rPr>
                      <m:t>Ω</m:t>
                    </m:r>
                  </m:oMath>
                </a14:m>
                <a:r>
                  <a:rPr lang="es-AR" sz="2400" dirty="0" smtClean="0">
                    <a:solidFill>
                      <a:schemeClr val="tx1"/>
                    </a:solidFill>
                    <a:latin typeface="Verdana" pitchFamily="34" charset="0"/>
                    <a:ea typeface="Verdana" pitchFamily="34" charset="0"/>
                  </a:rPr>
                  <a:t> con taco simple.</a:t>
                </a:r>
                <a:endParaRPr lang="es-AR" sz="2400" dirty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</a:endParaRPr>
              </a:p>
              <a:p>
                <a:pPr algn="just"/>
                <a:endParaRPr lang="es-AR" sz="2400" dirty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</a:endParaRPr>
              </a:p>
            </p:txBody>
          </p:sp>
        </mc:Choice>
        <mc:Fallback xmlns="">
          <p:sp>
            <p:nvSpPr>
              <p:cNvPr id="7" name="Subtitl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98" y="1630073"/>
                <a:ext cx="9025109" cy="682803"/>
              </a:xfrm>
              <a:prstGeom prst="rect">
                <a:avLst/>
              </a:prstGeom>
              <a:blipFill>
                <a:blip r:embed="rId2"/>
                <a:stretch>
                  <a:fillRect l="-1013" t="-8036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uadroTexto 2"/>
              <p:cNvSpPr txBox="1"/>
              <p:nvPr/>
            </p:nvSpPr>
            <p:spPr>
              <a:xfrm>
                <a:off x="2951820" y="1035034"/>
                <a:ext cx="310995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s-ES" sz="2400" i="1">
                              <a:latin typeface="Cambria Math" panose="02040503050406030204" pitchFamily="18" charset="0"/>
                              <a:ea typeface="Cambria Math"/>
                            </a:rPr>
                            <m:t>𝑍</m:t>
                          </m:r>
                        </m:e>
                        <m:sub>
                          <m:r>
                            <a:rPr lang="es-ES" sz="2400" i="1">
                              <a:latin typeface="Cambria Math" panose="02040503050406030204" pitchFamily="18" charset="0"/>
                              <a:ea typeface="Cambria Math"/>
                            </a:rPr>
                            <m:t>𝐿</m:t>
                          </m:r>
                        </m:sub>
                      </m:sSub>
                      <m:r>
                        <a:rPr lang="es-ES" sz="2400" i="1">
                          <a:latin typeface="Cambria Math" panose="02040503050406030204" pitchFamily="18" charset="0"/>
                          <a:ea typeface="Cambria Math"/>
                        </a:rPr>
                        <m:t>≈(16.5</m:t>
                      </m:r>
                      <m:r>
                        <a:rPr lang="es-ES" sz="2400">
                          <a:latin typeface="Cambria Math" panose="02040503050406030204" pitchFamily="18" charset="0"/>
                          <a:ea typeface="Cambria Math"/>
                        </a:rPr>
                        <m:t> </m:t>
                      </m:r>
                      <m:r>
                        <a:rPr lang="es-ES" sz="2400" i="1">
                          <a:latin typeface="Cambria Math" panose="02040503050406030204" pitchFamily="18" charset="0"/>
                          <a:ea typeface="Cambria Math"/>
                        </a:rPr>
                        <m:t>+</m:t>
                      </m:r>
                      <m:r>
                        <a:rPr lang="es-ES" sz="2400" i="1">
                          <a:latin typeface="Cambria Math" panose="02040503050406030204" pitchFamily="18" charset="0"/>
                          <a:ea typeface="Cambria Math"/>
                        </a:rPr>
                        <m:t>𝑗</m:t>
                      </m:r>
                      <m:r>
                        <a:rPr lang="es-ES" sz="2400" i="1">
                          <a:latin typeface="Cambria Math" panose="02040503050406030204" pitchFamily="18" charset="0"/>
                          <a:ea typeface="Cambria Math"/>
                        </a:rPr>
                        <m:t>68.8) </m:t>
                      </m:r>
                      <m:r>
                        <a:rPr lang="es-ES" sz="2400">
                          <a:latin typeface="Cambria Math" panose="02040503050406030204" pitchFamily="18" charset="0"/>
                          <a:ea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s-ES" sz="2400">
                          <a:latin typeface="Cambria Math" panose="02040503050406030204" pitchFamily="18" charset="0"/>
                          <a:ea typeface="Cambria Math"/>
                        </a:rPr>
                        <m:t>Ω</m:t>
                      </m:r>
                    </m:oMath>
                  </m:oMathPara>
                </a14:m>
                <a:endParaRPr lang="es-AR" sz="2400" dirty="0">
                  <a:latin typeface="Verdana" pitchFamily="34" charset="0"/>
                  <a:ea typeface="Verdana" pitchFamily="34" charset="0"/>
                </a:endParaRPr>
              </a:p>
            </p:txBody>
          </p:sp>
        </mc:Choice>
        <mc:Fallback>
          <p:sp>
            <p:nvSpPr>
              <p:cNvPr id="3" name="CuadroTex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1820" y="1035034"/>
                <a:ext cx="3109954" cy="369332"/>
              </a:xfrm>
              <a:prstGeom prst="rect">
                <a:avLst/>
              </a:prstGeom>
              <a:blipFill>
                <a:blip r:embed="rId3"/>
                <a:stretch>
                  <a:fillRect l="-1176" r="-1569" b="-38333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itle 1"/>
          <p:cNvSpPr txBox="1">
            <a:spLocks/>
          </p:cNvSpPr>
          <p:nvPr/>
        </p:nvSpPr>
        <p:spPr>
          <a:xfrm>
            <a:off x="0" y="80628"/>
            <a:ext cx="9144000" cy="7286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3200" dirty="0" smtClean="0"/>
              <a:t>Diseño de un Oscilador en 1 GHz</a:t>
            </a:r>
            <a:endParaRPr lang="es-AR" sz="3200" dirty="0"/>
          </a:p>
        </p:txBody>
      </p:sp>
      <p:sp>
        <p:nvSpPr>
          <p:cNvPr id="90" name="CuadroTexto 89"/>
          <p:cNvSpPr txBox="1"/>
          <p:nvPr/>
        </p:nvSpPr>
        <p:spPr>
          <a:xfrm>
            <a:off x="6667326" y="6499934"/>
            <a:ext cx="23385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/>
              <a:t>*red de polarización omitida</a:t>
            </a:r>
            <a:endParaRPr lang="es-A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Rectángulo 90"/>
              <p:cNvSpPr/>
              <p:nvPr/>
            </p:nvSpPr>
            <p:spPr>
              <a:xfrm>
                <a:off x="4810325" y="4060390"/>
                <a:ext cx="4438108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400" i="1" smtClean="0">
                              <a:latin typeface="Cambria Math" panose="02040503050406030204" pitchFamily="18" charset="0"/>
                              <a:ea typeface="Verdana" pitchFamily="34" charset="0"/>
                            </a:rPr>
                          </m:ctrlPr>
                        </m:sSubPr>
                        <m:e>
                          <m:r>
                            <a:rPr lang="es-ES" sz="2400" i="1">
                              <a:latin typeface="Cambria Math" panose="02040503050406030204" pitchFamily="18" charset="0"/>
                              <a:ea typeface="Verdana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s-AR" sz="2400" i="1">
                              <a:latin typeface="Cambria Math"/>
                              <a:ea typeface="Verdana" pitchFamily="34" charset="0"/>
                            </a:rPr>
                            <m:t>𝐿</m:t>
                          </m:r>
                        </m:sub>
                      </m:sSub>
                      <m:r>
                        <a:rPr lang="es-AR" sz="2400" i="1">
                          <a:latin typeface="Cambria Math"/>
                          <a:ea typeface="Verdana" pitchFamily="34" charset="0"/>
                        </a:rPr>
                        <m:t>=</m:t>
                      </m:r>
                      <m:r>
                        <a:rPr lang="es-ES" sz="2400" b="0" i="1" smtClean="0">
                          <a:latin typeface="Cambria Math" panose="02040503050406030204" pitchFamily="18" charset="0"/>
                          <a:ea typeface="Verdana" pitchFamily="34" charset="0"/>
                        </a:rPr>
                        <m:t>0.0575 </m:t>
                      </m:r>
                      <m:r>
                        <a:rPr lang="es-ES" sz="2400" b="0" i="1" smtClean="0">
                          <a:latin typeface="Cambria Math" panose="02040503050406030204" pitchFamily="18" charset="0"/>
                          <a:ea typeface="Verdana" pitchFamily="34" charset="0"/>
                        </a:rPr>
                        <m:t>𝜆</m:t>
                      </m:r>
                    </m:oMath>
                  </m:oMathPara>
                </a14:m>
                <a:endParaRPr lang="es-ES" sz="2400" b="0" i="1" dirty="0" smtClean="0">
                  <a:latin typeface="Cambria Math" panose="02040503050406030204" pitchFamily="18" charset="0"/>
                  <a:ea typeface="Verdana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400" i="1" smtClean="0">
                              <a:latin typeface="Cambria Math" panose="02040503050406030204" pitchFamily="18" charset="0"/>
                              <a:ea typeface="Verdana" pitchFamily="34" charset="0"/>
                            </a:rPr>
                          </m:ctrlPr>
                        </m:sSubPr>
                        <m:e>
                          <m:r>
                            <a:rPr lang="es-AR" sz="2400" i="1">
                              <a:latin typeface="Cambria Math"/>
                              <a:ea typeface="Verdana" pitchFamily="34" charset="0"/>
                            </a:rPr>
                            <m:t>𝐿</m:t>
                          </m:r>
                        </m:e>
                        <m:sub>
                          <m:r>
                            <a:rPr lang="es-AR" sz="2400" i="1">
                              <a:latin typeface="Cambria Math"/>
                              <a:ea typeface="Verdana" pitchFamily="34" charset="0"/>
                            </a:rPr>
                            <m:t>𝐿</m:t>
                          </m:r>
                        </m:sub>
                      </m:sSub>
                      <m:r>
                        <a:rPr lang="es-AR" sz="2400" i="1" smtClean="0">
                          <a:latin typeface="Cambria Math"/>
                          <a:ea typeface="Verdana" pitchFamily="34" charset="0"/>
                        </a:rPr>
                        <m:t>=</m:t>
                      </m:r>
                      <m:r>
                        <a:rPr lang="es-ES" sz="2400" b="0" i="1" smtClean="0">
                          <a:latin typeface="Cambria Math" panose="02040503050406030204" pitchFamily="18" charset="0"/>
                          <a:ea typeface="Verdana" pitchFamily="34" charset="0"/>
                        </a:rPr>
                        <m:t>0.1 </m:t>
                      </m:r>
                      <m:r>
                        <a:rPr lang="es-ES" sz="2400" b="0" i="1" smtClean="0">
                          <a:latin typeface="Cambria Math" panose="02040503050406030204" pitchFamily="18" charset="0"/>
                          <a:ea typeface="Verdana" pitchFamily="34" charset="0"/>
                        </a:rPr>
                        <m:t>𝜆</m:t>
                      </m:r>
                    </m:oMath>
                  </m:oMathPara>
                </a14:m>
                <a:endParaRPr lang="es-AR" sz="2400" dirty="0">
                  <a:latin typeface="Verdana" pitchFamily="34" charset="0"/>
                  <a:ea typeface="Verdana" pitchFamily="34" charset="0"/>
                </a:endParaRPr>
              </a:p>
            </p:txBody>
          </p:sp>
        </mc:Choice>
        <mc:Fallback xmlns="">
          <p:sp>
            <p:nvSpPr>
              <p:cNvPr id="91" name="Rectángulo 9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0325" y="4060390"/>
                <a:ext cx="4438108" cy="830997"/>
              </a:xfrm>
              <a:prstGeom prst="rect">
                <a:avLst/>
              </a:prstGeom>
              <a:blipFill>
                <a:blip r:embed="rId4"/>
                <a:stretch>
                  <a:fillRect b="-2206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upo 3"/>
          <p:cNvGrpSpPr/>
          <p:nvPr/>
        </p:nvGrpSpPr>
        <p:grpSpPr>
          <a:xfrm>
            <a:off x="1668061" y="2102271"/>
            <a:ext cx="4999265" cy="2901131"/>
            <a:chOff x="1996316" y="2527155"/>
            <a:chExt cx="4999265" cy="2901131"/>
          </a:xfrm>
        </p:grpSpPr>
        <p:grpSp>
          <p:nvGrpSpPr>
            <p:cNvPr id="15" name="Group 209"/>
            <p:cNvGrpSpPr/>
            <p:nvPr/>
          </p:nvGrpSpPr>
          <p:grpSpPr>
            <a:xfrm>
              <a:off x="2627784" y="4207259"/>
              <a:ext cx="756776" cy="486383"/>
              <a:chOff x="3951405" y="4745205"/>
              <a:chExt cx="936104" cy="486383"/>
            </a:xfrm>
          </p:grpSpPr>
          <p:grpSp>
            <p:nvGrpSpPr>
              <p:cNvPr id="16" name="Group 210"/>
              <p:cNvGrpSpPr/>
              <p:nvPr/>
            </p:nvGrpSpPr>
            <p:grpSpPr>
              <a:xfrm>
                <a:off x="3951405" y="5085184"/>
                <a:ext cx="936104" cy="146404"/>
                <a:chOff x="2627784" y="5226812"/>
                <a:chExt cx="1127657" cy="146404"/>
              </a:xfrm>
            </p:grpSpPr>
            <p:cxnSp>
              <p:nvCxnSpPr>
                <p:cNvPr id="18" name="Straight Connector 212"/>
                <p:cNvCxnSpPr/>
                <p:nvPr/>
              </p:nvCxnSpPr>
              <p:spPr>
                <a:xfrm flipH="1">
                  <a:off x="2771800" y="5226812"/>
                  <a:ext cx="144016" cy="146404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213"/>
                <p:cNvCxnSpPr/>
                <p:nvPr/>
              </p:nvCxnSpPr>
              <p:spPr>
                <a:xfrm flipH="1">
                  <a:off x="2989993" y="5226812"/>
                  <a:ext cx="144016" cy="146404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214"/>
                <p:cNvCxnSpPr/>
                <p:nvPr/>
              </p:nvCxnSpPr>
              <p:spPr>
                <a:xfrm flipH="1">
                  <a:off x="3203848" y="5226812"/>
                  <a:ext cx="144016" cy="146404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15"/>
                <p:cNvCxnSpPr/>
                <p:nvPr/>
              </p:nvCxnSpPr>
              <p:spPr>
                <a:xfrm flipH="1">
                  <a:off x="3419872" y="5226812"/>
                  <a:ext cx="144016" cy="146404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6"/>
                <p:cNvCxnSpPr/>
                <p:nvPr/>
              </p:nvCxnSpPr>
              <p:spPr>
                <a:xfrm>
                  <a:off x="2627784" y="5226812"/>
                  <a:ext cx="1127657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7" name="Straight Connector 211"/>
              <p:cNvCxnSpPr/>
              <p:nvPr/>
            </p:nvCxnSpPr>
            <p:spPr>
              <a:xfrm>
                <a:off x="4419457" y="4745205"/>
                <a:ext cx="0" cy="333146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24" name="Straight Connector 73"/>
            <p:cNvCxnSpPr/>
            <p:nvPr/>
          </p:nvCxnSpPr>
          <p:spPr>
            <a:xfrm>
              <a:off x="5487604" y="3081153"/>
              <a:ext cx="1175074" cy="1423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Rectangle 4"/>
            <p:cNvSpPr/>
            <p:nvPr/>
          </p:nvSpPr>
          <p:spPr>
            <a:xfrm>
              <a:off x="3570864" y="2956224"/>
              <a:ext cx="1417093" cy="24985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" name="Group 17"/>
            <p:cNvGrpSpPr/>
            <p:nvPr/>
          </p:nvGrpSpPr>
          <p:grpSpPr>
            <a:xfrm>
              <a:off x="2563153" y="3095035"/>
              <a:ext cx="440873" cy="1110485"/>
              <a:chOff x="4247964" y="1556792"/>
              <a:chExt cx="504056" cy="1440160"/>
            </a:xfrm>
          </p:grpSpPr>
          <p:sp>
            <p:nvSpPr>
              <p:cNvPr id="28" name="Rectangle 7"/>
              <p:cNvSpPr/>
              <p:nvPr/>
            </p:nvSpPr>
            <p:spPr>
              <a:xfrm>
                <a:off x="4247964" y="1988840"/>
                <a:ext cx="108012" cy="64807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9" name="Straight Connector 9"/>
              <p:cNvCxnSpPr/>
              <p:nvPr/>
            </p:nvCxnSpPr>
            <p:spPr>
              <a:xfrm flipV="1">
                <a:off x="4355976" y="1808820"/>
                <a:ext cx="396044" cy="324036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11"/>
              <p:cNvCxnSpPr/>
              <p:nvPr/>
            </p:nvCxnSpPr>
            <p:spPr>
              <a:xfrm>
                <a:off x="4355976" y="2456892"/>
                <a:ext cx="396044" cy="288032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15"/>
              <p:cNvCxnSpPr/>
              <p:nvPr/>
            </p:nvCxnSpPr>
            <p:spPr>
              <a:xfrm flipV="1">
                <a:off x="4752020" y="1556792"/>
                <a:ext cx="0" cy="252028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16"/>
              <p:cNvCxnSpPr/>
              <p:nvPr/>
            </p:nvCxnSpPr>
            <p:spPr>
              <a:xfrm flipV="1">
                <a:off x="4752020" y="2744924"/>
                <a:ext cx="0" cy="252028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3" name="Straight Connector 19"/>
            <p:cNvCxnSpPr>
              <a:endCxn id="26" idx="1"/>
            </p:cNvCxnSpPr>
            <p:nvPr/>
          </p:nvCxnSpPr>
          <p:spPr>
            <a:xfrm>
              <a:off x="3004027" y="3081154"/>
              <a:ext cx="566837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26"/>
            <p:cNvCxnSpPr>
              <a:endCxn id="28" idx="1"/>
            </p:cNvCxnSpPr>
            <p:nvPr/>
          </p:nvCxnSpPr>
          <p:spPr>
            <a:xfrm>
              <a:off x="1996316" y="3664159"/>
              <a:ext cx="566837" cy="1388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27"/>
            <p:cNvCxnSpPr/>
            <p:nvPr/>
          </p:nvCxnSpPr>
          <p:spPr>
            <a:xfrm>
              <a:off x="4956467" y="3088094"/>
              <a:ext cx="566837" cy="1388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46" name="Group 64"/>
            <p:cNvGrpSpPr/>
            <p:nvPr/>
          </p:nvGrpSpPr>
          <p:grpSpPr>
            <a:xfrm rot="16200000">
              <a:off x="6325305" y="3185723"/>
              <a:ext cx="606682" cy="435716"/>
              <a:chOff x="2404839" y="5085184"/>
              <a:chExt cx="2503533" cy="435716"/>
            </a:xfrm>
          </p:grpSpPr>
          <p:cxnSp>
            <p:nvCxnSpPr>
              <p:cNvPr id="47" name="Straight Connector 65"/>
              <p:cNvCxnSpPr/>
              <p:nvPr/>
            </p:nvCxnSpPr>
            <p:spPr>
              <a:xfrm>
                <a:off x="2404839" y="5301208"/>
                <a:ext cx="283420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66"/>
              <p:cNvCxnSpPr/>
              <p:nvPr/>
            </p:nvCxnSpPr>
            <p:spPr>
              <a:xfrm flipV="1">
                <a:off x="2688259" y="5085184"/>
                <a:ext cx="191553" cy="216024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67"/>
              <p:cNvCxnSpPr/>
              <p:nvPr/>
            </p:nvCxnSpPr>
            <p:spPr>
              <a:xfrm flipH="1" flipV="1">
                <a:off x="4427984" y="5108088"/>
                <a:ext cx="191553" cy="216024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68"/>
              <p:cNvCxnSpPr/>
              <p:nvPr/>
            </p:nvCxnSpPr>
            <p:spPr>
              <a:xfrm>
                <a:off x="2841407" y="5085184"/>
                <a:ext cx="393576" cy="412812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69"/>
              <p:cNvCxnSpPr/>
              <p:nvPr/>
            </p:nvCxnSpPr>
            <p:spPr>
              <a:xfrm>
                <a:off x="3633428" y="5099046"/>
                <a:ext cx="393576" cy="412812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70"/>
              <p:cNvCxnSpPr/>
              <p:nvPr/>
            </p:nvCxnSpPr>
            <p:spPr>
              <a:xfrm flipH="1">
                <a:off x="3239852" y="5085184"/>
                <a:ext cx="393576" cy="412812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71"/>
              <p:cNvCxnSpPr/>
              <p:nvPr/>
            </p:nvCxnSpPr>
            <p:spPr>
              <a:xfrm flipH="1">
                <a:off x="4027004" y="5108088"/>
                <a:ext cx="393576" cy="412812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72"/>
              <p:cNvCxnSpPr/>
              <p:nvPr/>
            </p:nvCxnSpPr>
            <p:spPr>
              <a:xfrm>
                <a:off x="4624952" y="5317314"/>
                <a:ext cx="283420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0" name="Group 77"/>
            <p:cNvGrpSpPr/>
            <p:nvPr/>
          </p:nvGrpSpPr>
          <p:grpSpPr>
            <a:xfrm>
              <a:off x="5367661" y="3084995"/>
              <a:ext cx="283419" cy="1915588"/>
              <a:chOff x="1979712" y="2854670"/>
              <a:chExt cx="283419" cy="1915588"/>
            </a:xfrm>
          </p:grpSpPr>
          <p:sp>
            <p:nvSpPr>
              <p:cNvPr id="61" name="Rectangle 78"/>
              <p:cNvSpPr/>
              <p:nvPr/>
            </p:nvSpPr>
            <p:spPr>
              <a:xfrm rot="16200000">
                <a:off x="1496774" y="3670755"/>
                <a:ext cx="1249295" cy="28341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2" name="Straight Connector 79"/>
              <p:cNvCxnSpPr/>
              <p:nvPr/>
            </p:nvCxnSpPr>
            <p:spPr>
              <a:xfrm>
                <a:off x="2121421" y="2854670"/>
                <a:ext cx="0" cy="333146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80"/>
              <p:cNvCxnSpPr/>
              <p:nvPr/>
            </p:nvCxnSpPr>
            <p:spPr>
              <a:xfrm>
                <a:off x="2121421" y="4437112"/>
                <a:ext cx="0" cy="333146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76" name="Group 217"/>
            <p:cNvGrpSpPr/>
            <p:nvPr/>
          </p:nvGrpSpPr>
          <p:grpSpPr>
            <a:xfrm>
              <a:off x="6238805" y="3695115"/>
              <a:ext cx="756776" cy="479550"/>
              <a:chOff x="3951405" y="4752038"/>
              <a:chExt cx="936104" cy="479550"/>
            </a:xfrm>
          </p:grpSpPr>
          <p:grpSp>
            <p:nvGrpSpPr>
              <p:cNvPr id="77" name="Group 218"/>
              <p:cNvGrpSpPr/>
              <p:nvPr/>
            </p:nvGrpSpPr>
            <p:grpSpPr>
              <a:xfrm>
                <a:off x="3951405" y="5085184"/>
                <a:ext cx="936104" cy="146404"/>
                <a:chOff x="2627784" y="5226812"/>
                <a:chExt cx="1127657" cy="146404"/>
              </a:xfrm>
            </p:grpSpPr>
            <p:cxnSp>
              <p:nvCxnSpPr>
                <p:cNvPr id="79" name="Straight Connector 220"/>
                <p:cNvCxnSpPr/>
                <p:nvPr/>
              </p:nvCxnSpPr>
              <p:spPr>
                <a:xfrm flipH="1">
                  <a:off x="2771800" y="5226812"/>
                  <a:ext cx="144016" cy="146404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Connector 221"/>
                <p:cNvCxnSpPr/>
                <p:nvPr/>
              </p:nvCxnSpPr>
              <p:spPr>
                <a:xfrm flipH="1">
                  <a:off x="2989993" y="5226812"/>
                  <a:ext cx="144016" cy="146404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Connector 222"/>
                <p:cNvCxnSpPr/>
                <p:nvPr/>
              </p:nvCxnSpPr>
              <p:spPr>
                <a:xfrm flipH="1">
                  <a:off x="3203848" y="5226812"/>
                  <a:ext cx="144016" cy="146404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Connector 223"/>
                <p:cNvCxnSpPr/>
                <p:nvPr/>
              </p:nvCxnSpPr>
              <p:spPr>
                <a:xfrm flipH="1">
                  <a:off x="3419872" y="5226812"/>
                  <a:ext cx="144016" cy="146404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224"/>
                <p:cNvCxnSpPr/>
                <p:nvPr/>
              </p:nvCxnSpPr>
              <p:spPr>
                <a:xfrm>
                  <a:off x="2627784" y="5226812"/>
                  <a:ext cx="1127657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8" name="Straight Connector 219"/>
              <p:cNvCxnSpPr/>
              <p:nvPr/>
            </p:nvCxnSpPr>
            <p:spPr>
              <a:xfrm>
                <a:off x="4431354" y="4752038"/>
                <a:ext cx="0" cy="333146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TextBox 486"/>
                <p:cNvSpPr txBox="1"/>
                <p:nvPr/>
              </p:nvSpPr>
              <p:spPr>
                <a:xfrm>
                  <a:off x="6250253" y="2606456"/>
                  <a:ext cx="57788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AR" i="1" smtClean="0">
                            <a:latin typeface="Cambria Math"/>
                          </a:rPr>
                          <m:t>5</m:t>
                        </m:r>
                        <m:r>
                          <a:rPr lang="es-AR" b="0" i="1" smtClean="0">
                            <a:latin typeface="Cambria Math"/>
                          </a:rPr>
                          <m:t>0</m:t>
                        </m:r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/>
                            <a:ea typeface="Cambria Math"/>
                          </a:rPr>
                          <m:t>Ω</m:t>
                        </m:r>
                        <m:r>
                          <a:rPr lang="es-AR" b="0" i="1" smtClean="0">
                            <a:latin typeface="Cambria Math"/>
                          </a:rPr>
                          <m:t>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5" name="TextBox 48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50253" y="2606456"/>
                  <a:ext cx="577888" cy="369332"/>
                </a:xfrm>
                <a:prstGeom prst="rect">
                  <a:avLst/>
                </a:prstGeom>
                <a:blipFill>
                  <a:blip r:embed="rId5"/>
                  <a:stretch>
                    <a:fillRect r="-2105"/>
                  </a:stretch>
                </a:blipFill>
              </p:spPr>
              <p:txBody>
                <a:bodyPr/>
                <a:lstStyle/>
                <a:p>
                  <a:r>
                    <a:rPr lang="es-A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TextBox 490"/>
                <p:cNvSpPr txBox="1"/>
                <p:nvPr/>
              </p:nvSpPr>
              <p:spPr>
                <a:xfrm>
                  <a:off x="3817625" y="2527155"/>
                  <a:ext cx="57788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AR" b="0" i="1" smtClean="0">
                                <a:latin typeface="Cambria Math"/>
                              </a:rPr>
                              <m:t>𝐿</m:t>
                            </m:r>
                          </m:e>
                          <m:sub>
                            <m:r>
                              <a:rPr lang="es-AR" b="0" i="1" smtClean="0">
                                <a:latin typeface="Cambria Math"/>
                              </a:rPr>
                              <m:t>𝐿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8" name="TextBox 49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17625" y="2527155"/>
                  <a:ext cx="577888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A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TextBox 491"/>
                <p:cNvSpPr txBox="1"/>
                <p:nvPr/>
              </p:nvSpPr>
              <p:spPr>
                <a:xfrm>
                  <a:off x="4634396" y="3835488"/>
                  <a:ext cx="57788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AR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s-AR" b="0" i="1" smtClean="0">
                                <a:latin typeface="Cambria Math"/>
                              </a:rPr>
                              <m:t>𝐿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9" name="TextBox 49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34396" y="3835488"/>
                  <a:ext cx="577888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A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2" name="Group 209"/>
            <p:cNvGrpSpPr/>
            <p:nvPr/>
          </p:nvGrpSpPr>
          <p:grpSpPr>
            <a:xfrm>
              <a:off x="5138580" y="4941903"/>
              <a:ext cx="756776" cy="486383"/>
              <a:chOff x="3951405" y="4745205"/>
              <a:chExt cx="936104" cy="486383"/>
            </a:xfrm>
          </p:grpSpPr>
          <p:grpSp>
            <p:nvGrpSpPr>
              <p:cNvPr id="93" name="Group 210"/>
              <p:cNvGrpSpPr/>
              <p:nvPr/>
            </p:nvGrpSpPr>
            <p:grpSpPr>
              <a:xfrm>
                <a:off x="3951405" y="5085184"/>
                <a:ext cx="936104" cy="146404"/>
                <a:chOff x="2627784" y="5226812"/>
                <a:chExt cx="1127657" cy="146404"/>
              </a:xfrm>
            </p:grpSpPr>
            <p:cxnSp>
              <p:nvCxnSpPr>
                <p:cNvPr id="95" name="Straight Connector 212"/>
                <p:cNvCxnSpPr/>
                <p:nvPr/>
              </p:nvCxnSpPr>
              <p:spPr>
                <a:xfrm flipH="1">
                  <a:off x="2771800" y="5226812"/>
                  <a:ext cx="144016" cy="146404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Connector 213"/>
                <p:cNvCxnSpPr/>
                <p:nvPr/>
              </p:nvCxnSpPr>
              <p:spPr>
                <a:xfrm flipH="1">
                  <a:off x="2989993" y="5226812"/>
                  <a:ext cx="144016" cy="146404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traight Connector 214"/>
                <p:cNvCxnSpPr/>
                <p:nvPr/>
              </p:nvCxnSpPr>
              <p:spPr>
                <a:xfrm flipH="1">
                  <a:off x="3203848" y="5226812"/>
                  <a:ext cx="144016" cy="146404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Straight Connector 215"/>
                <p:cNvCxnSpPr/>
                <p:nvPr/>
              </p:nvCxnSpPr>
              <p:spPr>
                <a:xfrm flipH="1">
                  <a:off x="3419872" y="5226812"/>
                  <a:ext cx="144016" cy="146404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Connector 216"/>
                <p:cNvCxnSpPr/>
                <p:nvPr/>
              </p:nvCxnSpPr>
              <p:spPr>
                <a:xfrm>
                  <a:off x="2627784" y="5226812"/>
                  <a:ext cx="1127657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4" name="Straight Connector 211"/>
              <p:cNvCxnSpPr/>
              <p:nvPr/>
            </p:nvCxnSpPr>
            <p:spPr>
              <a:xfrm>
                <a:off x="4419457" y="4745205"/>
                <a:ext cx="0" cy="333146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00" name="Conector angular 99"/>
          <p:cNvCxnSpPr/>
          <p:nvPr/>
        </p:nvCxnSpPr>
        <p:spPr>
          <a:xfrm rot="16200000" flipH="1">
            <a:off x="2455675" y="2756590"/>
            <a:ext cx="1866060" cy="557425"/>
          </a:xfrm>
          <a:prstGeom prst="bentConnector3">
            <a:avLst>
              <a:gd name="adj1" fmla="val 100415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Rectángulo 100"/>
              <p:cNvSpPr/>
              <p:nvPr/>
            </p:nvSpPr>
            <p:spPr>
              <a:xfrm>
                <a:off x="3330142" y="4053256"/>
                <a:ext cx="46641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s-ES" b="0" i="0" smtClean="0"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101" name="Rectángulo 10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0142" y="4053256"/>
                <a:ext cx="46641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" name="Rectángulo 101"/>
          <p:cNvSpPr/>
          <p:nvPr/>
        </p:nvSpPr>
        <p:spPr>
          <a:xfrm>
            <a:off x="288029" y="2550904"/>
            <a:ext cx="1389010" cy="259228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Terminal de entrada (sin generador)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961989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/>
          <p:cNvSpPr txBox="1">
            <a:spLocks/>
          </p:cNvSpPr>
          <p:nvPr/>
        </p:nvSpPr>
        <p:spPr>
          <a:xfrm>
            <a:off x="59445" y="872716"/>
            <a:ext cx="9025109" cy="17641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ES" sz="24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</a:rPr>
              <a:t>De esta manera se ve desde el terminal de entrada un coeficiente de reflexión mayor a 1, es decir, una retroalimentación con resistencia equivalente negativa. </a:t>
            </a:r>
            <a:endParaRPr lang="es-AR" sz="2400" dirty="0">
              <a:solidFill>
                <a:schemeClr val="tx1"/>
              </a:solidFill>
              <a:latin typeface="Verdana" pitchFamily="34" charset="0"/>
              <a:ea typeface="Verdana" pitchFamily="34" charset="0"/>
            </a:endParaRPr>
          </a:p>
          <a:p>
            <a:pPr algn="just"/>
            <a:endParaRPr lang="es-AR" sz="2400" dirty="0">
              <a:solidFill>
                <a:schemeClr val="tx1"/>
              </a:solidFill>
              <a:latin typeface="Verdana" pitchFamily="34" charset="0"/>
              <a:ea typeface="Verdana" pitchFamily="34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0" y="80628"/>
            <a:ext cx="9144000" cy="7286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3200" dirty="0" smtClean="0"/>
              <a:t>Diseño de un Oscilador en 1 GHz</a:t>
            </a:r>
            <a:endParaRPr lang="es-AR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ángulo 1"/>
              <p:cNvSpPr/>
              <p:nvPr/>
            </p:nvSpPr>
            <p:spPr>
              <a:xfrm>
                <a:off x="1564188" y="2420888"/>
                <a:ext cx="6015621" cy="7639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ES" sz="28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𝜞</m:t>
                        </m:r>
                      </m:e>
                      <m:sub>
                        <m:r>
                          <a:rPr lang="es-ES" sz="2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𝒊𝒏</m:t>
                        </m:r>
                      </m:sub>
                    </m:sSub>
                    <m:r>
                      <a:rPr lang="es-E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AR" sz="2800" i="1">
                            <a:latin typeface="Cambria Math" panose="02040503050406030204" pitchFamily="18" charset="0"/>
                            <a:ea typeface="Verdana" pitchFamily="34" charset="0"/>
                          </a:rPr>
                        </m:ctrlPr>
                      </m:sSubPr>
                      <m:e>
                        <m:r>
                          <a:rPr lang="es-AR" sz="2800" i="1">
                            <a:latin typeface="Cambria Math"/>
                            <a:ea typeface="Verdana" pitchFamily="34" charset="0"/>
                          </a:rPr>
                          <m:t>𝑆</m:t>
                        </m:r>
                      </m:e>
                      <m:sub>
                        <m:r>
                          <a:rPr lang="es-AR" sz="2800" i="1">
                            <a:latin typeface="Cambria Math"/>
                            <a:ea typeface="Verdana" pitchFamily="34" charset="0"/>
                          </a:rPr>
                          <m:t>11</m:t>
                        </m:r>
                      </m:sub>
                    </m:sSub>
                    <m:r>
                      <a:rPr lang="es-AR" sz="2800" i="1">
                        <a:latin typeface="Cambria Math"/>
                        <a:ea typeface="Verdana" pitchFamily="34" charset="0"/>
                      </a:rPr>
                      <m:t>+</m:t>
                    </m:r>
                    <m:f>
                      <m:fPr>
                        <m:ctrlPr>
                          <a:rPr lang="es-AR" sz="2800" i="1">
                            <a:latin typeface="Cambria Math" panose="02040503050406030204" pitchFamily="18" charset="0"/>
                            <a:ea typeface="Verdana" pitchFamily="34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s-AR" sz="2800" i="1">
                                <a:latin typeface="Cambria Math" panose="02040503050406030204" pitchFamily="18" charset="0"/>
                                <a:ea typeface="Verdana" pitchFamily="34" charset="0"/>
                              </a:rPr>
                            </m:ctrlPr>
                          </m:sSubPr>
                          <m:e>
                            <m:r>
                              <a:rPr lang="es-AR" sz="2800" i="1">
                                <a:latin typeface="Cambria Math"/>
                                <a:ea typeface="Verdana" pitchFamily="34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s-AR" sz="2800" i="1">
                                <a:latin typeface="Cambria Math"/>
                                <a:ea typeface="Verdana" pitchFamily="34" charset="0"/>
                              </a:rPr>
                              <m:t>12</m:t>
                            </m:r>
                          </m:sub>
                        </m:sSub>
                        <m:sSub>
                          <m:sSubPr>
                            <m:ctrlPr>
                              <a:rPr lang="es-AR" sz="2800" i="1">
                                <a:latin typeface="Cambria Math" panose="02040503050406030204" pitchFamily="18" charset="0"/>
                                <a:ea typeface="Verdana" pitchFamily="34" charset="0"/>
                              </a:rPr>
                            </m:ctrlPr>
                          </m:sSubPr>
                          <m:e>
                            <m:r>
                              <a:rPr lang="es-AR" sz="2800" i="1">
                                <a:latin typeface="Cambria Math"/>
                                <a:ea typeface="Verdana" pitchFamily="34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s-AR" sz="2800" i="1">
                                <a:latin typeface="Cambria Math"/>
                                <a:ea typeface="Verdana" pitchFamily="34" charset="0"/>
                              </a:rPr>
                              <m:t>21</m:t>
                            </m:r>
                          </m:sub>
                        </m:sSub>
                        <m:sSub>
                          <m:sSubPr>
                            <m:ctrlPr>
                              <a:rPr lang="es-AR" sz="2800" i="1">
                                <a:latin typeface="Cambria Math" panose="02040503050406030204" pitchFamily="18" charset="0"/>
                                <a:ea typeface="Verdana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800" i="1">
                                <a:latin typeface="Cambria Math"/>
                                <a:ea typeface="Cambria Math"/>
                              </a:rPr>
                              <m:t>Γ</m:t>
                            </m:r>
                          </m:e>
                          <m:sub>
                            <m:r>
                              <a:rPr lang="es-AR" sz="2800" i="1">
                                <a:latin typeface="Cambria Math"/>
                                <a:ea typeface="Verdana" pitchFamily="34" charset="0"/>
                              </a:rPr>
                              <m:t>𝐿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s-AR" sz="2800" i="1">
                                <a:latin typeface="Cambria Math" panose="02040503050406030204" pitchFamily="18" charset="0"/>
                                <a:ea typeface="Verdana" pitchFamily="34" charset="0"/>
                              </a:rPr>
                            </m:ctrlPr>
                          </m:sSubPr>
                          <m:e>
                            <m:r>
                              <a:rPr lang="es-AR" sz="2800" i="1">
                                <a:latin typeface="Cambria Math"/>
                                <a:ea typeface="Verdana" pitchFamily="34" charset="0"/>
                              </a:rPr>
                              <m:t>1−</m:t>
                            </m:r>
                            <m:r>
                              <a:rPr lang="es-AR" sz="2800" i="1">
                                <a:latin typeface="Cambria Math"/>
                                <a:ea typeface="Verdana" pitchFamily="34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s-AR" sz="2800" i="1">
                                <a:latin typeface="Cambria Math"/>
                                <a:ea typeface="Verdana" pitchFamily="34" charset="0"/>
                              </a:rPr>
                              <m:t>22</m:t>
                            </m:r>
                          </m:sub>
                        </m:sSub>
                        <m:sSub>
                          <m:sSubPr>
                            <m:ctrlPr>
                              <a:rPr lang="es-AR" sz="2800" i="1">
                                <a:latin typeface="Cambria Math" panose="02040503050406030204" pitchFamily="18" charset="0"/>
                                <a:ea typeface="Verdana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800" i="1">
                                <a:latin typeface="Cambria Math"/>
                                <a:ea typeface="Cambria Math"/>
                              </a:rPr>
                              <m:t>Γ</m:t>
                            </m:r>
                          </m:e>
                          <m:sub>
                            <m:r>
                              <a:rPr lang="es-AR" sz="2800" i="1">
                                <a:latin typeface="Cambria Math"/>
                                <a:ea typeface="Verdana" pitchFamily="34" charset="0"/>
                              </a:rPr>
                              <m:t>𝐿</m:t>
                            </m:r>
                          </m:sub>
                        </m:sSub>
                      </m:den>
                    </m:f>
                    <m:r>
                      <a:rPr lang="es-ES" sz="2800" b="0" i="1" smtClean="0">
                        <a:latin typeface="Cambria Math" panose="02040503050406030204" pitchFamily="18" charset="0"/>
                        <a:ea typeface="Verdana" pitchFamily="34" charset="0"/>
                      </a:rPr>
                      <m:t>=1,317</m:t>
                    </m:r>
                    <m:r>
                      <a:rPr lang="es-AR" sz="2800" i="1">
                        <a:latin typeface="Cambria Math"/>
                        <a:ea typeface="Cambria Math"/>
                      </a:rPr>
                      <m:t>∟</m:t>
                    </m:r>
                    <m:r>
                      <a:rPr lang="es-ES" sz="2800" b="0" i="1" smtClean="0">
                        <a:latin typeface="Cambria Math" panose="02040503050406030204" pitchFamily="18" charset="0"/>
                        <a:ea typeface="Cambria Math"/>
                      </a:rPr>
                      <m:t>−130</m:t>
                    </m:r>
                    <m:r>
                      <a:rPr lang="es-ES" sz="2800" i="1">
                        <a:latin typeface="Cambria Math" panose="02040503050406030204" pitchFamily="18" charset="0"/>
                        <a:ea typeface="Cambria Math"/>
                      </a:rPr>
                      <m:t>º</m:t>
                    </m:r>
                  </m:oMath>
                </a14:m>
                <a:endParaRPr lang="es-AR" sz="2800" dirty="0"/>
              </a:p>
            </p:txBody>
          </p:sp>
        </mc:Choice>
        <mc:Fallback xmlns="">
          <p:sp>
            <p:nvSpPr>
              <p:cNvPr id="2" name="Rectángulo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4188" y="2420888"/>
                <a:ext cx="6015621" cy="76399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ángulo 63"/>
              <p:cNvSpPr/>
              <p:nvPr/>
            </p:nvSpPr>
            <p:spPr>
              <a:xfrm>
                <a:off x="2793081" y="3660194"/>
                <a:ext cx="355783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ES" sz="28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𝒁</m:t>
                        </m:r>
                      </m:e>
                      <m:sub>
                        <m:r>
                          <a:rPr lang="es-ES" sz="2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𝒊𝒏</m:t>
                        </m:r>
                      </m:sub>
                    </m:sSub>
                    <m:r>
                      <a:rPr lang="es-E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s-E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Verdana" pitchFamily="34" charset="0"/>
                          </a:rPr>
                        </m:ctrlPr>
                      </m:dPr>
                      <m:e>
                        <m:r>
                          <a:rPr lang="es-ES" sz="2800" i="1" smtClean="0">
                            <a:latin typeface="Cambria Math" panose="02040503050406030204" pitchFamily="18" charset="0"/>
                            <a:ea typeface="Verdana" pitchFamily="34" charset="0"/>
                          </a:rPr>
                          <m:t>−</m:t>
                        </m:r>
                        <m:r>
                          <a:rPr lang="es-ES" sz="2800" b="0" i="1" smtClean="0">
                            <a:latin typeface="Cambria Math" panose="02040503050406030204" pitchFamily="18" charset="0"/>
                            <a:ea typeface="Verdana" pitchFamily="34" charset="0"/>
                          </a:rPr>
                          <m:t>8.3−</m:t>
                        </m:r>
                        <m:r>
                          <a:rPr lang="es-ES" sz="2800" b="0" i="1" smtClean="0">
                            <a:latin typeface="Cambria Math" panose="02040503050406030204" pitchFamily="18" charset="0"/>
                            <a:ea typeface="Verdana" pitchFamily="34" charset="0"/>
                          </a:rPr>
                          <m:t>𝑗</m:t>
                        </m:r>
                        <m:r>
                          <a:rPr lang="es-ES" sz="2800" b="0" i="1" smtClean="0">
                            <a:latin typeface="Cambria Math" panose="02040503050406030204" pitchFamily="18" charset="0"/>
                            <a:ea typeface="Verdana" pitchFamily="34" charset="0"/>
                          </a:rPr>
                          <m:t>23</m:t>
                        </m:r>
                      </m:e>
                    </m:d>
                    <m:r>
                      <m:rPr>
                        <m:sty m:val="p"/>
                      </m:rPr>
                      <a:rPr lang="es-ES" sz="2800" b="0" i="0" smtClean="0">
                        <a:latin typeface="Cambria Math" panose="02040503050406030204" pitchFamily="18" charset="0"/>
                        <a:ea typeface="Verdana" pitchFamily="34" charset="0"/>
                      </a:rPr>
                      <m:t>Ω</m:t>
                    </m:r>
                  </m:oMath>
                </a14:m>
                <a:endParaRPr lang="es-AR" sz="2800" dirty="0"/>
              </a:p>
            </p:txBody>
          </p:sp>
        </mc:Choice>
        <mc:Fallback xmlns="">
          <p:sp>
            <p:nvSpPr>
              <p:cNvPr id="64" name="Rectángulo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3081" y="3660194"/>
                <a:ext cx="3557833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0303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/>
          <p:cNvSpPr txBox="1">
            <a:spLocks/>
          </p:cNvSpPr>
          <p:nvPr/>
        </p:nvSpPr>
        <p:spPr>
          <a:xfrm>
            <a:off x="82530" y="961725"/>
            <a:ext cx="9025109" cy="6828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ES" sz="24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</a:rPr>
              <a:t>La carga que se conecta en el terminal de entrada debe favorecer la resonancia con la impedancia vista hacia la entrada. </a:t>
            </a:r>
            <a:endParaRPr lang="es-AR" sz="2400" dirty="0">
              <a:solidFill>
                <a:schemeClr val="tx1"/>
              </a:solidFill>
              <a:latin typeface="Verdana" pitchFamily="34" charset="0"/>
              <a:ea typeface="Verdana" pitchFamily="34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0" y="80628"/>
            <a:ext cx="9144000" cy="7286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3200" dirty="0" smtClean="0"/>
              <a:t>Diseño de un Oscilador en 1 GHz</a:t>
            </a:r>
            <a:endParaRPr lang="es-AR" sz="3200" dirty="0"/>
          </a:p>
        </p:txBody>
      </p:sp>
      <p:sp>
        <p:nvSpPr>
          <p:cNvPr id="90" name="CuadroTexto 89"/>
          <p:cNvSpPr txBox="1"/>
          <p:nvPr/>
        </p:nvSpPr>
        <p:spPr>
          <a:xfrm>
            <a:off x="6667326" y="6499934"/>
            <a:ext cx="23385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/>
              <a:t>*red de polarización omitida</a:t>
            </a:r>
            <a:endParaRPr lang="es-AR" sz="1400" dirty="0"/>
          </a:p>
        </p:txBody>
      </p:sp>
      <p:grpSp>
        <p:nvGrpSpPr>
          <p:cNvPr id="5" name="Grupo 4"/>
          <p:cNvGrpSpPr/>
          <p:nvPr/>
        </p:nvGrpSpPr>
        <p:grpSpPr>
          <a:xfrm>
            <a:off x="1568851" y="1901125"/>
            <a:ext cx="6283847" cy="2901131"/>
            <a:chOff x="810869" y="2960948"/>
            <a:chExt cx="6283847" cy="2901131"/>
          </a:xfrm>
        </p:grpSpPr>
        <p:grpSp>
          <p:nvGrpSpPr>
            <p:cNvPr id="15" name="Group 209"/>
            <p:cNvGrpSpPr/>
            <p:nvPr/>
          </p:nvGrpSpPr>
          <p:grpSpPr>
            <a:xfrm>
              <a:off x="2726919" y="4641052"/>
              <a:ext cx="756776" cy="486383"/>
              <a:chOff x="3951405" y="4745205"/>
              <a:chExt cx="936104" cy="486383"/>
            </a:xfrm>
          </p:grpSpPr>
          <p:grpSp>
            <p:nvGrpSpPr>
              <p:cNvPr id="16" name="Group 210"/>
              <p:cNvGrpSpPr/>
              <p:nvPr/>
            </p:nvGrpSpPr>
            <p:grpSpPr>
              <a:xfrm>
                <a:off x="3951405" y="5085184"/>
                <a:ext cx="936104" cy="146404"/>
                <a:chOff x="2627784" y="5226812"/>
                <a:chExt cx="1127657" cy="146404"/>
              </a:xfrm>
            </p:grpSpPr>
            <p:cxnSp>
              <p:nvCxnSpPr>
                <p:cNvPr id="18" name="Straight Connector 212"/>
                <p:cNvCxnSpPr/>
                <p:nvPr/>
              </p:nvCxnSpPr>
              <p:spPr>
                <a:xfrm flipH="1">
                  <a:off x="2771800" y="5226812"/>
                  <a:ext cx="144016" cy="146404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213"/>
                <p:cNvCxnSpPr/>
                <p:nvPr/>
              </p:nvCxnSpPr>
              <p:spPr>
                <a:xfrm flipH="1">
                  <a:off x="2989993" y="5226812"/>
                  <a:ext cx="144016" cy="146404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214"/>
                <p:cNvCxnSpPr/>
                <p:nvPr/>
              </p:nvCxnSpPr>
              <p:spPr>
                <a:xfrm flipH="1">
                  <a:off x="3203848" y="5226812"/>
                  <a:ext cx="144016" cy="146404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15"/>
                <p:cNvCxnSpPr/>
                <p:nvPr/>
              </p:nvCxnSpPr>
              <p:spPr>
                <a:xfrm flipH="1">
                  <a:off x="3419872" y="5226812"/>
                  <a:ext cx="144016" cy="146404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6"/>
                <p:cNvCxnSpPr/>
                <p:nvPr/>
              </p:nvCxnSpPr>
              <p:spPr>
                <a:xfrm>
                  <a:off x="2627784" y="5226812"/>
                  <a:ext cx="1127657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7" name="Straight Connector 211"/>
              <p:cNvCxnSpPr/>
              <p:nvPr/>
            </p:nvCxnSpPr>
            <p:spPr>
              <a:xfrm>
                <a:off x="4419457" y="4745205"/>
                <a:ext cx="0" cy="333146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24" name="Straight Connector 73"/>
            <p:cNvCxnSpPr/>
            <p:nvPr/>
          </p:nvCxnSpPr>
          <p:spPr>
            <a:xfrm>
              <a:off x="5586739" y="3514946"/>
              <a:ext cx="1175074" cy="1423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Rectangle 4"/>
            <p:cNvSpPr/>
            <p:nvPr/>
          </p:nvSpPr>
          <p:spPr>
            <a:xfrm>
              <a:off x="3669999" y="3390017"/>
              <a:ext cx="1417093" cy="24985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" name="Group 17"/>
            <p:cNvGrpSpPr/>
            <p:nvPr/>
          </p:nvGrpSpPr>
          <p:grpSpPr>
            <a:xfrm>
              <a:off x="2662288" y="3528828"/>
              <a:ext cx="440873" cy="1110485"/>
              <a:chOff x="4247964" y="1556792"/>
              <a:chExt cx="504056" cy="1440160"/>
            </a:xfrm>
          </p:grpSpPr>
          <p:sp>
            <p:nvSpPr>
              <p:cNvPr id="28" name="Rectangle 7"/>
              <p:cNvSpPr/>
              <p:nvPr/>
            </p:nvSpPr>
            <p:spPr>
              <a:xfrm>
                <a:off x="4247964" y="1988840"/>
                <a:ext cx="108012" cy="64807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9" name="Straight Connector 9"/>
              <p:cNvCxnSpPr/>
              <p:nvPr/>
            </p:nvCxnSpPr>
            <p:spPr>
              <a:xfrm flipV="1">
                <a:off x="4355976" y="1808820"/>
                <a:ext cx="396044" cy="324036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11"/>
              <p:cNvCxnSpPr/>
              <p:nvPr/>
            </p:nvCxnSpPr>
            <p:spPr>
              <a:xfrm>
                <a:off x="4355976" y="2456892"/>
                <a:ext cx="396044" cy="288032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15"/>
              <p:cNvCxnSpPr/>
              <p:nvPr/>
            </p:nvCxnSpPr>
            <p:spPr>
              <a:xfrm flipV="1">
                <a:off x="4752020" y="1556792"/>
                <a:ext cx="0" cy="252028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16"/>
              <p:cNvCxnSpPr/>
              <p:nvPr/>
            </p:nvCxnSpPr>
            <p:spPr>
              <a:xfrm flipV="1">
                <a:off x="4752020" y="2744924"/>
                <a:ext cx="0" cy="252028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3" name="Straight Connector 19"/>
            <p:cNvCxnSpPr>
              <a:endCxn id="26" idx="1"/>
            </p:cNvCxnSpPr>
            <p:nvPr/>
          </p:nvCxnSpPr>
          <p:spPr>
            <a:xfrm>
              <a:off x="3103162" y="3514947"/>
              <a:ext cx="566837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26"/>
            <p:cNvCxnSpPr>
              <a:endCxn id="28" idx="1"/>
            </p:cNvCxnSpPr>
            <p:nvPr/>
          </p:nvCxnSpPr>
          <p:spPr>
            <a:xfrm>
              <a:off x="2095451" y="4097952"/>
              <a:ext cx="566837" cy="1388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27"/>
            <p:cNvCxnSpPr/>
            <p:nvPr/>
          </p:nvCxnSpPr>
          <p:spPr>
            <a:xfrm>
              <a:off x="5055602" y="3521887"/>
              <a:ext cx="566837" cy="1388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46" name="Group 64"/>
            <p:cNvGrpSpPr/>
            <p:nvPr/>
          </p:nvGrpSpPr>
          <p:grpSpPr>
            <a:xfrm rot="16200000">
              <a:off x="6424440" y="3619516"/>
              <a:ext cx="606682" cy="435716"/>
              <a:chOff x="2404839" y="5085184"/>
              <a:chExt cx="2503533" cy="435716"/>
            </a:xfrm>
          </p:grpSpPr>
          <p:cxnSp>
            <p:nvCxnSpPr>
              <p:cNvPr id="47" name="Straight Connector 65"/>
              <p:cNvCxnSpPr/>
              <p:nvPr/>
            </p:nvCxnSpPr>
            <p:spPr>
              <a:xfrm>
                <a:off x="2404839" y="5301208"/>
                <a:ext cx="283420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66"/>
              <p:cNvCxnSpPr/>
              <p:nvPr/>
            </p:nvCxnSpPr>
            <p:spPr>
              <a:xfrm flipV="1">
                <a:off x="2688259" y="5085184"/>
                <a:ext cx="191553" cy="216024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67"/>
              <p:cNvCxnSpPr/>
              <p:nvPr/>
            </p:nvCxnSpPr>
            <p:spPr>
              <a:xfrm flipH="1" flipV="1">
                <a:off x="4427984" y="5108088"/>
                <a:ext cx="191553" cy="216024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68"/>
              <p:cNvCxnSpPr/>
              <p:nvPr/>
            </p:nvCxnSpPr>
            <p:spPr>
              <a:xfrm>
                <a:off x="2841407" y="5085184"/>
                <a:ext cx="393576" cy="412812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69"/>
              <p:cNvCxnSpPr/>
              <p:nvPr/>
            </p:nvCxnSpPr>
            <p:spPr>
              <a:xfrm>
                <a:off x="3633428" y="5099046"/>
                <a:ext cx="393576" cy="412812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70"/>
              <p:cNvCxnSpPr/>
              <p:nvPr/>
            </p:nvCxnSpPr>
            <p:spPr>
              <a:xfrm flipH="1">
                <a:off x="3239852" y="5085184"/>
                <a:ext cx="393576" cy="412812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71"/>
              <p:cNvCxnSpPr/>
              <p:nvPr/>
            </p:nvCxnSpPr>
            <p:spPr>
              <a:xfrm flipH="1">
                <a:off x="4027004" y="5108088"/>
                <a:ext cx="393576" cy="412812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72"/>
              <p:cNvCxnSpPr/>
              <p:nvPr/>
            </p:nvCxnSpPr>
            <p:spPr>
              <a:xfrm>
                <a:off x="4624952" y="5317314"/>
                <a:ext cx="283420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0" name="Group 77"/>
            <p:cNvGrpSpPr/>
            <p:nvPr/>
          </p:nvGrpSpPr>
          <p:grpSpPr>
            <a:xfrm>
              <a:off x="5466796" y="3518788"/>
              <a:ext cx="283419" cy="1915588"/>
              <a:chOff x="1979712" y="2854670"/>
              <a:chExt cx="283419" cy="1915588"/>
            </a:xfrm>
          </p:grpSpPr>
          <p:sp>
            <p:nvSpPr>
              <p:cNvPr id="61" name="Rectangle 78"/>
              <p:cNvSpPr/>
              <p:nvPr/>
            </p:nvSpPr>
            <p:spPr>
              <a:xfrm rot="16200000">
                <a:off x="1496774" y="3670755"/>
                <a:ext cx="1249295" cy="28341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2" name="Straight Connector 79"/>
              <p:cNvCxnSpPr/>
              <p:nvPr/>
            </p:nvCxnSpPr>
            <p:spPr>
              <a:xfrm>
                <a:off x="2121421" y="2854670"/>
                <a:ext cx="0" cy="333146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80"/>
              <p:cNvCxnSpPr/>
              <p:nvPr/>
            </p:nvCxnSpPr>
            <p:spPr>
              <a:xfrm>
                <a:off x="2121421" y="4437112"/>
                <a:ext cx="0" cy="333146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76" name="Group 217"/>
            <p:cNvGrpSpPr/>
            <p:nvPr/>
          </p:nvGrpSpPr>
          <p:grpSpPr>
            <a:xfrm>
              <a:off x="6337940" y="4128908"/>
              <a:ext cx="756776" cy="479550"/>
              <a:chOff x="3951405" y="4752038"/>
              <a:chExt cx="936104" cy="479550"/>
            </a:xfrm>
          </p:grpSpPr>
          <p:grpSp>
            <p:nvGrpSpPr>
              <p:cNvPr id="77" name="Group 218"/>
              <p:cNvGrpSpPr/>
              <p:nvPr/>
            </p:nvGrpSpPr>
            <p:grpSpPr>
              <a:xfrm>
                <a:off x="3951405" y="5085184"/>
                <a:ext cx="936104" cy="146404"/>
                <a:chOff x="2627784" y="5226812"/>
                <a:chExt cx="1127657" cy="146404"/>
              </a:xfrm>
            </p:grpSpPr>
            <p:cxnSp>
              <p:nvCxnSpPr>
                <p:cNvPr id="79" name="Straight Connector 220"/>
                <p:cNvCxnSpPr/>
                <p:nvPr/>
              </p:nvCxnSpPr>
              <p:spPr>
                <a:xfrm flipH="1">
                  <a:off x="2771800" y="5226812"/>
                  <a:ext cx="144016" cy="146404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Connector 221"/>
                <p:cNvCxnSpPr/>
                <p:nvPr/>
              </p:nvCxnSpPr>
              <p:spPr>
                <a:xfrm flipH="1">
                  <a:off x="2989993" y="5226812"/>
                  <a:ext cx="144016" cy="146404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Connector 222"/>
                <p:cNvCxnSpPr/>
                <p:nvPr/>
              </p:nvCxnSpPr>
              <p:spPr>
                <a:xfrm flipH="1">
                  <a:off x="3203848" y="5226812"/>
                  <a:ext cx="144016" cy="146404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Connector 223"/>
                <p:cNvCxnSpPr/>
                <p:nvPr/>
              </p:nvCxnSpPr>
              <p:spPr>
                <a:xfrm flipH="1">
                  <a:off x="3419872" y="5226812"/>
                  <a:ext cx="144016" cy="146404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224"/>
                <p:cNvCxnSpPr/>
                <p:nvPr/>
              </p:nvCxnSpPr>
              <p:spPr>
                <a:xfrm>
                  <a:off x="2627784" y="5226812"/>
                  <a:ext cx="1127657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8" name="Straight Connector 219"/>
              <p:cNvCxnSpPr/>
              <p:nvPr/>
            </p:nvCxnSpPr>
            <p:spPr>
              <a:xfrm>
                <a:off x="4431354" y="4752038"/>
                <a:ext cx="0" cy="333146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TextBox 486"/>
                <p:cNvSpPr txBox="1"/>
                <p:nvPr/>
              </p:nvSpPr>
              <p:spPr>
                <a:xfrm>
                  <a:off x="6349388" y="3040249"/>
                  <a:ext cx="57788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AR" i="1" smtClean="0">
                            <a:latin typeface="Cambria Math"/>
                          </a:rPr>
                          <m:t>5</m:t>
                        </m:r>
                        <m:r>
                          <a:rPr lang="es-AR" b="0" i="1" smtClean="0">
                            <a:latin typeface="Cambria Math"/>
                          </a:rPr>
                          <m:t>0</m:t>
                        </m:r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/>
                            <a:ea typeface="Cambria Math"/>
                          </a:rPr>
                          <m:t>Ω</m:t>
                        </m:r>
                        <m:r>
                          <a:rPr lang="es-AR" b="0" i="1" smtClean="0">
                            <a:latin typeface="Cambria Math"/>
                          </a:rPr>
                          <m:t>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5" name="TextBox 48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49388" y="3040249"/>
                  <a:ext cx="577888" cy="369332"/>
                </a:xfrm>
                <a:prstGeom prst="rect">
                  <a:avLst/>
                </a:prstGeom>
                <a:blipFill>
                  <a:blip r:embed="rId2"/>
                  <a:stretch>
                    <a:fillRect r="-1053"/>
                  </a:stretch>
                </a:blipFill>
              </p:spPr>
              <p:txBody>
                <a:bodyPr/>
                <a:lstStyle/>
                <a:p>
                  <a:r>
                    <a:rPr lang="es-A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TextBox 490"/>
                <p:cNvSpPr txBox="1"/>
                <p:nvPr/>
              </p:nvSpPr>
              <p:spPr>
                <a:xfrm>
                  <a:off x="3916760" y="2960948"/>
                  <a:ext cx="57788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AR" b="0" i="1" smtClean="0">
                                <a:latin typeface="Cambria Math"/>
                              </a:rPr>
                              <m:t>𝐿</m:t>
                            </m:r>
                          </m:e>
                          <m:sub>
                            <m:r>
                              <a:rPr lang="es-AR" b="0" i="1" smtClean="0">
                                <a:latin typeface="Cambria Math"/>
                              </a:rPr>
                              <m:t>𝐿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8" name="TextBox 49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16760" y="2960948"/>
                  <a:ext cx="577888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A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TextBox 491"/>
                <p:cNvSpPr txBox="1"/>
                <p:nvPr/>
              </p:nvSpPr>
              <p:spPr>
                <a:xfrm>
                  <a:off x="4733531" y="4269281"/>
                  <a:ext cx="57788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AR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s-AR" b="0" i="1" smtClean="0">
                                <a:latin typeface="Cambria Math"/>
                              </a:rPr>
                              <m:t>𝐿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9" name="TextBox 49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33531" y="4269281"/>
                  <a:ext cx="577888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A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2" name="Group 209"/>
            <p:cNvGrpSpPr/>
            <p:nvPr/>
          </p:nvGrpSpPr>
          <p:grpSpPr>
            <a:xfrm>
              <a:off x="5237715" y="5375696"/>
              <a:ext cx="756776" cy="486383"/>
              <a:chOff x="3951405" y="4745205"/>
              <a:chExt cx="936104" cy="486383"/>
            </a:xfrm>
          </p:grpSpPr>
          <p:grpSp>
            <p:nvGrpSpPr>
              <p:cNvPr id="93" name="Group 210"/>
              <p:cNvGrpSpPr/>
              <p:nvPr/>
            </p:nvGrpSpPr>
            <p:grpSpPr>
              <a:xfrm>
                <a:off x="3951405" y="5085184"/>
                <a:ext cx="936104" cy="146404"/>
                <a:chOff x="2627784" y="5226812"/>
                <a:chExt cx="1127657" cy="146404"/>
              </a:xfrm>
            </p:grpSpPr>
            <p:cxnSp>
              <p:nvCxnSpPr>
                <p:cNvPr id="95" name="Straight Connector 212"/>
                <p:cNvCxnSpPr/>
                <p:nvPr/>
              </p:nvCxnSpPr>
              <p:spPr>
                <a:xfrm flipH="1">
                  <a:off x="2771800" y="5226812"/>
                  <a:ext cx="144016" cy="146404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Connector 213"/>
                <p:cNvCxnSpPr/>
                <p:nvPr/>
              </p:nvCxnSpPr>
              <p:spPr>
                <a:xfrm flipH="1">
                  <a:off x="2989993" y="5226812"/>
                  <a:ext cx="144016" cy="146404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traight Connector 214"/>
                <p:cNvCxnSpPr/>
                <p:nvPr/>
              </p:nvCxnSpPr>
              <p:spPr>
                <a:xfrm flipH="1">
                  <a:off x="3203848" y="5226812"/>
                  <a:ext cx="144016" cy="146404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Straight Connector 215"/>
                <p:cNvCxnSpPr/>
                <p:nvPr/>
              </p:nvCxnSpPr>
              <p:spPr>
                <a:xfrm flipH="1">
                  <a:off x="3419872" y="5226812"/>
                  <a:ext cx="144016" cy="146404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Connector 216"/>
                <p:cNvCxnSpPr/>
                <p:nvPr/>
              </p:nvCxnSpPr>
              <p:spPr>
                <a:xfrm>
                  <a:off x="2627784" y="5226812"/>
                  <a:ext cx="1127657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4" name="Straight Connector 211"/>
              <p:cNvCxnSpPr/>
              <p:nvPr/>
            </p:nvCxnSpPr>
            <p:spPr>
              <a:xfrm>
                <a:off x="4419457" y="4745205"/>
                <a:ext cx="0" cy="333146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00" name="Conector angular 99"/>
            <p:cNvCxnSpPr/>
            <p:nvPr/>
          </p:nvCxnSpPr>
          <p:spPr>
            <a:xfrm rot="16200000" flipH="1">
              <a:off x="1837054" y="4294194"/>
              <a:ext cx="1866060" cy="557425"/>
            </a:xfrm>
            <a:prstGeom prst="bentConnector3">
              <a:avLst>
                <a:gd name="adj1" fmla="val 100415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4" name="Rectangle 4"/>
            <p:cNvSpPr/>
            <p:nvPr/>
          </p:nvSpPr>
          <p:spPr>
            <a:xfrm rot="5400000">
              <a:off x="1157161" y="4627295"/>
              <a:ext cx="825335" cy="41341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5" name="Straight Connector 79"/>
            <p:cNvCxnSpPr/>
            <p:nvPr/>
          </p:nvCxnSpPr>
          <p:spPr>
            <a:xfrm>
              <a:off x="1562979" y="4082684"/>
              <a:ext cx="0" cy="33314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66" name="Group 209"/>
            <p:cNvGrpSpPr/>
            <p:nvPr/>
          </p:nvGrpSpPr>
          <p:grpSpPr>
            <a:xfrm>
              <a:off x="1184591" y="5255668"/>
              <a:ext cx="756776" cy="486383"/>
              <a:chOff x="3951405" y="4745205"/>
              <a:chExt cx="936104" cy="486383"/>
            </a:xfrm>
          </p:grpSpPr>
          <p:grpSp>
            <p:nvGrpSpPr>
              <p:cNvPr id="67" name="Group 210"/>
              <p:cNvGrpSpPr/>
              <p:nvPr/>
            </p:nvGrpSpPr>
            <p:grpSpPr>
              <a:xfrm>
                <a:off x="3951405" y="5085184"/>
                <a:ext cx="936104" cy="146404"/>
                <a:chOff x="2627784" y="5226812"/>
                <a:chExt cx="1127657" cy="146404"/>
              </a:xfrm>
            </p:grpSpPr>
            <p:cxnSp>
              <p:nvCxnSpPr>
                <p:cNvPr id="69" name="Straight Connector 212"/>
                <p:cNvCxnSpPr/>
                <p:nvPr/>
              </p:nvCxnSpPr>
              <p:spPr>
                <a:xfrm flipH="1">
                  <a:off x="2771800" y="5226812"/>
                  <a:ext cx="144016" cy="146404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Connector 213"/>
                <p:cNvCxnSpPr/>
                <p:nvPr/>
              </p:nvCxnSpPr>
              <p:spPr>
                <a:xfrm flipH="1">
                  <a:off x="2989993" y="5226812"/>
                  <a:ext cx="144016" cy="146404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Connector 214"/>
                <p:cNvCxnSpPr/>
                <p:nvPr/>
              </p:nvCxnSpPr>
              <p:spPr>
                <a:xfrm flipH="1">
                  <a:off x="3203848" y="5226812"/>
                  <a:ext cx="144016" cy="146404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Connector 215"/>
                <p:cNvCxnSpPr/>
                <p:nvPr/>
              </p:nvCxnSpPr>
              <p:spPr>
                <a:xfrm flipH="1">
                  <a:off x="3419872" y="5226812"/>
                  <a:ext cx="144016" cy="146404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Connector 216"/>
                <p:cNvCxnSpPr/>
                <p:nvPr/>
              </p:nvCxnSpPr>
              <p:spPr>
                <a:xfrm>
                  <a:off x="2627784" y="5226812"/>
                  <a:ext cx="1127657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8" name="Straight Connector 211"/>
              <p:cNvCxnSpPr/>
              <p:nvPr/>
            </p:nvCxnSpPr>
            <p:spPr>
              <a:xfrm>
                <a:off x="4419457" y="4745205"/>
                <a:ext cx="0" cy="333146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74" name="Straight Connector 19"/>
            <p:cNvCxnSpPr/>
            <p:nvPr/>
          </p:nvCxnSpPr>
          <p:spPr>
            <a:xfrm>
              <a:off x="1554187" y="4097952"/>
              <a:ext cx="566837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Rectángulo 74"/>
                <p:cNvSpPr/>
                <p:nvPr/>
              </p:nvSpPr>
              <p:spPr>
                <a:xfrm>
                  <a:off x="810869" y="4698208"/>
                  <a:ext cx="46025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E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s-ES" b="0" i="0" smtClean="0">
                                <a:latin typeface="Cambria Math" panose="02040503050406030204" pitchFamily="18" charset="0"/>
                              </a:rPr>
                              <m:t>Z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oMath>
                    </m:oMathPara>
                  </a14:m>
                  <a:endParaRPr lang="es-AR" dirty="0"/>
                </a:p>
              </p:txBody>
            </p:sp>
          </mc:Choice>
          <mc:Fallback xmlns="">
            <p:sp>
              <p:nvSpPr>
                <p:cNvPr id="75" name="Rectángulo 7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0869" y="4698208"/>
                  <a:ext cx="460254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A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ángulo 5"/>
              <p:cNvSpPr/>
              <p:nvPr/>
            </p:nvSpPr>
            <p:spPr>
              <a:xfrm>
                <a:off x="158822" y="5098789"/>
                <a:ext cx="831847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s-ES" sz="2400" dirty="0" smtClean="0">
                    <a:latin typeface="Verdana" pitchFamily="34" charset="0"/>
                    <a:ea typeface="Verdana" pitchFamily="34" charset="0"/>
                  </a:rPr>
                  <a:t>Para ello por lo general se busca 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s-ES" sz="2400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s-ES" sz="2400" i="1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s-E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</m:oMath>
                </a14:m>
                <a:endParaRPr lang="es-AR" sz="2400" dirty="0">
                  <a:latin typeface="Verdana" pitchFamily="34" charset="0"/>
                  <a:ea typeface="Verdana" pitchFamily="34" charset="0"/>
                </a:endParaRPr>
              </a:p>
            </p:txBody>
          </p:sp>
        </mc:Choice>
        <mc:Fallback xmlns="">
          <p:sp>
            <p:nvSpPr>
              <p:cNvPr id="6" name="Rectángulo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822" y="5098789"/>
                <a:ext cx="8318470" cy="461665"/>
              </a:xfrm>
              <a:prstGeom prst="rect">
                <a:avLst/>
              </a:prstGeom>
              <a:blipFill>
                <a:blip r:embed="rId7"/>
                <a:stretch>
                  <a:fillRect l="-1099" t="-11842" b="-27632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Rectángulo 83"/>
              <p:cNvSpPr/>
              <p:nvPr/>
            </p:nvSpPr>
            <p:spPr>
              <a:xfrm>
                <a:off x="3107993" y="4520928"/>
                <a:ext cx="230781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E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𝒁</m:t>
                        </m:r>
                      </m:e>
                      <m:sub>
                        <m:r>
                          <a:rPr lang="es-E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𝒊𝒏</m:t>
                        </m:r>
                      </m:sub>
                    </m:sSub>
                    <m:r>
                      <a:rPr lang="es-E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s-E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Verdana" pitchFamily="34" charset="0"/>
                          </a:rPr>
                        </m:ctrlPr>
                      </m:dPr>
                      <m:e>
                        <m:r>
                          <a:rPr lang="es-ES" i="1" smtClean="0">
                            <a:latin typeface="Cambria Math" panose="02040503050406030204" pitchFamily="18" charset="0"/>
                            <a:ea typeface="Verdana" pitchFamily="34" charset="0"/>
                          </a:rPr>
                          <m:t>−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  <a:ea typeface="Verdana" pitchFamily="34" charset="0"/>
                          </a:rPr>
                          <m:t>8.3−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  <a:ea typeface="Verdana" pitchFamily="34" charset="0"/>
                          </a:rPr>
                          <m:t>𝑗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  <a:ea typeface="Verdana" pitchFamily="34" charset="0"/>
                          </a:rPr>
                          <m:t>23</m:t>
                        </m:r>
                      </m:e>
                    </m:d>
                    <m:r>
                      <m:rPr>
                        <m:sty m:val="p"/>
                      </m:rPr>
                      <a:rPr lang="es-ES" b="0" i="0" smtClean="0">
                        <a:latin typeface="Cambria Math" panose="02040503050406030204" pitchFamily="18" charset="0"/>
                        <a:ea typeface="Verdana" pitchFamily="34" charset="0"/>
                      </a:rPr>
                      <m:t>Ω</m:t>
                    </m:r>
                  </m:oMath>
                </a14:m>
                <a:endParaRPr lang="es-AR" dirty="0"/>
              </a:p>
            </p:txBody>
          </p:sp>
        </mc:Choice>
        <mc:Fallback xmlns="">
          <p:sp>
            <p:nvSpPr>
              <p:cNvPr id="84" name="Rectángulo 8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7993" y="4520928"/>
                <a:ext cx="2307811" cy="369332"/>
              </a:xfrm>
              <a:prstGeom prst="rect">
                <a:avLst/>
              </a:prstGeom>
              <a:blipFill>
                <a:blip r:embed="rId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0334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3098</TotalTime>
  <Words>357</Words>
  <Application>Microsoft Office PowerPoint</Application>
  <PresentationFormat>Presentación en pantalla (4:3)</PresentationFormat>
  <Paragraphs>76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7" baseType="lpstr">
      <vt:lpstr>Arial</vt:lpstr>
      <vt:lpstr>Calibri</vt:lpstr>
      <vt:lpstr>Cambria Math</vt:lpstr>
      <vt:lpstr>Verdana</vt:lpstr>
      <vt:lpstr>Office Theme</vt:lpstr>
      <vt:lpstr>Diseño de un Oscilador en 1 GHz</vt:lpstr>
      <vt:lpstr>Diseño de un Oscilador en 1 GHz</vt:lpstr>
      <vt:lpstr>Presentación de PowerPoint</vt:lpstr>
      <vt:lpstr>Diseño de un Oscilador en 1 GHz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compaq</dc:creator>
  <cp:lastModifiedBy>LAC077</cp:lastModifiedBy>
  <cp:revision>389</cp:revision>
  <dcterms:created xsi:type="dcterms:W3CDTF">2021-09-27T12:53:35Z</dcterms:created>
  <dcterms:modified xsi:type="dcterms:W3CDTF">2022-09-20T22:10:43Z</dcterms:modified>
</cp:coreProperties>
</file>