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3" r:id="rId25"/>
    <p:sldId id="281" r:id="rId26"/>
    <p:sldId id="282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2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9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3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99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9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00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02FC-B22D-4AAF-8029-FC942838A692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84EB-93E1-4011-B99E-C58086F4A2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41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30.png"/><Relationship Id="rId12" Type="http://schemas.openxmlformats.org/officeDocument/2006/relationships/image" Target="../media/image11.png"/><Relationship Id="rId2" Type="http://schemas.openxmlformats.org/officeDocument/2006/relationships/image" Target="../media/image2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.png"/><Relationship Id="rId15" Type="http://schemas.openxmlformats.org/officeDocument/2006/relationships/image" Target="../media/image34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7" Type="http://schemas.openxmlformats.org/officeDocument/2006/relationships/image" Target="../media/image6.png"/><Relationship Id="rId12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0248" y="3232612"/>
            <a:ext cx="7063740" cy="544898"/>
          </a:xfrm>
        </p:spPr>
        <p:txBody>
          <a:bodyPr>
            <a:normAutofit fontScale="90000"/>
          </a:bodyPr>
          <a:lstStyle/>
          <a:p>
            <a:r>
              <a:rPr lang="es-MX" sz="3000" dirty="0" smtClean="0"/>
              <a:t>Parámetros “S”</a:t>
            </a:r>
            <a:endParaRPr lang="en-US" sz="3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747356" y="5688200"/>
            <a:ext cx="76295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509464" y="1992627"/>
            <a:ext cx="4154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>
                <a:latin typeface="Cambria" panose="02040503050406030204" pitchFamily="18" charset="0"/>
                <a:ea typeface="Cambria" panose="02040503050406030204" pitchFamily="18" charset="0"/>
              </a:rPr>
              <a:t>Diseño de Circuitos en Microondas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45988" y="4638007"/>
            <a:ext cx="4032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2023 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Laboratorio de Comunicaciones</a:t>
            </a:r>
          </a:p>
          <a:p>
            <a:pPr algn="ctr"/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Facultad de Ingeniería</a:t>
            </a:r>
          </a:p>
          <a:p>
            <a:pPr algn="ctr"/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UNMDP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65861" y="1132129"/>
            <a:ext cx="6786161" cy="583277"/>
            <a:chOff x="1988820" y="317763"/>
            <a:chExt cx="9048215" cy="77770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/>
            <a:srcRect l="-281" r="20113"/>
            <a:stretch/>
          </p:blipFill>
          <p:spPr>
            <a:xfrm>
              <a:off x="1988820" y="318932"/>
              <a:ext cx="8991600" cy="776533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987" y="327245"/>
              <a:ext cx="4789927" cy="75767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76777"/>
            <a:stretch/>
          </p:blipFill>
          <p:spPr>
            <a:xfrm>
              <a:off x="8428412" y="317763"/>
              <a:ext cx="2608623" cy="777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6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Los parámetros ABCD o cadena se describen como: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matriz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resultante cascada de la conexión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cuadripolos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es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igual al producto de las matrices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cada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individual:</a:t>
                </a: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sz="240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285746" y="2420888"/>
            <a:ext cx="4662518" cy="1620180"/>
            <a:chOff x="1475656" y="2302899"/>
            <a:chExt cx="4662518" cy="1620180"/>
          </a:xfrm>
        </p:grpSpPr>
        <p:grpSp>
          <p:nvGrpSpPr>
            <p:cNvPr id="58" name="Group 57"/>
            <p:cNvGrpSpPr/>
            <p:nvPr/>
          </p:nvGrpSpPr>
          <p:grpSpPr>
            <a:xfrm>
              <a:off x="2195736" y="2878963"/>
              <a:ext cx="3124406" cy="1044116"/>
              <a:chOff x="2195736" y="2878963"/>
              <a:chExt cx="3124406" cy="104411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023828" y="2878963"/>
                <a:ext cx="1476164" cy="1044116"/>
                <a:chOff x="1475656" y="4509120"/>
                <a:chExt cx="1476164" cy="104411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75656" y="4509120"/>
                  <a:ext cx="1476164" cy="10441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588483" y="4689140"/>
                      <a:ext cx="1260140" cy="5524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s-AR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8483" y="4689140"/>
                      <a:ext cx="1260140" cy="55245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2195736" y="2950971"/>
                <a:ext cx="792088" cy="144016"/>
                <a:chOff x="647564" y="4581128"/>
                <a:chExt cx="792088" cy="144016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719572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4756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231740" y="3707055"/>
                <a:ext cx="792088" cy="144016"/>
                <a:chOff x="647564" y="4581128"/>
                <a:chExt cx="792088" cy="144016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719572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64756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flipH="1">
                <a:off x="4528054" y="2950971"/>
                <a:ext cx="792088" cy="144016"/>
                <a:chOff x="647564" y="4581128"/>
                <a:chExt cx="792088" cy="144016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719572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64756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H="1">
                <a:off x="4517994" y="3671051"/>
                <a:ext cx="792088" cy="144016"/>
                <a:chOff x="683568" y="4581128"/>
                <a:chExt cx="792088" cy="144016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55576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683568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1475656" y="2302899"/>
              <a:ext cx="4662518" cy="1395155"/>
              <a:chOff x="1475656" y="2302899"/>
              <a:chExt cx="4662518" cy="13951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213738" y="2338903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738" y="2338903"/>
                    <a:ext cx="9001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2357754" y="2734947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581001" y="2718209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27984" y="2302899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7984" y="2302899"/>
                    <a:ext cx="90010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 rot="16200000">
                <a:off x="1790691" y="3401021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6200000">
                <a:off x="5121061" y="3356016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475656" y="3216355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3216355"/>
                    <a:ext cx="9001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238074" y="3171379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8074" y="3171379"/>
                    <a:ext cx="90010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4703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Para la apropiada caracterización de los sistemas distribuidos, que se presentan cuando en sistemas eléctricos o electrónicos la frecuencia es elevada, por encima de unos cientos de MHz, se recurre al modelo de los parámetros distribuidos. 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Esto tiene que ver con la conducta distribuida de resistencias, capacidades e inductancias, que pasan a determinarse por unidad de longitud, así como las tensiones y corrientes, que se comportan como ondas, y que tienen características también distribuidas espacialmente. Aparecen así cantidades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útiles como</a:t>
            </a: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el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coeficiente de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reflexión, transferencia directa e inversa, llevan a una caracterización que se conoce como 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parámetros de dispersión, o más brevemente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parámetros S.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1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r>
              <a:rPr lang="es-AR" sz="3200" dirty="0" smtClean="0"/>
              <a:t> normalizados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Como es sabido, el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coeficiente de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reflexión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un puerto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puede ser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medido fácilmente. Esta cantidad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está simplemente relacionada con la impedancia de carga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conectada a ese puerto, y la impedancia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del sistema que alimenta dicha carga: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Para una red de mayor complejidad,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 decir,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una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que consta de dos o más puertos, entonces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 necesario definir nuevas cantidades que representen la conducta total del sistema.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Los sistemas estudiados pueden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incluir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dispositivos activos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(es decir,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amplificadores por ejemplo).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  <a:blipFill rotWithShape="1">
                <a:blip r:embed="rId2"/>
                <a:stretch>
                  <a:fillRect l="-1081" t="-815" r="-1014" b="-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447184" y="1288603"/>
            <a:ext cx="4007810" cy="2824473"/>
            <a:chOff x="2447184" y="945708"/>
            <a:chExt cx="4007810" cy="2824473"/>
          </a:xfrm>
        </p:grpSpPr>
        <p:grpSp>
          <p:nvGrpSpPr>
            <p:cNvPr id="59" name="Group 58"/>
            <p:cNvGrpSpPr/>
            <p:nvPr/>
          </p:nvGrpSpPr>
          <p:grpSpPr>
            <a:xfrm>
              <a:off x="2699792" y="1976549"/>
              <a:ext cx="432048" cy="1424300"/>
              <a:chOff x="2605115" y="1976549"/>
              <a:chExt cx="526725" cy="142430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2605115" y="1989083"/>
                <a:ext cx="526725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605115" y="1976549"/>
                <a:ext cx="0" cy="1424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flipH="1">
              <a:off x="5652120" y="1952836"/>
              <a:ext cx="432048" cy="1424300"/>
              <a:chOff x="2605115" y="1976549"/>
              <a:chExt cx="526725" cy="142430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>
                <a:off x="2605115" y="1989083"/>
                <a:ext cx="526725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05115" y="1976549"/>
                <a:ext cx="0" cy="1424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447184" y="3400849"/>
                  <a:ext cx="741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184" y="3400849"/>
                  <a:ext cx="74165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713341" y="3387904"/>
                  <a:ext cx="741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341" y="3387904"/>
                  <a:ext cx="74165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>
              <a:off x="3455876" y="945708"/>
              <a:ext cx="1908212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467881" y="3158113"/>
              <a:ext cx="1908212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106335" y="886929"/>
            <a:ext cx="6624736" cy="3041481"/>
            <a:chOff x="1106335" y="886929"/>
            <a:chExt cx="6624736" cy="3041481"/>
          </a:xfrm>
        </p:grpSpPr>
        <p:grpSp>
          <p:nvGrpSpPr>
            <p:cNvPr id="5" name="Group 4"/>
            <p:cNvGrpSpPr/>
            <p:nvPr/>
          </p:nvGrpSpPr>
          <p:grpSpPr>
            <a:xfrm>
              <a:off x="1106335" y="1071595"/>
              <a:ext cx="6624736" cy="2856815"/>
              <a:chOff x="2231740" y="3560336"/>
              <a:chExt cx="6624736" cy="2856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74048" y="6047819"/>
                    <a:ext cx="627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048" y="6047819"/>
                    <a:ext cx="62755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825978" y="3588799"/>
                    <a:ext cx="627552" cy="377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5978" y="3588799"/>
                    <a:ext cx="627552" cy="377091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747970" y="6047819"/>
                    <a:ext cx="627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7970" y="6047819"/>
                    <a:ext cx="627552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 8"/>
              <p:cNvGrpSpPr/>
              <p:nvPr/>
            </p:nvGrpSpPr>
            <p:grpSpPr>
              <a:xfrm>
                <a:off x="2231740" y="3560336"/>
                <a:ext cx="6624736" cy="2308127"/>
                <a:chOff x="2231740" y="3560336"/>
                <a:chExt cx="6624736" cy="230812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672383" y="3560336"/>
                  <a:ext cx="5788713" cy="2308127"/>
                  <a:chOff x="1293534" y="3607290"/>
                  <a:chExt cx="7306440" cy="230812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293534" y="3607290"/>
                    <a:ext cx="7306440" cy="2308127"/>
                    <a:chOff x="897490" y="1737435"/>
                    <a:chExt cx="7306440" cy="2308127"/>
                  </a:xfrm>
                </p:grpSpPr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2033718" y="2168860"/>
                      <a:ext cx="4968552" cy="1800200"/>
                      <a:chOff x="2033718" y="2168860"/>
                      <a:chExt cx="4968552" cy="1800200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951820" y="2168860"/>
                        <a:ext cx="3096344" cy="18002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 dirty="0"/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033718" y="2326179"/>
                        <a:ext cx="918102" cy="108012"/>
                        <a:chOff x="2033718" y="2326179"/>
                        <a:chExt cx="918102" cy="108012"/>
                      </a:xfrm>
                    </p:grpSpPr>
                    <p:cxnSp>
                      <p:nvCxnSpPr>
                        <p:cNvPr id="50" name="Straight Connector 49"/>
                        <p:cNvCxnSpPr/>
                        <p:nvPr/>
                      </p:nvCxnSpPr>
                      <p:spPr>
                        <a:xfrm>
                          <a:off x="2087724" y="2384884"/>
                          <a:ext cx="86409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2033718" y="2326179"/>
                          <a:ext cx="126014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  <p:grpSp>
                    <p:nvGrpSpPr>
                      <p:cNvPr id="40" name="Group 39"/>
                      <p:cNvGrpSpPr/>
                      <p:nvPr/>
                    </p:nvGrpSpPr>
                    <p:grpSpPr>
                      <a:xfrm>
                        <a:off x="2051720" y="3717032"/>
                        <a:ext cx="918102" cy="108012"/>
                        <a:chOff x="2033718" y="2312876"/>
                        <a:chExt cx="918102" cy="108012"/>
                      </a:xfrm>
                    </p:grpSpPr>
                    <p:cxnSp>
                      <p:nvCxnSpPr>
                        <p:cNvPr id="48" name="Straight Connector 47"/>
                        <p:cNvCxnSpPr/>
                        <p:nvPr/>
                      </p:nvCxnSpPr>
                      <p:spPr>
                        <a:xfrm>
                          <a:off x="2087724" y="2384884"/>
                          <a:ext cx="86409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>
                          <a:off x="2033718" y="2312876"/>
                          <a:ext cx="126014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 flipH="1">
                        <a:off x="6066166" y="2326179"/>
                        <a:ext cx="918102" cy="108012"/>
                        <a:chOff x="2033718" y="2326179"/>
                        <a:chExt cx="918102" cy="108012"/>
                      </a:xfrm>
                    </p:grpSpPr>
                    <p:cxnSp>
                      <p:nvCxnSpPr>
                        <p:cNvPr id="46" name="Straight Connector 45"/>
                        <p:cNvCxnSpPr/>
                        <p:nvPr/>
                      </p:nvCxnSpPr>
                      <p:spPr>
                        <a:xfrm>
                          <a:off x="2087724" y="2384884"/>
                          <a:ext cx="86409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7" name="Oval 46"/>
                        <p:cNvSpPr/>
                        <p:nvPr/>
                      </p:nvSpPr>
                      <p:spPr>
                        <a:xfrm>
                          <a:off x="2033718" y="2326179"/>
                          <a:ext cx="126014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 flipH="1">
                        <a:off x="6084168" y="3717032"/>
                        <a:ext cx="918102" cy="108012"/>
                        <a:chOff x="2033718" y="2312876"/>
                        <a:chExt cx="918102" cy="108012"/>
                      </a:xfrm>
                    </p:grpSpPr>
                    <p:cxnSp>
                      <p:nvCxnSpPr>
                        <p:cNvPr id="44" name="Straight Connector 43"/>
                        <p:cNvCxnSpPr/>
                        <p:nvPr/>
                      </p:nvCxnSpPr>
                      <p:spPr>
                        <a:xfrm>
                          <a:off x="2087724" y="2384884"/>
                          <a:ext cx="86409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2033718" y="2312876"/>
                          <a:ext cx="126014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897490" y="1737435"/>
                      <a:ext cx="7306440" cy="2308127"/>
                      <a:chOff x="897490" y="1737435"/>
                      <a:chExt cx="7306440" cy="2308127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TextBox 32"/>
                          <p:cNvSpPr txBox="1"/>
                          <p:nvPr/>
                        </p:nvSpPr>
                        <p:spPr>
                          <a:xfrm>
                            <a:off x="912542" y="1737435"/>
                            <a:ext cx="792088" cy="37709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8" name="TextBox 8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12542" y="1737435"/>
                            <a:ext cx="792088" cy="377091"/>
                          </a:xfrm>
                          <a:prstGeom prst="rect">
                            <a:avLst/>
                          </a:prstGeom>
                          <a:blipFill rotWithShape="1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4" name="Straight Arrow Connector 33"/>
                      <p:cNvCxnSpPr/>
                      <p:nvPr/>
                    </p:nvCxnSpPr>
                    <p:spPr>
                      <a:xfrm>
                        <a:off x="932085" y="2168860"/>
                        <a:ext cx="738082" cy="0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Arrow Connector 34"/>
                      <p:cNvCxnSpPr/>
                      <p:nvPr/>
                    </p:nvCxnSpPr>
                    <p:spPr>
                      <a:xfrm>
                        <a:off x="7465847" y="3969060"/>
                        <a:ext cx="738083" cy="0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H="1">
                        <a:off x="897490" y="4045562"/>
                        <a:ext cx="738082" cy="0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/>
                      <p:cNvCxnSpPr/>
                      <p:nvPr/>
                    </p:nvCxnSpPr>
                    <p:spPr>
                      <a:xfrm flipH="1">
                        <a:off x="7384841" y="2155451"/>
                        <a:ext cx="738083" cy="0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437168" y="4670473"/>
                    <a:ext cx="297033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sz="2400" dirty="0" smtClean="0"/>
                      <a:t>1                          2</a:t>
                    </a:r>
                    <a:endParaRPr lang="es-AR" sz="24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2231740" y="4175686"/>
                  <a:ext cx="1375770" cy="1490261"/>
                  <a:chOff x="2231740" y="4175686"/>
                  <a:chExt cx="1375770" cy="1490261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31740" y="4175686"/>
                    <a:ext cx="1375770" cy="1490261"/>
                    <a:chOff x="2224804" y="4183062"/>
                    <a:chExt cx="1375770" cy="14828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2224804" y="4183062"/>
                      <a:ext cx="1373066" cy="108012"/>
                      <a:chOff x="876676" y="4163547"/>
                      <a:chExt cx="1373066" cy="108012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989602" y="4207785"/>
                        <a:ext cx="1260140" cy="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876676" y="4163547"/>
                        <a:ext cx="99838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2227508" y="5557935"/>
                      <a:ext cx="1373066" cy="108012"/>
                      <a:chOff x="876676" y="4163547"/>
                      <a:chExt cx="1373066" cy="108012"/>
                    </a:xfrm>
                  </p:grpSpPr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>
                        <a:off x="989602" y="4207785"/>
                        <a:ext cx="1260140" cy="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Oval 25"/>
                      <p:cNvSpPr/>
                      <p:nvPr/>
                    </p:nvSpPr>
                    <p:spPr>
                      <a:xfrm>
                        <a:off x="876676" y="4163547"/>
                        <a:ext cx="99838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2674048" y="4636053"/>
                        <a:ext cx="62755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142" name="TextBox 1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74048" y="4636053"/>
                        <a:ext cx="627552" cy="36933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7480706" y="4149080"/>
                  <a:ext cx="1375770" cy="1490262"/>
                  <a:chOff x="7480706" y="4149080"/>
                  <a:chExt cx="1375770" cy="149026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 flipH="1">
                    <a:off x="7480706" y="4149080"/>
                    <a:ext cx="1375770" cy="1490262"/>
                    <a:chOff x="2224804" y="4183062"/>
                    <a:chExt cx="1375770" cy="1482885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2224804" y="4183062"/>
                      <a:ext cx="1373066" cy="108012"/>
                      <a:chOff x="876676" y="4163547"/>
                      <a:chExt cx="1373066" cy="108012"/>
                    </a:xfrm>
                  </p:grpSpPr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>
                        <a:off x="989602" y="4207785"/>
                        <a:ext cx="1260140" cy="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876676" y="4163547"/>
                        <a:ext cx="99838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2227508" y="5557935"/>
                      <a:ext cx="1373066" cy="108012"/>
                      <a:chOff x="876676" y="4163547"/>
                      <a:chExt cx="1373066" cy="108012"/>
                    </a:xfrm>
                  </p:grpSpPr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989602" y="4207785"/>
                        <a:ext cx="1260140" cy="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876676" y="4163547"/>
                        <a:ext cx="99838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7797000" y="4623519"/>
                        <a:ext cx="62755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152" name="TextBox 1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7000" y="4623519"/>
                        <a:ext cx="627552" cy="36933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030325" y="886929"/>
                  <a:ext cx="741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325" y="886929"/>
                  <a:ext cx="74165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30324" y="3559078"/>
                  <a:ext cx="741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324" y="3559078"/>
                  <a:ext cx="74165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itle 1"/>
          <p:cNvSpPr txBox="1">
            <a:spLocks/>
          </p:cNvSpPr>
          <p:nvPr/>
        </p:nvSpPr>
        <p:spPr>
          <a:xfrm>
            <a:off x="152400" y="2330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Parámetros S 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873125"/>
                <a:ext cx="9144000" cy="58689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/>
                  <a:t/>
                </a:r>
                <a:br>
                  <a:rPr lang="es-AR" sz="2400" dirty="0" smtClean="0"/>
                </a:br>
                <a:r>
                  <a:rPr lang="es-AR" sz="2400" dirty="0"/>
                  <a:t/>
                </a:r>
                <a:br>
                  <a:rPr lang="es-AR" sz="2400" dirty="0"/>
                </a:br>
                <a:r>
                  <a:rPr lang="es-AR" sz="2400" dirty="0" smtClean="0"/>
                  <a:t/>
                </a:r>
                <a:br>
                  <a:rPr lang="es-AR" sz="2400" dirty="0" smtClean="0"/>
                </a:br>
                <a:r>
                  <a:rPr lang="es-AR" sz="2400" dirty="0"/>
                  <a:t/>
                </a:r>
                <a:br>
                  <a:rPr lang="es-AR" sz="2400" dirty="0"/>
                </a:br>
                <a:r>
                  <a:rPr lang="es-AR" sz="2400" dirty="0" smtClean="0"/>
                  <a:t/>
                </a:r>
                <a:br>
                  <a:rPr lang="es-AR" sz="2400" dirty="0" smtClean="0"/>
                </a:br>
                <a:r>
                  <a:rPr lang="es-AR" sz="2400" dirty="0"/>
                  <a:t/>
                </a:r>
                <a:br>
                  <a:rPr lang="es-AR" sz="2400" dirty="0"/>
                </a:br>
                <a:r>
                  <a:rPr lang="es-AR" sz="2400" dirty="0" smtClean="0"/>
                  <a:t/>
                </a:r>
                <a:br>
                  <a:rPr lang="es-AR" sz="2400" dirty="0" smtClean="0"/>
                </a:br>
                <a:r>
                  <a:rPr lang="es-AR" sz="2400" dirty="0" smtClean="0"/>
                  <a:t/>
                </a:r>
                <a:br>
                  <a:rPr lang="es-AR" sz="2400" dirty="0" smtClean="0"/>
                </a:br>
                <a:r>
                  <a:rPr lang="es-AR" sz="2400" dirty="0"/>
                  <a:t/>
                </a:r>
                <a:br>
                  <a:rPr lang="es-AR" sz="2400" dirty="0"/>
                </a:br>
                <a:r>
                  <a:rPr lang="es-AR" sz="2400" dirty="0" smtClean="0"/>
                  <a:t>En </a:t>
                </a:r>
                <a:r>
                  <a:rPr lang="es-AR" sz="2400" dirty="0"/>
                  <a:t>la </a:t>
                </a:r>
                <a:r>
                  <a:rPr lang="es-AR" sz="2400" dirty="0" smtClean="0"/>
                  <a:t>Figura </a:t>
                </a:r>
                <a:r>
                  <a:rPr lang="es-AR" sz="2400" dirty="0"/>
                  <a:t>se sugiere una forma básica de identificar </a:t>
                </a:r>
                <a:r>
                  <a:rPr lang="es-AR" sz="2400" dirty="0" smtClean="0"/>
                  <a:t>cuatro parámetros. Aquí se observan los coeficientes de reflexión de entrada y de salida,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s-AR" sz="2400" b="0" i="1" smtClean="0">
                            <a:latin typeface="Cambria Math"/>
                          </a:rPr>
                          <m:t>𝑖𝑛</m:t>
                        </m:r>
                        <m:r>
                          <a:rPr lang="es-AR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24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s-AR" sz="24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s-AR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AR" sz="2400" dirty="0" smtClean="0"/>
                  <a:t>respectivamente, y los parámetros de transmisión directa e inversa,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AR" sz="2400" dirty="0" smtClean="0"/>
                  <a:t>. </a:t>
                </a:r>
                <a:endParaRPr lang="es-AR" sz="2400" dirty="0"/>
              </a:p>
            </p:txBody>
          </p:sp>
        </mc:Choice>
        <mc:Fallback xmlns="">
          <p:sp>
            <p:nvSpPr>
              <p:cNvPr id="7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873125"/>
                <a:ext cx="9144000" cy="5868988"/>
              </a:xfrm>
              <a:blipFill>
                <a:blip r:embed="rId16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75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potencia es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cantidad que se puede medir directamente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frecuencias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microondas.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Los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parámetros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que se definen van a tener relación con el concepto de la potencia, reflejada, incidente o transmitida, en sus dos sentidos, directo e inverso. 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Conceptualmente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, estos parámetros se basan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proporciones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energía incidente y reflejada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la red.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Más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precisamente,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cantidades que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tienen las dimensiones "raíz cuadrada" de "potencia"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que se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consideran y generalmente se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denominan ondas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.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4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 parámetro de transmisión (o parámetro de transferencia) a través de un circuito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 un medida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relativa de la amplitud y fase de la onda transmitida en comparación con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la amplitud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y fase de la onda incidente.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otras palabras, las cantidades directamente medibles</a:t>
            </a:r>
          </a:p>
          <a:p>
            <a:pPr algn="just"/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son las amplitudes y ángulos de fase de las ondas reflejadas o dispersas desde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 puerto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relación con las amplitudes y los ángulos de fase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las ondas incidentes. 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Las ondas dispersas 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están relacionadas linealmente con las amplitudes de la onda incidente. La matriz que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describe esta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relación lineal se llama matriz de dispersión.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2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Se presenta un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tratamiento básico, aplicable a circuitos donde la impedancia característica es real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y positiva,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se da aquí.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Además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, si la impedancia característica de referencia es real y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 la misma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cada puerto, los parámetros de dispersión se denominan parámetros de dispersión normalizados.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Cuando las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impedancias de referencia en cada puerto son diferentes o la impedancia de referencia es compleja,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los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parámetros de dispersión se denominan parámetros de dispersión generalizados.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7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de un </a:t>
            </a:r>
            <a:r>
              <a:rPr lang="es-AR" sz="3200" dirty="0" err="1" smtClean="0"/>
              <a:t>cuadripolo</a:t>
            </a:r>
            <a:r>
              <a:rPr lang="es-AR" sz="3200" dirty="0" smtClean="0"/>
              <a:t>.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figura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muestra una red de dos puertos conectada a una carga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por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medio de una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línea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transmisión de longitud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𝑙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 impedancia característica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en un sistema alimentado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desde una fuente con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impedancia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que también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está conectado por medio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una línea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transmisión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longitud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𝑙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b="0" i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impedancia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caracter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í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stica</m:t>
                    </m:r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  <a:blipFill rotWithShape="1"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-508" y="728700"/>
            <a:ext cx="9144508" cy="2856815"/>
            <a:chOff x="-508" y="728700"/>
            <a:chExt cx="9144508" cy="2856815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287524" y="1376772"/>
              <a:ext cx="0" cy="390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-508" y="728700"/>
              <a:ext cx="9144508" cy="2856815"/>
              <a:chOff x="-508" y="728700"/>
              <a:chExt cx="9144508" cy="285681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703646" y="728700"/>
                <a:ext cx="6360742" cy="2856815"/>
                <a:chOff x="2231740" y="3560336"/>
                <a:chExt cx="6624736" cy="28568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674048" y="6047819"/>
                      <a:ext cx="627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4048" y="6047819"/>
                      <a:ext cx="627552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7825978" y="3588799"/>
                      <a:ext cx="627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25978" y="3588799"/>
                      <a:ext cx="627552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7747970" y="6047819"/>
                      <a:ext cx="627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7970" y="6047819"/>
                      <a:ext cx="627552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" name="Group 8"/>
                <p:cNvGrpSpPr/>
                <p:nvPr/>
              </p:nvGrpSpPr>
              <p:grpSpPr>
                <a:xfrm>
                  <a:off x="2231740" y="3560336"/>
                  <a:ext cx="6624736" cy="2308127"/>
                  <a:chOff x="2231740" y="3560336"/>
                  <a:chExt cx="6624736" cy="230812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672383" y="3560336"/>
                    <a:ext cx="5788713" cy="2308127"/>
                    <a:chOff x="1293534" y="3607290"/>
                    <a:chExt cx="7306440" cy="2308127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1293534" y="3607290"/>
                      <a:ext cx="7306440" cy="2308127"/>
                      <a:chOff x="897490" y="1737435"/>
                      <a:chExt cx="7306440" cy="2308127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2033718" y="2168860"/>
                        <a:ext cx="4968552" cy="1800200"/>
                        <a:chOff x="2033718" y="2168860"/>
                        <a:chExt cx="4968552" cy="1800200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2951820" y="2168860"/>
                          <a:ext cx="3096344" cy="18002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 dirty="0"/>
                        </a:p>
                      </p:txBody>
                    </p:sp>
                    <p:grpSp>
                      <p:nvGrpSpPr>
                        <p:cNvPr id="39" name="Group 38"/>
                        <p:cNvGrpSpPr/>
                        <p:nvPr/>
                      </p:nvGrpSpPr>
                      <p:grpSpPr>
                        <a:xfrm>
                          <a:off x="2033718" y="2326179"/>
                          <a:ext cx="918102" cy="108012"/>
                          <a:chOff x="2033718" y="2326179"/>
                          <a:chExt cx="918102" cy="108012"/>
                        </a:xfrm>
                      </p:grpSpPr>
                      <p:cxnSp>
                        <p:nvCxnSpPr>
                          <p:cNvPr id="50" name="Straight Connector 49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1" name="Oval 50"/>
                          <p:cNvSpPr/>
                          <p:nvPr/>
                        </p:nvSpPr>
                        <p:spPr>
                          <a:xfrm>
                            <a:off x="2033718" y="2326179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40" name="Group 39"/>
                        <p:cNvGrpSpPr/>
                        <p:nvPr/>
                      </p:nvGrpSpPr>
                      <p:grpSpPr>
                        <a:xfrm>
                          <a:off x="2051720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48" name="Straight Connector 47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9" name="Oval 48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 flipH="1">
                          <a:off x="6066166" y="2326179"/>
                          <a:ext cx="918102" cy="108012"/>
                          <a:chOff x="2033718" y="2326179"/>
                          <a:chExt cx="918102" cy="108012"/>
                        </a:xfrm>
                      </p:grpSpPr>
                      <p:cxnSp>
                        <p:nvCxnSpPr>
                          <p:cNvPr id="46" name="Straight Connector 45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Oval 46"/>
                          <p:cNvSpPr/>
                          <p:nvPr/>
                        </p:nvSpPr>
                        <p:spPr>
                          <a:xfrm>
                            <a:off x="2033718" y="2326179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43" name="Group 42"/>
                        <p:cNvGrpSpPr/>
                        <p:nvPr/>
                      </p:nvGrpSpPr>
                      <p:grpSpPr>
                        <a:xfrm flipH="1">
                          <a:off x="6084168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44" name="Straight Connector 43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5" name="Oval 44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897490" y="1737435"/>
                        <a:ext cx="7306440" cy="2308127"/>
                        <a:chOff x="897490" y="1737435"/>
                        <a:chExt cx="7306440" cy="2308127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" name="TextBox 32"/>
                            <p:cNvSpPr txBox="1"/>
                            <p:nvPr/>
                          </p:nvSpPr>
                          <p:spPr>
                            <a:xfrm>
                              <a:off x="912542" y="1737435"/>
                              <a:ext cx="79208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s-A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s-A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s-AR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" name="TextBox 3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12542" y="1737435"/>
                              <a:ext cx="792088" cy="369332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6"/>
                              <a:stretch>
                                <a:fillRect b="-1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s-A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34" name="Straight Arrow Connector 33"/>
                        <p:cNvCxnSpPr/>
                        <p:nvPr/>
                      </p:nvCxnSpPr>
                      <p:spPr>
                        <a:xfrm>
                          <a:off x="932085" y="2168860"/>
                          <a:ext cx="738082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/>
                        <p:cNvCxnSpPr/>
                        <p:nvPr/>
                      </p:nvCxnSpPr>
                      <p:spPr>
                        <a:xfrm>
                          <a:off x="7465847" y="3969060"/>
                          <a:ext cx="738083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/>
                        <p:cNvCxnSpPr/>
                        <p:nvPr/>
                      </p:nvCxnSpPr>
                      <p:spPr>
                        <a:xfrm flipH="1">
                          <a:off x="897490" y="4045562"/>
                          <a:ext cx="738082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Arrow Connector 36"/>
                        <p:cNvCxnSpPr/>
                        <p:nvPr/>
                      </p:nvCxnSpPr>
                      <p:spPr>
                        <a:xfrm flipH="1">
                          <a:off x="7384841" y="2155451"/>
                          <a:ext cx="738083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437168" y="4670473"/>
                      <a:ext cx="297033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AR" sz="2400" dirty="0" smtClean="0"/>
                        <a:t>1                         2</a:t>
                      </a:r>
                      <a:endParaRPr lang="es-AR" sz="2400" dirty="0"/>
                    </a:p>
                  </p:txBody>
                </p:sp>
              </p:grp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231740" y="4175686"/>
                    <a:ext cx="1375770" cy="1490261"/>
                    <a:chOff x="2231740" y="4175686"/>
                    <a:chExt cx="1375770" cy="1490261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2231740" y="4175686"/>
                      <a:ext cx="1375770" cy="1490261"/>
                      <a:chOff x="2224804" y="4183062"/>
                      <a:chExt cx="1375770" cy="14828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2224804" y="4183062"/>
                        <a:ext cx="1373066" cy="108012"/>
                        <a:chOff x="876676" y="4163547"/>
                        <a:chExt cx="1373066" cy="108012"/>
                      </a:xfrm>
                    </p:grpSpPr>
                    <p:cxnSp>
                      <p:nvCxnSpPr>
                        <p:cNvPr id="27" name="Straight Connector 26"/>
                        <p:cNvCxnSpPr/>
                        <p:nvPr/>
                      </p:nvCxnSpPr>
                      <p:spPr>
                        <a:xfrm>
                          <a:off x="989602" y="4207785"/>
                          <a:ext cx="1260140" cy="0"/>
                        </a:xfrm>
                        <a:prstGeom prst="line">
                          <a:avLst/>
                        </a:prstGeom>
                        <a:ln w="762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876676" y="4163547"/>
                          <a:ext cx="99838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  <p:grpSp>
                    <p:nvGrpSpPr>
                      <p:cNvPr id="24" name="Group 23"/>
                      <p:cNvGrpSpPr/>
                      <p:nvPr/>
                    </p:nvGrpSpPr>
                    <p:grpSpPr>
                      <a:xfrm>
                        <a:off x="2227508" y="5557935"/>
                        <a:ext cx="1373066" cy="108012"/>
                        <a:chOff x="876676" y="4163547"/>
                        <a:chExt cx="1373066" cy="108012"/>
                      </a:xfrm>
                    </p:grpSpPr>
                    <p:cxnSp>
                      <p:nvCxnSpPr>
                        <p:cNvPr id="25" name="Straight Connector 24"/>
                        <p:cNvCxnSpPr/>
                        <p:nvPr/>
                      </p:nvCxnSpPr>
                      <p:spPr>
                        <a:xfrm>
                          <a:off x="989602" y="4207785"/>
                          <a:ext cx="1260140" cy="0"/>
                        </a:xfrm>
                        <a:prstGeom prst="line">
                          <a:avLst/>
                        </a:prstGeom>
                        <a:ln w="762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Oval 25"/>
                        <p:cNvSpPr/>
                        <p:nvPr/>
                      </p:nvSpPr>
                      <p:spPr>
                        <a:xfrm>
                          <a:off x="876676" y="4163547"/>
                          <a:ext cx="99838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2674048" y="4636053"/>
                          <a:ext cx="627552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AR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dirty="0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A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4048" y="4636053"/>
                          <a:ext cx="627552" cy="646331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7480706" y="4149080"/>
                    <a:ext cx="1375770" cy="1490262"/>
                    <a:chOff x="7480706" y="4149080"/>
                    <a:chExt cx="1375770" cy="14902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 flipH="1">
                      <a:off x="7480706" y="4149080"/>
                      <a:ext cx="1375770" cy="1490262"/>
                      <a:chOff x="2224804" y="4183062"/>
                      <a:chExt cx="1375770" cy="1482885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2224804" y="4183062"/>
                        <a:ext cx="1373066" cy="108012"/>
                        <a:chOff x="876676" y="4163547"/>
                        <a:chExt cx="1373066" cy="108012"/>
                      </a:xfrm>
                    </p:grpSpPr>
                    <p:cxnSp>
                      <p:nvCxnSpPr>
                        <p:cNvPr id="19" name="Straight Connector 18"/>
                        <p:cNvCxnSpPr/>
                        <p:nvPr/>
                      </p:nvCxnSpPr>
                      <p:spPr>
                        <a:xfrm>
                          <a:off x="989602" y="4207785"/>
                          <a:ext cx="1260140" cy="0"/>
                        </a:xfrm>
                        <a:prstGeom prst="line">
                          <a:avLst/>
                        </a:prstGeom>
                        <a:ln w="762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" name="Oval 19"/>
                        <p:cNvSpPr/>
                        <p:nvPr/>
                      </p:nvSpPr>
                      <p:spPr>
                        <a:xfrm>
                          <a:off x="876676" y="4163547"/>
                          <a:ext cx="99838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2227508" y="5557935"/>
                        <a:ext cx="1373066" cy="108012"/>
                        <a:chOff x="876676" y="4163547"/>
                        <a:chExt cx="1373066" cy="108012"/>
                      </a:xfrm>
                    </p:grpSpPr>
                    <p:cxnSp>
                      <p:nvCxnSpPr>
                        <p:cNvPr id="17" name="Straight Connector 16"/>
                        <p:cNvCxnSpPr/>
                        <p:nvPr/>
                      </p:nvCxnSpPr>
                      <p:spPr>
                        <a:xfrm>
                          <a:off x="989602" y="4207785"/>
                          <a:ext cx="1260140" cy="0"/>
                        </a:xfrm>
                        <a:prstGeom prst="line">
                          <a:avLst/>
                        </a:prstGeom>
                        <a:ln w="762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" name="Oval 17"/>
                        <p:cNvSpPr/>
                        <p:nvPr/>
                      </p:nvSpPr>
                      <p:spPr>
                        <a:xfrm>
                          <a:off x="876676" y="4163547"/>
                          <a:ext cx="99838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7797000" y="4623519"/>
                          <a:ext cx="627552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AR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dirty="0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AR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97000" y="4623519"/>
                          <a:ext cx="627552" cy="646331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81" name="Group 80"/>
              <p:cNvGrpSpPr/>
              <p:nvPr/>
            </p:nvGrpSpPr>
            <p:grpSpPr>
              <a:xfrm>
                <a:off x="-508" y="799710"/>
                <a:ext cx="1728192" cy="1980700"/>
                <a:chOff x="-508" y="799710"/>
                <a:chExt cx="1728192" cy="198070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508" y="1245436"/>
                  <a:ext cx="1728192" cy="1534974"/>
                  <a:chOff x="-508" y="1245436"/>
                  <a:chExt cx="1728192" cy="1534974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363020" y="1376772"/>
                    <a:ext cx="32866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Rectangle 52"/>
                  <p:cNvSpPr/>
                  <p:nvPr/>
                </p:nvSpPr>
                <p:spPr>
                  <a:xfrm>
                    <a:off x="625700" y="1245436"/>
                    <a:ext cx="705940" cy="27535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282900" y="1393552"/>
                    <a:ext cx="32866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12850" y="2780410"/>
                    <a:ext cx="1414834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56"/>
                  <p:cNvSpPr/>
                  <p:nvPr/>
                </p:nvSpPr>
                <p:spPr>
                  <a:xfrm>
                    <a:off x="-508" y="1808820"/>
                    <a:ext cx="625700" cy="62435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312850" y="2456892"/>
                    <a:ext cx="0" cy="30845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718995" y="1971078"/>
                      <a:ext cx="602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995" y="1971078"/>
                      <a:ext cx="6025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677398" y="799710"/>
                      <a:ext cx="602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398" y="799710"/>
                      <a:ext cx="60254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" name="Group 82"/>
              <p:cNvGrpSpPr/>
              <p:nvPr/>
            </p:nvGrpSpPr>
            <p:grpSpPr>
              <a:xfrm>
                <a:off x="8064388" y="1349972"/>
                <a:ext cx="1079612" cy="1394952"/>
                <a:chOff x="8064388" y="1349972"/>
                <a:chExt cx="1079612" cy="1394952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16200000">
                  <a:off x="8040078" y="1885039"/>
                  <a:ext cx="705940" cy="275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064388" y="1361902"/>
                  <a:ext cx="3286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8065781" y="2744924"/>
                  <a:ext cx="3286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8216788" y="1514302"/>
                  <a:ext cx="3286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8260098" y="2580594"/>
                  <a:ext cx="3286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8541456" y="1811676"/>
                      <a:ext cx="602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1456" y="1811676"/>
                      <a:ext cx="60254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16602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Dado que cada onda reflejada debe ser una combinación lineal de ambos terminales incidente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del puerto 1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 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incidente del puerto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2, se tiene: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siempre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sea real.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𝑥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s-AR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𝑛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=1, 2</m:t>
                    </m:r>
                  </m:oMath>
                </a14:m>
                <a:r>
                  <a:rPr lang="es-AR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𝑚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=1, 2</m:t>
                    </m:r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dependen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las características precisas de la red. 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Ahora la onda de energía incidente que viaja a lo largo de la línea de transmisión hacia el puerto 1 tiene un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valor dado por: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8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raíz cuadrada de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esta potencia incidente,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dado convencionalmente el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símbolo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𝑎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relaciona simplemente con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voltaje incidente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𝑉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por: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𝑖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𝑖</m:t>
                                  </m:r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Argumentos similares se aplican a las ondas reflejadas desde el puerto 1, e incidentes y reflejadas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desde puerto 2, resultando: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𝑟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𝑟</m:t>
                                  </m:r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4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los modelos de circuito con parámetros distribuidos tales como las líneas de transmisión aparecen los conceptos de las ondas incidentes y reflejadas.</a:t>
            </a: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las frecuencias de microondas donde se aplican los parámetros distribuidos se estudian a los sistemas caracterizados por el modelo del </a:t>
            </a:r>
            <a:r>
              <a:rPr lang="es-AR" sz="2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cuadripolo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, o red de dos puertos, tal como el que se ve en la figura que define las ondas de tensión y corriente en cada uno de los dos puertos de la red de cuatro terminales y dos puertos:</a:t>
            </a: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El voltaje del puerto se define como la diferencia de voltaje entre un par de terminales con respecto al terminal de referencia local.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4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𝑖</m:t>
                                  </m:r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𝑟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𝑟</m:t>
                                  </m:r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Cuando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las tensiones incidentes y reflejadas se dividen por el factor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0</m:t>
                            </m:r>
                          </m:sub>
                        </m:sSub>
                      </m:e>
                    </m:rad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se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convierten automáticamente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𝑛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=1, 2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los coeficientes se denominan parámetros de dispersión.</a:t>
                </a: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Entonces, las expresiones se pueden escribir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:</a:t>
                </a: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2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Matricialmente: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𝒃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𝑺𝒂</m:t>
                      </m:r>
                    </m:oMath>
                  </m:oMathPara>
                </a14:m>
                <a:endParaRPr lang="es-AR" sz="24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Para un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:</a:t>
                </a: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esta manera, trabajamos con las ondas incidentes y reflejadas relacionadas con las correspondientes potencias: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</m:d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radPr>
                      <m:deg/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radPr>
                      <m:deg/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todas maneras los parámetros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𝑎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𝑏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también tiene fase.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8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S.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836712"/>
                <a:ext cx="8640960" cy="57966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definición de los parámetros S también se plantea a través de su relación con las tensiones y corrientes, para un dado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asumiendo que los puertos están adaptados a la impedancia de referencia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de acuerdo a la siguiente figura: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836712"/>
                <a:ext cx="8640960" cy="5796644"/>
              </a:xfrm>
              <a:blipFill rotWithShape="1">
                <a:blip r:embed="rId2"/>
                <a:stretch>
                  <a:fillRect l="-1058" t="-841" r="-10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34026" y="3062943"/>
            <a:ext cx="8622450" cy="2695473"/>
            <a:chOff x="143508" y="3062943"/>
            <a:chExt cx="8622450" cy="2695473"/>
          </a:xfrm>
        </p:grpSpPr>
        <p:grpSp>
          <p:nvGrpSpPr>
            <p:cNvPr id="5" name="Group 4"/>
            <p:cNvGrpSpPr/>
            <p:nvPr/>
          </p:nvGrpSpPr>
          <p:grpSpPr>
            <a:xfrm>
              <a:off x="1187624" y="3062943"/>
              <a:ext cx="6696743" cy="2695473"/>
              <a:chOff x="1187624" y="3062943"/>
              <a:chExt cx="6696743" cy="269547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878774" y="3062943"/>
                <a:ext cx="5148724" cy="2695473"/>
                <a:chOff x="2310822" y="3583966"/>
                <a:chExt cx="5148724" cy="2695473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310822" y="3583966"/>
                  <a:ext cx="5148724" cy="2695473"/>
                  <a:chOff x="1914778" y="1714111"/>
                  <a:chExt cx="5148724" cy="2695473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033718" y="2168860"/>
                    <a:ext cx="4968552" cy="1800200"/>
                    <a:chOff x="2033718" y="2168860"/>
                    <a:chExt cx="4968552" cy="1800200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2951820" y="2168860"/>
                      <a:ext cx="3096344" cy="18002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 dirty="0"/>
                    </a:p>
                  </p:txBody>
                </p: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033718" y="2362183"/>
                      <a:ext cx="918102" cy="108012"/>
                      <a:chOff x="2033718" y="2362183"/>
                      <a:chExt cx="918102" cy="108012"/>
                    </a:xfrm>
                  </p:grpSpPr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033718" y="2362183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2051720" y="3717032"/>
                      <a:ext cx="918102" cy="108012"/>
                      <a:chOff x="2033718" y="2312876"/>
                      <a:chExt cx="918102" cy="108012"/>
                    </a:xfrm>
                  </p:grpSpPr>
                  <p:cxnSp>
                    <p:nvCxnSpPr>
                      <p:cNvPr id="12" name="Straight Connector 11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Oval 12"/>
                      <p:cNvSpPr/>
                      <p:nvPr/>
                    </p:nvSpPr>
                    <p:spPr>
                      <a:xfrm>
                        <a:off x="2033718" y="2312876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14" name="Group 13"/>
                    <p:cNvGrpSpPr/>
                    <p:nvPr/>
                  </p:nvGrpSpPr>
                  <p:grpSpPr>
                    <a:xfrm flipH="1">
                      <a:off x="6066166" y="2362183"/>
                      <a:ext cx="918102" cy="108012"/>
                      <a:chOff x="2033718" y="2362183"/>
                      <a:chExt cx="918102" cy="108012"/>
                    </a:xfrm>
                  </p:grpSpPr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033718" y="2362183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17" name="Group 16"/>
                    <p:cNvGrpSpPr/>
                    <p:nvPr/>
                  </p:nvGrpSpPr>
                  <p:grpSpPr>
                    <a:xfrm flipH="1">
                      <a:off x="6084168" y="3717032"/>
                      <a:ext cx="918102" cy="108012"/>
                      <a:chOff x="2033718" y="2312876"/>
                      <a:chExt cx="918102" cy="108012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2033718" y="2312876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914778" y="1714111"/>
                    <a:ext cx="5148724" cy="2695473"/>
                    <a:chOff x="1914778" y="1714111"/>
                    <a:chExt cx="5148724" cy="2695473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033718" y="2168860"/>
                      <a:ext cx="738082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264188" y="3969060"/>
                      <a:ext cx="738082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H="1">
                      <a:off x="2051720" y="3969060"/>
                      <a:ext cx="738082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H="1">
                      <a:off x="6183179" y="2155451"/>
                      <a:ext cx="738082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1914778" y="1727520"/>
                          <a:ext cx="79208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14778" y="1727520"/>
                          <a:ext cx="792088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6237185" y="1714111"/>
                          <a:ext cx="79208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37185" y="1714111"/>
                          <a:ext cx="792088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1914778" y="4040252"/>
                          <a:ext cx="79208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14778" y="4040252"/>
                          <a:ext cx="792088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6271414" y="4040252"/>
                          <a:ext cx="79208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71414" y="4040252"/>
                          <a:ext cx="792088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3437168" y="4472050"/>
                  <a:ext cx="297033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400" dirty="0" smtClean="0"/>
                    <a:t>Red de dos puertos o </a:t>
                  </a:r>
                  <a:r>
                    <a:rPr lang="es-AR" sz="2400" dirty="0" err="1" smtClean="0"/>
                    <a:t>cuadripolo</a:t>
                  </a:r>
                  <a:endParaRPr lang="es-AR" sz="24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87624" y="3933056"/>
                <a:ext cx="6696743" cy="1014562"/>
                <a:chOff x="1063280" y="5100325"/>
                <a:chExt cx="7154079" cy="1014562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760362" y="6114887"/>
                  <a:ext cx="43993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1987116" y="6114887"/>
                  <a:ext cx="43993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6754357" y="5154286"/>
                  <a:ext cx="43993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Group 42"/>
                <p:cNvGrpSpPr/>
                <p:nvPr/>
              </p:nvGrpSpPr>
              <p:grpSpPr>
                <a:xfrm>
                  <a:off x="1063280" y="5100325"/>
                  <a:ext cx="7154079" cy="992971"/>
                  <a:chOff x="1553757" y="2544042"/>
                  <a:chExt cx="6001292" cy="99297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1553757" y="2699628"/>
                        <a:ext cx="7920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757" y="2699628"/>
                        <a:ext cx="792088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6762961" y="2699628"/>
                        <a:ext cx="7920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2961" y="2699628"/>
                        <a:ext cx="792088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335251" y="2602195"/>
                    <a:ext cx="369041" cy="0"/>
                  </a:xfrm>
                  <a:prstGeom prst="straightConnector1">
                    <a:avLst/>
                  </a:prstGeom>
                  <a:ln w="19050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2051720" y="2699628"/>
                        <a:ext cx="7920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1720" y="2699628"/>
                        <a:ext cx="792088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6097819" y="2699628"/>
                        <a:ext cx="7920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97819" y="2699628"/>
                        <a:ext cx="792088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2087724" y="3122982"/>
                        <a:ext cx="7920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87724" y="3122982"/>
                        <a:ext cx="792088" cy="36933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6081916" y="3122982"/>
                        <a:ext cx="7920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1916" y="3122982"/>
                        <a:ext cx="792088" cy="36933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4" name="Straight Arrow Connector 53"/>
                  <p:cNvCxnSpPr/>
                  <p:nvPr/>
                </p:nvCxnSpPr>
                <p:spPr>
                  <a:xfrm flipV="1">
                    <a:off x="2079759" y="2598003"/>
                    <a:ext cx="22502" cy="93901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6909748" y="2544042"/>
                    <a:ext cx="22502" cy="93901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7560332" y="3717032"/>
              <a:ext cx="1205626" cy="1476164"/>
              <a:chOff x="7938374" y="3717032"/>
              <a:chExt cx="1205626" cy="1476164"/>
            </a:xfrm>
          </p:grpSpPr>
          <p:sp>
            <p:nvSpPr>
              <p:cNvPr id="56" name="Rectangle 55"/>
              <p:cNvSpPr/>
              <p:nvPr/>
            </p:nvSpPr>
            <p:spPr>
              <a:xfrm rot="16200000">
                <a:off x="8040078" y="4261303"/>
                <a:ext cx="705940" cy="275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8028384" y="37381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8216788" y="38905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8260098" y="495685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541456" y="4187940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1456" y="4187940"/>
                    <a:ext cx="60254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8064388" y="512118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 flipH="1">
                <a:off x="7938374" y="3717032"/>
                <a:ext cx="126014" cy="1080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7974378" y="5085184"/>
                <a:ext cx="126014" cy="1080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flipH="1">
              <a:off x="143508" y="3719892"/>
              <a:ext cx="1205626" cy="1476164"/>
              <a:chOff x="7938374" y="3717032"/>
              <a:chExt cx="1205626" cy="1476164"/>
            </a:xfrm>
          </p:grpSpPr>
          <p:sp>
            <p:nvSpPr>
              <p:cNvPr id="65" name="Rectangle 64"/>
              <p:cNvSpPr/>
              <p:nvPr/>
            </p:nvSpPr>
            <p:spPr>
              <a:xfrm rot="16200000">
                <a:off x="8040078" y="4261303"/>
                <a:ext cx="705940" cy="275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8028384" y="37381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8216788" y="38905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8260098" y="495685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541456" y="4187940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1456" y="4187940"/>
                    <a:ext cx="6025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/>
              <p:cNvCxnSpPr/>
              <p:nvPr/>
            </p:nvCxnSpPr>
            <p:spPr>
              <a:xfrm>
                <a:off x="8064388" y="512118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 flipH="1">
                <a:off x="7938374" y="3717032"/>
                <a:ext cx="126014" cy="1080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2" name="Oval 71"/>
              <p:cNvSpPr/>
              <p:nvPr/>
            </p:nvSpPr>
            <p:spPr>
              <a:xfrm flipH="1">
                <a:off x="7974378" y="5085184"/>
                <a:ext cx="126014" cy="1080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810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Las ondas normalizadas incidentes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reflejadas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se relacionan con las tensiones y corrientes del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𝑉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,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𝑉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,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𝐼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𝐼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con las siguientes definiciones:</a:t>
                </a: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Para las ondas incidentes, consideradas las variables independientes, se definen las tensiones normalizadas 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𝑡𝑒𝑛𝑠𝑖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ó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𝑛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𝑖𝑛𝑐𝑖𝑑𝑒𝑛𝑡𝑒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𝑒𝑛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𝑝𝑢𝑒𝑟𝑡𝑜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1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𝑡𝑒𝑛𝑠𝑖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ó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𝑛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𝑖𝑛𝑐𝑖𝑑𝑒𝑛𝑡𝑒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𝑒𝑛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𝑝𝑢𝑒𝑟𝑡𝑜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2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𝑡𝑒𝑛𝑠𝑖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ó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𝑛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𝑟𝑒𝑓𝑙𝑒𝑗𝑎𝑑𝑎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𝑒𝑛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𝑝𝑢𝑒𝑟𝑡𝑜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𝑟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𝑡𝑒𝑛𝑠𝑖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ó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𝑛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𝑟𝑒𝑓𝑙𝑒𝑗𝑎𝑑𝑎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𝑒𝑛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𝑝𝑢𝑒𝑟𝑡𝑜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2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𝑟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t="-112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51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Nos queda entonces: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,onda incidente normalizada de entrada</a:t>
                </a: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,onda reflejada normalizada de entrada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onda incidente normalizada de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salida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onda reflejada normalizada de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salida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>
                <a:blip r:embed="rId2"/>
                <a:stretch>
                  <a:fillRect l="-1081" t="-815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73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Entonces, las expresiones se pueden volver a escribir expresando las ondas reflejadas en función de las incidentes como: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 que nos permite definir los parámetros S como:</a:t>
                </a: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Para el parámetro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asumiendo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que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línea de salida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está adaptada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carga no puede reflejar la potencia,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sSub>
                      <m:sSubPr>
                        <m:ctrlPr>
                          <a:rPr lang="es-A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AR" sz="2400" i="1" dirty="0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0</m:t>
                    </m:r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de la expresión anterior,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entonces:</a:t>
                </a: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+mj-lt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400" b="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lang="es-A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s-AR" sz="24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AR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s-AR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sz="2400" b="1" dirty="0" smtClean="0">
                    <a:solidFill>
                      <a:schemeClr val="tx1"/>
                    </a:solidFill>
                    <a:latin typeface="+mj-lt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+mj-lt"/>
                    <a:ea typeface="Verdana" pitchFamily="34" charset="0"/>
                  </a:rPr>
                  <a:t>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+mj-lt"/>
                    <a:ea typeface="Verdana" pitchFamily="34" charset="0"/>
                  </a:rPr>
                  <a:t>coeficiente de reflexión a la entrada con la salida adaptada,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400" b="1" dirty="0">
                  <a:solidFill>
                    <a:schemeClr val="tx1"/>
                  </a:solidFill>
                  <a:latin typeface="+mj-lt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834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la misma manera para los demás parámetros de la entrada y la salida, los tres parámetros restantes se definen como sigue: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lang="es-A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s-AR" sz="24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AR" sz="2400" b="1" i="1">
                                <a:latin typeface="Cambria Math"/>
                              </a:rPr>
                              <m:t>=</m:t>
                            </m:r>
                            <m:r>
                              <a:rPr lang="es-AR" sz="24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coeficiente de reflexión a la </a:t>
                </a:r>
                <a:r>
                  <a:rPr lang="es-AR" sz="2400" dirty="0" smtClean="0">
                    <a:solidFill>
                      <a:schemeClr val="tx1"/>
                    </a:solidFill>
                    <a:ea typeface="Verdana" pitchFamily="34" charset="0"/>
                  </a:rPr>
                  <a:t>salida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con la </a:t>
                </a:r>
                <a:r>
                  <a:rPr lang="es-AR" sz="2400" dirty="0" smtClean="0">
                    <a:solidFill>
                      <a:schemeClr val="tx1"/>
                    </a:solidFill>
                    <a:ea typeface="Verdana" pitchFamily="34" charset="0"/>
                  </a:rPr>
                  <a:t>entrada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adaptada,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400" b="1" dirty="0">
                  <a:solidFill>
                    <a:schemeClr val="tx1"/>
                  </a:solidFill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lang="es-A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s-AR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AR" sz="2400" b="1" i="1">
                                <a:latin typeface="Cambria Math"/>
                              </a:rPr>
                              <m:t>=</m:t>
                            </m:r>
                            <m:r>
                              <a:rPr lang="es-AR" sz="24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coeficiente de </a:t>
                </a:r>
                <a:r>
                  <a:rPr lang="es-AR" sz="2400" dirty="0" smtClean="0">
                    <a:solidFill>
                      <a:schemeClr val="tx1"/>
                    </a:solidFill>
                    <a:ea typeface="Verdana" pitchFamily="34" charset="0"/>
                  </a:rPr>
                  <a:t>transmisión directa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con la salida adaptada,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lang="es-A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s-AR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AR" sz="2400" b="1" i="1">
                                <a:latin typeface="Cambria Math"/>
                              </a:rPr>
                              <m:t>=</m:t>
                            </m:r>
                            <m:r>
                              <a:rPr lang="es-AR" sz="24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coeficiente de </a:t>
                </a:r>
                <a:r>
                  <a:rPr lang="es-AR" sz="2400" dirty="0" smtClean="0">
                    <a:solidFill>
                      <a:schemeClr val="tx1"/>
                    </a:solidFill>
                    <a:ea typeface="Verdana" pitchFamily="34" charset="0"/>
                  </a:rPr>
                  <a:t>transmisión inversa 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con la entrada adaptada,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𝑍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400" b="1" dirty="0">
                  <a:solidFill>
                    <a:schemeClr val="tx1"/>
                  </a:solidFill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09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o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debe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tener en cuenta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que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para medir los parámetros es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necesario utilizar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terminaciones que absorban toda la potencia que se les entregue para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=0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=0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</a:t>
                </a: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RF y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frecuencias de microondas, esto es mucho más fácil de lograr que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forzar cortocircuitos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circuitos abiertos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</a:t>
                </a:r>
                <a:endParaRPr lang="es-AR" sz="2400" b="1" dirty="0">
                  <a:solidFill>
                    <a:schemeClr val="tx1"/>
                  </a:solidFill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Los parámetros de dispersión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 son parámetro de pequeña señal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y, por lo tanto,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deberían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ser consistentes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con los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otros parámetros de pequeña señal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por ende 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usarse estrictamente en minúsculas. Sin embargo,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retiene la mayúscula por cuestiones convencionales.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0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Interpretación física de las variables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Como se sabe, la potencia asociada a los puertos de un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están dadas por las expresiones: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	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Combinando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𝑏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 igualmente: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Restando: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d>
                        <m:d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d>
                        <m:d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14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Interpretación física de las variables </a:t>
            </a:r>
            <a:r>
              <a:rPr lang="es-AR" sz="3200" dirty="0" err="1" smtClean="0"/>
              <a:t>scattering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d>
                          <m:d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A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s-AR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Igualmente: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p>
                    </m:sSup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−</m:t>
                    </m:r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sup>
                    </m:sSup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</a:t>
                </a:r>
              </a:p>
              <a:p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potencia promedio en un puerto de  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es la resta entre la potencia incidente (módulo de la onda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scattering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incidente elevado al cuadrado) menos la potencia reflejada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(módulo de la onda </a:t>
                </a:r>
                <a:r>
                  <a:rPr lang="es-AR" sz="2400" dirty="0" err="1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scattering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reflejada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elevado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al cuadrado).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976664"/>
              </a:xfrm>
              <a:blipFill rotWithShape="1"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0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11660" y="944724"/>
            <a:ext cx="6372708" cy="2695473"/>
            <a:chOff x="1691680" y="3583966"/>
            <a:chExt cx="6372708" cy="2695473"/>
          </a:xfrm>
        </p:grpSpPr>
        <p:grpSp>
          <p:nvGrpSpPr>
            <p:cNvPr id="49" name="Group 48"/>
            <p:cNvGrpSpPr/>
            <p:nvPr/>
          </p:nvGrpSpPr>
          <p:grpSpPr>
            <a:xfrm>
              <a:off x="1691680" y="3583966"/>
              <a:ext cx="6372708" cy="2695473"/>
              <a:chOff x="1295636" y="1714111"/>
              <a:chExt cx="6372708" cy="269547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033718" y="2168860"/>
                <a:ext cx="4968552" cy="1800200"/>
                <a:chOff x="2033718" y="2168860"/>
                <a:chExt cx="4968552" cy="1800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951820" y="2168860"/>
                  <a:ext cx="3096344" cy="1800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033718" y="2362183"/>
                  <a:ext cx="918102" cy="108012"/>
                  <a:chOff x="2033718" y="2362183"/>
                  <a:chExt cx="918102" cy="108012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Oval 6"/>
                  <p:cNvSpPr/>
                  <p:nvPr/>
                </p:nvSpPr>
                <p:spPr>
                  <a:xfrm>
                    <a:off x="2033718" y="2362183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2051720" y="3717032"/>
                  <a:ext cx="918102" cy="108012"/>
                  <a:chOff x="2033718" y="2312876"/>
                  <a:chExt cx="918102" cy="10801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/>
                  <p:cNvSpPr/>
                  <p:nvPr/>
                </p:nvSpPr>
                <p:spPr>
                  <a:xfrm>
                    <a:off x="2033718" y="2312876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 flipH="1">
                  <a:off x="6066166" y="2362183"/>
                  <a:ext cx="918102" cy="108012"/>
                  <a:chOff x="2033718" y="2362183"/>
                  <a:chExt cx="918102" cy="108012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2033718" y="2362183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flipH="1">
                  <a:off x="6084168" y="3717032"/>
                  <a:ext cx="918102" cy="108012"/>
                  <a:chOff x="2033718" y="2312876"/>
                  <a:chExt cx="918102" cy="108012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/>
                  <p:cNvSpPr/>
                  <p:nvPr/>
                </p:nvSpPr>
                <p:spPr>
                  <a:xfrm>
                    <a:off x="2033718" y="2312876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1295636" y="1714111"/>
                <a:ext cx="6372708" cy="2695473"/>
                <a:chOff x="1295636" y="1714111"/>
                <a:chExt cx="6372708" cy="26954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295636" y="2699628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95636" y="2699628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876256" y="2699628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6256" y="2699628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033718" y="2168860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6264188" y="3969060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2051720" y="3969060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>
                  <a:off x="6183179" y="2155451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914778" y="1727520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4778" y="1727520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6237185" y="1714111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7185" y="1714111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914778" y="4040252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4778" y="4040252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6271414" y="4040252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1414" y="4040252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2114727" y="2598003"/>
                  <a:ext cx="22502" cy="9390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6898759" y="2544042"/>
                  <a:ext cx="22502" cy="9390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21"/>
            <p:cNvSpPr txBox="1"/>
            <p:nvPr/>
          </p:nvSpPr>
          <p:spPr>
            <a:xfrm>
              <a:off x="3437168" y="4472050"/>
              <a:ext cx="2970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Red de dos puertos o </a:t>
              </a:r>
              <a:r>
                <a:rPr lang="es-AR" sz="2400" dirty="0" err="1" smtClean="0"/>
                <a:t>cuadripolo</a:t>
              </a:r>
              <a:endParaRPr lang="es-AR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Subtitle 1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114" y="728663"/>
                <a:ext cx="9132886" cy="548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corriente que ingresa a la red en el terminal superior del puerto 1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𝐼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hay una corriente igual que sale del terminal de referencia. Esta disposición tiene sentido cuando las líneas de transmisión están conectadas a los puertos 1 y 2, como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la siguiente Figura. 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31" name="Subtitle 1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14" y="728663"/>
                <a:ext cx="9132886" cy="5484578"/>
              </a:xfrm>
              <a:prstGeom prst="rect">
                <a:avLst/>
              </a:prstGeom>
              <a:blipFill rotWithShape="1">
                <a:blip r:embed="rId8"/>
                <a:stretch>
                  <a:fillRect l="-1068" r="-1001" b="-16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2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11660" y="944724"/>
            <a:ext cx="6372708" cy="2695473"/>
            <a:chOff x="1691680" y="3583966"/>
            <a:chExt cx="6372708" cy="2695473"/>
          </a:xfrm>
        </p:grpSpPr>
        <p:grpSp>
          <p:nvGrpSpPr>
            <p:cNvPr id="49" name="Group 48"/>
            <p:cNvGrpSpPr/>
            <p:nvPr/>
          </p:nvGrpSpPr>
          <p:grpSpPr>
            <a:xfrm>
              <a:off x="1691680" y="3583966"/>
              <a:ext cx="6372708" cy="2695473"/>
              <a:chOff x="1295636" y="1714111"/>
              <a:chExt cx="6372708" cy="269547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033718" y="2168860"/>
                <a:ext cx="4968552" cy="1800200"/>
                <a:chOff x="2033718" y="2168860"/>
                <a:chExt cx="4968552" cy="1800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951820" y="2168860"/>
                  <a:ext cx="3096344" cy="1800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033718" y="2362183"/>
                  <a:ext cx="918102" cy="108012"/>
                  <a:chOff x="2033718" y="2362183"/>
                  <a:chExt cx="918102" cy="108012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Oval 6"/>
                  <p:cNvSpPr/>
                  <p:nvPr/>
                </p:nvSpPr>
                <p:spPr>
                  <a:xfrm>
                    <a:off x="2033718" y="2362183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2051720" y="3717032"/>
                  <a:ext cx="918102" cy="108012"/>
                  <a:chOff x="2033718" y="2312876"/>
                  <a:chExt cx="918102" cy="10801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/>
                  <p:cNvSpPr/>
                  <p:nvPr/>
                </p:nvSpPr>
                <p:spPr>
                  <a:xfrm>
                    <a:off x="2033718" y="2312876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 flipH="1">
                  <a:off x="6066166" y="2362183"/>
                  <a:ext cx="918102" cy="108012"/>
                  <a:chOff x="2033718" y="2362183"/>
                  <a:chExt cx="918102" cy="108012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2033718" y="2362183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flipH="1">
                  <a:off x="6084168" y="3717032"/>
                  <a:ext cx="918102" cy="108012"/>
                  <a:chOff x="2033718" y="2312876"/>
                  <a:chExt cx="918102" cy="108012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087724" y="2384884"/>
                    <a:ext cx="8640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/>
                  <p:cNvSpPr/>
                  <p:nvPr/>
                </p:nvSpPr>
                <p:spPr>
                  <a:xfrm>
                    <a:off x="2033718" y="2312876"/>
                    <a:ext cx="126014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1295636" y="1714111"/>
                <a:ext cx="6372708" cy="2695473"/>
                <a:chOff x="1295636" y="1714111"/>
                <a:chExt cx="6372708" cy="26954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295636" y="2699628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95636" y="2699628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876256" y="2699628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6256" y="2699628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033718" y="2168860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6264188" y="3969060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2051720" y="3969060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>
                  <a:off x="6183179" y="2155451"/>
                  <a:ext cx="73808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914778" y="1727520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4778" y="1727520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6237185" y="1714111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7185" y="1714111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914778" y="4040252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4778" y="4040252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6271414" y="4040252"/>
                      <a:ext cx="7920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1414" y="4040252"/>
                      <a:ext cx="79208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2114727" y="2598003"/>
                  <a:ext cx="22502" cy="9390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6898759" y="2544042"/>
                  <a:ext cx="22502" cy="9390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21"/>
            <p:cNvSpPr txBox="1"/>
            <p:nvPr/>
          </p:nvSpPr>
          <p:spPr>
            <a:xfrm>
              <a:off x="3437168" y="4472050"/>
              <a:ext cx="2970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Red de dos puertos o </a:t>
              </a:r>
              <a:r>
                <a:rPr lang="es-AR" sz="2400" dirty="0" err="1" smtClean="0"/>
                <a:t>cuadripolo</a:t>
              </a:r>
              <a:endParaRPr lang="es-AR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Subtitle 1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114" y="728663"/>
                <a:ext cx="9132886" cy="555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corriente que ingresa a la red en el terminal superior del puerto 1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𝐼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hay una corriente igual que sale del terminal de referencia. 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disposición tiene sentido cuando las líneas de transmisión están conectadas a los puertos 1 y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2. 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31" name="Subtitle 1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14" y="728663"/>
                <a:ext cx="9132886" cy="5558445"/>
              </a:xfrm>
              <a:prstGeom prst="rect">
                <a:avLst/>
              </a:prstGeom>
              <a:blipFill rotWithShape="1">
                <a:blip r:embed="rId8"/>
                <a:stretch>
                  <a:fillRect l="-1068" r="-1001" b="-1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Si existen líneas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transmisión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conectadas 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los puertos 1 y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2, como se muestra en la figura, habrá ondas de tensión incidente y reflejada en cada puerto, que sumadas resultan en el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voltaje total del puerto.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Pero cuando se trabaja con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circuitos no distribuidos es preferible utilizar los voltajes y corrientes totales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cada puerto, tal como se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muestra en la Figura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la filmina anterior.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06335" y="728700"/>
            <a:ext cx="6624736" cy="2856815"/>
            <a:chOff x="2231740" y="3560336"/>
            <a:chExt cx="6624736" cy="2856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674048" y="6047819"/>
                  <a:ext cx="627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AR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048" y="6047819"/>
                  <a:ext cx="62755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25978" y="3588799"/>
                  <a:ext cx="627552" cy="377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AR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978" y="3588799"/>
                  <a:ext cx="627552" cy="37709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747970" y="6047819"/>
                  <a:ext cx="627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AR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970" y="6047819"/>
                  <a:ext cx="62755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2231740" y="3560336"/>
              <a:ext cx="6624736" cy="2308127"/>
              <a:chOff x="2231740" y="3560336"/>
              <a:chExt cx="6624736" cy="230812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672383" y="3560336"/>
                <a:ext cx="5788713" cy="2308127"/>
                <a:chOff x="1293534" y="3607290"/>
                <a:chExt cx="7306440" cy="230812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293534" y="3607290"/>
                  <a:ext cx="7306440" cy="2308127"/>
                  <a:chOff x="897490" y="1737435"/>
                  <a:chExt cx="7306440" cy="2308127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33718" y="2168860"/>
                    <a:ext cx="4968552" cy="1800200"/>
                    <a:chOff x="2033718" y="2168860"/>
                    <a:chExt cx="4968552" cy="18002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2951820" y="2168860"/>
                      <a:ext cx="3096344" cy="18002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 dirty="0"/>
                    </a:p>
                  </p:txBody>
                </p: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033718" y="2326179"/>
                      <a:ext cx="918102" cy="108012"/>
                      <a:chOff x="2033718" y="2326179"/>
                      <a:chExt cx="918102" cy="108012"/>
                    </a:xfrm>
                  </p:grpSpPr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2033718" y="2326179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051720" y="3717032"/>
                      <a:ext cx="918102" cy="108012"/>
                      <a:chOff x="2033718" y="2312876"/>
                      <a:chExt cx="918102" cy="108012"/>
                    </a:xfrm>
                  </p:grpSpPr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Oval 48"/>
                      <p:cNvSpPr/>
                      <p:nvPr/>
                    </p:nvSpPr>
                    <p:spPr>
                      <a:xfrm>
                        <a:off x="2033718" y="2312876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42" name="Group 41"/>
                    <p:cNvGrpSpPr/>
                    <p:nvPr/>
                  </p:nvGrpSpPr>
                  <p:grpSpPr>
                    <a:xfrm flipH="1">
                      <a:off x="6066166" y="2326179"/>
                      <a:ext cx="918102" cy="108012"/>
                      <a:chOff x="2033718" y="2326179"/>
                      <a:chExt cx="918102" cy="108012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2033718" y="2326179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  <p:grpSp>
                  <p:nvGrpSpPr>
                    <p:cNvPr id="43" name="Group 42"/>
                    <p:cNvGrpSpPr/>
                    <p:nvPr/>
                  </p:nvGrpSpPr>
                  <p:grpSpPr>
                    <a:xfrm flipH="1">
                      <a:off x="6084168" y="3717032"/>
                      <a:ext cx="918102" cy="108012"/>
                      <a:chOff x="2033718" y="2312876"/>
                      <a:chExt cx="918102" cy="108012"/>
                    </a:xfrm>
                  </p:grpSpPr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2087724" y="2384884"/>
                        <a:ext cx="86409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2033718" y="2312876"/>
                        <a:ext cx="126014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</p:grp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897490" y="1737435"/>
                    <a:ext cx="7306440" cy="2308127"/>
                    <a:chOff x="897490" y="1737435"/>
                    <a:chExt cx="7306440" cy="230812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912542" y="1737435"/>
                          <a:ext cx="792088" cy="37709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A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2542" y="1737435"/>
                          <a:ext cx="792088" cy="377091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>
                      <a:off x="932085" y="2168860"/>
                      <a:ext cx="738082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>
                      <a:off x="7465847" y="3969060"/>
                      <a:ext cx="738083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>
                      <a:off x="897490" y="4045562"/>
                      <a:ext cx="738082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>
                      <a:off x="7384841" y="2155451"/>
                      <a:ext cx="738083" cy="0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3437168" y="4670473"/>
                  <a:ext cx="29703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400" dirty="0" smtClean="0"/>
                    <a:t>1                          2</a:t>
                  </a:r>
                  <a:endParaRPr lang="es-AR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31740" y="4175686"/>
                <a:ext cx="1375770" cy="1490261"/>
                <a:chOff x="2231740" y="4175686"/>
                <a:chExt cx="1375770" cy="149026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231740" y="4175686"/>
                  <a:ext cx="1375770" cy="1490261"/>
                  <a:chOff x="2224804" y="4183062"/>
                  <a:chExt cx="1375770" cy="1482885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224804" y="4183062"/>
                    <a:ext cx="1373066" cy="108012"/>
                    <a:chOff x="876676" y="4163547"/>
                    <a:chExt cx="1373066" cy="108012"/>
                  </a:xfrm>
                </p:grpSpPr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989602" y="4207785"/>
                      <a:ext cx="1260140" cy="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876676" y="4163547"/>
                      <a:ext cx="99838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227508" y="5557935"/>
                    <a:ext cx="1373066" cy="108012"/>
                    <a:chOff x="876676" y="4163547"/>
                    <a:chExt cx="1373066" cy="108012"/>
                  </a:xfrm>
                </p:grpSpPr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989602" y="4207785"/>
                      <a:ext cx="1260140" cy="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876676" y="4163547"/>
                      <a:ext cx="99838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674048" y="4636053"/>
                      <a:ext cx="627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4048" y="4636053"/>
                      <a:ext cx="627552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/>
              <p:cNvGrpSpPr/>
              <p:nvPr/>
            </p:nvGrpSpPr>
            <p:grpSpPr>
              <a:xfrm>
                <a:off x="7480706" y="4149080"/>
                <a:ext cx="1375770" cy="1490262"/>
                <a:chOff x="7480706" y="4149080"/>
                <a:chExt cx="1375770" cy="149026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 flipH="1">
                  <a:off x="7480706" y="4149080"/>
                  <a:ext cx="1375770" cy="1490262"/>
                  <a:chOff x="2224804" y="4183062"/>
                  <a:chExt cx="1375770" cy="1482885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224804" y="4183062"/>
                    <a:ext cx="1373066" cy="108012"/>
                    <a:chOff x="876676" y="4163547"/>
                    <a:chExt cx="1373066" cy="108012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989602" y="4207785"/>
                      <a:ext cx="1260140" cy="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876676" y="4163547"/>
                      <a:ext cx="99838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227508" y="5557935"/>
                    <a:ext cx="1373066" cy="108012"/>
                    <a:chOff x="876676" y="4163547"/>
                    <a:chExt cx="1373066" cy="108012"/>
                  </a:xfrm>
                </p:grpSpPr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989602" y="4207785"/>
                      <a:ext cx="1260140" cy="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876676" y="4163547"/>
                      <a:ext cx="99838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797000" y="4623519"/>
                      <a:ext cx="627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97000" y="4623519"/>
                      <a:ext cx="627552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69422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embargo, con elementos distribuidos es preferible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tratar con ondas de tensión y corriente,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como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muestra en la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anterior Figura, cumpliéndose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=</m:t>
                            </m:r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+</m:t>
                        </m:r>
                      </m:sup>
                    </m:sSup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+</m:t>
                    </m:r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=</m:t>
                            </m:r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+</m:t>
                        </m:r>
                      </m:sup>
                    </m:sSup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+</m:t>
                    </m:r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diseño de RF y microondas requiere necesariamente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pasar de una a otra de las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dos formas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Una red es lineal si la respuesta (tensiones y corrientes) depende linealmente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la  variable independiente.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Esto permite aplicar el concepto de superposición. 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  <a:blipFill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ejemplo de una red lineal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sería uno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con resistencias y condensadores.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Una red con un diodo sería un ejemplo de una red no lineal.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red pasiva no tiene fuentes internas de energía, por lo que una red con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una batería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incorporada no es una red pasiva.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Por otra parte un </a:t>
            </a:r>
            <a:r>
              <a:rPr lang="es-AR" sz="2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cuadripolo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simétrico tiene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las mismas características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cada uno de los puertos. Un ejemplo de red simétrica es una línea de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transmisión con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una sección transversal uniforme.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Parámetros S y Cadena.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Finalmente, un </a:t>
                </a:r>
                <a:r>
                  <a:rPr lang="es-AR" sz="2400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cuadripolo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recíproco de dos puertos tiene una respuesta en el puerto 2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originada por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una excitación en el puerto 1 que es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igual 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respuesta en el puerto 1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originada por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misma excitación en el puerto 2. 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Redes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con resistencias, condensadores y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línea de transmisión,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por ejemplo, son recíprocas. 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Un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amplificador de transistor no es recíproco,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debido a que la ganancia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se interpreta </a:t>
                </a:r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solo en una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dirección.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86" y="800708"/>
                <a:ext cx="9025109" cy="5976664"/>
              </a:xfrm>
              <a:blipFill rotWithShape="1">
                <a:blip r:embed="rId2"/>
                <a:stretch>
                  <a:fillRect l="-1081" t="-81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971600" y="4287610"/>
            <a:ext cx="0" cy="221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5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Matriz cadena ABCD de un </a:t>
            </a:r>
            <a:r>
              <a:rPr lang="es-AR" sz="3200" dirty="0" err="1" smtClean="0"/>
              <a:t>cuadripolo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Los parámetros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ABCD se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utilizan al conectar en cascada dos puertos,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cuando se trabaja con 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sistemas de línea de transmisión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, tal como serían conectados como se ve en la figura: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Estos parámetros son útiles para encontrar la relación entre los parámetros concentrados y su equivalencia como parámetros distribuidos.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-72516" y="3933056"/>
            <a:ext cx="9145016" cy="1620180"/>
            <a:chOff x="-72516" y="3933056"/>
            <a:chExt cx="9145016" cy="1620180"/>
          </a:xfrm>
        </p:grpSpPr>
        <p:grpSp>
          <p:nvGrpSpPr>
            <p:cNvPr id="37" name="Group 36"/>
            <p:cNvGrpSpPr/>
            <p:nvPr/>
          </p:nvGrpSpPr>
          <p:grpSpPr>
            <a:xfrm>
              <a:off x="647564" y="4509120"/>
              <a:ext cx="7596844" cy="1044116"/>
              <a:chOff x="647564" y="4509120"/>
              <a:chExt cx="7596844" cy="104411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475656" y="4509120"/>
                <a:ext cx="1476164" cy="1044116"/>
                <a:chOff x="1475656" y="4509120"/>
                <a:chExt cx="1476164" cy="104411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75656" y="4509120"/>
                  <a:ext cx="1476164" cy="10441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1588483" y="4689140"/>
                      <a:ext cx="1260140" cy="6292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8483" y="4689140"/>
                      <a:ext cx="1260140" cy="629211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3491880" y="4509120"/>
                <a:ext cx="1476164" cy="1044116"/>
                <a:chOff x="1475656" y="4509120"/>
                <a:chExt cx="1476164" cy="1044116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475656" y="4509120"/>
                  <a:ext cx="1476164" cy="10441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588483" y="4689140"/>
                      <a:ext cx="1260140" cy="6292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8483" y="4689140"/>
                      <a:ext cx="1260140" cy="62921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5976156" y="4509120"/>
                <a:ext cx="1476164" cy="1044116"/>
                <a:chOff x="1583668" y="4509120"/>
                <a:chExt cx="1476164" cy="104411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583668" y="4509120"/>
                  <a:ext cx="1476164" cy="10441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655676" y="4689140"/>
                      <a:ext cx="1260140" cy="6292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5676" y="4689140"/>
                      <a:ext cx="1260140" cy="62921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Group 18"/>
              <p:cNvGrpSpPr/>
              <p:nvPr/>
            </p:nvGrpSpPr>
            <p:grpSpPr>
              <a:xfrm>
                <a:off x="647564" y="4581128"/>
                <a:ext cx="792088" cy="144016"/>
                <a:chOff x="647564" y="4581128"/>
                <a:chExt cx="792088" cy="144016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719572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64756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951820" y="4581128"/>
                <a:ext cx="540060" cy="144016"/>
                <a:chOff x="2951820" y="4581128"/>
                <a:chExt cx="540060" cy="144016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951820" y="4653136"/>
                  <a:ext cx="5400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316784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568" y="5337212"/>
                <a:ext cx="792088" cy="144016"/>
                <a:chOff x="647564" y="4581128"/>
                <a:chExt cx="792088" cy="144016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719572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64756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951820" y="5337212"/>
                <a:ext cx="540060" cy="144016"/>
                <a:chOff x="2951820" y="4581128"/>
                <a:chExt cx="540060" cy="144016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2951820" y="4653136"/>
                  <a:ext cx="5400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316784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04048" y="4689140"/>
                <a:ext cx="234026" cy="684076"/>
                <a:chOff x="5004048" y="4689140"/>
                <a:chExt cx="234026" cy="684076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004048" y="4689140"/>
                  <a:ext cx="2340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5004048" y="5373216"/>
                  <a:ext cx="2340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5688124" y="4689140"/>
                <a:ext cx="234026" cy="684076"/>
                <a:chOff x="5004048" y="4689140"/>
                <a:chExt cx="234026" cy="684076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5004048" y="4689140"/>
                  <a:ext cx="2340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004048" y="5373216"/>
                  <a:ext cx="2340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 flipH="1">
                <a:off x="7452320" y="4581128"/>
                <a:ext cx="792088" cy="144016"/>
                <a:chOff x="647564" y="4581128"/>
                <a:chExt cx="792088" cy="144016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719572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647564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7452320" y="5301208"/>
                <a:ext cx="792088" cy="144016"/>
                <a:chOff x="683568" y="4581128"/>
                <a:chExt cx="792088" cy="144016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755576" y="4653136"/>
                  <a:ext cx="7200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683568" y="4581128"/>
                  <a:ext cx="108012" cy="1440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-72516" y="3933056"/>
              <a:ext cx="9145016" cy="1395155"/>
              <a:chOff x="-72516" y="3933056"/>
              <a:chExt cx="9145016" cy="13951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65566" y="3969060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66" y="3969060"/>
                    <a:ext cx="90010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/>
              <p:nvPr/>
            </p:nvCxnSpPr>
            <p:spPr>
              <a:xfrm>
                <a:off x="809582" y="4365104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515327" y="4348366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7362310" y="3933056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310" y="3933056"/>
                    <a:ext cx="9001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/>
              <p:cNvCxnSpPr/>
              <p:nvPr/>
            </p:nvCxnSpPr>
            <p:spPr>
              <a:xfrm rot="16200000">
                <a:off x="242519" y="5031178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rot="16200000">
                <a:off x="8055387" y="4986173"/>
                <a:ext cx="5940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-72516" y="4846512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2516" y="4846512"/>
                    <a:ext cx="90010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172400" y="4801536"/>
                    <a:ext cx="90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400" y="4801536"/>
                    <a:ext cx="900100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010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1209</Words>
  <Application>Microsoft Office PowerPoint</Application>
  <PresentationFormat>Presentación en pantalla (4:3)</PresentationFormat>
  <Paragraphs>298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Cambria Math</vt:lpstr>
      <vt:lpstr>Verdana</vt:lpstr>
      <vt:lpstr>Office Theme</vt:lpstr>
      <vt:lpstr>Parámetros “S”</vt:lpstr>
      <vt:lpstr>Parámetros S y Cadena.</vt:lpstr>
      <vt:lpstr>Parámetros S y Cadena.</vt:lpstr>
      <vt:lpstr>Parámetros S y Cadena.</vt:lpstr>
      <vt:lpstr>Parámetros S y Cadena.</vt:lpstr>
      <vt:lpstr>Parámetros S y Cadena.</vt:lpstr>
      <vt:lpstr>Parámetros S y Cadena.</vt:lpstr>
      <vt:lpstr>Parámetros S y Cadena.</vt:lpstr>
      <vt:lpstr>Matriz cadena ABCD de un cuadripolo</vt:lpstr>
      <vt:lpstr>Parámetros S y Cadena.</vt:lpstr>
      <vt:lpstr>Parámetros S o Scattering</vt:lpstr>
      <vt:lpstr>Parámetros S o Scattering normalizados</vt:lpstr>
      <vt:lpstr>         En la Figura se sugiere una forma básica de identificar cuatro parámetros. Aquí se observan los coeficientes de reflexión de entrada y de salida,  Γ_(in ) y Γ_out  respectivamente, y los parámetros de transmisión directa e inversa, T_F y T_R. </vt:lpstr>
      <vt:lpstr>Parámetros S o Scattering</vt:lpstr>
      <vt:lpstr>Parámetros S o Scattering</vt:lpstr>
      <vt:lpstr>Parámetros S o Scattering</vt:lpstr>
      <vt:lpstr>Parámetros S de un cuadripolo.</vt:lpstr>
      <vt:lpstr>Parámetros S o Scattering</vt:lpstr>
      <vt:lpstr>Parámetros S o Scattering</vt:lpstr>
      <vt:lpstr>Parámetros S o Scattering</vt:lpstr>
      <vt:lpstr>Parámetros S o Scattering</vt:lpstr>
      <vt:lpstr>Parámetros S.</vt:lpstr>
      <vt:lpstr>Parámetros S o Scattering</vt:lpstr>
      <vt:lpstr>Parámetros S o Scattering</vt:lpstr>
      <vt:lpstr>Parámetros S o Scattering</vt:lpstr>
      <vt:lpstr>Parámetros S o Scattering</vt:lpstr>
      <vt:lpstr>Parámetros S o Scattering</vt:lpstr>
      <vt:lpstr>Interpretación física de las variables scattering</vt:lpstr>
      <vt:lpstr>Interpretación física de las variables scattering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compaq</dc:creator>
  <cp:lastModifiedBy>Casti_I5</cp:lastModifiedBy>
  <cp:revision>90</cp:revision>
  <dcterms:created xsi:type="dcterms:W3CDTF">2021-09-27T12:53:35Z</dcterms:created>
  <dcterms:modified xsi:type="dcterms:W3CDTF">2023-06-12T14:54:42Z</dcterms:modified>
</cp:coreProperties>
</file>