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1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fld id="{32637B58-87C1-446D-BDA9-B06F4BCF7782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9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3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637B58-87C1-446D-BDA9-B06F4BCF7782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4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7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78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87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72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7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92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9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2637B58-87C1-446D-BDA9-B06F4BCF7782}" type="datetimeFigureOut">
              <a:rPr lang="en-US" smtClean="0"/>
              <a:pPr/>
              <a:t>5/4/2021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Closures" TargetMode="External"/><Relationship Id="rId2" Type="http://schemas.openxmlformats.org/officeDocument/2006/relationships/hyperlink" Target="https://scotch.io/tutorials/understanding-scope-in-javascrip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C3D5A3-92BF-45E7-A326-86A6B9649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7D429A-7BC8-44AC-8ED5-9474D3A6F3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39" r="-2" b="21155"/>
          <a:stretch/>
        </p:blipFill>
        <p:spPr>
          <a:xfrm>
            <a:off x="4743450" y="10"/>
            <a:ext cx="7448550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3AB61F4-6725-4877-AB5E-0AA409E6C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7629526" cy="6858001"/>
          </a:xfrm>
          <a:custGeom>
            <a:avLst/>
            <a:gdLst>
              <a:gd name="connsiteX0" fmla="*/ 0 w 7629526"/>
              <a:gd name="connsiteY0" fmla="*/ 0 h 6858001"/>
              <a:gd name="connsiteX1" fmla="*/ 619126 w 7629526"/>
              <a:gd name="connsiteY1" fmla="*/ 0 h 6858001"/>
              <a:gd name="connsiteX2" fmla="*/ 941496 w 7629526"/>
              <a:gd name="connsiteY2" fmla="*/ 0 h 6858001"/>
              <a:gd name="connsiteX3" fmla="*/ 1481455 w 7629526"/>
              <a:gd name="connsiteY3" fmla="*/ 0 h 6858001"/>
              <a:gd name="connsiteX4" fmla="*/ 2219956 w 7629526"/>
              <a:gd name="connsiteY4" fmla="*/ 0 h 6858001"/>
              <a:gd name="connsiteX5" fmla="*/ 2362200 w 7629526"/>
              <a:gd name="connsiteY5" fmla="*/ 0 h 6858001"/>
              <a:gd name="connsiteX6" fmla="*/ 2620379 w 7629526"/>
              <a:gd name="connsiteY6" fmla="*/ 0 h 6858001"/>
              <a:gd name="connsiteX7" fmla="*/ 3743390 w 7629526"/>
              <a:gd name="connsiteY7" fmla="*/ 0 h 6858001"/>
              <a:gd name="connsiteX8" fmla="*/ 3813033 w 7629526"/>
              <a:gd name="connsiteY8" fmla="*/ 0 h 6858001"/>
              <a:gd name="connsiteX9" fmla="*/ 7629526 w 7629526"/>
              <a:gd name="connsiteY9" fmla="*/ 1 h 6858001"/>
              <a:gd name="connsiteX10" fmla="*/ 7559730 w 7629526"/>
              <a:gd name="connsiteY10" fmla="*/ 1 h 6858001"/>
              <a:gd name="connsiteX11" fmla="*/ 7559730 w 7629526"/>
              <a:gd name="connsiteY11" fmla="*/ 3526 h 6858001"/>
              <a:gd name="connsiteX12" fmla="*/ 7346056 w 7629526"/>
              <a:gd name="connsiteY12" fmla="*/ 14315 h 6858001"/>
              <a:gd name="connsiteX13" fmla="*/ 4857039 w 7629526"/>
              <a:gd name="connsiteY13" fmla="*/ 2772489 h 6858001"/>
              <a:gd name="connsiteX14" fmla="*/ 4858958 w 7629526"/>
              <a:gd name="connsiteY14" fmla="*/ 2848416 h 6858001"/>
              <a:gd name="connsiteX15" fmla="*/ 4857040 w 7629526"/>
              <a:gd name="connsiteY15" fmla="*/ 2848416 h 6858001"/>
              <a:gd name="connsiteX16" fmla="*/ 4857040 w 7629526"/>
              <a:gd name="connsiteY16" fmla="*/ 6858001 h 6858001"/>
              <a:gd name="connsiteX17" fmla="*/ 3095567 w 7629526"/>
              <a:gd name="connsiteY17" fmla="*/ 6858001 h 6858001"/>
              <a:gd name="connsiteX18" fmla="*/ 1481455 w 7629526"/>
              <a:gd name="connsiteY18" fmla="*/ 6858001 h 6858001"/>
              <a:gd name="connsiteX19" fmla="*/ 941496 w 7629526"/>
              <a:gd name="connsiteY19" fmla="*/ 6858001 h 6858001"/>
              <a:gd name="connsiteX20" fmla="*/ 941496 w 7629526"/>
              <a:gd name="connsiteY20" fmla="*/ 6858000 h 6858001"/>
              <a:gd name="connsiteX21" fmla="*/ 619126 w 7629526"/>
              <a:gd name="connsiteY21" fmla="*/ 6858000 h 6858001"/>
              <a:gd name="connsiteX22" fmla="*/ 0 w 7629526"/>
              <a:gd name="connsiteY22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629526" h="6858001">
                <a:moveTo>
                  <a:pt x="0" y="0"/>
                </a:moveTo>
                <a:lnTo>
                  <a:pt x="619126" y="0"/>
                </a:lnTo>
                <a:lnTo>
                  <a:pt x="941496" y="0"/>
                </a:lnTo>
                <a:lnTo>
                  <a:pt x="1481455" y="0"/>
                </a:lnTo>
                <a:lnTo>
                  <a:pt x="2219956" y="0"/>
                </a:lnTo>
                <a:lnTo>
                  <a:pt x="2362200" y="0"/>
                </a:lnTo>
                <a:lnTo>
                  <a:pt x="2620379" y="0"/>
                </a:lnTo>
                <a:lnTo>
                  <a:pt x="3743390" y="0"/>
                </a:lnTo>
                <a:lnTo>
                  <a:pt x="3813033" y="0"/>
                </a:lnTo>
                <a:lnTo>
                  <a:pt x="7629526" y="1"/>
                </a:lnTo>
                <a:lnTo>
                  <a:pt x="7559730" y="1"/>
                </a:lnTo>
                <a:lnTo>
                  <a:pt x="7559730" y="3526"/>
                </a:lnTo>
                <a:lnTo>
                  <a:pt x="7346056" y="14315"/>
                </a:lnTo>
                <a:cubicBezTo>
                  <a:pt x="5948012" y="156294"/>
                  <a:pt x="4857039" y="1336986"/>
                  <a:pt x="4857039" y="2772489"/>
                </a:cubicBezTo>
                <a:cubicBezTo>
                  <a:pt x="4857679" y="2797798"/>
                  <a:pt x="4858318" y="2823107"/>
                  <a:pt x="4858958" y="2848416"/>
                </a:cubicBezTo>
                <a:lnTo>
                  <a:pt x="4857040" y="2848416"/>
                </a:lnTo>
                <a:lnTo>
                  <a:pt x="4857040" y="6858001"/>
                </a:lnTo>
                <a:lnTo>
                  <a:pt x="3095567" y="6858001"/>
                </a:lnTo>
                <a:lnTo>
                  <a:pt x="1481455" y="6858001"/>
                </a:lnTo>
                <a:lnTo>
                  <a:pt x="941496" y="6858001"/>
                </a:lnTo>
                <a:lnTo>
                  <a:pt x="941496" y="6858000"/>
                </a:lnTo>
                <a:lnTo>
                  <a:pt x="6191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FDBD4F9-FE5F-4708-9D31-321F03A60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85801"/>
            <a:ext cx="12191999" cy="6172199"/>
          </a:xfrm>
          <a:custGeom>
            <a:avLst/>
            <a:gdLst>
              <a:gd name="connsiteX0" fmla="*/ 0 w 12191999"/>
              <a:gd name="connsiteY0" fmla="*/ 388716 h 6172199"/>
              <a:gd name="connsiteX1" fmla="*/ 3848509 w 12191999"/>
              <a:gd name="connsiteY1" fmla="*/ 4237225 h 6172199"/>
              <a:gd name="connsiteX2" fmla="*/ 3904658 w 12191999"/>
              <a:gd name="connsiteY2" fmla="*/ 4235805 h 6172199"/>
              <a:gd name="connsiteX3" fmla="*/ 3904658 w 12191999"/>
              <a:gd name="connsiteY3" fmla="*/ 4236304 h 6172199"/>
              <a:gd name="connsiteX4" fmla="*/ 12191999 w 12191999"/>
              <a:gd name="connsiteY4" fmla="*/ 4246836 h 6172199"/>
              <a:gd name="connsiteX5" fmla="*/ 12191999 w 12191999"/>
              <a:gd name="connsiteY5" fmla="*/ 6172199 h 6172199"/>
              <a:gd name="connsiteX6" fmla="*/ 0 w 12191999"/>
              <a:gd name="connsiteY6" fmla="*/ 6172199 h 6172199"/>
              <a:gd name="connsiteX7" fmla="*/ 0 w 12191999"/>
              <a:gd name="connsiteY7" fmla="*/ 5558957 h 6172199"/>
              <a:gd name="connsiteX8" fmla="*/ 0 w 12191999"/>
              <a:gd name="connsiteY8" fmla="*/ 4246836 h 6172199"/>
              <a:gd name="connsiteX9" fmla="*/ 0 w 12191999"/>
              <a:gd name="connsiteY9" fmla="*/ 0 h 6172199"/>
              <a:gd name="connsiteX10" fmla="*/ 2 w 12191999"/>
              <a:gd name="connsiteY10" fmla="*/ 0 h 6172199"/>
              <a:gd name="connsiteX11" fmla="*/ 2 w 12191999"/>
              <a:gd name="connsiteY11" fmla="*/ 283322 h 6172199"/>
              <a:gd name="connsiteX12" fmla="*/ 2666 w 12191999"/>
              <a:gd name="connsiteY12" fmla="*/ 283322 h 6172199"/>
              <a:gd name="connsiteX13" fmla="*/ 0 w 12191999"/>
              <a:gd name="connsiteY13" fmla="*/ 388716 h 6172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999" h="6172199">
                <a:moveTo>
                  <a:pt x="0" y="388716"/>
                </a:moveTo>
                <a:cubicBezTo>
                  <a:pt x="0" y="2514189"/>
                  <a:pt x="1723036" y="4237225"/>
                  <a:pt x="3848509" y="4237225"/>
                </a:cubicBezTo>
                <a:cubicBezTo>
                  <a:pt x="3867225" y="4236752"/>
                  <a:pt x="3885942" y="4236278"/>
                  <a:pt x="3904658" y="4235805"/>
                </a:cubicBezTo>
                <a:lnTo>
                  <a:pt x="3904658" y="4236304"/>
                </a:lnTo>
                <a:cubicBezTo>
                  <a:pt x="6667105" y="4239815"/>
                  <a:pt x="9429553" y="4243325"/>
                  <a:pt x="12191999" y="4246836"/>
                </a:cubicBezTo>
                <a:lnTo>
                  <a:pt x="12191999" y="6172199"/>
                </a:lnTo>
                <a:lnTo>
                  <a:pt x="0" y="6172199"/>
                </a:lnTo>
                <a:lnTo>
                  <a:pt x="0" y="5558957"/>
                </a:lnTo>
                <a:lnTo>
                  <a:pt x="0" y="4246836"/>
                </a:lnTo>
                <a:close/>
                <a:moveTo>
                  <a:pt x="0" y="0"/>
                </a:moveTo>
                <a:lnTo>
                  <a:pt x="2" y="0"/>
                </a:lnTo>
                <a:lnTo>
                  <a:pt x="2" y="283322"/>
                </a:lnTo>
                <a:lnTo>
                  <a:pt x="2666" y="283322"/>
                </a:lnTo>
                <a:lnTo>
                  <a:pt x="0" y="388716"/>
                </a:lnTo>
                <a:close/>
              </a:path>
            </a:pathLst>
          </a:custGeom>
          <a:solidFill>
            <a:schemeClr val="accent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2D1B6-2291-4C7E-85FD-B4769D1FB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9"/>
            <a:ext cx="3467099" cy="3876171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Scope + Closure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1D337-BA5A-47AF-8583-9E250BBF2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399" y="5257800"/>
            <a:ext cx="3467099" cy="904370"/>
          </a:xfrm>
        </p:spPr>
        <p:txBody>
          <a:bodyPr anchor="ctr"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By Paul Baik</a:t>
            </a:r>
          </a:p>
        </p:txBody>
      </p:sp>
    </p:spTree>
    <p:extLst>
      <p:ext uri="{BB962C8B-B14F-4D97-AF65-F5344CB8AC3E}">
        <p14:creationId xmlns:p14="http://schemas.microsoft.com/office/powerpoint/2010/main" val="189367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908EF-448B-4307-880C-C66E00CFB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Scope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8A6AD-3479-496B-AB21-0A534E00E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Accessibility of variables, functions, and objects in a particular level during runtime.</a:t>
            </a:r>
          </a:p>
          <a:p>
            <a:endParaRPr lang="en-US" dirty="0"/>
          </a:p>
          <a:p>
            <a:r>
              <a:rPr lang="en-US" dirty="0"/>
              <a:t>Two types of scope:</a:t>
            </a:r>
          </a:p>
          <a:p>
            <a:pPr lvl="1"/>
            <a:r>
              <a:rPr lang="en-US" dirty="0"/>
              <a:t>Global</a:t>
            </a:r>
          </a:p>
          <a:p>
            <a:pPr lvl="1"/>
            <a:r>
              <a:rPr lang="en-US" dirty="0"/>
              <a:t>Local</a:t>
            </a:r>
          </a:p>
          <a:p>
            <a:endParaRPr lang="en-US" dirty="0"/>
          </a:p>
          <a:p>
            <a:r>
              <a:rPr lang="en-US" dirty="0"/>
              <a:t>Key differences: Variables defined inside are local while variables defined outside are global.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51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8BB03-0883-4C00-9A12-DF7B799AA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C724D-3EFA-4280-B143-75BF77C3F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nested group of functions, the inner functions have access to the variables and other resources of their parent scope</a:t>
            </a:r>
          </a:p>
          <a:p>
            <a:endParaRPr lang="en-US" dirty="0"/>
          </a:p>
          <a:p>
            <a:r>
              <a:rPr lang="en-US" dirty="0"/>
              <a:t>Also referred as Static Scope</a:t>
            </a:r>
          </a:p>
        </p:txBody>
      </p:sp>
    </p:spTree>
    <p:extLst>
      <p:ext uri="{BB962C8B-B14F-4D97-AF65-F5344CB8AC3E}">
        <p14:creationId xmlns:p14="http://schemas.microsoft.com/office/powerpoint/2010/main" val="358616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D6F9C-DC81-42A1-A3F7-C5B14AF31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04B20-7966-4E34-83F3-7FA25E961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when inner function tries to access the scope chain of its outer function meaning the variables outside the scope.</a:t>
            </a:r>
          </a:p>
          <a:p>
            <a:endParaRPr lang="en-US" dirty="0"/>
          </a:p>
          <a:p>
            <a:r>
              <a:rPr lang="en-US" dirty="0"/>
              <a:t>Closures contain their own scope chain, the scope chain of their parents and the global scope</a:t>
            </a:r>
          </a:p>
          <a:p>
            <a:endParaRPr lang="en-US" dirty="0"/>
          </a:p>
          <a:p>
            <a:r>
              <a:rPr lang="en-US" dirty="0"/>
              <a:t>A closure can also access the variables of its outer function even after the function has returned</a:t>
            </a:r>
          </a:p>
        </p:txBody>
      </p:sp>
    </p:spTree>
    <p:extLst>
      <p:ext uri="{BB962C8B-B14F-4D97-AF65-F5344CB8AC3E}">
        <p14:creationId xmlns:p14="http://schemas.microsoft.com/office/powerpoint/2010/main" val="2631474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01234-715E-4343-986B-3C387F5DE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C44C5-0729-4392-82CD-A5B297875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https://scotch.io/tutorials/understanding-scope-in-javascript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https://developer.mozilla.org/en-US/docs/Web/JavaScript/Closures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772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36A23-D1C8-4F45-87E0-2FC175940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79658-B679-4BBD-8120-E6EFCE73C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 statement does not create new scope.</a:t>
            </a:r>
          </a:p>
          <a:p>
            <a:endParaRPr lang="en-US" dirty="0"/>
          </a:p>
          <a:p>
            <a:r>
              <a:rPr lang="en-US" dirty="0"/>
              <a:t>ES6 variables (let, const) inside the block statement will remain in the scope</a:t>
            </a:r>
          </a:p>
        </p:txBody>
      </p:sp>
    </p:spTree>
    <p:extLst>
      <p:ext uri="{BB962C8B-B14F-4D97-AF65-F5344CB8AC3E}">
        <p14:creationId xmlns:p14="http://schemas.microsoft.com/office/powerpoint/2010/main" val="3328214872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AnalogousFromDarkSeedLeftStep">
      <a:dk1>
        <a:srgbClr val="000000"/>
      </a:dk1>
      <a:lt1>
        <a:srgbClr val="FFFFFF"/>
      </a:lt1>
      <a:dk2>
        <a:srgbClr val="413024"/>
      </a:dk2>
      <a:lt2>
        <a:srgbClr val="E8E2E7"/>
      </a:lt2>
      <a:accent1>
        <a:srgbClr val="47B662"/>
      </a:accent1>
      <a:accent2>
        <a:srgbClr val="50B13B"/>
      </a:accent2>
      <a:accent3>
        <a:srgbClr val="84AE44"/>
      </a:accent3>
      <a:accent4>
        <a:srgbClr val="A7A537"/>
      </a:accent4>
      <a:accent5>
        <a:srgbClr val="C3904D"/>
      </a:accent5>
      <a:accent6>
        <a:srgbClr val="B14D3B"/>
      </a:accent6>
      <a:hlink>
        <a:srgbClr val="9A7F33"/>
      </a:hlink>
      <a:folHlink>
        <a:srgbClr val="7F7F7F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185</Words>
  <Application>Microsoft Office PowerPoint</Application>
  <PresentationFormat>Widescreen</PresentationFormat>
  <Paragraphs>28</Paragraphs>
  <Slides>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Nova Light</vt:lpstr>
      <vt:lpstr>Elephant</vt:lpstr>
      <vt:lpstr>ModOverlayVTI</vt:lpstr>
      <vt:lpstr>Scope + Closure</vt:lpstr>
      <vt:lpstr>What is Scope </vt:lpstr>
      <vt:lpstr>Lexical Scope</vt:lpstr>
      <vt:lpstr>Closure</vt:lpstr>
      <vt:lpstr>Source</vt:lpstr>
      <vt:lpstr>Block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Scope + Closure</dc:title>
  <dc:creator>Baik, Paul</dc:creator>
  <cp:lastModifiedBy>Baik, Paul</cp:lastModifiedBy>
  <cp:revision>9</cp:revision>
  <dcterms:created xsi:type="dcterms:W3CDTF">2021-05-02T17:44:10Z</dcterms:created>
  <dcterms:modified xsi:type="dcterms:W3CDTF">2021-05-05T02:21:37Z</dcterms:modified>
</cp:coreProperties>
</file>