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9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embeddedFontLst>
    <p:embeddedFont>
      <p:font typeface="Oswald" pitchFamily="2" charset="77"/>
      <p:regular r:id="rId21"/>
      <p:bold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  <p:embeddedFont>
      <p:font typeface="Source Sans Pro Light" panose="020B0503030403020204" pitchFamily="34" charset="0"/>
      <p:regular r:id="rId31"/>
      <p:bold r:id="rId32"/>
      <p:italic r:id="rId33"/>
      <p:boldItalic r:id="rId34"/>
    </p:embeddedFont>
    <p:embeddedFont>
      <p:font typeface="Ubuntu Light" panose="020B0304030602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20">
          <p15:clr>
            <a:srgbClr val="A4A3A4"/>
          </p15:clr>
        </p15:guide>
        <p15:guide id="2" orient="horz" pos="133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9738AD-E62F-4091-AD3E-E3FDD80559F7}">
  <a:tblStyle styleId="{559738AD-E62F-4091-AD3E-E3FDD80559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>
      <p:cViewPr varScale="1">
        <p:scale>
          <a:sx n="122" d="100"/>
          <a:sy n="122" d="100"/>
        </p:scale>
        <p:origin x="824" y="192"/>
      </p:cViewPr>
      <p:guideLst>
        <p:guide orient="horz" pos="920"/>
        <p:guide orient="horz" pos="133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presProps" Target="pres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1c9d9cf1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1c9d9cf1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dfce81f19_0_1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dfce81f19_0_1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dfce81f19_0_1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dfce81f19_0_1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1c9d9cf1c_1_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1c9d9cf1c_1_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1f00692b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1f00692b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1c9d9cf1c_1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1c9d9cf1c_1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dfce81f19_0_1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dfce81f19_0_1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1c9d9cd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1c9d9cd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4dfce81f19_0_1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4dfce81f19_0_1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dfce81f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dfce81f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dfce81f19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dfce81f19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dfce81f19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dfce81f19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dfce81f19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dfce81f19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1f00692b2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1f00692b2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dfce81f19_0_1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dfce81f19_0_1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1c9d9cd6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1c9d9cd6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3020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lang="es" sz="1600">
                <a:latin typeface="Georgia"/>
                <a:ea typeface="Georgia"/>
                <a:cs typeface="Georgia"/>
                <a:sym typeface="Georgia"/>
              </a:rPr>
              <a:t>They mitigate the problem of vanishing gradient by allowing this alternate shortcut path for gradient to flow through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lang="es" sz="1600">
                <a:latin typeface="Georgia"/>
                <a:ea typeface="Georgia"/>
                <a:cs typeface="Georgia"/>
                <a:sym typeface="Georgia"/>
              </a:rPr>
              <a:t>They allow the model to learn an identity function which ensures that the higher layer will perform at least as good as the lower layer, and not worse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lang="es" sz="1600">
                <a:latin typeface="Georgia"/>
                <a:ea typeface="Georgia"/>
                <a:cs typeface="Georgia"/>
                <a:sym typeface="Georgia"/>
              </a:rPr>
              <a:t>https://towardsdatascience.com/understanding-and-coding-a-resnet-in-keras-446d7ff84d33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3947" cy="5143360"/>
          </a:xfrm>
          <a:custGeom>
            <a:avLst/>
            <a:gdLst/>
            <a:ahLst/>
            <a:cxnLst/>
            <a:rect l="l" t="t" r="r" b="b"/>
            <a:pathLst>
              <a:path w="67802" h="36907" extrusionOk="0">
                <a:moveTo>
                  <a:pt x="1" y="0"/>
                </a:moveTo>
                <a:lnTo>
                  <a:pt x="1" y="36907"/>
                </a:lnTo>
                <a:lnTo>
                  <a:pt x="67802" y="36907"/>
                </a:lnTo>
                <a:lnTo>
                  <a:pt x="67802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2041530"/>
            <a:ext cx="4342460" cy="3101791"/>
          </a:xfrm>
          <a:custGeom>
            <a:avLst/>
            <a:gdLst/>
            <a:ahLst/>
            <a:cxnLst/>
            <a:rect l="l" t="t" r="r" b="b"/>
            <a:pathLst>
              <a:path w="31940" h="21893" extrusionOk="0">
                <a:moveTo>
                  <a:pt x="22037" y="1"/>
                </a:moveTo>
                <a:lnTo>
                  <a:pt x="1" y="21893"/>
                </a:lnTo>
                <a:lnTo>
                  <a:pt x="19661" y="21893"/>
                </a:lnTo>
                <a:lnTo>
                  <a:pt x="31939" y="9759"/>
                </a:lnTo>
                <a:lnTo>
                  <a:pt x="22037" y="1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45517" y="0"/>
            <a:ext cx="7848304" cy="5143360"/>
          </a:xfrm>
          <a:custGeom>
            <a:avLst/>
            <a:gdLst/>
            <a:ahLst/>
            <a:cxnLst/>
            <a:rect l="l" t="t" r="r" b="b"/>
            <a:pathLst>
              <a:path w="58224" h="36907" extrusionOk="0">
                <a:moveTo>
                  <a:pt x="0" y="0"/>
                </a:moveTo>
                <a:lnTo>
                  <a:pt x="36907" y="36907"/>
                </a:lnTo>
                <a:lnTo>
                  <a:pt x="58223" y="36907"/>
                </a:lnTo>
                <a:lnTo>
                  <a:pt x="21316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935575" y="1332100"/>
            <a:ext cx="5261700" cy="247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7ADB2"/>
              </a:solidFill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2241050" y="1610400"/>
            <a:ext cx="4709700" cy="18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3600"/>
              <a:buNone/>
              <a:defRPr sz="3600">
                <a:solidFill>
                  <a:srgbClr val="2D2D3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C7E95"/>
              </a:buClr>
              <a:buSzPts val="5200"/>
              <a:buNone/>
              <a:defRPr sz="5200">
                <a:solidFill>
                  <a:srgbClr val="6C7E9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C7E95"/>
              </a:buClr>
              <a:buSzPts val="5200"/>
              <a:buNone/>
              <a:defRPr sz="5200">
                <a:solidFill>
                  <a:srgbClr val="6C7E9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C7E95"/>
              </a:buClr>
              <a:buSzPts val="5200"/>
              <a:buNone/>
              <a:defRPr sz="5200">
                <a:solidFill>
                  <a:srgbClr val="6C7E9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C7E95"/>
              </a:buClr>
              <a:buSzPts val="5200"/>
              <a:buNone/>
              <a:defRPr sz="5200">
                <a:solidFill>
                  <a:srgbClr val="6C7E9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C7E95"/>
              </a:buClr>
              <a:buSzPts val="5200"/>
              <a:buNone/>
              <a:defRPr sz="5200">
                <a:solidFill>
                  <a:srgbClr val="6C7E9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C7E95"/>
              </a:buClr>
              <a:buSzPts val="5200"/>
              <a:buNone/>
              <a:defRPr sz="5200">
                <a:solidFill>
                  <a:srgbClr val="6C7E9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C7E95"/>
              </a:buClr>
              <a:buSzPts val="5200"/>
              <a:buNone/>
              <a:defRPr sz="5200">
                <a:solidFill>
                  <a:srgbClr val="6C7E9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C7E95"/>
              </a:buClr>
              <a:buSzPts val="5200"/>
              <a:buNone/>
              <a:defRPr sz="5200">
                <a:solidFill>
                  <a:srgbClr val="6C7E95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518803" y="0"/>
            <a:ext cx="3781000" cy="1967066"/>
          </a:xfrm>
          <a:custGeom>
            <a:avLst/>
            <a:gdLst/>
            <a:ahLst/>
            <a:cxnLst/>
            <a:rect l="l" t="t" r="r" b="b"/>
            <a:pathLst>
              <a:path w="28050" h="14115" extrusionOk="0">
                <a:moveTo>
                  <a:pt x="0" y="0"/>
                </a:moveTo>
                <a:lnTo>
                  <a:pt x="14079" y="14115"/>
                </a:lnTo>
                <a:lnTo>
                  <a:pt x="28050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650066" y="3452213"/>
            <a:ext cx="3295733" cy="1691127"/>
          </a:xfrm>
          <a:custGeom>
            <a:avLst/>
            <a:gdLst/>
            <a:ahLst/>
            <a:cxnLst/>
            <a:rect l="l" t="t" r="r" b="b"/>
            <a:pathLst>
              <a:path w="24450" h="12135" extrusionOk="0">
                <a:moveTo>
                  <a:pt x="12279" y="1"/>
                </a:moveTo>
                <a:lnTo>
                  <a:pt x="1" y="12135"/>
                </a:lnTo>
                <a:lnTo>
                  <a:pt x="24449" y="12135"/>
                </a:lnTo>
                <a:lnTo>
                  <a:pt x="12279" y="1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/>
          <p:nvPr/>
        </p:nvSpPr>
        <p:spPr>
          <a:xfrm rot="10800000" flipH="1">
            <a:off x="-34" y="18"/>
            <a:ext cx="9158514" cy="5143471"/>
          </a:xfrm>
          <a:custGeom>
            <a:avLst/>
            <a:gdLst/>
            <a:ahLst/>
            <a:cxnLst/>
            <a:rect l="l" t="t" r="r" b="b"/>
            <a:pathLst>
              <a:path w="65569" h="35539" extrusionOk="0">
                <a:moveTo>
                  <a:pt x="1" y="0"/>
                </a:moveTo>
                <a:lnTo>
                  <a:pt x="1" y="35539"/>
                </a:lnTo>
                <a:lnTo>
                  <a:pt x="65569" y="35539"/>
                </a:lnTo>
                <a:lnTo>
                  <a:pt x="65569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6792772" y="3937927"/>
            <a:ext cx="2339448" cy="1205582"/>
          </a:xfrm>
          <a:custGeom>
            <a:avLst/>
            <a:gdLst/>
            <a:ahLst/>
            <a:cxnLst/>
            <a:rect l="l" t="t" r="r" b="b"/>
            <a:pathLst>
              <a:path w="27150" h="13503" extrusionOk="0">
                <a:moveTo>
                  <a:pt x="13647" y="0"/>
                </a:moveTo>
                <a:lnTo>
                  <a:pt x="1" y="13503"/>
                </a:lnTo>
                <a:lnTo>
                  <a:pt x="27150" y="13503"/>
                </a:lnTo>
                <a:lnTo>
                  <a:pt x="13647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/>
          <p:nvPr/>
        </p:nvSpPr>
        <p:spPr>
          <a:xfrm flipH="1">
            <a:off x="2683638" y="0"/>
            <a:ext cx="174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2"/>
          <p:cNvSpPr/>
          <p:nvPr/>
        </p:nvSpPr>
        <p:spPr>
          <a:xfrm flipH="1">
            <a:off x="4652388" y="0"/>
            <a:ext cx="174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109186" y="0"/>
            <a:ext cx="5049314" cy="5178338"/>
          </a:xfrm>
          <a:custGeom>
            <a:avLst/>
            <a:gdLst/>
            <a:ahLst/>
            <a:cxnLst/>
            <a:rect l="l" t="t" r="r" b="b"/>
            <a:pathLst>
              <a:path w="17572" h="17392" extrusionOk="0">
                <a:moveTo>
                  <a:pt x="1" y="0"/>
                </a:moveTo>
                <a:lnTo>
                  <a:pt x="1" y="17391"/>
                </a:lnTo>
                <a:lnTo>
                  <a:pt x="17572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714885" y="0"/>
            <a:ext cx="174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ctrTitle"/>
          </p:nvPr>
        </p:nvSpPr>
        <p:spPr>
          <a:xfrm>
            <a:off x="778935" y="2579828"/>
            <a:ext cx="1618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subTitle" idx="1"/>
          </p:nvPr>
        </p:nvSpPr>
        <p:spPr>
          <a:xfrm>
            <a:off x="856547" y="3186203"/>
            <a:ext cx="14637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/>
          <p:nvPr/>
        </p:nvSpPr>
        <p:spPr>
          <a:xfrm rot="10800000" flipH="1">
            <a:off x="-31" y="3394427"/>
            <a:ext cx="1705494" cy="1749070"/>
          </a:xfrm>
          <a:custGeom>
            <a:avLst/>
            <a:gdLst/>
            <a:ahLst/>
            <a:cxnLst/>
            <a:rect l="l" t="t" r="r" b="b"/>
            <a:pathLst>
              <a:path w="17572" h="17392" extrusionOk="0">
                <a:moveTo>
                  <a:pt x="1" y="0"/>
                </a:moveTo>
                <a:lnTo>
                  <a:pt x="1" y="17391"/>
                </a:lnTo>
                <a:lnTo>
                  <a:pt x="17572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ctrTitle" idx="2"/>
          </p:nvPr>
        </p:nvSpPr>
        <p:spPr>
          <a:xfrm>
            <a:off x="2747559" y="2579828"/>
            <a:ext cx="1618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ubTitle" idx="3"/>
          </p:nvPr>
        </p:nvSpPr>
        <p:spPr>
          <a:xfrm>
            <a:off x="2825172" y="3186203"/>
            <a:ext cx="14637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ctrTitle" idx="4"/>
          </p:nvPr>
        </p:nvSpPr>
        <p:spPr>
          <a:xfrm>
            <a:off x="4716181" y="2579828"/>
            <a:ext cx="1618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subTitle" idx="5"/>
          </p:nvPr>
        </p:nvSpPr>
        <p:spPr>
          <a:xfrm>
            <a:off x="4793793" y="3186203"/>
            <a:ext cx="14637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ctrTitle" idx="6"/>
          </p:nvPr>
        </p:nvSpPr>
        <p:spPr>
          <a:xfrm flipH="1">
            <a:off x="6161191" y="884619"/>
            <a:ext cx="21498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AND DESIGN 1">
  <p:cSld name="CAPTION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/>
          <p:nvPr/>
        </p:nvSpPr>
        <p:spPr>
          <a:xfrm>
            <a:off x="0" y="-3000"/>
            <a:ext cx="9143959" cy="5157888"/>
          </a:xfrm>
          <a:custGeom>
            <a:avLst/>
            <a:gdLst/>
            <a:ahLst/>
            <a:cxnLst/>
            <a:rect l="l" t="t" r="r" b="b"/>
            <a:pathLst>
              <a:path w="65534" h="35683" extrusionOk="0">
                <a:moveTo>
                  <a:pt x="1" y="0"/>
                </a:moveTo>
                <a:lnTo>
                  <a:pt x="1" y="35683"/>
                </a:lnTo>
                <a:lnTo>
                  <a:pt x="65533" y="35683"/>
                </a:lnTo>
                <a:lnTo>
                  <a:pt x="65533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3034495" y="991057"/>
            <a:ext cx="6109461" cy="4163835"/>
          </a:xfrm>
          <a:custGeom>
            <a:avLst/>
            <a:gdLst/>
            <a:ahLst/>
            <a:cxnLst/>
            <a:rect l="l" t="t" r="r" b="b"/>
            <a:pathLst>
              <a:path w="43786" h="28806" extrusionOk="0">
                <a:moveTo>
                  <a:pt x="14836" y="0"/>
                </a:moveTo>
                <a:lnTo>
                  <a:pt x="1" y="14871"/>
                </a:lnTo>
                <a:lnTo>
                  <a:pt x="13935" y="28806"/>
                </a:lnTo>
                <a:lnTo>
                  <a:pt x="43785" y="28806"/>
                </a:lnTo>
                <a:lnTo>
                  <a:pt x="14836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4959500" y="-3000"/>
            <a:ext cx="36993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E707B"/>
              </a:solidFill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3959725" y="1223213"/>
            <a:ext cx="342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7" name="Google Shape;117;p13"/>
          <p:cNvSpPr/>
          <p:nvPr/>
        </p:nvSpPr>
        <p:spPr>
          <a:xfrm>
            <a:off x="0" y="-3000"/>
            <a:ext cx="4978989" cy="5157888"/>
          </a:xfrm>
          <a:custGeom>
            <a:avLst/>
            <a:gdLst/>
            <a:ahLst/>
            <a:cxnLst/>
            <a:rect l="l" t="t" r="r" b="b"/>
            <a:pathLst>
              <a:path w="35684" h="35683" extrusionOk="0">
                <a:moveTo>
                  <a:pt x="1" y="0"/>
                </a:moveTo>
                <a:lnTo>
                  <a:pt x="1" y="17103"/>
                </a:lnTo>
                <a:lnTo>
                  <a:pt x="18580" y="35683"/>
                </a:lnTo>
                <a:lnTo>
                  <a:pt x="35683" y="35683"/>
                </a:lnTo>
                <a:lnTo>
                  <a:pt x="1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1758494" y="-3000"/>
            <a:ext cx="4290548" cy="3143764"/>
          </a:xfrm>
          <a:custGeom>
            <a:avLst/>
            <a:gdLst/>
            <a:ahLst/>
            <a:cxnLst/>
            <a:rect l="l" t="t" r="r" b="b"/>
            <a:pathLst>
              <a:path w="30750" h="21749" extrusionOk="0">
                <a:moveTo>
                  <a:pt x="12602" y="0"/>
                </a:moveTo>
                <a:lnTo>
                  <a:pt x="0" y="12602"/>
                </a:lnTo>
                <a:lnTo>
                  <a:pt x="9146" y="21748"/>
                </a:lnTo>
                <a:lnTo>
                  <a:pt x="30750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0" y="2469206"/>
            <a:ext cx="2592607" cy="2685693"/>
          </a:xfrm>
          <a:custGeom>
            <a:avLst/>
            <a:gdLst/>
            <a:ahLst/>
            <a:cxnLst/>
            <a:rect l="l" t="t" r="r" b="b"/>
            <a:pathLst>
              <a:path w="18581" h="18580" extrusionOk="0">
                <a:moveTo>
                  <a:pt x="1" y="0"/>
                </a:moveTo>
                <a:lnTo>
                  <a:pt x="1" y="18580"/>
                </a:lnTo>
                <a:lnTo>
                  <a:pt x="18580" y="18580"/>
                </a:lnTo>
                <a:lnTo>
                  <a:pt x="1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ctrTitle"/>
          </p:nvPr>
        </p:nvSpPr>
        <p:spPr>
          <a:xfrm>
            <a:off x="2722800" y="2442614"/>
            <a:ext cx="54696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1"/>
          </p:nvPr>
        </p:nvSpPr>
        <p:spPr>
          <a:xfrm>
            <a:off x="5537100" y="3300117"/>
            <a:ext cx="2655300" cy="3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1200"/>
              <a:buNone/>
              <a:defRPr sz="1200">
                <a:solidFill>
                  <a:srgbClr val="97ADB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2" hasCustomPrompt="1"/>
          </p:nvPr>
        </p:nvSpPr>
        <p:spPr>
          <a:xfrm>
            <a:off x="7217100" y="2010417"/>
            <a:ext cx="9753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3000"/>
              <a:buNone/>
              <a:defRPr sz="3000">
                <a:solidFill>
                  <a:srgbClr val="2D2D3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AND DESIGN 1 2">
  <p:cSld name="CAPTION_ONLY_4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 flipH="1">
            <a:off x="0" y="-3000"/>
            <a:ext cx="9143959" cy="5157888"/>
          </a:xfrm>
          <a:custGeom>
            <a:avLst/>
            <a:gdLst/>
            <a:ahLst/>
            <a:cxnLst/>
            <a:rect l="l" t="t" r="r" b="b"/>
            <a:pathLst>
              <a:path w="65534" h="35683" extrusionOk="0">
                <a:moveTo>
                  <a:pt x="1" y="0"/>
                </a:moveTo>
                <a:lnTo>
                  <a:pt x="1" y="35683"/>
                </a:lnTo>
                <a:lnTo>
                  <a:pt x="65533" y="35683"/>
                </a:lnTo>
                <a:lnTo>
                  <a:pt x="65533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 flipH="1">
            <a:off x="4" y="991057"/>
            <a:ext cx="6109461" cy="4163835"/>
          </a:xfrm>
          <a:custGeom>
            <a:avLst/>
            <a:gdLst/>
            <a:ahLst/>
            <a:cxnLst/>
            <a:rect l="l" t="t" r="r" b="b"/>
            <a:pathLst>
              <a:path w="43786" h="28806" extrusionOk="0">
                <a:moveTo>
                  <a:pt x="14836" y="0"/>
                </a:moveTo>
                <a:lnTo>
                  <a:pt x="1" y="14871"/>
                </a:lnTo>
                <a:lnTo>
                  <a:pt x="13935" y="28806"/>
                </a:lnTo>
                <a:lnTo>
                  <a:pt x="43785" y="28806"/>
                </a:lnTo>
                <a:lnTo>
                  <a:pt x="14836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 flipH="1">
            <a:off x="485159" y="-3000"/>
            <a:ext cx="36993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E707B"/>
              </a:solidFill>
            </a:endParaRPr>
          </a:p>
        </p:txBody>
      </p:sp>
      <p:sp>
        <p:nvSpPr>
          <p:cNvPr id="127" name="Google Shape;127;p14"/>
          <p:cNvSpPr txBox="1"/>
          <p:nvPr/>
        </p:nvSpPr>
        <p:spPr>
          <a:xfrm flipH="1">
            <a:off x="4841334" y="1223213"/>
            <a:ext cx="342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8" name="Google Shape;128;p14"/>
          <p:cNvSpPr/>
          <p:nvPr/>
        </p:nvSpPr>
        <p:spPr>
          <a:xfrm flipH="1">
            <a:off x="4164971" y="-3000"/>
            <a:ext cx="4978989" cy="5157888"/>
          </a:xfrm>
          <a:custGeom>
            <a:avLst/>
            <a:gdLst/>
            <a:ahLst/>
            <a:cxnLst/>
            <a:rect l="l" t="t" r="r" b="b"/>
            <a:pathLst>
              <a:path w="35684" h="35683" extrusionOk="0">
                <a:moveTo>
                  <a:pt x="1" y="0"/>
                </a:moveTo>
                <a:lnTo>
                  <a:pt x="1" y="17103"/>
                </a:lnTo>
                <a:lnTo>
                  <a:pt x="18580" y="35683"/>
                </a:lnTo>
                <a:lnTo>
                  <a:pt x="35683" y="35683"/>
                </a:lnTo>
                <a:lnTo>
                  <a:pt x="1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 flipH="1">
            <a:off x="3094917" y="-3000"/>
            <a:ext cx="4290548" cy="3143764"/>
          </a:xfrm>
          <a:custGeom>
            <a:avLst/>
            <a:gdLst/>
            <a:ahLst/>
            <a:cxnLst/>
            <a:rect l="l" t="t" r="r" b="b"/>
            <a:pathLst>
              <a:path w="30750" h="21749" extrusionOk="0">
                <a:moveTo>
                  <a:pt x="12602" y="0"/>
                </a:moveTo>
                <a:lnTo>
                  <a:pt x="0" y="12602"/>
                </a:lnTo>
                <a:lnTo>
                  <a:pt x="9146" y="21748"/>
                </a:lnTo>
                <a:lnTo>
                  <a:pt x="30750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 flipH="1">
            <a:off x="6551352" y="2469206"/>
            <a:ext cx="2592607" cy="2685693"/>
          </a:xfrm>
          <a:custGeom>
            <a:avLst/>
            <a:gdLst/>
            <a:ahLst/>
            <a:cxnLst/>
            <a:rect l="l" t="t" r="r" b="b"/>
            <a:pathLst>
              <a:path w="18581" h="18580" extrusionOk="0">
                <a:moveTo>
                  <a:pt x="1" y="0"/>
                </a:moveTo>
                <a:lnTo>
                  <a:pt x="1" y="18580"/>
                </a:lnTo>
                <a:lnTo>
                  <a:pt x="18580" y="18580"/>
                </a:lnTo>
                <a:lnTo>
                  <a:pt x="1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ctrTitle"/>
          </p:nvPr>
        </p:nvSpPr>
        <p:spPr>
          <a:xfrm>
            <a:off x="977700" y="2442614"/>
            <a:ext cx="54696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subTitle" idx="1"/>
          </p:nvPr>
        </p:nvSpPr>
        <p:spPr>
          <a:xfrm>
            <a:off x="977700" y="3300117"/>
            <a:ext cx="2655300" cy="3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1200"/>
              <a:buNone/>
              <a:defRPr sz="1200">
                <a:solidFill>
                  <a:srgbClr val="97ADB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title" idx="2" hasCustomPrompt="1"/>
          </p:nvPr>
        </p:nvSpPr>
        <p:spPr>
          <a:xfrm>
            <a:off x="977700" y="2010417"/>
            <a:ext cx="9753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3000"/>
              <a:buNone/>
              <a:defRPr sz="3000">
                <a:solidFill>
                  <a:srgbClr val="2D2D3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+ SUBTITLE">
  <p:cSld name="CUSTOM_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0" y="0"/>
            <a:ext cx="9143925" cy="5143536"/>
          </a:xfrm>
          <a:custGeom>
            <a:avLst/>
            <a:gdLst/>
            <a:ahLst/>
            <a:cxnLst/>
            <a:rect l="l" t="t" r="r" b="b"/>
            <a:pathLst>
              <a:path w="65569" h="35719" extrusionOk="0">
                <a:moveTo>
                  <a:pt x="1" y="0"/>
                </a:moveTo>
                <a:lnTo>
                  <a:pt x="1" y="35719"/>
                </a:lnTo>
                <a:lnTo>
                  <a:pt x="65569" y="35719"/>
                </a:lnTo>
                <a:lnTo>
                  <a:pt x="65569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1506399" y="0"/>
            <a:ext cx="7637532" cy="5143536"/>
          </a:xfrm>
          <a:custGeom>
            <a:avLst/>
            <a:gdLst/>
            <a:ahLst/>
            <a:cxnLst/>
            <a:rect l="l" t="t" r="r" b="b"/>
            <a:pathLst>
              <a:path w="54767" h="35719" extrusionOk="0">
                <a:moveTo>
                  <a:pt x="35719" y="0"/>
                </a:moveTo>
                <a:lnTo>
                  <a:pt x="1" y="35719"/>
                </a:lnTo>
                <a:lnTo>
                  <a:pt x="18904" y="35719"/>
                </a:lnTo>
                <a:lnTo>
                  <a:pt x="54767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5126803" y="2571667"/>
            <a:ext cx="4017141" cy="2571840"/>
          </a:xfrm>
          <a:custGeom>
            <a:avLst/>
            <a:gdLst/>
            <a:ahLst/>
            <a:cxnLst/>
            <a:rect l="l" t="t" r="r" b="b"/>
            <a:pathLst>
              <a:path w="28806" h="17860" extrusionOk="0">
                <a:moveTo>
                  <a:pt x="10803" y="1"/>
                </a:moveTo>
                <a:lnTo>
                  <a:pt x="1" y="10803"/>
                </a:lnTo>
                <a:lnTo>
                  <a:pt x="7202" y="17860"/>
                </a:lnTo>
                <a:lnTo>
                  <a:pt x="28806" y="17860"/>
                </a:lnTo>
                <a:lnTo>
                  <a:pt x="10803" y="1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6633202" y="0"/>
            <a:ext cx="2510748" cy="5143536"/>
          </a:xfrm>
          <a:custGeom>
            <a:avLst/>
            <a:gdLst/>
            <a:ahLst/>
            <a:cxnLst/>
            <a:rect l="l" t="t" r="r" b="b"/>
            <a:pathLst>
              <a:path w="18004" h="35719" extrusionOk="0">
                <a:moveTo>
                  <a:pt x="18004" y="0"/>
                </a:moveTo>
                <a:lnTo>
                  <a:pt x="1" y="17860"/>
                </a:lnTo>
                <a:lnTo>
                  <a:pt x="18004" y="35719"/>
                </a:lnTo>
                <a:lnTo>
                  <a:pt x="18004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ctrTitle"/>
          </p:nvPr>
        </p:nvSpPr>
        <p:spPr>
          <a:xfrm>
            <a:off x="1400100" y="2031700"/>
            <a:ext cx="6365400" cy="112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ubTitle" idx="1"/>
          </p:nvPr>
        </p:nvSpPr>
        <p:spPr>
          <a:xfrm>
            <a:off x="1473775" y="3023275"/>
            <a:ext cx="62181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+ SUBTITLE 1 1">
  <p:cSld name="CUSTOM_2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/>
          <p:nvPr/>
        </p:nvSpPr>
        <p:spPr>
          <a:xfrm flipH="1">
            <a:off x="25" y="0"/>
            <a:ext cx="9143925" cy="5143536"/>
          </a:xfrm>
          <a:custGeom>
            <a:avLst/>
            <a:gdLst/>
            <a:ahLst/>
            <a:cxnLst/>
            <a:rect l="l" t="t" r="r" b="b"/>
            <a:pathLst>
              <a:path w="65569" h="35719" extrusionOk="0">
                <a:moveTo>
                  <a:pt x="1" y="0"/>
                </a:moveTo>
                <a:lnTo>
                  <a:pt x="1" y="35719"/>
                </a:lnTo>
                <a:lnTo>
                  <a:pt x="65569" y="35719"/>
                </a:lnTo>
                <a:lnTo>
                  <a:pt x="65569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 flipH="1">
            <a:off x="5942175" y="-3000"/>
            <a:ext cx="22266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E707B"/>
              </a:solidFill>
            </a:endParaRPr>
          </a:p>
        </p:txBody>
      </p:sp>
      <p:sp>
        <p:nvSpPr>
          <p:cNvPr id="144" name="Google Shape;144;p16"/>
          <p:cNvSpPr/>
          <p:nvPr/>
        </p:nvSpPr>
        <p:spPr>
          <a:xfrm flipH="1">
            <a:off x="19" y="0"/>
            <a:ext cx="7637532" cy="5143536"/>
          </a:xfrm>
          <a:custGeom>
            <a:avLst/>
            <a:gdLst/>
            <a:ahLst/>
            <a:cxnLst/>
            <a:rect l="l" t="t" r="r" b="b"/>
            <a:pathLst>
              <a:path w="54767" h="35719" extrusionOk="0">
                <a:moveTo>
                  <a:pt x="35719" y="0"/>
                </a:moveTo>
                <a:lnTo>
                  <a:pt x="1" y="35719"/>
                </a:lnTo>
                <a:lnTo>
                  <a:pt x="18904" y="35719"/>
                </a:lnTo>
                <a:lnTo>
                  <a:pt x="54767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 flipH="1">
            <a:off x="6" y="2571667"/>
            <a:ext cx="4017141" cy="2571840"/>
          </a:xfrm>
          <a:custGeom>
            <a:avLst/>
            <a:gdLst/>
            <a:ahLst/>
            <a:cxnLst/>
            <a:rect l="l" t="t" r="r" b="b"/>
            <a:pathLst>
              <a:path w="28806" h="17860" extrusionOk="0">
                <a:moveTo>
                  <a:pt x="10803" y="1"/>
                </a:moveTo>
                <a:lnTo>
                  <a:pt x="1" y="10803"/>
                </a:lnTo>
                <a:lnTo>
                  <a:pt x="7202" y="17860"/>
                </a:lnTo>
                <a:lnTo>
                  <a:pt x="28806" y="17860"/>
                </a:lnTo>
                <a:lnTo>
                  <a:pt x="10803" y="1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/>
          <p:nvPr/>
        </p:nvSpPr>
        <p:spPr>
          <a:xfrm flipH="1">
            <a:off x="0" y="0"/>
            <a:ext cx="2510748" cy="5143536"/>
          </a:xfrm>
          <a:custGeom>
            <a:avLst/>
            <a:gdLst/>
            <a:ahLst/>
            <a:cxnLst/>
            <a:rect l="l" t="t" r="r" b="b"/>
            <a:pathLst>
              <a:path w="18004" h="35719" extrusionOk="0">
                <a:moveTo>
                  <a:pt x="18004" y="0"/>
                </a:moveTo>
                <a:lnTo>
                  <a:pt x="1" y="17860"/>
                </a:lnTo>
                <a:lnTo>
                  <a:pt x="18004" y="35719"/>
                </a:lnTo>
                <a:lnTo>
                  <a:pt x="18004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ctrTitle"/>
          </p:nvPr>
        </p:nvSpPr>
        <p:spPr>
          <a:xfrm flipH="1">
            <a:off x="6335950" y="1805450"/>
            <a:ext cx="14844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1"/>
          </p:nvPr>
        </p:nvSpPr>
        <p:spPr>
          <a:xfrm flipH="1">
            <a:off x="6335950" y="2446450"/>
            <a:ext cx="14844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1200"/>
              <a:buNone/>
              <a:defRPr sz="1200">
                <a:solidFill>
                  <a:srgbClr val="97ADB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+ SUBTITLE 1 1 1">
  <p:cSld name="CUSTOM_2_1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/>
          <p:nvPr/>
        </p:nvSpPr>
        <p:spPr>
          <a:xfrm rot="10800000" flipH="1">
            <a:off x="0" y="0"/>
            <a:ext cx="9143925" cy="5143536"/>
          </a:xfrm>
          <a:custGeom>
            <a:avLst/>
            <a:gdLst/>
            <a:ahLst/>
            <a:cxnLst/>
            <a:rect l="l" t="t" r="r" b="b"/>
            <a:pathLst>
              <a:path w="65569" h="35719" extrusionOk="0">
                <a:moveTo>
                  <a:pt x="1" y="0"/>
                </a:moveTo>
                <a:lnTo>
                  <a:pt x="1" y="35719"/>
                </a:lnTo>
                <a:lnTo>
                  <a:pt x="65569" y="35719"/>
                </a:lnTo>
                <a:lnTo>
                  <a:pt x="65569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975175" y="-3000"/>
            <a:ext cx="22266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E707B"/>
              </a:solidFill>
            </a:endParaRPr>
          </a:p>
        </p:txBody>
      </p:sp>
      <p:sp>
        <p:nvSpPr>
          <p:cNvPr id="152" name="Google Shape;152;p17"/>
          <p:cNvSpPr/>
          <p:nvPr/>
        </p:nvSpPr>
        <p:spPr>
          <a:xfrm rot="10800000" flipH="1">
            <a:off x="1506399" y="0"/>
            <a:ext cx="7637532" cy="5143536"/>
          </a:xfrm>
          <a:custGeom>
            <a:avLst/>
            <a:gdLst/>
            <a:ahLst/>
            <a:cxnLst/>
            <a:rect l="l" t="t" r="r" b="b"/>
            <a:pathLst>
              <a:path w="54767" h="35719" extrusionOk="0">
                <a:moveTo>
                  <a:pt x="35719" y="0"/>
                </a:moveTo>
                <a:lnTo>
                  <a:pt x="1" y="35719"/>
                </a:lnTo>
                <a:lnTo>
                  <a:pt x="18904" y="35719"/>
                </a:lnTo>
                <a:lnTo>
                  <a:pt x="54767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/>
          <p:nvPr/>
        </p:nvSpPr>
        <p:spPr>
          <a:xfrm rot="10800000" flipH="1">
            <a:off x="5126803" y="29"/>
            <a:ext cx="4017141" cy="2571840"/>
          </a:xfrm>
          <a:custGeom>
            <a:avLst/>
            <a:gdLst/>
            <a:ahLst/>
            <a:cxnLst/>
            <a:rect l="l" t="t" r="r" b="b"/>
            <a:pathLst>
              <a:path w="28806" h="17860" extrusionOk="0">
                <a:moveTo>
                  <a:pt x="10803" y="1"/>
                </a:moveTo>
                <a:lnTo>
                  <a:pt x="1" y="10803"/>
                </a:lnTo>
                <a:lnTo>
                  <a:pt x="7202" y="17860"/>
                </a:lnTo>
                <a:lnTo>
                  <a:pt x="28806" y="17860"/>
                </a:lnTo>
                <a:lnTo>
                  <a:pt x="10803" y="1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"/>
          <p:cNvSpPr/>
          <p:nvPr/>
        </p:nvSpPr>
        <p:spPr>
          <a:xfrm rot="10800000" flipH="1">
            <a:off x="6633202" y="0"/>
            <a:ext cx="2510748" cy="5143536"/>
          </a:xfrm>
          <a:custGeom>
            <a:avLst/>
            <a:gdLst/>
            <a:ahLst/>
            <a:cxnLst/>
            <a:rect l="l" t="t" r="r" b="b"/>
            <a:pathLst>
              <a:path w="18004" h="35719" extrusionOk="0">
                <a:moveTo>
                  <a:pt x="18004" y="0"/>
                </a:moveTo>
                <a:lnTo>
                  <a:pt x="1" y="17860"/>
                </a:lnTo>
                <a:lnTo>
                  <a:pt x="18004" y="35719"/>
                </a:lnTo>
                <a:lnTo>
                  <a:pt x="18004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ctrTitle"/>
          </p:nvPr>
        </p:nvSpPr>
        <p:spPr>
          <a:xfrm>
            <a:off x="1323600" y="1805450"/>
            <a:ext cx="14844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400"/>
              <a:buNone/>
              <a:defRPr sz="2400">
                <a:solidFill>
                  <a:srgbClr val="97ADB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1"/>
          </p:nvPr>
        </p:nvSpPr>
        <p:spPr>
          <a:xfrm>
            <a:off x="1323600" y="2446450"/>
            <a:ext cx="14844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1200"/>
              <a:buNone/>
              <a:defRPr sz="1200">
                <a:solidFill>
                  <a:srgbClr val="97ADB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3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/>
          <p:nvPr/>
        </p:nvSpPr>
        <p:spPr>
          <a:xfrm rot="-3081663" flipH="1">
            <a:off x="4375192" y="407174"/>
            <a:ext cx="2573306" cy="3359860"/>
          </a:xfrm>
          <a:prstGeom prst="triangle">
            <a:avLst>
              <a:gd name="adj" fmla="val 0"/>
            </a:avLst>
          </a:pr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/>
          <p:nvPr/>
        </p:nvSpPr>
        <p:spPr>
          <a:xfrm flipH="1">
            <a:off x="5045400" y="-125"/>
            <a:ext cx="4098600" cy="5144100"/>
          </a:xfrm>
          <a:prstGeom prst="triangle">
            <a:avLst>
              <a:gd name="adj" fmla="val 0"/>
            </a:avLst>
          </a:pr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"/>
          <p:cNvSpPr/>
          <p:nvPr/>
        </p:nvSpPr>
        <p:spPr>
          <a:xfrm flipH="1">
            <a:off x="7486500" y="3063775"/>
            <a:ext cx="1657500" cy="2080200"/>
          </a:xfrm>
          <a:prstGeom prst="triangle">
            <a:avLst>
              <a:gd name="adj" fmla="val 0"/>
            </a:avLst>
          </a:pr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/>
          <p:nvPr/>
        </p:nvSpPr>
        <p:spPr>
          <a:xfrm rot="10800000">
            <a:off x="5045400" y="-125"/>
            <a:ext cx="4098600" cy="5144100"/>
          </a:xfrm>
          <a:prstGeom prst="triangle">
            <a:avLst>
              <a:gd name="adj" fmla="val 0"/>
            </a:avLst>
          </a:pr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"/>
          <p:cNvSpPr/>
          <p:nvPr/>
        </p:nvSpPr>
        <p:spPr>
          <a:xfrm rot="10800000">
            <a:off x="7486500" y="0"/>
            <a:ext cx="1657500" cy="2080200"/>
          </a:xfrm>
          <a:prstGeom prst="triangle">
            <a:avLst>
              <a:gd name="adj" fmla="val 0"/>
            </a:avLst>
          </a:pr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ctrTitle"/>
          </p:nvPr>
        </p:nvSpPr>
        <p:spPr>
          <a:xfrm flipH="1">
            <a:off x="6625125" y="1545625"/>
            <a:ext cx="1935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 2">
  <p:cSld name="CUSTOM_3_2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/>
          <p:nvPr/>
        </p:nvSpPr>
        <p:spPr>
          <a:xfrm rot="3081663">
            <a:off x="2166847" y="407174"/>
            <a:ext cx="2573306" cy="3359860"/>
          </a:xfrm>
          <a:prstGeom prst="triangle">
            <a:avLst>
              <a:gd name="adj" fmla="val 0"/>
            </a:avLst>
          </a:pr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0" y="-125"/>
            <a:ext cx="4098600" cy="5144100"/>
          </a:xfrm>
          <a:prstGeom prst="triangle">
            <a:avLst>
              <a:gd name="adj" fmla="val 0"/>
            </a:avLst>
          </a:pr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0" y="3063775"/>
            <a:ext cx="1657500" cy="2080200"/>
          </a:xfrm>
          <a:prstGeom prst="triangle">
            <a:avLst>
              <a:gd name="adj" fmla="val 0"/>
            </a:avLst>
          </a:pr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/>
          <p:nvPr/>
        </p:nvSpPr>
        <p:spPr>
          <a:xfrm rot="10800000" flipH="1">
            <a:off x="0" y="-125"/>
            <a:ext cx="4098600" cy="5144100"/>
          </a:xfrm>
          <a:prstGeom prst="triangle">
            <a:avLst>
              <a:gd name="adj" fmla="val 0"/>
            </a:avLst>
          </a:pr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9"/>
          <p:cNvSpPr/>
          <p:nvPr/>
        </p:nvSpPr>
        <p:spPr>
          <a:xfrm rot="10800000" flipH="1">
            <a:off x="0" y="0"/>
            <a:ext cx="1657500" cy="2080200"/>
          </a:xfrm>
          <a:prstGeom prst="triangle">
            <a:avLst>
              <a:gd name="adj" fmla="val 0"/>
            </a:avLst>
          </a:pr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ctrTitle"/>
          </p:nvPr>
        </p:nvSpPr>
        <p:spPr>
          <a:xfrm>
            <a:off x="555220" y="1545625"/>
            <a:ext cx="1935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+ SUBTITLE">
  <p:cSld name="CUSTOM_4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>
            <a:off x="-8000" y="0"/>
            <a:ext cx="9160179" cy="5170199"/>
          </a:xfrm>
          <a:custGeom>
            <a:avLst/>
            <a:gdLst/>
            <a:ahLst/>
            <a:cxnLst/>
            <a:rect l="l" t="t" r="r" b="b"/>
            <a:pathLst>
              <a:path w="65534" h="35683" extrusionOk="0">
                <a:moveTo>
                  <a:pt x="1" y="0"/>
                </a:moveTo>
                <a:lnTo>
                  <a:pt x="1" y="35683"/>
                </a:lnTo>
                <a:lnTo>
                  <a:pt x="65533" y="35683"/>
                </a:lnTo>
                <a:lnTo>
                  <a:pt x="65533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-8000" y="0"/>
            <a:ext cx="9160179" cy="5170199"/>
          </a:xfrm>
          <a:custGeom>
            <a:avLst/>
            <a:gdLst/>
            <a:ahLst/>
            <a:cxnLst/>
            <a:rect l="l" t="t" r="r" b="b"/>
            <a:pathLst>
              <a:path w="65534" h="35683" extrusionOk="0">
                <a:moveTo>
                  <a:pt x="1" y="0"/>
                </a:moveTo>
                <a:lnTo>
                  <a:pt x="1" y="35683"/>
                </a:lnTo>
                <a:lnTo>
                  <a:pt x="65533" y="35683"/>
                </a:lnTo>
                <a:lnTo>
                  <a:pt x="65533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4833784" y="0"/>
            <a:ext cx="4298158" cy="3083457"/>
          </a:xfrm>
          <a:custGeom>
            <a:avLst/>
            <a:gdLst/>
            <a:ahLst/>
            <a:cxnLst/>
            <a:rect l="l" t="t" r="r" b="b"/>
            <a:pathLst>
              <a:path w="30750" h="21281" extrusionOk="0">
                <a:moveTo>
                  <a:pt x="11846" y="0"/>
                </a:moveTo>
                <a:lnTo>
                  <a:pt x="0" y="11703"/>
                </a:lnTo>
                <a:lnTo>
                  <a:pt x="9470" y="21280"/>
                </a:lnTo>
                <a:lnTo>
                  <a:pt x="30750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-8000" y="0"/>
            <a:ext cx="8178661" cy="5170199"/>
          </a:xfrm>
          <a:custGeom>
            <a:avLst/>
            <a:gdLst/>
            <a:ahLst/>
            <a:cxnLst/>
            <a:rect l="l" t="t" r="r" b="b"/>
            <a:pathLst>
              <a:path w="58512" h="35683" extrusionOk="0">
                <a:moveTo>
                  <a:pt x="1" y="0"/>
                </a:moveTo>
                <a:lnTo>
                  <a:pt x="1" y="5077"/>
                </a:lnTo>
                <a:lnTo>
                  <a:pt x="30606" y="35683"/>
                </a:lnTo>
                <a:lnTo>
                  <a:pt x="58512" y="35683"/>
                </a:lnTo>
                <a:lnTo>
                  <a:pt x="22793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 rot="5400000">
            <a:off x="3334300" y="-2001150"/>
            <a:ext cx="2475600" cy="916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E707B"/>
              </a:solidFill>
            </a:endParaRPr>
          </a:p>
        </p:txBody>
      </p:sp>
      <p:sp>
        <p:nvSpPr>
          <p:cNvPr id="177" name="Google Shape;177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06255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7200"/>
              <a:buNone/>
              <a:defRPr sz="7200">
                <a:solidFill>
                  <a:srgbClr val="2D2D3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8" name="Google Shape;178;p20"/>
          <p:cNvSpPr/>
          <p:nvPr/>
        </p:nvSpPr>
        <p:spPr>
          <a:xfrm>
            <a:off x="3177830" y="0"/>
            <a:ext cx="3311888" cy="1695677"/>
          </a:xfrm>
          <a:custGeom>
            <a:avLst/>
            <a:gdLst/>
            <a:ahLst/>
            <a:cxnLst/>
            <a:rect l="l" t="t" r="r" b="b"/>
            <a:pathLst>
              <a:path w="23694" h="11703" extrusionOk="0">
                <a:moveTo>
                  <a:pt x="1" y="0"/>
                </a:moveTo>
                <a:lnTo>
                  <a:pt x="11847" y="11703"/>
                </a:lnTo>
                <a:lnTo>
                  <a:pt x="23693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8000" y="735623"/>
            <a:ext cx="4278170" cy="4434580"/>
          </a:xfrm>
          <a:custGeom>
            <a:avLst/>
            <a:gdLst/>
            <a:ahLst/>
            <a:cxnLst/>
            <a:rect l="l" t="t" r="r" b="b"/>
            <a:pathLst>
              <a:path w="30607" h="30606" extrusionOk="0">
                <a:moveTo>
                  <a:pt x="1" y="0"/>
                </a:moveTo>
                <a:lnTo>
                  <a:pt x="1" y="20560"/>
                </a:lnTo>
                <a:lnTo>
                  <a:pt x="10047" y="30606"/>
                </a:lnTo>
                <a:lnTo>
                  <a:pt x="30606" y="30606"/>
                </a:lnTo>
                <a:lnTo>
                  <a:pt x="1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1"/>
          </p:nvPr>
        </p:nvSpPr>
        <p:spPr>
          <a:xfrm>
            <a:off x="1752600" y="2805450"/>
            <a:ext cx="56604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SUBTITLES">
  <p:cSld name="CUSTOM_7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/>
          <p:nvPr/>
        </p:nvSpPr>
        <p:spPr>
          <a:xfrm rot="10800000" flipH="1">
            <a:off x="-8000" y="3"/>
            <a:ext cx="9160179" cy="5170199"/>
          </a:xfrm>
          <a:custGeom>
            <a:avLst/>
            <a:gdLst/>
            <a:ahLst/>
            <a:cxnLst/>
            <a:rect l="l" t="t" r="r" b="b"/>
            <a:pathLst>
              <a:path w="65534" h="35683" extrusionOk="0">
                <a:moveTo>
                  <a:pt x="1" y="0"/>
                </a:moveTo>
                <a:lnTo>
                  <a:pt x="1" y="35683"/>
                </a:lnTo>
                <a:lnTo>
                  <a:pt x="65533" y="35683"/>
                </a:lnTo>
                <a:lnTo>
                  <a:pt x="65533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 rot="10800000" flipH="1">
            <a:off x="-8000" y="3"/>
            <a:ext cx="9160179" cy="5170199"/>
          </a:xfrm>
          <a:custGeom>
            <a:avLst/>
            <a:gdLst/>
            <a:ahLst/>
            <a:cxnLst/>
            <a:rect l="l" t="t" r="r" b="b"/>
            <a:pathLst>
              <a:path w="65534" h="35683" extrusionOk="0">
                <a:moveTo>
                  <a:pt x="1" y="0"/>
                </a:moveTo>
                <a:lnTo>
                  <a:pt x="1" y="35683"/>
                </a:lnTo>
                <a:lnTo>
                  <a:pt x="65533" y="35683"/>
                </a:lnTo>
                <a:lnTo>
                  <a:pt x="65533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 rot="10800000" flipH="1">
            <a:off x="4833784" y="2086745"/>
            <a:ext cx="4298158" cy="3083457"/>
          </a:xfrm>
          <a:custGeom>
            <a:avLst/>
            <a:gdLst/>
            <a:ahLst/>
            <a:cxnLst/>
            <a:rect l="l" t="t" r="r" b="b"/>
            <a:pathLst>
              <a:path w="30750" h="21281" extrusionOk="0">
                <a:moveTo>
                  <a:pt x="11846" y="0"/>
                </a:moveTo>
                <a:lnTo>
                  <a:pt x="0" y="11703"/>
                </a:lnTo>
                <a:lnTo>
                  <a:pt x="9470" y="21280"/>
                </a:lnTo>
                <a:lnTo>
                  <a:pt x="30750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1"/>
          <p:cNvSpPr/>
          <p:nvPr/>
        </p:nvSpPr>
        <p:spPr>
          <a:xfrm rot="10800000" flipH="1">
            <a:off x="-8000" y="3"/>
            <a:ext cx="8178661" cy="5170199"/>
          </a:xfrm>
          <a:custGeom>
            <a:avLst/>
            <a:gdLst/>
            <a:ahLst/>
            <a:cxnLst/>
            <a:rect l="l" t="t" r="r" b="b"/>
            <a:pathLst>
              <a:path w="58512" h="35683" extrusionOk="0">
                <a:moveTo>
                  <a:pt x="1" y="0"/>
                </a:moveTo>
                <a:lnTo>
                  <a:pt x="1" y="5077"/>
                </a:lnTo>
                <a:lnTo>
                  <a:pt x="30606" y="35683"/>
                </a:lnTo>
                <a:lnTo>
                  <a:pt x="58512" y="35683"/>
                </a:lnTo>
                <a:lnTo>
                  <a:pt x="22793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1"/>
          <p:cNvSpPr/>
          <p:nvPr/>
        </p:nvSpPr>
        <p:spPr>
          <a:xfrm rot="5400000" flipH="1">
            <a:off x="3334300" y="-1988848"/>
            <a:ext cx="2475600" cy="916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E707B"/>
              </a:solidFill>
            </a:endParaRPr>
          </a:p>
        </p:txBody>
      </p:sp>
      <p:sp>
        <p:nvSpPr>
          <p:cNvPr id="187" name="Google Shape;187;p21"/>
          <p:cNvSpPr/>
          <p:nvPr/>
        </p:nvSpPr>
        <p:spPr>
          <a:xfrm rot="10800000" flipH="1">
            <a:off x="3177830" y="3474525"/>
            <a:ext cx="3311888" cy="1695677"/>
          </a:xfrm>
          <a:custGeom>
            <a:avLst/>
            <a:gdLst/>
            <a:ahLst/>
            <a:cxnLst/>
            <a:rect l="l" t="t" r="r" b="b"/>
            <a:pathLst>
              <a:path w="23694" h="11703" extrusionOk="0">
                <a:moveTo>
                  <a:pt x="1" y="0"/>
                </a:moveTo>
                <a:lnTo>
                  <a:pt x="11847" y="11703"/>
                </a:lnTo>
                <a:lnTo>
                  <a:pt x="23693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1"/>
          <p:cNvSpPr/>
          <p:nvPr/>
        </p:nvSpPr>
        <p:spPr>
          <a:xfrm rot="5400000">
            <a:off x="2730100" y="-1988850"/>
            <a:ext cx="3684000" cy="916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E707B"/>
              </a:solidFill>
            </a:endParaRPr>
          </a:p>
        </p:txBody>
      </p:sp>
      <p:sp>
        <p:nvSpPr>
          <p:cNvPr id="189" name="Google Shape;189;p21"/>
          <p:cNvSpPr txBox="1">
            <a:spLocks noGrp="1"/>
          </p:cNvSpPr>
          <p:nvPr>
            <p:ph type="title" hasCustomPrompt="1"/>
          </p:nvPr>
        </p:nvSpPr>
        <p:spPr>
          <a:xfrm>
            <a:off x="314550" y="813150"/>
            <a:ext cx="85206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-277450" y="1597038"/>
            <a:ext cx="97206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title" idx="2" hasCustomPrompt="1"/>
          </p:nvPr>
        </p:nvSpPr>
        <p:spPr>
          <a:xfrm>
            <a:off x="314550" y="1960700"/>
            <a:ext cx="85206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3"/>
          </p:nvPr>
        </p:nvSpPr>
        <p:spPr>
          <a:xfrm>
            <a:off x="-277450" y="2744588"/>
            <a:ext cx="97206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title" idx="4" hasCustomPrompt="1"/>
          </p:nvPr>
        </p:nvSpPr>
        <p:spPr>
          <a:xfrm>
            <a:off x="314550" y="3146350"/>
            <a:ext cx="85206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5"/>
          </p:nvPr>
        </p:nvSpPr>
        <p:spPr>
          <a:xfrm>
            <a:off x="-277450" y="3930238"/>
            <a:ext cx="97206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5" name="Google Shape;195;p21"/>
          <p:cNvSpPr/>
          <p:nvPr/>
        </p:nvSpPr>
        <p:spPr>
          <a:xfrm rot="10800000" flipH="1">
            <a:off x="-8000" y="0"/>
            <a:ext cx="4278170" cy="4434580"/>
          </a:xfrm>
          <a:custGeom>
            <a:avLst/>
            <a:gdLst/>
            <a:ahLst/>
            <a:cxnLst/>
            <a:rect l="l" t="t" r="r" b="b"/>
            <a:pathLst>
              <a:path w="30607" h="30606" extrusionOk="0">
                <a:moveTo>
                  <a:pt x="1" y="0"/>
                </a:moveTo>
                <a:lnTo>
                  <a:pt x="1" y="20560"/>
                </a:lnTo>
                <a:lnTo>
                  <a:pt x="10047" y="30606"/>
                </a:lnTo>
                <a:lnTo>
                  <a:pt x="30606" y="30606"/>
                </a:lnTo>
                <a:lnTo>
                  <a:pt x="1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LAST TITLE 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flipH="1">
            <a:off x="0" y="0"/>
            <a:ext cx="9139371" cy="5143360"/>
          </a:xfrm>
          <a:custGeom>
            <a:avLst/>
            <a:gdLst/>
            <a:ahLst/>
            <a:cxnLst/>
            <a:rect l="l" t="t" r="r" b="b"/>
            <a:pathLst>
              <a:path w="67802" h="36907" extrusionOk="0">
                <a:moveTo>
                  <a:pt x="1" y="0"/>
                </a:moveTo>
                <a:lnTo>
                  <a:pt x="1" y="36907"/>
                </a:lnTo>
                <a:lnTo>
                  <a:pt x="67802" y="36907"/>
                </a:lnTo>
                <a:lnTo>
                  <a:pt x="67802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flipH="1">
            <a:off x="4796888" y="2041530"/>
            <a:ext cx="4342483" cy="3101800"/>
          </a:xfrm>
          <a:custGeom>
            <a:avLst/>
            <a:gdLst/>
            <a:ahLst/>
            <a:cxnLst/>
            <a:rect l="l" t="t" r="r" b="b"/>
            <a:pathLst>
              <a:path w="31940" h="21893" extrusionOk="0">
                <a:moveTo>
                  <a:pt x="22037" y="1"/>
                </a:moveTo>
                <a:lnTo>
                  <a:pt x="1" y="21893"/>
                </a:lnTo>
                <a:lnTo>
                  <a:pt x="19661" y="21893"/>
                </a:lnTo>
                <a:lnTo>
                  <a:pt x="31939" y="9759"/>
                </a:lnTo>
                <a:lnTo>
                  <a:pt x="22037" y="1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2042943" y="0"/>
            <a:ext cx="3781000" cy="1967066"/>
          </a:xfrm>
          <a:custGeom>
            <a:avLst/>
            <a:gdLst/>
            <a:ahLst/>
            <a:cxnLst/>
            <a:rect l="l" t="t" r="r" b="b"/>
            <a:pathLst>
              <a:path w="28050" h="14115" extrusionOk="0">
                <a:moveTo>
                  <a:pt x="0" y="0"/>
                </a:moveTo>
                <a:lnTo>
                  <a:pt x="14079" y="14115"/>
                </a:lnTo>
                <a:lnTo>
                  <a:pt x="28050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3193567" y="3452213"/>
            <a:ext cx="3295738" cy="1691134"/>
          </a:xfrm>
          <a:custGeom>
            <a:avLst/>
            <a:gdLst/>
            <a:ahLst/>
            <a:cxnLst/>
            <a:rect l="l" t="t" r="r" b="b"/>
            <a:pathLst>
              <a:path w="24450" h="12135" extrusionOk="0">
                <a:moveTo>
                  <a:pt x="12279" y="1"/>
                </a:moveTo>
                <a:lnTo>
                  <a:pt x="1" y="12135"/>
                </a:lnTo>
                <a:lnTo>
                  <a:pt x="24449" y="12135"/>
                </a:lnTo>
                <a:lnTo>
                  <a:pt x="12279" y="1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848924" y="0"/>
            <a:ext cx="7848304" cy="5143360"/>
          </a:xfrm>
          <a:custGeom>
            <a:avLst/>
            <a:gdLst/>
            <a:ahLst/>
            <a:cxnLst/>
            <a:rect l="l" t="t" r="r" b="b"/>
            <a:pathLst>
              <a:path w="58224" h="36907" extrusionOk="0">
                <a:moveTo>
                  <a:pt x="0" y="0"/>
                </a:moveTo>
                <a:lnTo>
                  <a:pt x="36907" y="36907"/>
                </a:lnTo>
                <a:lnTo>
                  <a:pt x="58223" y="36907"/>
                </a:lnTo>
                <a:lnTo>
                  <a:pt x="21316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413650" y="2224525"/>
            <a:ext cx="8312100" cy="6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2200" y="2768025"/>
            <a:ext cx="9139500" cy="13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3070700" y="3078525"/>
            <a:ext cx="2997900" cy="7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1400"/>
              <a:buNone/>
              <a:defRPr>
                <a:solidFill>
                  <a:srgbClr val="97ADB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8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9143900" cy="5143471"/>
          </a:xfrm>
          <a:custGeom>
            <a:avLst/>
            <a:gdLst/>
            <a:ahLst/>
            <a:cxnLst/>
            <a:rect l="l" t="t" r="r" b="b"/>
            <a:pathLst>
              <a:path w="65570" h="35539" extrusionOk="0">
                <a:moveTo>
                  <a:pt x="1" y="0"/>
                </a:moveTo>
                <a:lnTo>
                  <a:pt x="1" y="35539"/>
                </a:lnTo>
                <a:lnTo>
                  <a:pt x="65569" y="35539"/>
                </a:lnTo>
                <a:lnTo>
                  <a:pt x="65569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20081" y="2058331"/>
            <a:ext cx="4293324" cy="3085156"/>
          </a:xfrm>
          <a:custGeom>
            <a:avLst/>
            <a:gdLst/>
            <a:ahLst/>
            <a:cxnLst/>
            <a:rect l="l" t="t" r="r" b="b"/>
            <a:pathLst>
              <a:path w="30787" h="21317" extrusionOk="0">
                <a:moveTo>
                  <a:pt x="21317" y="1"/>
                </a:moveTo>
                <a:lnTo>
                  <a:pt x="1" y="21317"/>
                </a:lnTo>
                <a:lnTo>
                  <a:pt x="18904" y="21317"/>
                </a:lnTo>
                <a:lnTo>
                  <a:pt x="30786" y="9615"/>
                </a:lnTo>
                <a:lnTo>
                  <a:pt x="21317" y="1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2656333" y="3449753"/>
            <a:ext cx="3309068" cy="1693746"/>
          </a:xfrm>
          <a:custGeom>
            <a:avLst/>
            <a:gdLst/>
            <a:ahLst/>
            <a:cxnLst/>
            <a:rect l="l" t="t" r="r" b="b"/>
            <a:pathLst>
              <a:path w="23729" h="11703" extrusionOk="0">
                <a:moveTo>
                  <a:pt x="11882" y="1"/>
                </a:moveTo>
                <a:lnTo>
                  <a:pt x="0" y="11703"/>
                </a:lnTo>
                <a:lnTo>
                  <a:pt x="23729" y="11703"/>
                </a:lnTo>
                <a:lnTo>
                  <a:pt x="11882" y="1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984132" y="0"/>
            <a:ext cx="8159784" cy="5143471"/>
          </a:xfrm>
          <a:custGeom>
            <a:avLst/>
            <a:gdLst/>
            <a:ahLst/>
            <a:cxnLst/>
            <a:rect l="l" t="t" r="r" b="b"/>
            <a:pathLst>
              <a:path w="58513" h="35539" extrusionOk="0">
                <a:moveTo>
                  <a:pt x="1" y="0"/>
                </a:moveTo>
                <a:lnTo>
                  <a:pt x="35720" y="35539"/>
                </a:lnTo>
                <a:lnTo>
                  <a:pt x="58512" y="35539"/>
                </a:lnTo>
                <a:lnTo>
                  <a:pt x="58512" y="30606"/>
                </a:lnTo>
                <a:lnTo>
                  <a:pt x="27906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flipH="1">
            <a:off x="2045200" y="1097200"/>
            <a:ext cx="5053500" cy="296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2556300" y="2874202"/>
            <a:ext cx="4031400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400"/>
              <a:buNone/>
              <a:defRPr sz="1400">
                <a:solidFill>
                  <a:srgbClr val="2D2D3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>
                <a:solidFill>
                  <a:srgbClr val="2D2D3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>
                <a:solidFill>
                  <a:srgbClr val="2D2D3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>
                <a:solidFill>
                  <a:srgbClr val="2D2D3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>
                <a:solidFill>
                  <a:srgbClr val="2D2D3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>
                <a:solidFill>
                  <a:srgbClr val="2D2D3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>
                <a:solidFill>
                  <a:srgbClr val="2D2D3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>
                <a:solidFill>
                  <a:srgbClr val="2D2D3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>
                <a:solidFill>
                  <a:srgbClr val="2D2D30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2556300" y="1938588"/>
            <a:ext cx="3480300" cy="9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4875754" y="0"/>
            <a:ext cx="4268223" cy="4429530"/>
          </a:xfrm>
          <a:custGeom>
            <a:avLst/>
            <a:gdLst/>
            <a:ahLst/>
            <a:cxnLst/>
            <a:rect l="l" t="t" r="r" b="b"/>
            <a:pathLst>
              <a:path w="30607" h="30606" extrusionOk="0">
                <a:moveTo>
                  <a:pt x="0" y="0"/>
                </a:moveTo>
                <a:lnTo>
                  <a:pt x="30606" y="30606"/>
                </a:lnTo>
                <a:lnTo>
                  <a:pt x="30606" y="9902"/>
                </a:lnTo>
                <a:lnTo>
                  <a:pt x="20560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ITLE_AND_BODY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 rot="10800000" flipH="1">
            <a:off x="0" y="28"/>
            <a:ext cx="9143900" cy="5143471"/>
          </a:xfrm>
          <a:custGeom>
            <a:avLst/>
            <a:gdLst/>
            <a:ahLst/>
            <a:cxnLst/>
            <a:rect l="l" t="t" r="r" b="b"/>
            <a:pathLst>
              <a:path w="65570" h="35539" extrusionOk="0">
                <a:moveTo>
                  <a:pt x="1" y="0"/>
                </a:moveTo>
                <a:lnTo>
                  <a:pt x="1" y="35539"/>
                </a:lnTo>
                <a:lnTo>
                  <a:pt x="65569" y="35539"/>
                </a:lnTo>
                <a:lnTo>
                  <a:pt x="65569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10800000" flipH="1">
            <a:off x="3450158" y="0"/>
            <a:ext cx="3309068" cy="1693746"/>
          </a:xfrm>
          <a:custGeom>
            <a:avLst/>
            <a:gdLst/>
            <a:ahLst/>
            <a:cxnLst/>
            <a:rect l="l" t="t" r="r" b="b"/>
            <a:pathLst>
              <a:path w="23729" h="11703" extrusionOk="0">
                <a:moveTo>
                  <a:pt x="11882" y="1"/>
                </a:moveTo>
                <a:lnTo>
                  <a:pt x="0" y="11703"/>
                </a:lnTo>
                <a:lnTo>
                  <a:pt x="23729" y="11703"/>
                </a:lnTo>
                <a:lnTo>
                  <a:pt x="11882" y="1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 rot="10800000" flipH="1">
            <a:off x="4875779" y="713969"/>
            <a:ext cx="4268223" cy="4429530"/>
          </a:xfrm>
          <a:custGeom>
            <a:avLst/>
            <a:gdLst/>
            <a:ahLst/>
            <a:cxnLst/>
            <a:rect l="l" t="t" r="r" b="b"/>
            <a:pathLst>
              <a:path w="30607" h="30606" extrusionOk="0">
                <a:moveTo>
                  <a:pt x="0" y="0"/>
                </a:moveTo>
                <a:lnTo>
                  <a:pt x="30606" y="30606"/>
                </a:lnTo>
                <a:lnTo>
                  <a:pt x="30606" y="9902"/>
                </a:lnTo>
                <a:lnTo>
                  <a:pt x="20560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10800000" flipH="1">
            <a:off x="2171925" y="-30280"/>
            <a:ext cx="4336272" cy="3110204"/>
          </a:xfrm>
          <a:custGeom>
            <a:avLst/>
            <a:gdLst/>
            <a:ahLst/>
            <a:cxnLst/>
            <a:rect l="l" t="t" r="r" b="b"/>
            <a:pathLst>
              <a:path w="30787" h="21317" extrusionOk="0">
                <a:moveTo>
                  <a:pt x="21317" y="1"/>
                </a:moveTo>
                <a:lnTo>
                  <a:pt x="1" y="21317"/>
                </a:lnTo>
                <a:lnTo>
                  <a:pt x="18904" y="21317"/>
                </a:lnTo>
                <a:lnTo>
                  <a:pt x="30786" y="9615"/>
                </a:lnTo>
                <a:lnTo>
                  <a:pt x="21317" y="1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rot="10800000" flipH="1">
            <a:off x="984107" y="28"/>
            <a:ext cx="8159784" cy="5143471"/>
          </a:xfrm>
          <a:custGeom>
            <a:avLst/>
            <a:gdLst/>
            <a:ahLst/>
            <a:cxnLst/>
            <a:rect l="l" t="t" r="r" b="b"/>
            <a:pathLst>
              <a:path w="58513" h="35539" extrusionOk="0">
                <a:moveTo>
                  <a:pt x="1" y="0"/>
                </a:moveTo>
                <a:lnTo>
                  <a:pt x="35720" y="35539"/>
                </a:lnTo>
                <a:lnTo>
                  <a:pt x="58512" y="35539"/>
                </a:lnTo>
                <a:lnTo>
                  <a:pt x="58512" y="30606"/>
                </a:lnTo>
                <a:lnTo>
                  <a:pt x="27906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/>
          </p:nvPr>
        </p:nvSpPr>
        <p:spPr>
          <a:xfrm flipH="1">
            <a:off x="574234" y="524525"/>
            <a:ext cx="3742800" cy="6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 rot="10800000">
            <a:off x="77" y="28"/>
            <a:ext cx="9143900" cy="5143471"/>
          </a:xfrm>
          <a:custGeom>
            <a:avLst/>
            <a:gdLst/>
            <a:ahLst/>
            <a:cxnLst/>
            <a:rect l="l" t="t" r="r" b="b"/>
            <a:pathLst>
              <a:path w="65570" h="35539" extrusionOk="0">
                <a:moveTo>
                  <a:pt x="1" y="0"/>
                </a:moveTo>
                <a:lnTo>
                  <a:pt x="1" y="35539"/>
                </a:lnTo>
                <a:lnTo>
                  <a:pt x="65569" y="35539"/>
                </a:lnTo>
                <a:lnTo>
                  <a:pt x="65569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 rot="10800000">
            <a:off x="4787630" y="-4"/>
            <a:ext cx="4336272" cy="3110204"/>
          </a:xfrm>
          <a:custGeom>
            <a:avLst/>
            <a:gdLst/>
            <a:ahLst/>
            <a:cxnLst/>
            <a:rect l="l" t="t" r="r" b="b"/>
            <a:pathLst>
              <a:path w="30787" h="21317" extrusionOk="0">
                <a:moveTo>
                  <a:pt x="21317" y="1"/>
                </a:moveTo>
                <a:lnTo>
                  <a:pt x="1" y="21317"/>
                </a:lnTo>
                <a:lnTo>
                  <a:pt x="18904" y="21317"/>
                </a:lnTo>
                <a:lnTo>
                  <a:pt x="30786" y="9615"/>
                </a:lnTo>
                <a:lnTo>
                  <a:pt x="21317" y="1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rot="10800000">
            <a:off x="61" y="28"/>
            <a:ext cx="8159784" cy="5143471"/>
          </a:xfrm>
          <a:custGeom>
            <a:avLst/>
            <a:gdLst/>
            <a:ahLst/>
            <a:cxnLst/>
            <a:rect l="l" t="t" r="r" b="b"/>
            <a:pathLst>
              <a:path w="58513" h="35539" extrusionOk="0">
                <a:moveTo>
                  <a:pt x="1" y="0"/>
                </a:moveTo>
                <a:lnTo>
                  <a:pt x="35720" y="35539"/>
                </a:lnTo>
                <a:lnTo>
                  <a:pt x="58512" y="35539"/>
                </a:lnTo>
                <a:lnTo>
                  <a:pt x="58512" y="30606"/>
                </a:lnTo>
                <a:lnTo>
                  <a:pt x="27906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rot="10800000">
            <a:off x="0" y="713969"/>
            <a:ext cx="4268223" cy="4429530"/>
          </a:xfrm>
          <a:custGeom>
            <a:avLst/>
            <a:gdLst/>
            <a:ahLst/>
            <a:cxnLst/>
            <a:rect l="l" t="t" r="r" b="b"/>
            <a:pathLst>
              <a:path w="30607" h="30606" extrusionOk="0">
                <a:moveTo>
                  <a:pt x="0" y="0"/>
                </a:moveTo>
                <a:lnTo>
                  <a:pt x="30606" y="30606"/>
                </a:lnTo>
                <a:lnTo>
                  <a:pt x="30606" y="9902"/>
                </a:lnTo>
                <a:lnTo>
                  <a:pt x="20560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 flipH="1">
            <a:off x="4836925" y="1097200"/>
            <a:ext cx="4336200" cy="296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5909598" y="1694850"/>
            <a:ext cx="2655300" cy="148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>
            <a:off x="5909599" y="3220225"/>
            <a:ext cx="265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 rot="10800000">
            <a:off x="3178576" y="0"/>
            <a:ext cx="3309068" cy="1693746"/>
          </a:xfrm>
          <a:custGeom>
            <a:avLst/>
            <a:gdLst/>
            <a:ahLst/>
            <a:cxnLst/>
            <a:rect l="l" t="t" r="r" b="b"/>
            <a:pathLst>
              <a:path w="23729" h="11703" extrusionOk="0">
                <a:moveTo>
                  <a:pt x="11882" y="1"/>
                </a:moveTo>
                <a:lnTo>
                  <a:pt x="0" y="11703"/>
                </a:lnTo>
                <a:lnTo>
                  <a:pt x="23729" y="11703"/>
                </a:lnTo>
                <a:lnTo>
                  <a:pt x="11882" y="1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">
  <p:cSld name="CUSTOM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 flipH="1">
            <a:off x="-34" y="0"/>
            <a:ext cx="9158514" cy="5143471"/>
          </a:xfrm>
          <a:custGeom>
            <a:avLst/>
            <a:gdLst/>
            <a:ahLst/>
            <a:cxnLst/>
            <a:rect l="l" t="t" r="r" b="b"/>
            <a:pathLst>
              <a:path w="65569" h="35539" extrusionOk="0">
                <a:moveTo>
                  <a:pt x="1" y="0"/>
                </a:moveTo>
                <a:lnTo>
                  <a:pt x="1" y="35539"/>
                </a:lnTo>
                <a:lnTo>
                  <a:pt x="65569" y="35539"/>
                </a:lnTo>
                <a:lnTo>
                  <a:pt x="65569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 flipH="1">
            <a:off x="3751881" y="0"/>
            <a:ext cx="5406598" cy="5143471"/>
          </a:xfrm>
          <a:custGeom>
            <a:avLst/>
            <a:gdLst/>
            <a:ahLst/>
            <a:cxnLst/>
            <a:rect l="l" t="t" r="r" b="b"/>
            <a:pathLst>
              <a:path w="38708" h="35539" extrusionOk="0">
                <a:moveTo>
                  <a:pt x="1" y="0"/>
                </a:moveTo>
                <a:lnTo>
                  <a:pt x="1" y="35539"/>
                </a:lnTo>
                <a:lnTo>
                  <a:pt x="11847" y="35539"/>
                </a:lnTo>
                <a:lnTo>
                  <a:pt x="38708" y="8678"/>
                </a:lnTo>
                <a:lnTo>
                  <a:pt x="29850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flipH="1">
            <a:off x="6704084" y="0"/>
            <a:ext cx="2454396" cy="2517101"/>
          </a:xfrm>
          <a:custGeom>
            <a:avLst/>
            <a:gdLst/>
            <a:ahLst/>
            <a:cxnLst/>
            <a:rect l="l" t="t" r="r" b="b"/>
            <a:pathLst>
              <a:path w="17572" h="17392" extrusionOk="0">
                <a:moveTo>
                  <a:pt x="1" y="0"/>
                </a:moveTo>
                <a:lnTo>
                  <a:pt x="1" y="17391"/>
                </a:lnTo>
                <a:lnTo>
                  <a:pt x="17572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6704084" y="0"/>
            <a:ext cx="2454396" cy="2517101"/>
          </a:xfrm>
          <a:custGeom>
            <a:avLst/>
            <a:gdLst/>
            <a:ahLst/>
            <a:cxnLst/>
            <a:rect l="l" t="t" r="r" b="b"/>
            <a:pathLst>
              <a:path w="17572" h="17392" extrusionOk="0">
                <a:moveTo>
                  <a:pt x="1" y="0"/>
                </a:moveTo>
                <a:lnTo>
                  <a:pt x="1" y="17391"/>
                </a:lnTo>
                <a:lnTo>
                  <a:pt x="17572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75" y="528825"/>
            <a:ext cx="9158400" cy="410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ctrTitle"/>
          </p:nvPr>
        </p:nvSpPr>
        <p:spPr>
          <a:xfrm>
            <a:off x="5349805" y="-25"/>
            <a:ext cx="3214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6766980" y="2052575"/>
            <a:ext cx="1797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200"/>
              <a:buNone/>
              <a:defRPr sz="1200">
                <a:solidFill>
                  <a:srgbClr val="2D2D3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7"/>
          <p:cNvSpPr/>
          <p:nvPr/>
        </p:nvSpPr>
        <p:spPr>
          <a:xfrm flipH="1">
            <a:off x="0" y="3189233"/>
            <a:ext cx="3792217" cy="1954255"/>
          </a:xfrm>
          <a:custGeom>
            <a:avLst/>
            <a:gdLst/>
            <a:ahLst/>
            <a:cxnLst/>
            <a:rect l="l" t="t" r="r" b="b"/>
            <a:pathLst>
              <a:path w="27150" h="13503" extrusionOk="0">
                <a:moveTo>
                  <a:pt x="13647" y="0"/>
                </a:moveTo>
                <a:lnTo>
                  <a:pt x="1" y="13503"/>
                </a:lnTo>
                <a:lnTo>
                  <a:pt x="27150" y="13503"/>
                </a:lnTo>
                <a:lnTo>
                  <a:pt x="13647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flipH="1">
            <a:off x="7" y="0"/>
            <a:ext cx="4989105" cy="5143471"/>
          </a:xfrm>
          <a:custGeom>
            <a:avLst/>
            <a:gdLst/>
            <a:ahLst/>
            <a:cxnLst/>
            <a:rect l="l" t="t" r="r" b="b"/>
            <a:pathLst>
              <a:path w="35719" h="35539" extrusionOk="0">
                <a:moveTo>
                  <a:pt x="0" y="0"/>
                </a:moveTo>
                <a:lnTo>
                  <a:pt x="35719" y="35539"/>
                </a:lnTo>
                <a:lnTo>
                  <a:pt x="35719" y="15591"/>
                </a:lnTo>
                <a:lnTo>
                  <a:pt x="20128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 3">
  <p:cSld name="CUSTOM_1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 rot="10800000">
            <a:off x="-34" y="18"/>
            <a:ext cx="9158514" cy="5143471"/>
          </a:xfrm>
          <a:custGeom>
            <a:avLst/>
            <a:gdLst/>
            <a:ahLst/>
            <a:cxnLst/>
            <a:rect l="l" t="t" r="r" b="b"/>
            <a:pathLst>
              <a:path w="65569" h="35539" extrusionOk="0">
                <a:moveTo>
                  <a:pt x="1" y="0"/>
                </a:moveTo>
                <a:lnTo>
                  <a:pt x="1" y="35539"/>
                </a:lnTo>
                <a:lnTo>
                  <a:pt x="65569" y="35539"/>
                </a:lnTo>
                <a:lnTo>
                  <a:pt x="65569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 rot="10800000">
            <a:off x="3751869" y="567676"/>
            <a:ext cx="4809856" cy="4575824"/>
          </a:xfrm>
          <a:custGeom>
            <a:avLst/>
            <a:gdLst/>
            <a:ahLst/>
            <a:cxnLst/>
            <a:rect l="l" t="t" r="r" b="b"/>
            <a:pathLst>
              <a:path w="38708" h="35539" extrusionOk="0">
                <a:moveTo>
                  <a:pt x="1" y="0"/>
                </a:moveTo>
                <a:lnTo>
                  <a:pt x="1" y="35539"/>
                </a:lnTo>
                <a:lnTo>
                  <a:pt x="11847" y="35539"/>
                </a:lnTo>
                <a:lnTo>
                  <a:pt x="38708" y="8678"/>
                </a:lnTo>
                <a:lnTo>
                  <a:pt x="29850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 rot="10800000">
            <a:off x="7644517" y="3590825"/>
            <a:ext cx="1513960" cy="1552671"/>
          </a:xfrm>
          <a:custGeom>
            <a:avLst/>
            <a:gdLst/>
            <a:ahLst/>
            <a:cxnLst/>
            <a:rect l="l" t="t" r="r" b="b"/>
            <a:pathLst>
              <a:path w="17572" h="17392" extrusionOk="0">
                <a:moveTo>
                  <a:pt x="1" y="0"/>
                </a:moveTo>
                <a:lnTo>
                  <a:pt x="1" y="17391"/>
                </a:lnTo>
                <a:lnTo>
                  <a:pt x="17572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ctrTitle"/>
          </p:nvPr>
        </p:nvSpPr>
        <p:spPr>
          <a:xfrm>
            <a:off x="6432305" y="1049675"/>
            <a:ext cx="2132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ubTitle" idx="1"/>
          </p:nvPr>
        </p:nvSpPr>
        <p:spPr>
          <a:xfrm>
            <a:off x="6766980" y="3102275"/>
            <a:ext cx="1797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200"/>
              <a:buNone/>
              <a:defRPr sz="1200">
                <a:solidFill>
                  <a:srgbClr val="2D2D3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 1">
  <p:cSld name="CUSTOM_10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/>
        </p:nvSpPr>
        <p:spPr>
          <a:xfrm rot="10800000" flipH="1">
            <a:off x="-34" y="-12607"/>
            <a:ext cx="9158514" cy="5143471"/>
          </a:xfrm>
          <a:custGeom>
            <a:avLst/>
            <a:gdLst/>
            <a:ahLst/>
            <a:cxnLst/>
            <a:rect l="l" t="t" r="r" b="b"/>
            <a:pathLst>
              <a:path w="65569" h="35539" extrusionOk="0">
                <a:moveTo>
                  <a:pt x="1" y="0"/>
                </a:moveTo>
                <a:lnTo>
                  <a:pt x="1" y="35539"/>
                </a:lnTo>
                <a:lnTo>
                  <a:pt x="65569" y="35539"/>
                </a:lnTo>
                <a:lnTo>
                  <a:pt x="65569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0"/>
          <p:cNvSpPr/>
          <p:nvPr/>
        </p:nvSpPr>
        <p:spPr>
          <a:xfrm rot="10800000" flipH="1">
            <a:off x="-25" y="2613779"/>
            <a:ext cx="2466713" cy="2529710"/>
          </a:xfrm>
          <a:custGeom>
            <a:avLst/>
            <a:gdLst/>
            <a:ahLst/>
            <a:cxnLst/>
            <a:rect l="l" t="t" r="r" b="b"/>
            <a:pathLst>
              <a:path w="17572" h="17392" extrusionOk="0">
                <a:moveTo>
                  <a:pt x="1" y="0"/>
                </a:moveTo>
                <a:lnTo>
                  <a:pt x="1" y="17391"/>
                </a:lnTo>
                <a:lnTo>
                  <a:pt x="17572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"/>
          <p:cNvSpPr/>
          <p:nvPr/>
        </p:nvSpPr>
        <p:spPr>
          <a:xfrm rot="10800000" flipH="1">
            <a:off x="5366228" y="-12625"/>
            <a:ext cx="3792244" cy="1954255"/>
          </a:xfrm>
          <a:custGeom>
            <a:avLst/>
            <a:gdLst/>
            <a:ahLst/>
            <a:cxnLst/>
            <a:rect l="l" t="t" r="r" b="b"/>
            <a:pathLst>
              <a:path w="27150" h="13503" extrusionOk="0">
                <a:moveTo>
                  <a:pt x="13647" y="0"/>
                </a:moveTo>
                <a:lnTo>
                  <a:pt x="1" y="13503"/>
                </a:lnTo>
                <a:lnTo>
                  <a:pt x="27150" y="13503"/>
                </a:lnTo>
                <a:lnTo>
                  <a:pt x="13647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0"/>
          <p:cNvSpPr/>
          <p:nvPr/>
        </p:nvSpPr>
        <p:spPr>
          <a:xfrm rot="10800000">
            <a:off x="2812725" y="-11"/>
            <a:ext cx="35184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0"/>
          <p:cNvSpPr/>
          <p:nvPr/>
        </p:nvSpPr>
        <p:spPr>
          <a:xfrm rot="10800000" flipH="1">
            <a:off x="4157079" y="-12598"/>
            <a:ext cx="5001374" cy="5156087"/>
          </a:xfrm>
          <a:custGeom>
            <a:avLst/>
            <a:gdLst/>
            <a:ahLst/>
            <a:cxnLst/>
            <a:rect l="l" t="t" r="r" b="b"/>
            <a:pathLst>
              <a:path w="35719" h="35539" extrusionOk="0">
                <a:moveTo>
                  <a:pt x="0" y="0"/>
                </a:moveTo>
                <a:lnTo>
                  <a:pt x="35719" y="35539"/>
                </a:lnTo>
                <a:lnTo>
                  <a:pt x="35719" y="15591"/>
                </a:lnTo>
                <a:lnTo>
                  <a:pt x="20128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ctrTitle"/>
          </p:nvPr>
        </p:nvSpPr>
        <p:spPr>
          <a:xfrm>
            <a:off x="1837125" y="2442614"/>
            <a:ext cx="54696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ubTitle" idx="1"/>
          </p:nvPr>
        </p:nvSpPr>
        <p:spPr>
          <a:xfrm>
            <a:off x="3244225" y="3300117"/>
            <a:ext cx="2655300" cy="3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1200"/>
              <a:buNone/>
              <a:defRPr sz="1200">
                <a:solidFill>
                  <a:srgbClr val="97ADB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title" idx="2" hasCustomPrompt="1"/>
          </p:nvPr>
        </p:nvSpPr>
        <p:spPr>
          <a:xfrm>
            <a:off x="4084213" y="2010417"/>
            <a:ext cx="9753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3000"/>
              <a:buNone/>
              <a:defRPr sz="3000">
                <a:solidFill>
                  <a:srgbClr val="97ADB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 rot="10800000">
            <a:off x="-14" y="18"/>
            <a:ext cx="9158514" cy="5143471"/>
          </a:xfrm>
          <a:custGeom>
            <a:avLst/>
            <a:gdLst/>
            <a:ahLst/>
            <a:cxnLst/>
            <a:rect l="l" t="t" r="r" b="b"/>
            <a:pathLst>
              <a:path w="65569" h="35539" extrusionOk="0">
                <a:moveTo>
                  <a:pt x="1" y="0"/>
                </a:moveTo>
                <a:lnTo>
                  <a:pt x="1" y="35539"/>
                </a:lnTo>
                <a:lnTo>
                  <a:pt x="65569" y="35539"/>
                </a:lnTo>
                <a:lnTo>
                  <a:pt x="65569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1"/>
          <p:cNvSpPr/>
          <p:nvPr/>
        </p:nvSpPr>
        <p:spPr>
          <a:xfrm flipH="1">
            <a:off x="26246" y="3937927"/>
            <a:ext cx="2339448" cy="1205582"/>
          </a:xfrm>
          <a:custGeom>
            <a:avLst/>
            <a:gdLst/>
            <a:ahLst/>
            <a:cxnLst/>
            <a:rect l="l" t="t" r="r" b="b"/>
            <a:pathLst>
              <a:path w="27150" h="13503" extrusionOk="0">
                <a:moveTo>
                  <a:pt x="13647" y="0"/>
                </a:moveTo>
                <a:lnTo>
                  <a:pt x="1" y="13503"/>
                </a:lnTo>
                <a:lnTo>
                  <a:pt x="27150" y="13503"/>
                </a:lnTo>
                <a:lnTo>
                  <a:pt x="13647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1"/>
          <p:cNvSpPr/>
          <p:nvPr/>
        </p:nvSpPr>
        <p:spPr>
          <a:xfrm flipH="1">
            <a:off x="6087900" y="0"/>
            <a:ext cx="2467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1"/>
          <p:cNvSpPr/>
          <p:nvPr/>
        </p:nvSpPr>
        <p:spPr>
          <a:xfrm flipH="1">
            <a:off x="3252550" y="0"/>
            <a:ext cx="2467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ctrTitle"/>
          </p:nvPr>
        </p:nvSpPr>
        <p:spPr>
          <a:xfrm>
            <a:off x="3297250" y="2334829"/>
            <a:ext cx="23778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ubTitle" idx="1"/>
          </p:nvPr>
        </p:nvSpPr>
        <p:spPr>
          <a:xfrm>
            <a:off x="3411250" y="3016479"/>
            <a:ext cx="21498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ctrTitle" idx="2"/>
          </p:nvPr>
        </p:nvSpPr>
        <p:spPr>
          <a:xfrm>
            <a:off x="6132600" y="2334829"/>
            <a:ext cx="23778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ubTitle" idx="3"/>
          </p:nvPr>
        </p:nvSpPr>
        <p:spPr>
          <a:xfrm>
            <a:off x="6246600" y="3016479"/>
            <a:ext cx="21498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-24" y="0"/>
            <a:ext cx="5719774" cy="5178338"/>
          </a:xfrm>
          <a:custGeom>
            <a:avLst/>
            <a:gdLst/>
            <a:ahLst/>
            <a:cxnLst/>
            <a:rect l="l" t="t" r="r" b="b"/>
            <a:pathLst>
              <a:path w="17572" h="17392" extrusionOk="0">
                <a:moveTo>
                  <a:pt x="1" y="0"/>
                </a:moveTo>
                <a:lnTo>
                  <a:pt x="1" y="17391"/>
                </a:lnTo>
                <a:lnTo>
                  <a:pt x="17572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ctrTitle" idx="4"/>
          </p:nvPr>
        </p:nvSpPr>
        <p:spPr>
          <a:xfrm>
            <a:off x="847475" y="884619"/>
            <a:ext cx="21498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/>
          <p:nvPr/>
        </p:nvSpPr>
        <p:spPr>
          <a:xfrm rot="10800000">
            <a:off x="7453003" y="3394427"/>
            <a:ext cx="1705494" cy="1749070"/>
          </a:xfrm>
          <a:custGeom>
            <a:avLst/>
            <a:gdLst/>
            <a:ahLst/>
            <a:cxnLst/>
            <a:rect l="l" t="t" r="r" b="b"/>
            <a:pathLst>
              <a:path w="17572" h="17392" extrusionOk="0">
                <a:moveTo>
                  <a:pt x="1" y="0"/>
                </a:moveTo>
                <a:lnTo>
                  <a:pt x="1" y="17391"/>
                </a:lnTo>
                <a:lnTo>
                  <a:pt x="17572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 Light"/>
              <a:buChar char="●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 Light"/>
              <a:buChar char="○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 Light"/>
              <a:buChar char="■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 Light"/>
              <a:buChar char="●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 Light"/>
              <a:buChar char="○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 Light"/>
              <a:buChar char="■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 Light"/>
              <a:buChar char="●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 Light"/>
              <a:buChar char="○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9D9D9"/>
              </a:buClr>
              <a:buSzPts val="1400"/>
              <a:buFont typeface="Source Sans Pro Light"/>
              <a:buChar char="■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200092/total-number-of-car-models-on-the-us-market-since-199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kaggle.com/austinreese/craigslist-carstrucks-data" TargetMode="External"/><Relationship Id="rId4" Type="http://schemas.openxmlformats.org/officeDocument/2006/relationships/hyperlink" Target="https://newyork.craigslist.org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ctrTitle"/>
          </p:nvPr>
        </p:nvSpPr>
        <p:spPr>
          <a:xfrm>
            <a:off x="2582675" y="1527600"/>
            <a:ext cx="3919800" cy="181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Fast and Curious: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Car Classification</a:t>
            </a:r>
            <a:endParaRPr sz="3000"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25" y="3596550"/>
            <a:ext cx="2184850" cy="21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>
            <a:spLocks noGrp="1"/>
          </p:cNvSpPr>
          <p:nvPr>
            <p:ph type="ctrTitle"/>
          </p:nvPr>
        </p:nvSpPr>
        <p:spPr>
          <a:xfrm>
            <a:off x="2612100" y="2630125"/>
            <a:ext cx="3919800" cy="117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Jake Moon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31"/>
          <p:cNvGrpSpPr/>
          <p:nvPr/>
        </p:nvGrpSpPr>
        <p:grpSpPr>
          <a:xfrm>
            <a:off x="1040424" y="1018727"/>
            <a:ext cx="2030813" cy="3896165"/>
            <a:chOff x="995899" y="1574020"/>
            <a:chExt cx="1922026" cy="2373395"/>
          </a:xfrm>
        </p:grpSpPr>
        <p:sp>
          <p:nvSpPr>
            <p:cNvPr id="313" name="Google Shape;313;p31"/>
            <p:cNvSpPr txBox="1"/>
            <p:nvPr/>
          </p:nvSpPr>
          <p:spPr>
            <a:xfrm>
              <a:off x="995899" y="1574020"/>
              <a:ext cx="1232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ResNet50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4" name="Google Shape;314;p31"/>
            <p:cNvSpPr txBox="1"/>
            <p:nvPr/>
          </p:nvSpPr>
          <p:spPr>
            <a:xfrm>
              <a:off x="1235815" y="3030702"/>
              <a:ext cx="15051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 b="1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50 Layers Pretrained on ImageNet  </a:t>
              </a:r>
              <a:endParaRPr sz="1800" b="1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5" name="Google Shape;315;p31"/>
            <p:cNvSpPr txBox="1"/>
            <p:nvPr/>
          </p:nvSpPr>
          <p:spPr>
            <a:xfrm>
              <a:off x="1227627" y="3210015"/>
              <a:ext cx="1683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8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(x,7,7,2048)</a:t>
              </a:r>
              <a:endParaRPr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16" name="Google Shape;316;p3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6B768C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7" name="Google Shape;317;p3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  </a:t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31"/>
          <p:cNvGrpSpPr/>
          <p:nvPr/>
        </p:nvGrpSpPr>
        <p:grpSpPr>
          <a:xfrm>
            <a:off x="2938379" y="1018727"/>
            <a:ext cx="1938755" cy="2725454"/>
            <a:chOff x="1083025" y="1574020"/>
            <a:chExt cx="1834900" cy="1660242"/>
          </a:xfrm>
        </p:grpSpPr>
        <p:sp>
          <p:nvSpPr>
            <p:cNvPr id="320" name="Google Shape;320;p31"/>
            <p:cNvSpPr txBox="1"/>
            <p:nvPr/>
          </p:nvSpPr>
          <p:spPr>
            <a:xfrm>
              <a:off x="1083041" y="1574020"/>
              <a:ext cx="11454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22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Average Pooling</a:t>
              </a:r>
              <a:endParaRPr sz="22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1" name="Google Shape;321;p31"/>
            <p:cNvSpPr txBox="1"/>
            <p:nvPr/>
          </p:nvSpPr>
          <p:spPr>
            <a:xfrm>
              <a:off x="1235832" y="2787863"/>
              <a:ext cx="15456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 b="1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Global Average Pooling 2D</a:t>
              </a:r>
              <a:endParaRPr sz="1800" b="1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22" name="Google Shape;322;p3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1D7E7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3" name="Google Shape;323;p3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  </a:t>
              </a: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31"/>
          <p:cNvGrpSpPr/>
          <p:nvPr/>
        </p:nvGrpSpPr>
        <p:grpSpPr>
          <a:xfrm>
            <a:off x="4747337" y="1017578"/>
            <a:ext cx="1938755" cy="3897309"/>
            <a:chOff x="1083025" y="1574032"/>
            <a:chExt cx="1834900" cy="2374092"/>
          </a:xfrm>
        </p:grpSpPr>
        <p:sp>
          <p:nvSpPr>
            <p:cNvPr id="326" name="Google Shape;326;p31"/>
            <p:cNvSpPr txBox="1"/>
            <p:nvPr/>
          </p:nvSpPr>
          <p:spPr>
            <a:xfrm>
              <a:off x="1083122" y="1574032"/>
              <a:ext cx="11454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22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Dense</a:t>
              </a:r>
              <a:endParaRPr sz="22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31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 b="1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1024 Node Dense Layer</a:t>
              </a:r>
              <a:endParaRPr sz="1800" b="1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" name="Google Shape;328;p31"/>
            <p:cNvSpPr txBox="1"/>
            <p:nvPr/>
          </p:nvSpPr>
          <p:spPr>
            <a:xfrm>
              <a:off x="1215570" y="3210723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(x, 1024)</a:t>
              </a:r>
              <a:endParaRPr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s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RELU Activation</a:t>
              </a:r>
              <a:endParaRPr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29" name="Google Shape;329;p3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1B786E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" name="Google Shape;330;p3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  </a:t>
              </a: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31"/>
          <p:cNvGrpSpPr/>
          <p:nvPr/>
        </p:nvGrpSpPr>
        <p:grpSpPr>
          <a:xfrm>
            <a:off x="6410126" y="1017552"/>
            <a:ext cx="2362336" cy="3897326"/>
            <a:chOff x="943268" y="1574027"/>
            <a:chExt cx="2235790" cy="2374102"/>
          </a:xfrm>
        </p:grpSpPr>
        <p:sp>
          <p:nvSpPr>
            <p:cNvPr id="333" name="Google Shape;333;p31"/>
            <p:cNvSpPr txBox="1"/>
            <p:nvPr/>
          </p:nvSpPr>
          <p:spPr>
            <a:xfrm>
              <a:off x="943268" y="1574027"/>
              <a:ext cx="12852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22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Classifier</a:t>
              </a:r>
              <a:endParaRPr sz="22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" name="Google Shape;334;p31"/>
            <p:cNvSpPr txBox="1"/>
            <p:nvPr/>
          </p:nvSpPr>
          <p:spPr>
            <a:xfrm>
              <a:off x="1235943" y="2788577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 b="1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Prediction:</a:t>
              </a:r>
              <a:endParaRPr sz="1800" b="1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 b="1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Manufacturer &amp; Make</a:t>
              </a:r>
              <a:endParaRPr sz="1800" b="1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" name="Google Shape;335;p31"/>
            <p:cNvSpPr txBox="1"/>
            <p:nvPr/>
          </p:nvSpPr>
          <p:spPr>
            <a:xfrm>
              <a:off x="1204458" y="3210729"/>
              <a:ext cx="1974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(x,304)</a:t>
              </a:r>
              <a:endParaRPr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s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SoftMax</a:t>
              </a:r>
              <a:br>
                <a:rPr lang="es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s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Class Weighting</a:t>
              </a:r>
              <a:endParaRPr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36" name="Google Shape;336;p3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1B786E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7" name="Google Shape;337;p3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  </a:t>
              </a: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31"/>
          <p:cNvGrpSpPr/>
          <p:nvPr/>
        </p:nvGrpSpPr>
        <p:grpSpPr>
          <a:xfrm>
            <a:off x="129063" y="2022510"/>
            <a:ext cx="814295" cy="1098490"/>
            <a:chOff x="3342275" y="2615925"/>
            <a:chExt cx="339700" cy="483150"/>
          </a:xfrm>
        </p:grpSpPr>
        <p:sp>
          <p:nvSpPr>
            <p:cNvPr id="340" name="Google Shape;340;p31"/>
            <p:cNvSpPr/>
            <p:nvPr/>
          </p:nvSpPr>
          <p:spPr>
            <a:xfrm>
              <a:off x="3342275" y="2615925"/>
              <a:ext cx="339700" cy="483150"/>
            </a:xfrm>
            <a:custGeom>
              <a:avLst/>
              <a:gdLst/>
              <a:ahLst/>
              <a:cxnLst/>
              <a:rect l="l" t="t" r="r" b="b"/>
              <a:pathLst>
                <a:path w="13588" h="19326" extrusionOk="0">
                  <a:moveTo>
                    <a:pt x="11891" y="1133"/>
                  </a:moveTo>
                  <a:cubicBezTo>
                    <a:pt x="12202" y="1133"/>
                    <a:pt x="12455" y="1387"/>
                    <a:pt x="12455" y="1701"/>
                  </a:cubicBezTo>
                  <a:lnTo>
                    <a:pt x="12455" y="2265"/>
                  </a:lnTo>
                  <a:lnTo>
                    <a:pt x="1132" y="2265"/>
                  </a:lnTo>
                  <a:lnTo>
                    <a:pt x="1132" y="1701"/>
                  </a:lnTo>
                  <a:cubicBezTo>
                    <a:pt x="1132" y="1387"/>
                    <a:pt x="1386" y="1133"/>
                    <a:pt x="1700" y="1133"/>
                  </a:cubicBezTo>
                  <a:close/>
                  <a:moveTo>
                    <a:pt x="12455" y="3398"/>
                  </a:moveTo>
                  <a:lnTo>
                    <a:pt x="12455" y="14796"/>
                  </a:lnTo>
                  <a:lnTo>
                    <a:pt x="1132" y="14796"/>
                  </a:lnTo>
                  <a:lnTo>
                    <a:pt x="1132" y="3398"/>
                  </a:lnTo>
                  <a:close/>
                  <a:moveTo>
                    <a:pt x="12455" y="15928"/>
                  </a:moveTo>
                  <a:lnTo>
                    <a:pt x="12455" y="17628"/>
                  </a:lnTo>
                  <a:cubicBezTo>
                    <a:pt x="12455" y="17939"/>
                    <a:pt x="12202" y="18193"/>
                    <a:pt x="11891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2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1891" y="19325"/>
                  </a:lnTo>
                  <a:cubicBezTo>
                    <a:pt x="12827" y="19325"/>
                    <a:pt x="13588" y="18564"/>
                    <a:pt x="13588" y="17628"/>
                  </a:cubicBezTo>
                  <a:lnTo>
                    <a:pt x="13588" y="1701"/>
                  </a:lnTo>
                  <a:cubicBezTo>
                    <a:pt x="13588" y="762"/>
                    <a:pt x="12827" y="1"/>
                    <a:pt x="11891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F8FAF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3461600" y="3030200"/>
              <a:ext cx="101025" cy="28325"/>
            </a:xfrm>
            <a:custGeom>
              <a:avLst/>
              <a:gdLst/>
              <a:ahLst/>
              <a:cxnLst/>
              <a:rect l="l" t="t" r="r" b="b"/>
              <a:pathLst>
                <a:path w="4041" h="1133" extrusionOk="0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F8FAF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342" name="Google Shape;342;p31"/>
          <p:cNvGrpSpPr/>
          <p:nvPr/>
        </p:nvGrpSpPr>
        <p:grpSpPr>
          <a:xfrm>
            <a:off x="259807" y="2288884"/>
            <a:ext cx="567285" cy="486935"/>
            <a:chOff x="1487200" y="4421025"/>
            <a:chExt cx="483125" cy="439750"/>
          </a:xfrm>
        </p:grpSpPr>
        <p:sp>
          <p:nvSpPr>
            <p:cNvPr id="343" name="Google Shape;343;p31"/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F8FAF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F8FAF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F8FAF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F8FAF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347" name="Google Shape;347;p31"/>
          <p:cNvSpPr txBox="1"/>
          <p:nvPr/>
        </p:nvSpPr>
        <p:spPr>
          <a:xfrm>
            <a:off x="0" y="3704375"/>
            <a:ext cx="1369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5F7D95"/>
                </a:solidFill>
                <a:latin typeface="Roboto"/>
                <a:ea typeface="Roboto"/>
                <a:cs typeface="Roboto"/>
                <a:sym typeface="Roboto"/>
              </a:rPr>
              <a:t>224x224x3</a:t>
            </a:r>
            <a:endParaRPr>
              <a:solidFill>
                <a:srgbClr val="5F7D95"/>
              </a:solidFill>
            </a:endParaRPr>
          </a:p>
        </p:txBody>
      </p:sp>
      <p:sp>
        <p:nvSpPr>
          <p:cNvPr id="348" name="Google Shape;348;p31"/>
          <p:cNvSpPr txBox="1"/>
          <p:nvPr/>
        </p:nvSpPr>
        <p:spPr>
          <a:xfrm>
            <a:off x="3024941" y="3704384"/>
            <a:ext cx="1778400" cy="12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(x,2048)</a:t>
            </a:r>
            <a:endParaRPr sz="1800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1"/>
          <p:cNvSpPr txBox="1">
            <a:spLocks noGrp="1"/>
          </p:cNvSpPr>
          <p:nvPr>
            <p:ph type="ctrTitle" idx="4294967295"/>
          </p:nvPr>
        </p:nvSpPr>
        <p:spPr>
          <a:xfrm flipH="1">
            <a:off x="4240850" y="64525"/>
            <a:ext cx="4540500" cy="8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5F7D95"/>
                </a:solidFill>
              </a:rPr>
              <a:t>Neural Network Classifier</a:t>
            </a:r>
            <a:endParaRPr sz="3600"/>
          </a:p>
        </p:txBody>
      </p:sp>
      <p:sp>
        <p:nvSpPr>
          <p:cNvPr id="350" name="Google Shape;350;p31"/>
          <p:cNvSpPr txBox="1"/>
          <p:nvPr/>
        </p:nvSpPr>
        <p:spPr>
          <a:xfrm>
            <a:off x="8433650" y="2015000"/>
            <a:ext cx="814200" cy="12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Predict</a:t>
            </a:r>
            <a:endParaRPr b="1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within 304 cars</a:t>
            </a:r>
            <a:endParaRPr b="1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1" name="Google Shape;3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1425" y="4056623"/>
            <a:ext cx="2535750" cy="1159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"/>
          <p:cNvSpPr txBox="1">
            <a:spLocks noGrp="1"/>
          </p:cNvSpPr>
          <p:nvPr>
            <p:ph type="ctrTitle"/>
          </p:nvPr>
        </p:nvSpPr>
        <p:spPr>
          <a:xfrm>
            <a:off x="977700" y="2366414"/>
            <a:ext cx="54696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Analysis</a:t>
            </a:r>
            <a:endParaRPr sz="3600">
              <a:solidFill>
                <a:srgbClr val="2D2D30"/>
              </a:solidFill>
            </a:endParaRPr>
          </a:p>
        </p:txBody>
      </p:sp>
      <p:sp>
        <p:nvSpPr>
          <p:cNvPr id="357" name="Google Shape;357;p32"/>
          <p:cNvSpPr txBox="1">
            <a:spLocks noGrp="1"/>
          </p:cNvSpPr>
          <p:nvPr>
            <p:ph type="subTitle" idx="1"/>
          </p:nvPr>
        </p:nvSpPr>
        <p:spPr>
          <a:xfrm>
            <a:off x="977700" y="3604917"/>
            <a:ext cx="2655300" cy="3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Accuracy and improvements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2"/>
          <p:cNvSpPr txBox="1">
            <a:spLocks noGrp="1"/>
          </p:cNvSpPr>
          <p:nvPr>
            <p:ph type="title" idx="2"/>
          </p:nvPr>
        </p:nvSpPr>
        <p:spPr>
          <a:xfrm>
            <a:off x="977700" y="1858017"/>
            <a:ext cx="9753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97ADB2"/>
                </a:solidFill>
              </a:rPr>
              <a:t>03</a:t>
            </a:r>
            <a:endParaRPr sz="4800">
              <a:solidFill>
                <a:srgbClr val="97ADB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>
            <a:spLocks noGrp="1"/>
          </p:cNvSpPr>
          <p:nvPr>
            <p:ph type="title"/>
          </p:nvPr>
        </p:nvSpPr>
        <p:spPr>
          <a:xfrm>
            <a:off x="524500" y="813150"/>
            <a:ext cx="85206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solidFill>
                  <a:srgbClr val="97ADB2"/>
                </a:solidFill>
              </a:rPr>
              <a:t>90.6%</a:t>
            </a:r>
            <a:endParaRPr sz="5000">
              <a:solidFill>
                <a:srgbClr val="97ADB2"/>
              </a:solidFill>
            </a:endParaRPr>
          </a:p>
        </p:txBody>
      </p:sp>
      <p:sp>
        <p:nvSpPr>
          <p:cNvPr id="364" name="Google Shape;364;p33"/>
          <p:cNvSpPr txBox="1">
            <a:spLocks noGrp="1"/>
          </p:cNvSpPr>
          <p:nvPr>
            <p:ph type="subTitle" idx="1"/>
          </p:nvPr>
        </p:nvSpPr>
        <p:spPr>
          <a:xfrm>
            <a:off x="2829575" y="1597050"/>
            <a:ext cx="39264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rgbClr val="2D2D30"/>
                </a:solidFill>
              </a:rPr>
              <a:t>Validation Accuracy</a:t>
            </a:r>
            <a:endParaRPr sz="3000">
              <a:solidFill>
                <a:srgbClr val="2D2D3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D2D30"/>
              </a:solidFill>
            </a:endParaRPr>
          </a:p>
        </p:txBody>
      </p:sp>
      <p:sp>
        <p:nvSpPr>
          <p:cNvPr id="365" name="Google Shape;365;p33"/>
          <p:cNvSpPr txBox="1">
            <a:spLocks noGrp="1"/>
          </p:cNvSpPr>
          <p:nvPr>
            <p:ph type="title" idx="2"/>
          </p:nvPr>
        </p:nvSpPr>
        <p:spPr>
          <a:xfrm>
            <a:off x="524500" y="2875100"/>
            <a:ext cx="85206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solidFill>
                  <a:srgbClr val="97ADB2"/>
                </a:solidFill>
              </a:rPr>
              <a:t>97.0% </a:t>
            </a:r>
            <a:endParaRPr sz="5000">
              <a:solidFill>
                <a:srgbClr val="97ADB2"/>
              </a:solidFill>
            </a:endParaRPr>
          </a:p>
        </p:txBody>
      </p:sp>
      <p:sp>
        <p:nvSpPr>
          <p:cNvPr id="366" name="Google Shape;366;p33"/>
          <p:cNvSpPr txBox="1">
            <a:spLocks noGrp="1"/>
          </p:cNvSpPr>
          <p:nvPr>
            <p:ph type="subTitle" idx="3"/>
          </p:nvPr>
        </p:nvSpPr>
        <p:spPr>
          <a:xfrm>
            <a:off x="2829575" y="3582800"/>
            <a:ext cx="39264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rgbClr val="2D2D30"/>
                </a:solidFill>
              </a:rPr>
              <a:t>Top-5 Classification Acc.</a:t>
            </a:r>
            <a:endParaRPr sz="3000">
              <a:solidFill>
                <a:srgbClr val="2D2D3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D2D3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D2D3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 txBox="1">
            <a:spLocks noGrp="1"/>
          </p:cNvSpPr>
          <p:nvPr>
            <p:ph type="ctrTitle"/>
          </p:nvPr>
        </p:nvSpPr>
        <p:spPr>
          <a:xfrm flipH="1">
            <a:off x="5992200" y="358350"/>
            <a:ext cx="23925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Model Performance </a:t>
            </a:r>
            <a:endParaRPr sz="3200">
              <a:solidFill>
                <a:srgbClr val="374957"/>
              </a:solidFill>
            </a:endParaRPr>
          </a:p>
        </p:txBody>
      </p:sp>
      <p:sp>
        <p:nvSpPr>
          <p:cNvPr id="372" name="Google Shape;372;p34"/>
          <p:cNvSpPr txBox="1">
            <a:spLocks noGrp="1"/>
          </p:cNvSpPr>
          <p:nvPr>
            <p:ph type="ctrTitle" idx="4294967295"/>
          </p:nvPr>
        </p:nvSpPr>
        <p:spPr>
          <a:xfrm>
            <a:off x="3437250" y="129642"/>
            <a:ext cx="1949100" cy="13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74957"/>
                </a:solidFill>
              </a:rPr>
              <a:t>Input: 2020 Honda Civic Coupe EX</a:t>
            </a:r>
            <a:endParaRPr sz="2400">
              <a:solidFill>
                <a:srgbClr val="374957"/>
              </a:solidFill>
            </a:endParaRPr>
          </a:p>
        </p:txBody>
      </p:sp>
      <p:sp>
        <p:nvSpPr>
          <p:cNvPr id="373" name="Google Shape;373;p34"/>
          <p:cNvSpPr txBox="1">
            <a:spLocks noGrp="1"/>
          </p:cNvSpPr>
          <p:nvPr>
            <p:ph type="ctrTitle" idx="4294967295"/>
          </p:nvPr>
        </p:nvSpPr>
        <p:spPr>
          <a:xfrm>
            <a:off x="3437262" y="2594828"/>
            <a:ext cx="2969100" cy="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2E707B"/>
                </a:solidFill>
              </a:rPr>
              <a:t>Prediction:</a:t>
            </a:r>
            <a:br>
              <a:rPr lang="es" sz="2400">
                <a:solidFill>
                  <a:srgbClr val="2E707B"/>
                </a:solidFill>
              </a:rPr>
            </a:br>
            <a:r>
              <a:rPr lang="es" sz="2400">
                <a:solidFill>
                  <a:srgbClr val="2E707B"/>
                </a:solidFill>
              </a:rPr>
              <a:t>Honda Civic</a:t>
            </a:r>
            <a:endParaRPr sz="2400">
              <a:solidFill>
                <a:srgbClr val="2E707B"/>
              </a:solidFill>
            </a:endParaRPr>
          </a:p>
        </p:txBody>
      </p:sp>
      <p:pic>
        <p:nvPicPr>
          <p:cNvPr id="374" name="Google Shape;3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663" y="2781300"/>
            <a:ext cx="412432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0"/>
            <a:ext cx="3284850" cy="2465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973425"/>
            <a:ext cx="3437250" cy="257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5"/>
          <p:cNvSpPr txBox="1">
            <a:spLocks noGrp="1"/>
          </p:cNvSpPr>
          <p:nvPr>
            <p:ph type="ctrTitle"/>
          </p:nvPr>
        </p:nvSpPr>
        <p:spPr>
          <a:xfrm flipH="1">
            <a:off x="5992200" y="358350"/>
            <a:ext cx="23925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Model Performance </a:t>
            </a:r>
            <a:endParaRPr sz="3200">
              <a:solidFill>
                <a:srgbClr val="374957"/>
              </a:solidFill>
            </a:endParaRPr>
          </a:p>
        </p:txBody>
      </p:sp>
      <p:sp>
        <p:nvSpPr>
          <p:cNvPr id="382" name="Google Shape;382;p35"/>
          <p:cNvSpPr txBox="1">
            <a:spLocks noGrp="1"/>
          </p:cNvSpPr>
          <p:nvPr>
            <p:ph type="ctrTitle" idx="4294967295"/>
          </p:nvPr>
        </p:nvSpPr>
        <p:spPr>
          <a:xfrm>
            <a:off x="3437250" y="129642"/>
            <a:ext cx="1949100" cy="13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74957"/>
                </a:solidFill>
              </a:rPr>
              <a:t>Input: </a:t>
            </a:r>
            <a:br>
              <a:rPr lang="es" sz="2400">
                <a:solidFill>
                  <a:srgbClr val="374957"/>
                </a:solidFill>
              </a:rPr>
            </a:br>
            <a:r>
              <a:rPr lang="es" sz="2400">
                <a:solidFill>
                  <a:srgbClr val="374957"/>
                </a:solidFill>
              </a:rPr>
              <a:t>Hyundai </a:t>
            </a:r>
            <a:br>
              <a:rPr lang="es" sz="2400">
                <a:solidFill>
                  <a:srgbClr val="374957"/>
                </a:solidFill>
              </a:rPr>
            </a:br>
            <a:r>
              <a:rPr lang="es" sz="2400">
                <a:solidFill>
                  <a:srgbClr val="374957"/>
                </a:solidFill>
              </a:rPr>
              <a:t>Elantra 2019</a:t>
            </a:r>
            <a:endParaRPr sz="2400">
              <a:solidFill>
                <a:srgbClr val="374957"/>
              </a:solidFill>
            </a:endParaRPr>
          </a:p>
        </p:txBody>
      </p:sp>
      <p:sp>
        <p:nvSpPr>
          <p:cNvPr id="383" name="Google Shape;383;p35"/>
          <p:cNvSpPr txBox="1">
            <a:spLocks noGrp="1"/>
          </p:cNvSpPr>
          <p:nvPr>
            <p:ph type="ctrTitle" idx="4294967295"/>
          </p:nvPr>
        </p:nvSpPr>
        <p:spPr>
          <a:xfrm>
            <a:off x="3437262" y="2597128"/>
            <a:ext cx="2969100" cy="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2E707B"/>
                </a:solidFill>
              </a:rPr>
              <a:t>Prediction:</a:t>
            </a:r>
            <a:br>
              <a:rPr lang="es" sz="2400">
                <a:solidFill>
                  <a:srgbClr val="2E707B"/>
                </a:solidFill>
              </a:rPr>
            </a:br>
            <a:r>
              <a:rPr lang="es" sz="2400">
                <a:solidFill>
                  <a:srgbClr val="2E707B"/>
                </a:solidFill>
              </a:rPr>
              <a:t>Hyundai </a:t>
            </a:r>
            <a:br>
              <a:rPr lang="es" sz="2400">
                <a:solidFill>
                  <a:srgbClr val="2E707B"/>
                </a:solidFill>
              </a:rPr>
            </a:br>
            <a:r>
              <a:rPr lang="es" sz="2400">
                <a:solidFill>
                  <a:srgbClr val="2E707B"/>
                </a:solidFill>
              </a:rPr>
              <a:t>Sonata</a:t>
            </a:r>
            <a:endParaRPr sz="2400">
              <a:solidFill>
                <a:srgbClr val="2E707B"/>
              </a:solidFill>
            </a:endParaRPr>
          </a:p>
        </p:txBody>
      </p:sp>
      <p:pic>
        <p:nvPicPr>
          <p:cNvPr id="384" name="Google Shape;3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50" y="129650"/>
            <a:ext cx="3284850" cy="1851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50" y="2248151"/>
            <a:ext cx="3284850" cy="20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5675" y="2784175"/>
            <a:ext cx="4138325" cy="235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0" y="3719937"/>
            <a:ext cx="2463200" cy="16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89125" y="3922100"/>
            <a:ext cx="2616550" cy="12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"/>
          <p:cNvSpPr txBox="1">
            <a:spLocks noGrp="1"/>
          </p:cNvSpPr>
          <p:nvPr>
            <p:ph type="ctrTitle"/>
          </p:nvPr>
        </p:nvSpPr>
        <p:spPr>
          <a:xfrm flipH="1">
            <a:off x="6777525" y="1088425"/>
            <a:ext cx="1935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Business Model and </a:t>
            </a:r>
            <a:r>
              <a:rPr lang="es">
                <a:solidFill>
                  <a:srgbClr val="374957"/>
                </a:solidFill>
              </a:rPr>
              <a:t>Improvements</a:t>
            </a:r>
            <a:endParaRPr>
              <a:solidFill>
                <a:srgbClr val="374957"/>
              </a:solidFill>
            </a:endParaRPr>
          </a:p>
        </p:txBody>
      </p:sp>
      <p:grpSp>
        <p:nvGrpSpPr>
          <p:cNvPr id="394" name="Google Shape;394;p36"/>
          <p:cNvGrpSpPr/>
          <p:nvPr/>
        </p:nvGrpSpPr>
        <p:grpSpPr>
          <a:xfrm>
            <a:off x="1224393" y="1017199"/>
            <a:ext cx="3072547" cy="2796004"/>
            <a:chOff x="3161917" y="2170682"/>
            <a:chExt cx="458870" cy="404737"/>
          </a:xfrm>
        </p:grpSpPr>
        <p:sp>
          <p:nvSpPr>
            <p:cNvPr id="395" name="Google Shape;395;p36"/>
            <p:cNvSpPr/>
            <p:nvPr/>
          </p:nvSpPr>
          <p:spPr>
            <a:xfrm>
              <a:off x="3161917" y="2170682"/>
              <a:ext cx="277174" cy="291676"/>
            </a:xfrm>
            <a:custGeom>
              <a:avLst/>
              <a:gdLst/>
              <a:ahLst/>
              <a:cxnLst/>
              <a:rect l="l" t="t" r="r" b="b"/>
              <a:pathLst>
                <a:path w="12729" h="13395" extrusionOk="0">
                  <a:moveTo>
                    <a:pt x="11294" y="0"/>
                  </a:moveTo>
                  <a:cubicBezTo>
                    <a:pt x="4442" y="46"/>
                    <a:pt x="0" y="7242"/>
                    <a:pt x="3019" y="13394"/>
                  </a:cubicBezTo>
                  <a:lnTo>
                    <a:pt x="4522" y="10915"/>
                  </a:lnTo>
                  <a:lnTo>
                    <a:pt x="7598" y="10835"/>
                  </a:lnTo>
                  <a:cubicBezTo>
                    <a:pt x="6531" y="8195"/>
                    <a:pt x="8436" y="5291"/>
                    <a:pt x="11294" y="5234"/>
                  </a:cubicBezTo>
                  <a:lnTo>
                    <a:pt x="12729" y="2606"/>
                  </a:lnTo>
                  <a:lnTo>
                    <a:pt x="11294" y="0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3420326" y="2170922"/>
              <a:ext cx="200461" cy="302934"/>
            </a:xfrm>
            <a:custGeom>
              <a:avLst/>
              <a:gdLst/>
              <a:ahLst/>
              <a:cxnLst/>
              <a:rect l="l" t="t" r="r" b="b"/>
              <a:pathLst>
                <a:path w="9206" h="13912" extrusionOk="0">
                  <a:moveTo>
                    <a:pt x="24" y="1"/>
                  </a:moveTo>
                  <a:lnTo>
                    <a:pt x="1447" y="2583"/>
                  </a:lnTo>
                  <a:lnTo>
                    <a:pt x="1" y="5246"/>
                  </a:lnTo>
                  <a:cubicBezTo>
                    <a:pt x="2893" y="5602"/>
                    <a:pt x="4488" y="8815"/>
                    <a:pt x="3008" y="11329"/>
                  </a:cubicBezTo>
                  <a:lnTo>
                    <a:pt x="4557" y="13854"/>
                  </a:lnTo>
                  <a:lnTo>
                    <a:pt x="7564" y="13911"/>
                  </a:lnTo>
                  <a:cubicBezTo>
                    <a:pt x="9171" y="11122"/>
                    <a:pt x="9206" y="7691"/>
                    <a:pt x="7679" y="4856"/>
                  </a:cubicBezTo>
                  <a:cubicBezTo>
                    <a:pt x="6141" y="2021"/>
                    <a:pt x="3237" y="184"/>
                    <a:pt x="24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3233645" y="2417594"/>
              <a:ext cx="344393" cy="157825"/>
            </a:xfrm>
            <a:custGeom>
              <a:avLst/>
              <a:gdLst/>
              <a:ahLst/>
              <a:cxnLst/>
              <a:rect l="l" t="t" r="r" b="b"/>
              <a:pathLst>
                <a:path w="15816" h="7248" extrusionOk="0">
                  <a:moveTo>
                    <a:pt x="4557" y="1"/>
                  </a:moveTo>
                  <a:lnTo>
                    <a:pt x="1515" y="81"/>
                  </a:lnTo>
                  <a:lnTo>
                    <a:pt x="0" y="2583"/>
                  </a:lnTo>
                  <a:cubicBezTo>
                    <a:pt x="1607" y="5372"/>
                    <a:pt x="4545" y="7140"/>
                    <a:pt x="7770" y="7243"/>
                  </a:cubicBezTo>
                  <a:cubicBezTo>
                    <a:pt x="7870" y="7246"/>
                    <a:pt x="7970" y="7248"/>
                    <a:pt x="8070" y="7248"/>
                  </a:cubicBezTo>
                  <a:cubicBezTo>
                    <a:pt x="11183" y="7248"/>
                    <a:pt x="14092" y="5691"/>
                    <a:pt x="15816" y="3088"/>
                  </a:cubicBezTo>
                  <a:lnTo>
                    <a:pt x="12832" y="3019"/>
                  </a:lnTo>
                  <a:lnTo>
                    <a:pt x="11260" y="471"/>
                  </a:lnTo>
                  <a:cubicBezTo>
                    <a:pt x="10437" y="1506"/>
                    <a:pt x="9252" y="2011"/>
                    <a:pt x="8072" y="2011"/>
                  </a:cubicBezTo>
                  <a:cubicBezTo>
                    <a:pt x="6699" y="2011"/>
                    <a:pt x="5334" y="1328"/>
                    <a:pt x="455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36"/>
          <p:cNvSpPr txBox="1">
            <a:spLocks noGrp="1"/>
          </p:cNvSpPr>
          <p:nvPr>
            <p:ph type="ctrTitle" idx="4294967295"/>
          </p:nvPr>
        </p:nvSpPr>
        <p:spPr>
          <a:xfrm>
            <a:off x="4270225" y="1052925"/>
            <a:ext cx="23418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7ADB2"/>
                </a:solidFill>
              </a:rPr>
              <a:t>Revenue </a:t>
            </a:r>
            <a:endParaRPr sz="2000">
              <a:solidFill>
                <a:srgbClr val="97ADB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7ADB2"/>
                </a:solidFill>
              </a:rPr>
              <a:t>&amp; Usage Statistics</a:t>
            </a:r>
            <a:endParaRPr sz="2000">
              <a:solidFill>
                <a:srgbClr val="97ADB2"/>
              </a:solidFill>
            </a:endParaRPr>
          </a:p>
        </p:txBody>
      </p:sp>
      <p:sp>
        <p:nvSpPr>
          <p:cNvPr id="399" name="Google Shape;399;p36"/>
          <p:cNvSpPr txBox="1">
            <a:spLocks noGrp="1"/>
          </p:cNvSpPr>
          <p:nvPr>
            <p:ph type="subTitle" idx="4294967295"/>
          </p:nvPr>
        </p:nvSpPr>
        <p:spPr>
          <a:xfrm>
            <a:off x="4270225" y="1769200"/>
            <a:ext cx="1565400" cy="8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4957"/>
                </a:solidFill>
              </a:rPr>
              <a:t>Commission redirects to car websites and user statistics sent</a:t>
            </a:r>
            <a:endParaRPr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900"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900">
              <a:solidFill>
                <a:srgbClr val="374957"/>
              </a:solidFill>
            </a:endParaRPr>
          </a:p>
        </p:txBody>
      </p:sp>
      <p:sp>
        <p:nvSpPr>
          <p:cNvPr id="400" name="Google Shape;400;p36"/>
          <p:cNvSpPr txBox="1">
            <a:spLocks noGrp="1"/>
          </p:cNvSpPr>
          <p:nvPr>
            <p:ph type="ctrTitle" idx="4294967295"/>
          </p:nvPr>
        </p:nvSpPr>
        <p:spPr>
          <a:xfrm>
            <a:off x="2212825" y="3869288"/>
            <a:ext cx="2651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869FB2"/>
                </a:solidFill>
              </a:rPr>
              <a:t>Improve Database</a:t>
            </a:r>
            <a:endParaRPr sz="2000">
              <a:solidFill>
                <a:srgbClr val="869FB2"/>
              </a:solidFill>
            </a:endParaRPr>
          </a:p>
        </p:txBody>
      </p:sp>
      <p:sp>
        <p:nvSpPr>
          <p:cNvPr id="401" name="Google Shape;401;p36"/>
          <p:cNvSpPr txBox="1">
            <a:spLocks noGrp="1"/>
          </p:cNvSpPr>
          <p:nvPr>
            <p:ph type="subTitle" idx="4294967295"/>
          </p:nvPr>
        </p:nvSpPr>
        <p:spPr>
          <a:xfrm>
            <a:off x="2212825" y="4204550"/>
            <a:ext cx="23865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869FB2"/>
                </a:solidFill>
              </a:rPr>
              <a:t>Images, labels, and user info used to update algorithm with consent of users</a:t>
            </a:r>
            <a:endParaRPr>
              <a:solidFill>
                <a:srgbClr val="869FB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374957"/>
              </a:solidFill>
            </a:endParaRPr>
          </a:p>
        </p:txBody>
      </p:sp>
      <p:sp>
        <p:nvSpPr>
          <p:cNvPr id="402" name="Google Shape;402;p36"/>
          <p:cNvSpPr txBox="1">
            <a:spLocks noGrp="1"/>
          </p:cNvSpPr>
          <p:nvPr>
            <p:ph type="ctrTitle" idx="4294967295"/>
          </p:nvPr>
        </p:nvSpPr>
        <p:spPr>
          <a:xfrm>
            <a:off x="155425" y="970638"/>
            <a:ext cx="1706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374957"/>
                </a:solidFill>
              </a:rPr>
              <a:t>User Input</a:t>
            </a:r>
            <a:endParaRPr sz="2000">
              <a:solidFill>
                <a:srgbClr val="374957"/>
              </a:solidFill>
            </a:endParaRPr>
          </a:p>
        </p:txBody>
      </p:sp>
      <p:sp>
        <p:nvSpPr>
          <p:cNvPr id="403" name="Google Shape;403;p36"/>
          <p:cNvSpPr txBox="1">
            <a:spLocks noGrp="1"/>
          </p:cNvSpPr>
          <p:nvPr>
            <p:ph type="subTitle" idx="4294967295"/>
          </p:nvPr>
        </p:nvSpPr>
        <p:spPr>
          <a:xfrm>
            <a:off x="155425" y="1305900"/>
            <a:ext cx="1565400" cy="9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4957"/>
                </a:solidFill>
              </a:rPr>
              <a:t>Users provide correct labels and own preferences</a:t>
            </a:r>
            <a:endParaRPr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374957"/>
              </a:solidFill>
            </a:endParaRPr>
          </a:p>
        </p:txBody>
      </p:sp>
      <p:sp>
        <p:nvSpPr>
          <p:cNvPr id="404" name="Google Shape;404;p36"/>
          <p:cNvSpPr/>
          <p:nvPr/>
        </p:nvSpPr>
        <p:spPr>
          <a:xfrm>
            <a:off x="286984" y="230142"/>
            <a:ext cx="784972" cy="787064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rgbClr val="3749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6"/>
          <p:cNvSpPr/>
          <p:nvPr/>
        </p:nvSpPr>
        <p:spPr>
          <a:xfrm>
            <a:off x="4599464" y="2872716"/>
            <a:ext cx="784968" cy="742933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7ADB2"/>
              </a:solidFill>
            </a:endParaRPr>
          </a:p>
        </p:txBody>
      </p:sp>
      <p:grpSp>
        <p:nvGrpSpPr>
          <p:cNvPr id="406" name="Google Shape;406;p36"/>
          <p:cNvGrpSpPr/>
          <p:nvPr/>
        </p:nvGrpSpPr>
        <p:grpSpPr>
          <a:xfrm>
            <a:off x="1224408" y="3938656"/>
            <a:ext cx="882901" cy="745043"/>
            <a:chOff x="-3771675" y="3971775"/>
            <a:chExt cx="291300" cy="292025"/>
          </a:xfrm>
        </p:grpSpPr>
        <p:sp>
          <p:nvSpPr>
            <p:cNvPr id="407" name="Google Shape;407;p36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/>
          <p:cNvSpPr txBox="1">
            <a:spLocks noGrp="1"/>
          </p:cNvSpPr>
          <p:nvPr>
            <p:ph type="ctrTitle"/>
          </p:nvPr>
        </p:nvSpPr>
        <p:spPr>
          <a:xfrm>
            <a:off x="718450" y="2224525"/>
            <a:ext cx="8312100" cy="6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Thanks!</a:t>
            </a:r>
            <a:endParaRPr sz="4800"/>
          </a:p>
        </p:txBody>
      </p:sp>
      <p:sp>
        <p:nvSpPr>
          <p:cNvPr id="417" name="Google Shape;417;p37"/>
          <p:cNvSpPr txBox="1">
            <a:spLocks noGrp="1"/>
          </p:cNvSpPr>
          <p:nvPr>
            <p:ph type="subTitle" idx="1"/>
          </p:nvPr>
        </p:nvSpPr>
        <p:spPr>
          <a:xfrm>
            <a:off x="2918300" y="2724225"/>
            <a:ext cx="2997900" cy="14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rgbClr val="374957"/>
                </a:solidFill>
              </a:rPr>
              <a:t>Any questions?</a:t>
            </a:r>
            <a:endParaRPr sz="3000">
              <a:solidFill>
                <a:srgbClr val="37495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2E707B"/>
                </a:solidFill>
              </a:rPr>
              <a:t>Jake Moon</a:t>
            </a:r>
            <a:endParaRPr>
              <a:solidFill>
                <a:srgbClr val="2E707B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2E707B"/>
                </a:solidFill>
              </a:rPr>
              <a:t>jakekmoon@gmail.com</a:t>
            </a:r>
            <a:endParaRPr>
              <a:solidFill>
                <a:srgbClr val="2E707B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8"/>
          <p:cNvSpPr txBox="1">
            <a:spLocks noGrp="1"/>
          </p:cNvSpPr>
          <p:nvPr>
            <p:ph type="ctrTitle"/>
          </p:nvPr>
        </p:nvSpPr>
        <p:spPr>
          <a:xfrm>
            <a:off x="5349805" y="-25"/>
            <a:ext cx="3214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4957"/>
                </a:solidFill>
              </a:rPr>
              <a:t>Appendix</a:t>
            </a:r>
            <a:endParaRPr>
              <a:solidFill>
                <a:srgbClr val="374957"/>
              </a:solidFill>
            </a:endParaRPr>
          </a:p>
        </p:txBody>
      </p:sp>
      <p:sp>
        <p:nvSpPr>
          <p:cNvPr id="423" name="Google Shape;423;p38"/>
          <p:cNvSpPr txBox="1">
            <a:spLocks noGrp="1"/>
          </p:cNvSpPr>
          <p:nvPr>
            <p:ph type="subTitle" idx="1"/>
          </p:nvPr>
        </p:nvSpPr>
        <p:spPr>
          <a:xfrm>
            <a:off x="3241125" y="2052575"/>
            <a:ext cx="5353500" cy="22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b="1">
                <a:solidFill>
                  <a:srgbClr val="37495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Sources Used:</a:t>
            </a:r>
            <a:endParaRPr sz="1800" b="1">
              <a:solidFill>
                <a:srgbClr val="37495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400"/>
              <a:buChar char="●"/>
            </a:pPr>
            <a:r>
              <a:rPr lang="es" sz="1400" u="sng">
                <a:solidFill>
                  <a:srgbClr val="374957"/>
                </a:solidFill>
                <a:hlinkClick r:id="rId3"/>
              </a:rPr>
              <a:t>https://www.statista.com/statistics/200092/total-number-of-car-models-on-the-us-market-since-1990/</a:t>
            </a:r>
            <a:endParaRPr sz="1400">
              <a:solidFill>
                <a:srgbClr val="374957"/>
              </a:solidFill>
              <a:highlight>
                <a:srgbClr val="BDCDD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400"/>
              <a:buChar char="●"/>
            </a:pPr>
            <a:r>
              <a:rPr lang="es" sz="1400" u="sng">
                <a:solidFill>
                  <a:schemeClr val="hlink"/>
                </a:solidFill>
                <a:hlinkClick r:id="rId4"/>
              </a:rPr>
              <a:t>https://craigslist.org/</a:t>
            </a:r>
            <a:r>
              <a:rPr lang="es" sz="1400">
                <a:solidFill>
                  <a:srgbClr val="374957"/>
                </a:solidFill>
              </a:rPr>
              <a:t> </a:t>
            </a:r>
            <a:endParaRPr sz="1400">
              <a:solidFill>
                <a:srgbClr val="374957"/>
              </a:solidFill>
              <a:highlight>
                <a:srgbClr val="BDCDD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400"/>
              <a:buChar char="●"/>
            </a:pPr>
            <a:r>
              <a:rPr lang="es" sz="1400">
                <a:solidFill>
                  <a:srgbClr val="374957"/>
                </a:solidFill>
              </a:rPr>
              <a:t>3D Object Representations for Fine-Grained Categorization</a:t>
            </a:r>
            <a:br>
              <a:rPr lang="es" sz="1400">
                <a:solidFill>
                  <a:srgbClr val="374957"/>
                </a:solidFill>
              </a:rPr>
            </a:br>
            <a:r>
              <a:rPr lang="es" sz="1400">
                <a:solidFill>
                  <a:srgbClr val="374957"/>
                </a:solidFill>
              </a:rPr>
              <a:t>Jonathan Krause, Michael Stark, Jia Deng, Li Fei-Fei</a:t>
            </a:r>
            <a:br>
              <a:rPr lang="es" sz="1400">
                <a:solidFill>
                  <a:srgbClr val="374957"/>
                </a:solidFill>
              </a:rPr>
            </a:br>
            <a:r>
              <a:rPr lang="es" sz="1400" i="1">
                <a:solidFill>
                  <a:srgbClr val="374957"/>
                </a:solidFill>
              </a:rPr>
              <a:t>4th IEEE Workshop on 3D Representation and Recognition, at ICCV 2013</a:t>
            </a:r>
            <a:r>
              <a:rPr lang="es" sz="1400">
                <a:solidFill>
                  <a:srgbClr val="374957"/>
                </a:solidFill>
              </a:rPr>
              <a:t> (3dRR-13). Sydney, Australia. Dec. 8, 2013.</a:t>
            </a:r>
            <a:endParaRPr sz="1400">
              <a:solidFill>
                <a:srgbClr val="374957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400"/>
              <a:buChar char="●"/>
            </a:pPr>
            <a:r>
              <a:rPr lang="es" sz="1400">
                <a:solidFill>
                  <a:srgbClr val="374957"/>
                </a:solidFill>
              </a:rPr>
              <a:t>ImageNet</a:t>
            </a:r>
            <a:endParaRPr sz="1400">
              <a:solidFill>
                <a:srgbClr val="374957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400"/>
              <a:buChar char="●"/>
            </a:pPr>
            <a:r>
              <a:rPr lang="es" sz="1400" u="sng">
                <a:solidFill>
                  <a:schemeClr val="hlink"/>
                </a:solidFill>
                <a:hlinkClick r:id="rId5"/>
              </a:rPr>
              <a:t>https://www.kaggle.com/austinreese/craigslist-carstrucks-data</a:t>
            </a:r>
            <a:r>
              <a:rPr lang="es" sz="1400">
                <a:solidFill>
                  <a:srgbClr val="374957"/>
                </a:solidFill>
              </a:rPr>
              <a:t> </a:t>
            </a:r>
            <a:endParaRPr sz="1400"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74957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9"/>
          <p:cNvSpPr txBox="1">
            <a:spLocks noGrp="1"/>
          </p:cNvSpPr>
          <p:nvPr>
            <p:ph type="ctrTitle"/>
          </p:nvPr>
        </p:nvSpPr>
        <p:spPr>
          <a:xfrm>
            <a:off x="5349805" y="-25"/>
            <a:ext cx="3214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4957"/>
                </a:solidFill>
              </a:rPr>
              <a:t>Slide Credits</a:t>
            </a:r>
            <a:endParaRPr>
              <a:solidFill>
                <a:srgbClr val="374957"/>
              </a:solidFill>
            </a:endParaRPr>
          </a:p>
        </p:txBody>
      </p:sp>
      <p:sp>
        <p:nvSpPr>
          <p:cNvPr id="429" name="Google Shape;429;p39"/>
          <p:cNvSpPr txBox="1">
            <a:spLocks noGrp="1"/>
          </p:cNvSpPr>
          <p:nvPr>
            <p:ph type="subTitle" idx="1"/>
          </p:nvPr>
        </p:nvSpPr>
        <p:spPr>
          <a:xfrm>
            <a:off x="3241125" y="2052575"/>
            <a:ext cx="5353500" cy="1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374957"/>
                </a:solidFill>
              </a:rPr>
              <a:t>This is where you give credit to the ones who are part of this project</a:t>
            </a:r>
            <a:endParaRPr sz="1100"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374957"/>
                </a:solidFill>
              </a:rPr>
              <a:t>Did you like the resources on this template? Get them for free at our other websites</a:t>
            </a:r>
            <a:endParaRPr sz="1100"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374957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D9E4E8"/>
              </a:buClr>
              <a:buSzPts val="1100"/>
              <a:buChar char="●"/>
            </a:pPr>
            <a:r>
              <a:rPr lang="es" sz="1100">
                <a:solidFill>
                  <a:srgbClr val="374957"/>
                </a:solidFill>
              </a:rPr>
              <a:t>Presentation template by </a:t>
            </a:r>
            <a:r>
              <a:rPr lang="es" sz="1100">
                <a:solidFill>
                  <a:srgbClr val="374957"/>
                </a:solidFill>
                <a:highlight>
                  <a:srgbClr val="BDCDD1"/>
                </a:highlight>
              </a:rPr>
              <a:t>Slidesgo</a:t>
            </a:r>
            <a:endParaRPr sz="1100">
              <a:solidFill>
                <a:srgbClr val="374957"/>
              </a:solidFill>
              <a:highlight>
                <a:srgbClr val="BDCDD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D9E4E8"/>
              </a:buClr>
              <a:buSzPts val="1100"/>
              <a:buChar char="●"/>
            </a:pPr>
            <a:r>
              <a:rPr lang="es" sz="1100">
                <a:solidFill>
                  <a:srgbClr val="374957"/>
                </a:solidFill>
              </a:rPr>
              <a:t>Icons by </a:t>
            </a:r>
            <a:r>
              <a:rPr lang="es" sz="1100">
                <a:solidFill>
                  <a:srgbClr val="374957"/>
                </a:solidFill>
                <a:highlight>
                  <a:srgbClr val="BDCDD1"/>
                </a:highlight>
              </a:rPr>
              <a:t>Flaticon</a:t>
            </a:r>
            <a:endParaRPr sz="1100">
              <a:solidFill>
                <a:srgbClr val="374957"/>
              </a:solidFill>
              <a:highlight>
                <a:srgbClr val="BDCDD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D9E4E8"/>
              </a:buClr>
              <a:buSzPts val="1100"/>
              <a:buChar char="●"/>
            </a:pPr>
            <a:r>
              <a:rPr lang="es" sz="1100">
                <a:solidFill>
                  <a:srgbClr val="374957"/>
                </a:solidFill>
              </a:rPr>
              <a:t>Images &amp; infographics by </a:t>
            </a:r>
            <a:r>
              <a:rPr lang="es" sz="1100">
                <a:solidFill>
                  <a:srgbClr val="374957"/>
                </a:solidFill>
                <a:highlight>
                  <a:srgbClr val="BDCDD1"/>
                </a:highlight>
              </a:rPr>
              <a:t>Freepik</a:t>
            </a:r>
            <a:endParaRPr sz="1100">
              <a:solidFill>
                <a:srgbClr val="374957"/>
              </a:solidFill>
              <a:highlight>
                <a:srgbClr val="BDCDD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D9E4E8"/>
              </a:buClr>
              <a:buSzPts val="1100"/>
              <a:buChar char="●"/>
            </a:pPr>
            <a:r>
              <a:rPr lang="es" sz="1100">
                <a:solidFill>
                  <a:srgbClr val="374957"/>
                </a:solidFill>
              </a:rPr>
              <a:t>Author introduction slide photo created by Freepik</a:t>
            </a:r>
            <a:endParaRPr sz="1100">
              <a:solidFill>
                <a:srgbClr val="374957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D9E4E8"/>
              </a:buClr>
              <a:buSzPts val="1100"/>
              <a:buChar char="●"/>
            </a:pPr>
            <a:r>
              <a:rPr lang="es" sz="1100">
                <a:solidFill>
                  <a:srgbClr val="374957"/>
                </a:solidFill>
              </a:rPr>
              <a:t>Text &amp; Image slide photo created by Freepik.com</a:t>
            </a:r>
            <a:endParaRPr sz="1100">
              <a:solidFill>
                <a:srgbClr val="374957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D9E4E8"/>
              </a:buClr>
              <a:buSzPts val="1100"/>
              <a:buChar char="●"/>
            </a:pPr>
            <a:r>
              <a:rPr lang="es" sz="1100">
                <a:solidFill>
                  <a:srgbClr val="374957"/>
                </a:solidFill>
              </a:rPr>
              <a:t>Big image slide photo created by Freepik.com</a:t>
            </a:r>
            <a:endParaRPr sz="1100"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7495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/>
          <p:nvPr/>
        </p:nvSpPr>
        <p:spPr>
          <a:xfrm rot="5400000" flipH="1">
            <a:off x="3700600" y="-1790825"/>
            <a:ext cx="1744500" cy="914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0"/>
          <p:cNvSpPr txBox="1">
            <a:spLocks noGrp="1"/>
          </p:cNvSpPr>
          <p:nvPr>
            <p:ph type="ctrTitle"/>
          </p:nvPr>
        </p:nvSpPr>
        <p:spPr>
          <a:xfrm flipH="1">
            <a:off x="475825" y="524525"/>
            <a:ext cx="1828200" cy="6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</a:rPr>
              <a:t>Table of </a:t>
            </a:r>
            <a:r>
              <a:rPr lang="es" sz="3600">
                <a:solidFill>
                  <a:srgbClr val="374957"/>
                </a:solidFill>
              </a:rPr>
              <a:t>contents</a:t>
            </a:r>
            <a:endParaRPr sz="3600">
              <a:solidFill>
                <a:srgbClr val="374957"/>
              </a:solidFill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780675" y="2688837"/>
            <a:ext cx="18282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97ADB2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sz="3000">
              <a:solidFill>
                <a:srgbClr val="97ADB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2D2D30"/>
                </a:solidFill>
                <a:latin typeface="Oswald"/>
                <a:ea typeface="Oswald"/>
                <a:cs typeface="Oswald"/>
                <a:sym typeface="Oswald"/>
              </a:rPr>
              <a:t>The App</a:t>
            </a:r>
            <a:endParaRPr sz="2400">
              <a:solidFill>
                <a:srgbClr val="2D2D3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7" name="Google Shape;437;p40"/>
          <p:cNvSpPr txBox="1"/>
          <p:nvPr/>
        </p:nvSpPr>
        <p:spPr>
          <a:xfrm>
            <a:off x="2698825" y="2688837"/>
            <a:ext cx="18282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97ADB2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sz="3000">
              <a:solidFill>
                <a:srgbClr val="97ADB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2D2D30"/>
                </a:solidFill>
                <a:latin typeface="Oswald"/>
                <a:ea typeface="Oswald"/>
                <a:cs typeface="Oswald"/>
                <a:sym typeface="Oswald"/>
              </a:rPr>
              <a:t>Data &amp; Model</a:t>
            </a:r>
            <a:endParaRPr sz="2400">
              <a:solidFill>
                <a:srgbClr val="2D2D3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8" name="Google Shape;438;p40"/>
          <p:cNvSpPr txBox="1"/>
          <p:nvPr/>
        </p:nvSpPr>
        <p:spPr>
          <a:xfrm>
            <a:off x="4616975" y="3069837"/>
            <a:ext cx="18282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97ADB2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 sz="3000">
              <a:solidFill>
                <a:srgbClr val="97ADB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2D2D30"/>
                </a:solidFill>
                <a:latin typeface="Oswald"/>
                <a:ea typeface="Oswald"/>
                <a:cs typeface="Oswald"/>
                <a:sym typeface="Oswald"/>
              </a:rPr>
              <a:t>Analysis &amp; Improvements</a:t>
            </a:r>
            <a:endParaRPr sz="2400">
              <a:solidFill>
                <a:srgbClr val="2D2D3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9" name="Google Shape;439;p40"/>
          <p:cNvSpPr txBox="1"/>
          <p:nvPr/>
        </p:nvSpPr>
        <p:spPr>
          <a:xfrm>
            <a:off x="6535125" y="2688837"/>
            <a:ext cx="18282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97ADB2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 sz="3000">
              <a:solidFill>
                <a:srgbClr val="97ADB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2D2D30"/>
                </a:solidFill>
                <a:latin typeface="Oswald"/>
                <a:ea typeface="Oswald"/>
                <a:cs typeface="Oswald"/>
                <a:sym typeface="Oswald"/>
              </a:rPr>
              <a:t>Business</a:t>
            </a:r>
            <a:endParaRPr sz="2400">
              <a:solidFill>
                <a:srgbClr val="2D2D3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ctrTitle"/>
          </p:nvPr>
        </p:nvSpPr>
        <p:spPr>
          <a:xfrm>
            <a:off x="2790200" y="2290214"/>
            <a:ext cx="54696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The App</a:t>
            </a:r>
            <a:endParaRPr sz="3600">
              <a:solidFill>
                <a:srgbClr val="2D2D30"/>
              </a:solidFill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ubTitle" idx="1"/>
          </p:nvPr>
        </p:nvSpPr>
        <p:spPr>
          <a:xfrm>
            <a:off x="5604500" y="3528717"/>
            <a:ext cx="2655300" cy="3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And why users will love this app</a:t>
            </a:r>
            <a:endParaRPr sz="24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title" idx="4294967295"/>
          </p:nvPr>
        </p:nvSpPr>
        <p:spPr>
          <a:xfrm>
            <a:off x="7284500" y="1523550"/>
            <a:ext cx="9753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97ADB2"/>
                </a:solidFill>
              </a:rPr>
              <a:t>01</a:t>
            </a:r>
            <a:endParaRPr sz="4800">
              <a:solidFill>
                <a:srgbClr val="97ADB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/>
        </p:nvSpPr>
        <p:spPr>
          <a:xfrm>
            <a:off x="599725" y="546025"/>
            <a:ext cx="3191400" cy="3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WHAT </a:t>
            </a:r>
            <a:r>
              <a:rPr lang="es" sz="3300">
                <a:solidFill>
                  <a:srgbClr val="2E707B"/>
                </a:solidFill>
                <a:latin typeface="Oswald"/>
                <a:ea typeface="Oswald"/>
                <a:cs typeface="Oswald"/>
                <a:sym typeface="Oswald"/>
              </a:rPr>
              <a:t>CAR </a:t>
            </a:r>
            <a:r>
              <a:rPr lang="es" sz="3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IS THAT?</a:t>
            </a:r>
            <a:endParaRPr sz="33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ctrTitle"/>
          </p:nvPr>
        </p:nvSpPr>
        <p:spPr>
          <a:xfrm>
            <a:off x="4445650" y="-25"/>
            <a:ext cx="4149000" cy="18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Be your own </a:t>
            </a:r>
            <a:r>
              <a:rPr lang="es" sz="3600">
                <a:solidFill>
                  <a:srgbClr val="A6CBC2"/>
                </a:solidFill>
              </a:rPr>
              <a:t>car-expert </a:t>
            </a:r>
            <a:r>
              <a:rPr lang="es" sz="3600">
                <a:solidFill>
                  <a:schemeClr val="dk1"/>
                </a:solidFill>
              </a:rPr>
              <a:t>with just one app</a:t>
            </a:r>
            <a:endParaRPr sz="3600"/>
          </a:p>
        </p:txBody>
      </p:sp>
      <p:sp>
        <p:nvSpPr>
          <p:cNvPr id="221" name="Google Shape;221;p26"/>
          <p:cNvSpPr txBox="1">
            <a:spLocks noGrp="1"/>
          </p:cNvSpPr>
          <p:nvPr>
            <p:ph type="subTitle" idx="1"/>
          </p:nvPr>
        </p:nvSpPr>
        <p:spPr>
          <a:xfrm>
            <a:off x="3273750" y="1763400"/>
            <a:ext cx="5598000" cy="2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Can you describe the appearance of your favorite car perfectly?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A6CBC2"/>
              </a:buClr>
              <a:buSzPts val="1800"/>
              <a:buChar char="●"/>
            </a:pPr>
            <a:r>
              <a:rPr lang="es" sz="1800"/>
              <a:t>Manufacturer &amp; model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A6CBC2"/>
              </a:buClr>
              <a:buSzPts val="1800"/>
              <a:buChar char="●"/>
            </a:pPr>
            <a:r>
              <a:rPr lang="es" sz="1800"/>
              <a:t>Body type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A6CBC2"/>
              </a:buClr>
              <a:buSzPts val="1800"/>
              <a:buChar char="●"/>
            </a:pPr>
            <a:r>
              <a:rPr lang="es" sz="1800"/>
              <a:t>… what if you don’t know what car it is?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293 car models offered in the U.S. in 2019!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An easier, streamlined experience for identifying and finding cars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subTitle" idx="5"/>
          </p:nvPr>
        </p:nvSpPr>
        <p:spPr>
          <a:xfrm>
            <a:off x="4652400" y="2751925"/>
            <a:ext cx="17598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374957"/>
                </a:solidFill>
              </a:rPr>
              <a:t>Direct to favorite car sites such as AutoTrader, CarsDirect, CarGurus with parameters</a:t>
            </a:r>
            <a:endParaRPr sz="1800">
              <a:solidFill>
                <a:srgbClr val="37495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37495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74957"/>
              </a:solidFill>
            </a:endParaRPr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1"/>
          </p:nvPr>
        </p:nvSpPr>
        <p:spPr>
          <a:xfrm>
            <a:off x="719750" y="2741700"/>
            <a:ext cx="1759800" cy="12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374957"/>
                </a:solidFill>
              </a:rPr>
              <a:t>Upload/take picture </a:t>
            </a:r>
            <a:endParaRPr sz="1800">
              <a:solidFill>
                <a:srgbClr val="374957"/>
              </a:solidFill>
            </a:endParaRPr>
          </a:p>
        </p:txBody>
      </p:sp>
      <p:sp>
        <p:nvSpPr>
          <p:cNvPr id="228" name="Google Shape;228;p27"/>
          <p:cNvSpPr txBox="1">
            <a:spLocks noGrp="1"/>
          </p:cNvSpPr>
          <p:nvPr>
            <p:ph type="subTitle" idx="3"/>
          </p:nvPr>
        </p:nvSpPr>
        <p:spPr>
          <a:xfrm>
            <a:off x="2672825" y="2741725"/>
            <a:ext cx="1759800" cy="20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374957"/>
                </a:solidFill>
              </a:rPr>
              <a:t>Confirm result and additional preferences to receive KellyBlueBook summary and estimate</a:t>
            </a:r>
            <a:endParaRPr sz="1800"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74957"/>
              </a:solidFill>
            </a:endParaRPr>
          </a:p>
        </p:txBody>
      </p:sp>
      <p:sp>
        <p:nvSpPr>
          <p:cNvPr id="229" name="Google Shape;229;p27"/>
          <p:cNvSpPr txBox="1">
            <a:spLocks noGrp="1"/>
          </p:cNvSpPr>
          <p:nvPr>
            <p:ph type="ctrTitle" idx="6"/>
          </p:nvPr>
        </p:nvSpPr>
        <p:spPr>
          <a:xfrm flipH="1">
            <a:off x="6161191" y="427419"/>
            <a:ext cx="21498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/>
              <a:t>Making Car Purchasing </a:t>
            </a:r>
            <a:r>
              <a:rPr lang="es" sz="3600">
                <a:solidFill>
                  <a:srgbClr val="5F7D95"/>
                </a:solidFill>
              </a:rPr>
              <a:t>EASIER</a:t>
            </a:r>
            <a:endParaRPr sz="3600"/>
          </a:p>
        </p:txBody>
      </p:sp>
      <p:sp>
        <p:nvSpPr>
          <p:cNvPr id="230" name="Google Shape;230;p27"/>
          <p:cNvSpPr txBox="1">
            <a:spLocks noGrp="1"/>
          </p:cNvSpPr>
          <p:nvPr>
            <p:ph type="ctrTitle" idx="4"/>
          </p:nvPr>
        </p:nvSpPr>
        <p:spPr>
          <a:xfrm>
            <a:off x="4716181" y="2097003"/>
            <a:ext cx="1618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DCDD1"/>
                </a:solidFill>
              </a:rPr>
              <a:t>Purchase the best match online</a:t>
            </a:r>
            <a:endParaRPr>
              <a:solidFill>
                <a:srgbClr val="BDCDD1"/>
              </a:solidFill>
            </a:endParaRPr>
          </a:p>
        </p:txBody>
      </p:sp>
      <p:sp>
        <p:nvSpPr>
          <p:cNvPr id="231" name="Google Shape;231;p27"/>
          <p:cNvSpPr txBox="1">
            <a:spLocks noGrp="1"/>
          </p:cNvSpPr>
          <p:nvPr>
            <p:ph type="ctrTitle" idx="2"/>
          </p:nvPr>
        </p:nvSpPr>
        <p:spPr>
          <a:xfrm>
            <a:off x="2747559" y="2097003"/>
            <a:ext cx="1618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97ADB2"/>
                </a:solidFill>
              </a:rPr>
              <a:t>Confirm results &amp; addit. details</a:t>
            </a:r>
            <a:endParaRPr sz="1800">
              <a:solidFill>
                <a:srgbClr val="97ADB2"/>
              </a:solidFill>
            </a:endParaRPr>
          </a:p>
        </p:txBody>
      </p:sp>
      <p:sp>
        <p:nvSpPr>
          <p:cNvPr id="232" name="Google Shape;232;p27"/>
          <p:cNvSpPr txBox="1">
            <a:spLocks noGrp="1"/>
          </p:cNvSpPr>
          <p:nvPr>
            <p:ph type="ctrTitle"/>
          </p:nvPr>
        </p:nvSpPr>
        <p:spPr>
          <a:xfrm>
            <a:off x="778935" y="2097003"/>
            <a:ext cx="1618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Take a picture of a car</a:t>
            </a:r>
            <a:endParaRPr sz="1800">
              <a:solidFill>
                <a:srgbClr val="2E707B"/>
              </a:solidFill>
            </a:endParaRPr>
          </a:p>
        </p:txBody>
      </p:sp>
      <p:grpSp>
        <p:nvGrpSpPr>
          <p:cNvPr id="233" name="Google Shape;233;p27"/>
          <p:cNvGrpSpPr/>
          <p:nvPr/>
        </p:nvGrpSpPr>
        <p:grpSpPr>
          <a:xfrm>
            <a:off x="3368312" y="1682182"/>
            <a:ext cx="376989" cy="390182"/>
            <a:chOff x="3907325" y="2620775"/>
            <a:chExt cx="395250" cy="481825"/>
          </a:xfrm>
        </p:grpSpPr>
        <p:sp>
          <p:nvSpPr>
            <p:cNvPr id="234" name="Google Shape;234;p27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rgbClr val="97AD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rgbClr val="97AD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rgbClr val="97AD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rgbClr val="97AD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8" name="Google Shape;238;p27"/>
          <p:cNvGrpSpPr/>
          <p:nvPr/>
        </p:nvGrpSpPr>
        <p:grpSpPr>
          <a:xfrm>
            <a:off x="1423158" y="1714983"/>
            <a:ext cx="339494" cy="324596"/>
            <a:chOff x="1492675" y="4420975"/>
            <a:chExt cx="481825" cy="438525"/>
          </a:xfrm>
        </p:grpSpPr>
        <p:sp>
          <p:nvSpPr>
            <p:cNvPr id="239" name="Google Shape;239;p27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4" name="Google Shape;244;p27"/>
          <p:cNvGrpSpPr/>
          <p:nvPr/>
        </p:nvGrpSpPr>
        <p:grpSpPr>
          <a:xfrm>
            <a:off x="5350946" y="1702994"/>
            <a:ext cx="349421" cy="348568"/>
            <a:chOff x="-62884425" y="4111775"/>
            <a:chExt cx="317425" cy="316650"/>
          </a:xfrm>
        </p:grpSpPr>
        <p:sp>
          <p:nvSpPr>
            <p:cNvPr id="245" name="Google Shape;245;p27"/>
            <p:cNvSpPr/>
            <p:nvPr/>
          </p:nvSpPr>
          <p:spPr>
            <a:xfrm>
              <a:off x="-62884425" y="4325225"/>
              <a:ext cx="317425" cy="103200"/>
            </a:xfrm>
            <a:custGeom>
              <a:avLst/>
              <a:gdLst/>
              <a:ahLst/>
              <a:cxnLst/>
              <a:rect l="l" t="t" r="r" b="b"/>
              <a:pathLst>
                <a:path w="12697" h="4128" extrusionOk="0">
                  <a:moveTo>
                    <a:pt x="0" y="0"/>
                  </a:moveTo>
                  <a:lnTo>
                    <a:pt x="0" y="378"/>
                  </a:lnTo>
                  <a:cubicBezTo>
                    <a:pt x="0" y="1071"/>
                    <a:pt x="567" y="1638"/>
                    <a:pt x="1260" y="1638"/>
                  </a:cubicBezTo>
                  <a:lnTo>
                    <a:pt x="4001" y="1638"/>
                  </a:lnTo>
                  <a:lnTo>
                    <a:pt x="3434" y="3308"/>
                  </a:lnTo>
                  <a:lnTo>
                    <a:pt x="2930" y="3308"/>
                  </a:lnTo>
                  <a:cubicBezTo>
                    <a:pt x="2678" y="3308"/>
                    <a:pt x="2520" y="3497"/>
                    <a:pt x="2520" y="3749"/>
                  </a:cubicBezTo>
                  <a:cubicBezTo>
                    <a:pt x="2520" y="3970"/>
                    <a:pt x="2741" y="4127"/>
                    <a:pt x="2930" y="4127"/>
                  </a:cubicBezTo>
                  <a:lnTo>
                    <a:pt x="9830" y="4127"/>
                  </a:lnTo>
                  <a:cubicBezTo>
                    <a:pt x="10050" y="4127"/>
                    <a:pt x="10239" y="3938"/>
                    <a:pt x="10239" y="3749"/>
                  </a:cubicBezTo>
                  <a:cubicBezTo>
                    <a:pt x="10239" y="3497"/>
                    <a:pt x="10050" y="3308"/>
                    <a:pt x="9830" y="3308"/>
                  </a:cubicBezTo>
                  <a:lnTo>
                    <a:pt x="9294" y="3308"/>
                  </a:lnTo>
                  <a:lnTo>
                    <a:pt x="8758" y="1638"/>
                  </a:lnTo>
                  <a:lnTo>
                    <a:pt x="11468" y="1638"/>
                  </a:lnTo>
                  <a:cubicBezTo>
                    <a:pt x="12129" y="1638"/>
                    <a:pt x="12697" y="1103"/>
                    <a:pt x="12697" y="378"/>
                  </a:cubicBezTo>
                  <a:lnTo>
                    <a:pt x="12697" y="0"/>
                  </a:lnTo>
                  <a:close/>
                </a:path>
              </a:pathLst>
            </a:custGeom>
            <a:solidFill>
              <a:srgbClr val="BD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-62884425" y="4111775"/>
              <a:ext cx="317425" cy="193000"/>
            </a:xfrm>
            <a:custGeom>
              <a:avLst/>
              <a:gdLst/>
              <a:ahLst/>
              <a:cxnLst/>
              <a:rect l="l" t="t" r="r" b="b"/>
              <a:pathLst>
                <a:path w="12697" h="7720" extrusionOk="0">
                  <a:moveTo>
                    <a:pt x="6301" y="946"/>
                  </a:moveTo>
                  <a:cubicBezTo>
                    <a:pt x="6522" y="946"/>
                    <a:pt x="6742" y="1135"/>
                    <a:pt x="6742" y="1324"/>
                  </a:cubicBezTo>
                  <a:lnTo>
                    <a:pt x="6742" y="1607"/>
                  </a:lnTo>
                  <a:cubicBezTo>
                    <a:pt x="7215" y="1765"/>
                    <a:pt x="7593" y="2237"/>
                    <a:pt x="7593" y="2773"/>
                  </a:cubicBezTo>
                  <a:cubicBezTo>
                    <a:pt x="7593" y="3025"/>
                    <a:pt x="7372" y="3182"/>
                    <a:pt x="7183" y="3182"/>
                  </a:cubicBezTo>
                  <a:cubicBezTo>
                    <a:pt x="6994" y="3182"/>
                    <a:pt x="6805" y="2993"/>
                    <a:pt x="6805" y="2773"/>
                  </a:cubicBezTo>
                  <a:cubicBezTo>
                    <a:pt x="6805" y="2552"/>
                    <a:pt x="6585" y="2363"/>
                    <a:pt x="6364" y="2363"/>
                  </a:cubicBezTo>
                  <a:cubicBezTo>
                    <a:pt x="6112" y="2363"/>
                    <a:pt x="5954" y="2552"/>
                    <a:pt x="5954" y="2773"/>
                  </a:cubicBezTo>
                  <a:cubicBezTo>
                    <a:pt x="5954" y="3025"/>
                    <a:pt x="6269" y="3245"/>
                    <a:pt x="6585" y="3497"/>
                  </a:cubicBezTo>
                  <a:cubicBezTo>
                    <a:pt x="7026" y="3812"/>
                    <a:pt x="7561" y="4191"/>
                    <a:pt x="7561" y="4884"/>
                  </a:cubicBezTo>
                  <a:cubicBezTo>
                    <a:pt x="7561" y="5419"/>
                    <a:pt x="7215" y="5860"/>
                    <a:pt x="6742" y="6049"/>
                  </a:cubicBezTo>
                  <a:lnTo>
                    <a:pt x="6742" y="6333"/>
                  </a:lnTo>
                  <a:cubicBezTo>
                    <a:pt x="6742" y="6553"/>
                    <a:pt x="6553" y="6774"/>
                    <a:pt x="6301" y="6774"/>
                  </a:cubicBezTo>
                  <a:cubicBezTo>
                    <a:pt x="6080" y="6774"/>
                    <a:pt x="5923" y="6553"/>
                    <a:pt x="5923" y="6333"/>
                  </a:cubicBezTo>
                  <a:lnTo>
                    <a:pt x="5923" y="6049"/>
                  </a:lnTo>
                  <a:cubicBezTo>
                    <a:pt x="5450" y="5892"/>
                    <a:pt x="5104" y="5419"/>
                    <a:pt x="5104" y="4884"/>
                  </a:cubicBezTo>
                  <a:cubicBezTo>
                    <a:pt x="5104" y="4632"/>
                    <a:pt x="5293" y="4443"/>
                    <a:pt x="5482" y="4443"/>
                  </a:cubicBezTo>
                  <a:cubicBezTo>
                    <a:pt x="5734" y="4443"/>
                    <a:pt x="5923" y="4632"/>
                    <a:pt x="5923" y="4884"/>
                  </a:cubicBezTo>
                  <a:cubicBezTo>
                    <a:pt x="5923" y="5104"/>
                    <a:pt x="6112" y="5262"/>
                    <a:pt x="6301" y="5262"/>
                  </a:cubicBezTo>
                  <a:cubicBezTo>
                    <a:pt x="6522" y="5262"/>
                    <a:pt x="6742" y="5073"/>
                    <a:pt x="6742" y="4884"/>
                  </a:cubicBezTo>
                  <a:cubicBezTo>
                    <a:pt x="6742" y="4632"/>
                    <a:pt x="6427" y="4411"/>
                    <a:pt x="6080" y="4159"/>
                  </a:cubicBezTo>
                  <a:cubicBezTo>
                    <a:pt x="5639" y="3844"/>
                    <a:pt x="5104" y="3466"/>
                    <a:pt x="5104" y="2773"/>
                  </a:cubicBezTo>
                  <a:cubicBezTo>
                    <a:pt x="5104" y="2237"/>
                    <a:pt x="5450" y="1796"/>
                    <a:pt x="5923" y="1607"/>
                  </a:cubicBezTo>
                  <a:lnTo>
                    <a:pt x="5923" y="1324"/>
                  </a:lnTo>
                  <a:cubicBezTo>
                    <a:pt x="5923" y="1103"/>
                    <a:pt x="6112" y="946"/>
                    <a:pt x="6301" y="946"/>
                  </a:cubicBezTo>
                  <a:close/>
                  <a:moveTo>
                    <a:pt x="1260" y="0"/>
                  </a:moveTo>
                  <a:cubicBezTo>
                    <a:pt x="599" y="0"/>
                    <a:pt x="0" y="536"/>
                    <a:pt x="0" y="1261"/>
                  </a:cubicBezTo>
                  <a:lnTo>
                    <a:pt x="0" y="7719"/>
                  </a:lnTo>
                  <a:lnTo>
                    <a:pt x="12697" y="7719"/>
                  </a:lnTo>
                  <a:lnTo>
                    <a:pt x="12697" y="1261"/>
                  </a:lnTo>
                  <a:cubicBezTo>
                    <a:pt x="12697" y="536"/>
                    <a:pt x="12129" y="0"/>
                    <a:pt x="11468" y="0"/>
                  </a:cubicBezTo>
                  <a:close/>
                </a:path>
              </a:pathLst>
            </a:custGeom>
            <a:solidFill>
              <a:srgbClr val="BD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>
            <a:spLocks noGrp="1"/>
          </p:cNvSpPr>
          <p:nvPr>
            <p:ph type="ctrTitle"/>
          </p:nvPr>
        </p:nvSpPr>
        <p:spPr>
          <a:xfrm flipH="1">
            <a:off x="6335950" y="55050"/>
            <a:ext cx="14844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Website</a:t>
            </a:r>
            <a:endParaRPr sz="3000">
              <a:solidFill>
                <a:srgbClr val="2D2D30"/>
              </a:solidFill>
            </a:endParaRPr>
          </a:p>
        </p:txBody>
      </p:sp>
      <p:sp>
        <p:nvSpPr>
          <p:cNvPr id="252" name="Google Shape;252;p28"/>
          <p:cNvSpPr txBox="1">
            <a:spLocks noGrp="1"/>
          </p:cNvSpPr>
          <p:nvPr>
            <p:ph type="subTitle" idx="1"/>
          </p:nvPr>
        </p:nvSpPr>
        <p:spPr>
          <a:xfrm flipH="1">
            <a:off x="5947725" y="781950"/>
            <a:ext cx="2222700" cy="39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200"/>
              <a:buChar char="●"/>
            </a:pPr>
            <a:r>
              <a:rPr lang="es" sz="2200">
                <a:solidFill>
                  <a:srgbClr val="374957"/>
                </a:solidFill>
              </a:rPr>
              <a:t>Website powered by Flask and TensorFlow</a:t>
            </a:r>
            <a:endParaRPr sz="2200">
              <a:solidFill>
                <a:srgbClr val="374957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200"/>
              <a:buChar char="●"/>
            </a:pPr>
            <a:r>
              <a:rPr lang="es" sz="2200">
                <a:solidFill>
                  <a:srgbClr val="374957"/>
                </a:solidFill>
              </a:rPr>
              <a:t>Easy drag and drop interface</a:t>
            </a:r>
            <a:endParaRPr sz="2200">
              <a:solidFill>
                <a:srgbClr val="374957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200"/>
              <a:buChar char="●"/>
            </a:pPr>
            <a:r>
              <a:rPr lang="es" sz="2200">
                <a:solidFill>
                  <a:srgbClr val="374957"/>
                </a:solidFill>
              </a:rPr>
              <a:t>Classify and recommend cars</a:t>
            </a:r>
            <a:endParaRPr sz="2200">
              <a:solidFill>
                <a:srgbClr val="374957"/>
              </a:solidFill>
            </a:endParaRPr>
          </a:p>
        </p:txBody>
      </p:sp>
      <p:grpSp>
        <p:nvGrpSpPr>
          <p:cNvPr id="253" name="Google Shape;253;p28"/>
          <p:cNvGrpSpPr/>
          <p:nvPr/>
        </p:nvGrpSpPr>
        <p:grpSpPr>
          <a:xfrm>
            <a:off x="136581" y="296271"/>
            <a:ext cx="5249841" cy="4718337"/>
            <a:chOff x="3804623" y="931514"/>
            <a:chExt cx="4311631" cy="3283920"/>
          </a:xfrm>
        </p:grpSpPr>
        <p:cxnSp>
          <p:nvCxnSpPr>
            <p:cNvPr id="254" name="Google Shape;254;p28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5" name="Google Shape;255;p28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256" name="Google Shape;256;p28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8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8" name="Google Shape;258;p28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8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60" name="Google Shape;2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00" y="500700"/>
            <a:ext cx="4892575" cy="352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>
            <a:spLocks noGrp="1"/>
          </p:cNvSpPr>
          <p:nvPr>
            <p:ph type="ctrTitle"/>
          </p:nvPr>
        </p:nvSpPr>
        <p:spPr>
          <a:xfrm>
            <a:off x="1837125" y="2137814"/>
            <a:ext cx="54696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Data &amp; Model</a:t>
            </a:r>
            <a:endParaRPr sz="3600">
              <a:solidFill>
                <a:srgbClr val="2D2D30"/>
              </a:solidFill>
            </a:endParaRPr>
          </a:p>
        </p:txBody>
      </p:sp>
      <p:sp>
        <p:nvSpPr>
          <p:cNvPr id="266" name="Google Shape;266;p29"/>
          <p:cNvSpPr txBox="1">
            <a:spLocks noGrp="1"/>
          </p:cNvSpPr>
          <p:nvPr>
            <p:ph type="subTitle" idx="1"/>
          </p:nvPr>
        </p:nvSpPr>
        <p:spPr>
          <a:xfrm>
            <a:off x="3244225" y="3223917"/>
            <a:ext cx="2655300" cy="3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The engine powering our app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"/>
          <p:cNvSpPr txBox="1">
            <a:spLocks noGrp="1"/>
          </p:cNvSpPr>
          <p:nvPr>
            <p:ph type="title" idx="2"/>
          </p:nvPr>
        </p:nvSpPr>
        <p:spPr>
          <a:xfrm>
            <a:off x="4084213" y="1629417"/>
            <a:ext cx="9753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97ADB2"/>
                </a:solidFill>
              </a:rPr>
              <a:t>02</a:t>
            </a:r>
            <a:endParaRPr sz="4800">
              <a:solidFill>
                <a:srgbClr val="97ADB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>
            <a:spLocks noGrp="1"/>
          </p:cNvSpPr>
          <p:nvPr>
            <p:ph type="ctrTitle"/>
          </p:nvPr>
        </p:nvSpPr>
        <p:spPr>
          <a:xfrm>
            <a:off x="-5" y="129025"/>
            <a:ext cx="1935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9B9B2"/>
                </a:solidFill>
              </a:rPr>
              <a:t>ResNet50: </a:t>
            </a:r>
            <a:r>
              <a:rPr lang="es">
                <a:solidFill>
                  <a:srgbClr val="FFFFFF"/>
                </a:solidFill>
              </a:rPr>
              <a:t>winner of ImageNet 2015 challenge using skip connection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253" y="-116550"/>
            <a:ext cx="2736772" cy="20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0"/>
          <p:cNvSpPr txBox="1"/>
          <p:nvPr/>
        </p:nvSpPr>
        <p:spPr>
          <a:xfrm>
            <a:off x="3738125" y="1337525"/>
            <a:ext cx="2995800" cy="3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800"/>
              <a:buFont typeface="Source Sans Pro Light"/>
              <a:buChar char="●"/>
            </a:pPr>
            <a:r>
              <a:rPr lang="es" sz="1800">
                <a:solidFill>
                  <a:srgbClr val="374957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93k image urls from Kaggle car dataset</a:t>
            </a:r>
            <a:endParaRPr sz="1800">
              <a:solidFill>
                <a:srgbClr val="374957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800"/>
              <a:buFont typeface="Source Sans Pro Light"/>
              <a:buChar char="●"/>
            </a:pPr>
            <a:r>
              <a:rPr lang="es" sz="1800">
                <a:solidFill>
                  <a:srgbClr val="374957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Scraped images and mapped back to classes from dataset</a:t>
            </a:r>
            <a:endParaRPr sz="1800">
              <a:solidFill>
                <a:srgbClr val="374957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800"/>
              <a:buFont typeface="Source Sans Pro Light"/>
              <a:buChar char="●"/>
            </a:pPr>
            <a:r>
              <a:rPr lang="es" sz="1800">
                <a:solidFill>
                  <a:srgbClr val="374957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Class: Make and model</a:t>
            </a:r>
            <a:endParaRPr sz="1800">
              <a:solidFill>
                <a:srgbClr val="374957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800"/>
              <a:buFont typeface="Source Sans Pro Light"/>
              <a:buChar char="●"/>
            </a:pPr>
            <a:r>
              <a:rPr lang="es" sz="1800">
                <a:solidFill>
                  <a:srgbClr val="374957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304 imbalanced classes</a:t>
            </a:r>
            <a:endParaRPr sz="1800">
              <a:solidFill>
                <a:srgbClr val="374957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800"/>
              <a:buFont typeface="Source Sans Pro Light"/>
              <a:buChar char="●"/>
            </a:pPr>
            <a:r>
              <a:rPr lang="es" sz="1800">
                <a:solidFill>
                  <a:srgbClr val="374957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32 manufacturers</a:t>
            </a:r>
            <a:endParaRPr sz="1800">
              <a:solidFill>
                <a:srgbClr val="374957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800"/>
              <a:buFont typeface="Source Sans Pro Light"/>
              <a:buChar char="●"/>
            </a:pPr>
            <a:r>
              <a:rPr lang="es" sz="1800">
                <a:solidFill>
                  <a:srgbClr val="374957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Dealership and street images</a:t>
            </a:r>
            <a:endParaRPr sz="1800">
              <a:solidFill>
                <a:srgbClr val="374957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endParaRPr sz="1800">
              <a:solidFill>
                <a:srgbClr val="374957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graphicFrame>
        <p:nvGraphicFramePr>
          <p:cNvPr id="275" name="Google Shape;275;p30"/>
          <p:cNvGraphicFramePr/>
          <p:nvPr/>
        </p:nvGraphicFramePr>
        <p:xfrm>
          <a:off x="6583150" y="209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{559738AD-E62F-4091-AD3E-E3FDD80559F7}</a:tableStyleId>
              </a:tblPr>
              <a:tblGrid>
                <a:gridCol w="95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E707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E707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Images</a:t>
                      </a:r>
                      <a:endParaRPr sz="9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70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Ford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2E707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13,965</a:t>
                      </a:r>
                      <a:endParaRPr sz="1800">
                        <a:solidFill>
                          <a:srgbClr val="2E707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Chevrolet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2E707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11,316</a:t>
                      </a:r>
                      <a:endParaRPr sz="1800">
                        <a:solidFill>
                          <a:srgbClr val="2E707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Toyota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2E707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8,554</a:t>
                      </a:r>
                      <a:endParaRPr sz="1800">
                        <a:solidFill>
                          <a:srgbClr val="2E707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Honda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2E707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5,153</a:t>
                      </a:r>
                      <a:endParaRPr sz="1800">
                        <a:solidFill>
                          <a:srgbClr val="2E707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Jeep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2E707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4,771</a:t>
                      </a:r>
                      <a:endParaRPr sz="1800">
                        <a:solidFill>
                          <a:srgbClr val="2E707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Nissan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2E707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4,535</a:t>
                      </a:r>
                      <a:endParaRPr sz="1800">
                        <a:solidFill>
                          <a:srgbClr val="2E707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GMC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2E707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3,885</a:t>
                      </a:r>
                      <a:endParaRPr sz="1800">
                        <a:solidFill>
                          <a:srgbClr val="2E707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Ram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2E707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3,468</a:t>
                      </a:r>
                      <a:endParaRPr sz="1800">
                        <a:solidFill>
                          <a:srgbClr val="2E707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...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2E707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...</a:t>
                      </a:r>
                      <a:endParaRPr sz="1800">
                        <a:solidFill>
                          <a:srgbClr val="2E707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76" name="Google Shape;276;p30"/>
          <p:cNvGrpSpPr/>
          <p:nvPr/>
        </p:nvGrpSpPr>
        <p:grpSpPr>
          <a:xfrm>
            <a:off x="468138" y="2728353"/>
            <a:ext cx="2339157" cy="542479"/>
            <a:chOff x="4100207" y="2107304"/>
            <a:chExt cx="510343" cy="118352"/>
          </a:xfrm>
        </p:grpSpPr>
        <p:sp>
          <p:nvSpPr>
            <p:cNvPr id="277" name="Google Shape;277;p30"/>
            <p:cNvSpPr/>
            <p:nvPr/>
          </p:nvSpPr>
          <p:spPr>
            <a:xfrm>
              <a:off x="4171350" y="2107375"/>
              <a:ext cx="439200" cy="118200"/>
            </a:xfrm>
            <a:prstGeom prst="rect">
              <a:avLst/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 rot="-5400000">
              <a:off x="4132960" y="2135652"/>
              <a:ext cx="118352" cy="61655"/>
            </a:xfrm>
            <a:custGeom>
              <a:avLst/>
              <a:gdLst/>
              <a:ahLst/>
              <a:cxnLst/>
              <a:rect l="l" t="t" r="r" b="b"/>
              <a:pathLst>
                <a:path w="9834" h="5123" extrusionOk="0">
                  <a:moveTo>
                    <a:pt x="458" y="0"/>
                  </a:moveTo>
                  <a:lnTo>
                    <a:pt x="92" y="641"/>
                  </a:lnTo>
                  <a:lnTo>
                    <a:pt x="1" y="823"/>
                  </a:lnTo>
                  <a:lnTo>
                    <a:pt x="2425" y="5122"/>
                  </a:lnTo>
                  <a:lnTo>
                    <a:pt x="7364" y="5122"/>
                  </a:lnTo>
                  <a:lnTo>
                    <a:pt x="9833" y="823"/>
                  </a:lnTo>
                  <a:lnTo>
                    <a:pt x="9696" y="641"/>
                  </a:lnTo>
                  <a:lnTo>
                    <a:pt x="9330" y="0"/>
                  </a:lnTo>
                  <a:lnTo>
                    <a:pt x="7364" y="3430"/>
                  </a:lnTo>
                  <a:lnTo>
                    <a:pt x="2425" y="343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 rot="-5400000">
              <a:off x="4092228" y="2115283"/>
              <a:ext cx="118352" cy="102394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0"/>
          <p:cNvGrpSpPr/>
          <p:nvPr/>
        </p:nvGrpSpPr>
        <p:grpSpPr>
          <a:xfrm>
            <a:off x="468038" y="3741353"/>
            <a:ext cx="2339157" cy="542479"/>
            <a:chOff x="4100207" y="2107304"/>
            <a:chExt cx="510343" cy="118352"/>
          </a:xfrm>
        </p:grpSpPr>
        <p:sp>
          <p:nvSpPr>
            <p:cNvPr id="281" name="Google Shape;281;p30"/>
            <p:cNvSpPr/>
            <p:nvPr/>
          </p:nvSpPr>
          <p:spPr>
            <a:xfrm>
              <a:off x="4171350" y="2107375"/>
              <a:ext cx="439200" cy="118200"/>
            </a:xfrm>
            <a:prstGeom prst="rect">
              <a:avLst/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 rot="-5400000">
              <a:off x="4132960" y="2135652"/>
              <a:ext cx="118352" cy="61655"/>
            </a:xfrm>
            <a:custGeom>
              <a:avLst/>
              <a:gdLst/>
              <a:ahLst/>
              <a:cxnLst/>
              <a:rect l="l" t="t" r="r" b="b"/>
              <a:pathLst>
                <a:path w="9834" h="5123" extrusionOk="0">
                  <a:moveTo>
                    <a:pt x="458" y="0"/>
                  </a:moveTo>
                  <a:lnTo>
                    <a:pt x="92" y="641"/>
                  </a:lnTo>
                  <a:lnTo>
                    <a:pt x="1" y="823"/>
                  </a:lnTo>
                  <a:lnTo>
                    <a:pt x="2425" y="5122"/>
                  </a:lnTo>
                  <a:lnTo>
                    <a:pt x="7364" y="5122"/>
                  </a:lnTo>
                  <a:lnTo>
                    <a:pt x="9833" y="823"/>
                  </a:lnTo>
                  <a:lnTo>
                    <a:pt x="9696" y="641"/>
                  </a:lnTo>
                  <a:lnTo>
                    <a:pt x="9330" y="0"/>
                  </a:lnTo>
                  <a:lnTo>
                    <a:pt x="7364" y="3430"/>
                  </a:lnTo>
                  <a:lnTo>
                    <a:pt x="2425" y="343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 rot="-5400000">
              <a:off x="4092228" y="2115283"/>
              <a:ext cx="118352" cy="102394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30"/>
          <p:cNvGrpSpPr/>
          <p:nvPr/>
        </p:nvGrpSpPr>
        <p:grpSpPr>
          <a:xfrm rot="5400000">
            <a:off x="1402348" y="3353526"/>
            <a:ext cx="470556" cy="305098"/>
            <a:chOff x="5055550" y="1973250"/>
            <a:chExt cx="66200" cy="42925"/>
          </a:xfrm>
        </p:grpSpPr>
        <p:sp>
          <p:nvSpPr>
            <p:cNvPr id="285" name="Google Shape;285;p30"/>
            <p:cNvSpPr/>
            <p:nvPr/>
          </p:nvSpPr>
          <p:spPr>
            <a:xfrm>
              <a:off x="5083675" y="1973250"/>
              <a:ext cx="38075" cy="42925"/>
            </a:xfrm>
            <a:custGeom>
              <a:avLst/>
              <a:gdLst/>
              <a:ahLst/>
              <a:cxnLst/>
              <a:rect l="l" t="t" r="r" b="b"/>
              <a:pathLst>
                <a:path w="1523" h="1717" extrusionOk="0">
                  <a:moveTo>
                    <a:pt x="664" y="0"/>
                  </a:moveTo>
                  <a:lnTo>
                    <a:pt x="664" y="729"/>
                  </a:lnTo>
                  <a:lnTo>
                    <a:pt x="1" y="729"/>
                  </a:lnTo>
                  <a:lnTo>
                    <a:pt x="1" y="996"/>
                  </a:lnTo>
                  <a:lnTo>
                    <a:pt x="664" y="996"/>
                  </a:lnTo>
                  <a:lnTo>
                    <a:pt x="664" y="1717"/>
                  </a:lnTo>
                  <a:lnTo>
                    <a:pt x="1523" y="859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50672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5055550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30"/>
          <p:cNvGrpSpPr/>
          <p:nvPr/>
        </p:nvGrpSpPr>
        <p:grpSpPr>
          <a:xfrm rot="5400000">
            <a:off x="1255095" y="4515009"/>
            <a:ext cx="766709" cy="305021"/>
            <a:chOff x="5055550" y="1973250"/>
            <a:chExt cx="66200" cy="42925"/>
          </a:xfrm>
        </p:grpSpPr>
        <p:sp>
          <p:nvSpPr>
            <p:cNvPr id="289" name="Google Shape;289;p30"/>
            <p:cNvSpPr/>
            <p:nvPr/>
          </p:nvSpPr>
          <p:spPr>
            <a:xfrm>
              <a:off x="5083675" y="1973250"/>
              <a:ext cx="38075" cy="42925"/>
            </a:xfrm>
            <a:custGeom>
              <a:avLst/>
              <a:gdLst/>
              <a:ahLst/>
              <a:cxnLst/>
              <a:rect l="l" t="t" r="r" b="b"/>
              <a:pathLst>
                <a:path w="1523" h="1717" extrusionOk="0">
                  <a:moveTo>
                    <a:pt x="664" y="0"/>
                  </a:moveTo>
                  <a:lnTo>
                    <a:pt x="664" y="729"/>
                  </a:lnTo>
                  <a:lnTo>
                    <a:pt x="1" y="729"/>
                  </a:lnTo>
                  <a:lnTo>
                    <a:pt x="1" y="996"/>
                  </a:lnTo>
                  <a:lnTo>
                    <a:pt x="664" y="996"/>
                  </a:lnTo>
                  <a:lnTo>
                    <a:pt x="664" y="1717"/>
                  </a:lnTo>
                  <a:lnTo>
                    <a:pt x="1523" y="859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50672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5055550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30"/>
          <p:cNvGrpSpPr/>
          <p:nvPr/>
        </p:nvGrpSpPr>
        <p:grpSpPr>
          <a:xfrm rot="5400000">
            <a:off x="1402348" y="2340501"/>
            <a:ext cx="470556" cy="305098"/>
            <a:chOff x="5055550" y="1973250"/>
            <a:chExt cx="66200" cy="42925"/>
          </a:xfrm>
        </p:grpSpPr>
        <p:sp>
          <p:nvSpPr>
            <p:cNvPr id="293" name="Google Shape;293;p30"/>
            <p:cNvSpPr/>
            <p:nvPr/>
          </p:nvSpPr>
          <p:spPr>
            <a:xfrm>
              <a:off x="5083675" y="1973250"/>
              <a:ext cx="38075" cy="42925"/>
            </a:xfrm>
            <a:custGeom>
              <a:avLst/>
              <a:gdLst/>
              <a:ahLst/>
              <a:cxnLst/>
              <a:rect l="l" t="t" r="r" b="b"/>
              <a:pathLst>
                <a:path w="1523" h="1717" extrusionOk="0">
                  <a:moveTo>
                    <a:pt x="664" y="0"/>
                  </a:moveTo>
                  <a:lnTo>
                    <a:pt x="664" y="729"/>
                  </a:lnTo>
                  <a:lnTo>
                    <a:pt x="1" y="729"/>
                  </a:lnTo>
                  <a:lnTo>
                    <a:pt x="1" y="996"/>
                  </a:lnTo>
                  <a:lnTo>
                    <a:pt x="664" y="996"/>
                  </a:lnTo>
                  <a:lnTo>
                    <a:pt x="664" y="1717"/>
                  </a:lnTo>
                  <a:lnTo>
                    <a:pt x="1523" y="859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50672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5055550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296;p30"/>
          <p:cNvSpPr txBox="1"/>
          <p:nvPr/>
        </p:nvSpPr>
        <p:spPr>
          <a:xfrm>
            <a:off x="967675" y="3323833"/>
            <a:ext cx="8955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relu</a:t>
            </a:r>
            <a:endParaRPr sz="18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97" name="Google Shape;297;p30"/>
          <p:cNvSpPr txBox="1"/>
          <p:nvPr/>
        </p:nvSpPr>
        <p:spPr>
          <a:xfrm>
            <a:off x="1179975" y="2259513"/>
            <a:ext cx="3051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Source Sans Pro Light"/>
                <a:ea typeface="Source Sans Pro Light"/>
                <a:cs typeface="Source Sans Pro Light"/>
                <a:sym typeface="Source Sans Pro Light"/>
              </a:rPr>
              <a:t>X</a:t>
            </a:r>
            <a:endParaRPr sz="18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98" name="Google Shape;298;p30"/>
          <p:cNvSpPr/>
          <p:nvPr/>
        </p:nvSpPr>
        <p:spPr>
          <a:xfrm rot="4219712">
            <a:off x="968421" y="2778780"/>
            <a:ext cx="2771784" cy="1445468"/>
          </a:xfrm>
          <a:custGeom>
            <a:avLst/>
            <a:gdLst/>
            <a:ahLst/>
            <a:cxnLst/>
            <a:rect l="l" t="t" r="r" b="b"/>
            <a:pathLst>
              <a:path w="2706" h="1733" extrusionOk="0">
                <a:moveTo>
                  <a:pt x="1094" y="0"/>
                </a:moveTo>
                <a:cubicBezTo>
                  <a:pt x="689" y="0"/>
                  <a:pt x="279" y="180"/>
                  <a:pt x="1" y="578"/>
                </a:cubicBezTo>
                <a:lnTo>
                  <a:pt x="405" y="809"/>
                </a:lnTo>
                <a:cubicBezTo>
                  <a:pt x="587" y="568"/>
                  <a:pt x="845" y="459"/>
                  <a:pt x="1100" y="459"/>
                </a:cubicBezTo>
                <a:cubicBezTo>
                  <a:pt x="1532" y="459"/>
                  <a:pt x="1955" y="770"/>
                  <a:pt x="1992" y="1278"/>
                </a:cubicBezTo>
                <a:lnTo>
                  <a:pt x="1754" y="1278"/>
                </a:lnTo>
                <a:lnTo>
                  <a:pt x="2215" y="1732"/>
                </a:lnTo>
                <a:lnTo>
                  <a:pt x="2706" y="1278"/>
                </a:lnTo>
                <a:lnTo>
                  <a:pt x="2460" y="1278"/>
                </a:lnTo>
                <a:cubicBezTo>
                  <a:pt x="2415" y="484"/>
                  <a:pt x="1760" y="0"/>
                  <a:pt x="1094" y="0"/>
                </a:cubicBezTo>
                <a:close/>
              </a:path>
            </a:pathLst>
          </a:cu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0"/>
          <p:cNvSpPr txBox="1"/>
          <p:nvPr/>
        </p:nvSpPr>
        <p:spPr>
          <a:xfrm>
            <a:off x="967675" y="4754345"/>
            <a:ext cx="8955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relu</a:t>
            </a:r>
            <a:endParaRPr sz="18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300" name="Google Shape;300;p30"/>
          <p:cNvGrpSpPr/>
          <p:nvPr/>
        </p:nvGrpSpPr>
        <p:grpSpPr>
          <a:xfrm rot="2700000">
            <a:off x="1479549" y="4402636"/>
            <a:ext cx="317807" cy="317807"/>
            <a:chOff x="2085525" y="4992125"/>
            <a:chExt cx="481825" cy="481825"/>
          </a:xfrm>
        </p:grpSpPr>
        <p:sp>
          <p:nvSpPr>
            <p:cNvPr id="301" name="Google Shape;301;p30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03" name="Google Shape;303;p30"/>
          <p:cNvSpPr txBox="1"/>
          <p:nvPr/>
        </p:nvSpPr>
        <p:spPr>
          <a:xfrm>
            <a:off x="507650" y="4403475"/>
            <a:ext cx="9783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Source Sans Pro Light"/>
                <a:ea typeface="Source Sans Pro Light"/>
                <a:cs typeface="Source Sans Pro Light"/>
                <a:sym typeface="Source Sans Pro Light"/>
              </a:rPr>
              <a:t>F(x) + x</a:t>
            </a:r>
            <a:endParaRPr sz="18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04" name="Google Shape;304;p30"/>
          <p:cNvSpPr txBox="1"/>
          <p:nvPr/>
        </p:nvSpPr>
        <p:spPr>
          <a:xfrm>
            <a:off x="218575" y="3331000"/>
            <a:ext cx="6648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Source Sans Pro Light"/>
                <a:ea typeface="Source Sans Pro Light"/>
                <a:cs typeface="Source Sans Pro Light"/>
                <a:sym typeface="Source Sans Pro Light"/>
              </a:rPr>
              <a:t>F(x)</a:t>
            </a:r>
            <a:endParaRPr sz="18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05" name="Google Shape;305;p30"/>
          <p:cNvSpPr txBox="1"/>
          <p:nvPr/>
        </p:nvSpPr>
        <p:spPr>
          <a:xfrm>
            <a:off x="3014600" y="3230325"/>
            <a:ext cx="978300" cy="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Source Sans Pro Light"/>
                <a:ea typeface="Source Sans Pro Light"/>
                <a:cs typeface="Source Sans Pro Light"/>
                <a:sym typeface="Source Sans Pro Light"/>
              </a:rPr>
              <a:t>X</a:t>
            </a:r>
            <a:endParaRPr sz="18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Source Sans Pro Light"/>
                <a:ea typeface="Source Sans Pro Light"/>
                <a:cs typeface="Source Sans Pro Light"/>
                <a:sym typeface="Source Sans Pro Light"/>
              </a:rPr>
              <a:t>identity</a:t>
            </a:r>
            <a:endParaRPr sz="18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06" name="Google Shape;306;p30"/>
          <p:cNvSpPr txBox="1"/>
          <p:nvPr/>
        </p:nvSpPr>
        <p:spPr>
          <a:xfrm>
            <a:off x="1043350" y="2741150"/>
            <a:ext cx="14391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Source Sans Pro Light"/>
                <a:ea typeface="Source Sans Pro Light"/>
                <a:cs typeface="Source Sans Pro Light"/>
                <a:sym typeface="Source Sans Pro Light"/>
              </a:rPr>
              <a:t>weight layer</a:t>
            </a:r>
            <a:endParaRPr sz="20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07" name="Google Shape;307;p30"/>
          <p:cNvSpPr txBox="1"/>
          <p:nvPr/>
        </p:nvSpPr>
        <p:spPr>
          <a:xfrm>
            <a:off x="1043350" y="3761563"/>
            <a:ext cx="14391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Source Sans Pro Light"/>
                <a:ea typeface="Source Sans Pro Light"/>
                <a:cs typeface="Source Sans Pro Light"/>
                <a:sym typeface="Source Sans Pro Light"/>
              </a:rPr>
              <a:t>weight layer</a:t>
            </a:r>
            <a:endParaRPr sz="20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 business by Slidesgo">
  <a:themeElements>
    <a:clrScheme name="Simple Light">
      <a:dk1>
        <a:srgbClr val="2D2D30"/>
      </a:dk1>
      <a:lt1>
        <a:srgbClr val="FFFFFF"/>
      </a:lt1>
      <a:dk2>
        <a:srgbClr val="374957"/>
      </a:dk2>
      <a:lt2>
        <a:srgbClr val="D9D9D9"/>
      </a:lt2>
      <a:accent1>
        <a:srgbClr val="5F7D95"/>
      </a:accent1>
      <a:accent2>
        <a:srgbClr val="D9E4E8"/>
      </a:accent2>
      <a:accent3>
        <a:srgbClr val="BDCDD1"/>
      </a:accent3>
      <a:accent4>
        <a:srgbClr val="97ADB2"/>
      </a:accent4>
      <a:accent5>
        <a:srgbClr val="A6CBC2"/>
      </a:accent5>
      <a:accent6>
        <a:srgbClr val="2E707B"/>
      </a:accent6>
      <a:hlink>
        <a:srgbClr val="2D2D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Macintosh PowerPoint</Application>
  <PresentationFormat>On-screen Show (16:9)</PresentationFormat>
  <Paragraphs>142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Source Sans Pro</vt:lpstr>
      <vt:lpstr>Roboto</vt:lpstr>
      <vt:lpstr>Georgia</vt:lpstr>
      <vt:lpstr>Oswald</vt:lpstr>
      <vt:lpstr>Ubuntu Light</vt:lpstr>
      <vt:lpstr>Source Sans Pro Light</vt:lpstr>
      <vt:lpstr>Geometric business by Slidesgo</vt:lpstr>
      <vt:lpstr>Fast and Curious: Car Classification</vt:lpstr>
      <vt:lpstr>Table of contents</vt:lpstr>
      <vt:lpstr>The App</vt:lpstr>
      <vt:lpstr>PowerPoint Presentation</vt:lpstr>
      <vt:lpstr>Be your own car-expert with just one app</vt:lpstr>
      <vt:lpstr>Making Car Purchasing EASIER</vt:lpstr>
      <vt:lpstr>Website</vt:lpstr>
      <vt:lpstr>Data &amp; Model</vt:lpstr>
      <vt:lpstr>ResNet50: winner of ImageNet 2015 challenge using skip connection</vt:lpstr>
      <vt:lpstr>Neural Network Classifier</vt:lpstr>
      <vt:lpstr>Analysis</vt:lpstr>
      <vt:lpstr>90.6%</vt:lpstr>
      <vt:lpstr>Model Performance </vt:lpstr>
      <vt:lpstr>Model Performance </vt:lpstr>
      <vt:lpstr>Business Model and Improvements</vt:lpstr>
      <vt:lpstr>Thanks!</vt:lpstr>
      <vt:lpstr>Appendix</vt:lpstr>
      <vt:lpstr>Slide Credits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and Curious: Car Classification</dc:title>
  <cp:lastModifiedBy>Microsoft Office User</cp:lastModifiedBy>
  <cp:revision>1</cp:revision>
  <dcterms:modified xsi:type="dcterms:W3CDTF">2020-03-31T18:53:33Z</dcterms:modified>
</cp:coreProperties>
</file>