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67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92689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11029950" y="3257550"/>
            <a:ext cx="1714500" cy="1714500"/>
          </a:xfrm>
          <a:prstGeom prst="rect">
            <a:avLst/>
          </a:prstGeom>
        </p:spPr>
      </p:pic>
      <p:sp>
        <p:nvSpPr>
          <p:cNvPr id="5" name="Text 1"/>
          <p:cNvSpPr/>
          <p:nvPr/>
        </p:nvSpPr>
        <p:spPr>
          <a:xfrm>
            <a:off x="864037" y="1098352"/>
            <a:ext cx="7415927" cy="3193971"/>
          </a:xfrm>
          <a:prstGeom prst="rect">
            <a:avLst/>
          </a:prstGeom>
          <a:noFill/>
          <a:ln/>
        </p:spPr>
        <p:txBody>
          <a:bodyPr wrap="square" rtlCol="0" anchor="t"/>
          <a:lstStyle/>
          <a:p>
            <a:pPr marL="0" indent="0">
              <a:lnSpc>
                <a:spcPts val="8384"/>
              </a:lnSpc>
              <a:buNone/>
            </a:pPr>
            <a:r>
              <a:rPr lang="en-US" sz="6707" dirty="0">
                <a:solidFill>
                  <a:srgbClr val="F2F0F4"/>
                </a:solidFill>
                <a:latin typeface="Montserrat" pitchFamily="34" charset="0"/>
                <a:ea typeface="Montserrat" pitchFamily="34" charset="-122"/>
                <a:cs typeface="Montserrat" pitchFamily="34" charset="-120"/>
              </a:rPr>
              <a:t>Customer Complaints Analysis Dataset</a:t>
            </a:r>
            <a:endParaRPr lang="en-US" sz="6707" dirty="0"/>
          </a:p>
        </p:txBody>
      </p:sp>
      <p:sp>
        <p:nvSpPr>
          <p:cNvPr id="6" name="Text 2"/>
          <p:cNvSpPr/>
          <p:nvPr/>
        </p:nvSpPr>
        <p:spPr>
          <a:xfrm>
            <a:off x="864037" y="4662607"/>
            <a:ext cx="7415927" cy="493752"/>
          </a:xfrm>
          <a:prstGeom prst="rect">
            <a:avLst/>
          </a:prstGeom>
          <a:noFill/>
          <a:ln/>
        </p:spPr>
        <p:txBody>
          <a:bodyPr wrap="none" rtlCol="0" anchor="t"/>
          <a:lstStyle/>
          <a:p>
            <a:pPr marL="0" indent="0">
              <a:lnSpc>
                <a:spcPts val="3888"/>
              </a:lnSpc>
              <a:buNone/>
            </a:pPr>
            <a:r>
              <a:rPr lang="en-US" sz="2430" b="1" u="sng" dirty="0">
                <a:solidFill>
                  <a:srgbClr val="DCD7E5"/>
                </a:solidFill>
                <a:latin typeface="Heebo" pitchFamily="34" charset="0"/>
                <a:ea typeface="Heebo" pitchFamily="34" charset="-122"/>
                <a:cs typeface="Heebo" pitchFamily="34" charset="-120"/>
              </a:rPr>
              <a:t> Objective:</a:t>
            </a:r>
            <a:r>
              <a:rPr lang="en-US" sz="2430" dirty="0">
                <a:solidFill>
                  <a:srgbClr val="DCD7E5"/>
                </a:solidFill>
                <a:latin typeface="Heebo" pitchFamily="34" charset="0"/>
                <a:ea typeface="Heebo" pitchFamily="34" charset="-122"/>
                <a:cs typeface="Heebo" pitchFamily="34" charset="-120"/>
              </a:rPr>
              <a:t> </a:t>
            </a:r>
            <a:endParaRPr lang="en-US" sz="2430" dirty="0"/>
          </a:p>
        </p:txBody>
      </p:sp>
      <p:sp>
        <p:nvSpPr>
          <p:cNvPr id="7" name="Text 3"/>
          <p:cNvSpPr/>
          <p:nvPr/>
        </p:nvSpPr>
        <p:spPr>
          <a:xfrm>
            <a:off x="864037" y="5434013"/>
            <a:ext cx="7415927" cy="987504"/>
          </a:xfrm>
          <a:prstGeom prst="rect">
            <a:avLst/>
          </a:prstGeom>
          <a:noFill/>
          <a:ln/>
        </p:spPr>
        <p:txBody>
          <a:bodyPr wrap="square" rtlCol="0" anchor="t"/>
          <a:lstStyle/>
          <a:p>
            <a:pPr marL="0" indent="0">
              <a:lnSpc>
                <a:spcPts val="3888"/>
              </a:lnSpc>
              <a:buNone/>
            </a:pPr>
            <a:r>
              <a:rPr lang="en-US" sz="2430" dirty="0">
                <a:solidFill>
                  <a:srgbClr val="DCD7E5"/>
                </a:solidFill>
                <a:latin typeface="Heebo" pitchFamily="34" charset="0"/>
                <a:ea typeface="Heebo" pitchFamily="34" charset="-122"/>
                <a:cs typeface="Heebo" pitchFamily="34" charset="-120"/>
              </a:rPr>
              <a:t>To analyze consumer complaints data to improve product and service quality of the </a:t>
            </a:r>
            <a:r>
              <a:rPr lang="en-US" sz="2430">
                <a:solidFill>
                  <a:srgbClr val="DCD7E5"/>
                </a:solidFill>
                <a:latin typeface="Heebo" pitchFamily="34" charset="0"/>
                <a:ea typeface="Heebo" pitchFamily="34" charset="-122"/>
                <a:cs typeface="Heebo" pitchFamily="34" charset="-120"/>
              </a:rPr>
              <a:t>financial service sector.</a:t>
            </a:r>
            <a:endParaRPr lang="en-US" sz="2430" dirty="0"/>
          </a:p>
        </p:txBody>
      </p:sp>
      <p:sp>
        <p:nvSpPr>
          <p:cNvPr id="8" name="Shape 4"/>
          <p:cNvSpPr/>
          <p:nvPr/>
        </p:nvSpPr>
        <p:spPr>
          <a:xfrm>
            <a:off x="864037" y="6717625"/>
            <a:ext cx="394930" cy="394930"/>
          </a:xfrm>
          <a:prstGeom prst="roundRect">
            <a:avLst>
              <a:gd name="adj" fmla="val 23151155"/>
            </a:avLst>
          </a:prstGeom>
          <a:noFill/>
          <a:ln w="7620">
            <a:solidFill>
              <a:srgbClr val="FFFFFF"/>
            </a:solidFill>
            <a:prstDash val="solid"/>
          </a:ln>
        </p:spPr>
      </p:sp>
      <p:pic>
        <p:nvPicPr>
          <p:cNvPr id="9" name="Image 2" descr="preencoded.png"/>
          <p:cNvPicPr>
            <a:picLocks noChangeAspect="1"/>
          </p:cNvPicPr>
          <p:nvPr/>
        </p:nvPicPr>
        <p:blipFill>
          <a:blip r:embed="rId5"/>
          <a:stretch>
            <a:fillRect/>
          </a:stretch>
        </p:blipFill>
        <p:spPr>
          <a:xfrm>
            <a:off x="871657" y="6725245"/>
            <a:ext cx="379690" cy="379690"/>
          </a:xfrm>
          <a:prstGeom prst="rect">
            <a:avLst/>
          </a:prstGeom>
        </p:spPr>
      </p:pic>
      <p:sp>
        <p:nvSpPr>
          <p:cNvPr id="10" name="Text 5"/>
          <p:cNvSpPr/>
          <p:nvPr/>
        </p:nvSpPr>
        <p:spPr>
          <a:xfrm>
            <a:off x="1382316" y="6699171"/>
            <a:ext cx="2835712" cy="431959"/>
          </a:xfrm>
          <a:prstGeom prst="rect">
            <a:avLst/>
          </a:prstGeom>
          <a:noFill/>
          <a:ln/>
        </p:spPr>
        <p:txBody>
          <a:bodyPr wrap="none" rtlCol="0" anchor="t"/>
          <a:lstStyle/>
          <a:p>
            <a:pPr marL="0" indent="0" algn="l">
              <a:lnSpc>
                <a:spcPts val="3402"/>
              </a:lnSpc>
              <a:buNone/>
            </a:pPr>
            <a:r>
              <a:rPr lang="en-US" sz="2430" b="1" dirty="0">
                <a:solidFill>
                  <a:srgbClr val="DCD7E5"/>
                </a:solidFill>
                <a:latin typeface="Heebo" pitchFamily="34" charset="0"/>
                <a:ea typeface="Heebo" pitchFamily="34" charset="-122"/>
                <a:cs typeface="Heebo" pitchFamily="34" charset="-120"/>
              </a:rPr>
              <a:t>by Nitesh Srivastava</a:t>
            </a:r>
            <a:endParaRPr lang="en-US" sz="24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64037" y="3273862"/>
            <a:ext cx="6150054" cy="1064657"/>
          </a:xfrm>
          <a:prstGeom prst="rect">
            <a:avLst/>
          </a:prstGeom>
          <a:noFill/>
          <a:ln/>
        </p:spPr>
        <p:txBody>
          <a:bodyPr wrap="none" rtlCol="0" anchor="t"/>
          <a:lstStyle/>
          <a:p>
            <a:pPr marL="0" indent="0" algn="ctr">
              <a:lnSpc>
                <a:spcPts val="8384"/>
              </a:lnSpc>
              <a:buNone/>
            </a:pPr>
            <a:r>
              <a:rPr lang="en-US" sz="6707" b="1" u="sng" dirty="0">
                <a:solidFill>
                  <a:srgbClr val="F2F0F4"/>
                </a:solidFill>
                <a:latin typeface="Montserrat" pitchFamily="34" charset="0"/>
                <a:ea typeface="Montserrat" pitchFamily="34" charset="-122"/>
                <a:cs typeface="Montserrat" pitchFamily="34" charset="-120"/>
              </a:rPr>
              <a:t>THANKYOU</a:t>
            </a:r>
            <a:endParaRPr lang="en-US" sz="6707" dirty="0"/>
          </a:p>
        </p:txBody>
      </p:sp>
      <p:sp>
        <p:nvSpPr>
          <p:cNvPr id="5" name="Text 2"/>
          <p:cNvSpPr/>
          <p:nvPr/>
        </p:nvSpPr>
        <p:spPr>
          <a:xfrm>
            <a:off x="864037" y="4585335"/>
            <a:ext cx="6150054" cy="395049"/>
          </a:xfrm>
          <a:prstGeom prst="rect">
            <a:avLst/>
          </a:prstGeom>
          <a:noFill/>
          <a:ln/>
        </p:spPr>
        <p:txBody>
          <a:bodyPr wrap="none" rtlCol="0" anchor="t"/>
          <a:lstStyle/>
          <a:p>
            <a:pPr marL="0" indent="0">
              <a:lnSpc>
                <a:spcPts val="3110"/>
              </a:lnSpc>
              <a:buNone/>
            </a:pPr>
            <a:endParaRPr lang="en-US" sz="1944" dirty="0"/>
          </a:p>
        </p:txBody>
      </p:sp>
      <p:pic>
        <p:nvPicPr>
          <p:cNvPr id="6" name="Image 1" descr="preencoded.png"/>
          <p:cNvPicPr>
            <a:picLocks noChangeAspect="1"/>
          </p:cNvPicPr>
          <p:nvPr/>
        </p:nvPicPr>
        <p:blipFill>
          <a:blip r:embed="rId4"/>
          <a:stretch>
            <a:fillRect/>
          </a:stretch>
        </p:blipFill>
        <p:spPr>
          <a:xfrm>
            <a:off x="7623929" y="1304925"/>
            <a:ext cx="5619750" cy="5619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4273" y="2737247"/>
            <a:ext cx="4925735" cy="2755106"/>
          </a:xfrm>
          <a:prstGeom prst="rect">
            <a:avLst/>
          </a:prstGeom>
        </p:spPr>
      </p:pic>
      <p:sp>
        <p:nvSpPr>
          <p:cNvPr id="6" name="Text 1"/>
          <p:cNvSpPr/>
          <p:nvPr/>
        </p:nvSpPr>
        <p:spPr>
          <a:xfrm>
            <a:off x="784860" y="904161"/>
            <a:ext cx="7574280" cy="1401604"/>
          </a:xfrm>
          <a:prstGeom prst="rect">
            <a:avLst/>
          </a:prstGeom>
          <a:noFill/>
          <a:ln/>
        </p:spPr>
        <p:txBody>
          <a:bodyPr wrap="square" rtlCol="0" anchor="t"/>
          <a:lstStyle/>
          <a:p>
            <a:pPr marL="0" indent="0">
              <a:lnSpc>
                <a:spcPts val="5518"/>
              </a:lnSpc>
              <a:buNone/>
            </a:pPr>
            <a:r>
              <a:rPr lang="en-US" sz="4414" dirty="0">
                <a:solidFill>
                  <a:srgbClr val="F2F0F4"/>
                </a:solidFill>
                <a:latin typeface="Montserrat" pitchFamily="34" charset="0"/>
                <a:ea typeface="Montserrat" pitchFamily="34" charset="-122"/>
                <a:cs typeface="Montserrat" pitchFamily="34" charset="-120"/>
              </a:rPr>
              <a:t>Data Collection Methodology</a:t>
            </a:r>
            <a:endParaRPr lang="en-US" sz="4414" dirty="0"/>
          </a:p>
        </p:txBody>
      </p:sp>
      <p:sp>
        <p:nvSpPr>
          <p:cNvPr id="7" name="Shape 2"/>
          <p:cNvSpPr/>
          <p:nvPr/>
        </p:nvSpPr>
        <p:spPr>
          <a:xfrm>
            <a:off x="1105972" y="2642116"/>
            <a:ext cx="30480" cy="4683323"/>
          </a:xfrm>
          <a:prstGeom prst="roundRect">
            <a:avLst>
              <a:gd name="adj" fmla="val 309012"/>
            </a:avLst>
          </a:prstGeom>
          <a:solidFill>
            <a:srgbClr val="4A2C85"/>
          </a:solidFill>
          <a:ln/>
        </p:spPr>
      </p:sp>
      <p:sp>
        <p:nvSpPr>
          <p:cNvPr id="8" name="Shape 3"/>
          <p:cNvSpPr/>
          <p:nvPr/>
        </p:nvSpPr>
        <p:spPr>
          <a:xfrm>
            <a:off x="1342965" y="3131225"/>
            <a:ext cx="784860" cy="30480"/>
          </a:xfrm>
          <a:prstGeom prst="roundRect">
            <a:avLst>
              <a:gd name="adj" fmla="val 309012"/>
            </a:avLst>
          </a:prstGeom>
          <a:solidFill>
            <a:srgbClr val="4A2C85"/>
          </a:solidFill>
          <a:ln/>
        </p:spPr>
      </p:sp>
      <p:sp>
        <p:nvSpPr>
          <p:cNvPr id="9" name="Shape 4"/>
          <p:cNvSpPr/>
          <p:nvPr/>
        </p:nvSpPr>
        <p:spPr>
          <a:xfrm>
            <a:off x="868978" y="2894290"/>
            <a:ext cx="504468" cy="504468"/>
          </a:xfrm>
          <a:prstGeom prst="roundRect">
            <a:avLst>
              <a:gd name="adj" fmla="val 18671"/>
            </a:avLst>
          </a:prstGeom>
          <a:solidFill>
            <a:srgbClr val="31136C"/>
          </a:solidFill>
          <a:ln w="7620">
            <a:solidFill>
              <a:srgbClr val="4A2C85"/>
            </a:solidFill>
            <a:prstDash val="solid"/>
          </a:ln>
        </p:spPr>
      </p:sp>
      <p:sp>
        <p:nvSpPr>
          <p:cNvPr id="10" name="Text 5"/>
          <p:cNvSpPr/>
          <p:nvPr/>
        </p:nvSpPr>
        <p:spPr>
          <a:xfrm>
            <a:off x="1060430" y="2978348"/>
            <a:ext cx="121444" cy="336352"/>
          </a:xfrm>
          <a:prstGeom prst="rect">
            <a:avLst/>
          </a:prstGeom>
          <a:noFill/>
          <a:ln/>
        </p:spPr>
        <p:txBody>
          <a:bodyPr wrap="none" rtlCol="0" anchor="t"/>
          <a:lstStyle/>
          <a:p>
            <a:pPr marL="0" indent="0" algn="ctr">
              <a:lnSpc>
                <a:spcPts val="2649"/>
              </a:lnSpc>
              <a:buNone/>
            </a:pPr>
            <a:r>
              <a:rPr lang="en-US" sz="2649" dirty="0">
                <a:solidFill>
                  <a:srgbClr val="DCD7E5"/>
                </a:solidFill>
                <a:latin typeface="Montserrat" pitchFamily="34" charset="0"/>
                <a:ea typeface="Montserrat" pitchFamily="34" charset="-122"/>
                <a:cs typeface="Montserrat" pitchFamily="34" charset="-120"/>
              </a:rPr>
              <a:t>1</a:t>
            </a:r>
            <a:endParaRPr lang="en-US" sz="2649" dirty="0"/>
          </a:p>
        </p:txBody>
      </p:sp>
      <p:sp>
        <p:nvSpPr>
          <p:cNvPr id="11" name="Text 6"/>
          <p:cNvSpPr/>
          <p:nvPr/>
        </p:nvSpPr>
        <p:spPr>
          <a:xfrm>
            <a:off x="2354580" y="2866311"/>
            <a:ext cx="3083957" cy="350282"/>
          </a:xfrm>
          <a:prstGeom prst="rect">
            <a:avLst/>
          </a:prstGeom>
          <a:noFill/>
          <a:ln/>
        </p:spPr>
        <p:txBody>
          <a:bodyPr wrap="none" rtlCol="0" anchor="t"/>
          <a:lstStyle/>
          <a:p>
            <a:pPr marL="0" indent="0" algn="l">
              <a:lnSpc>
                <a:spcPts val="2759"/>
              </a:lnSpc>
              <a:buNone/>
            </a:pPr>
            <a:r>
              <a:rPr lang="en-US" sz="2207" b="1" dirty="0">
                <a:solidFill>
                  <a:srgbClr val="DCD7E5"/>
                </a:solidFill>
                <a:latin typeface="Montserrat" pitchFamily="34" charset="0"/>
                <a:ea typeface="Montserrat" pitchFamily="34" charset="-122"/>
                <a:cs typeface="Montserrat" pitchFamily="34" charset="-120"/>
              </a:rPr>
              <a:t>Complaint Gathering</a:t>
            </a:r>
            <a:endParaRPr lang="en-US" sz="2207" dirty="0"/>
          </a:p>
        </p:txBody>
      </p:sp>
      <p:sp>
        <p:nvSpPr>
          <p:cNvPr id="12" name="Text 7"/>
          <p:cNvSpPr/>
          <p:nvPr/>
        </p:nvSpPr>
        <p:spPr>
          <a:xfrm>
            <a:off x="2354580" y="3351133"/>
            <a:ext cx="6004560" cy="574119"/>
          </a:xfrm>
          <a:prstGeom prst="rect">
            <a:avLst/>
          </a:prstGeom>
          <a:noFill/>
          <a:ln/>
        </p:spPr>
        <p:txBody>
          <a:bodyPr wrap="square" rtlCol="0" anchor="t"/>
          <a:lstStyle/>
          <a:p>
            <a:pPr marL="0" indent="0" algn="l">
              <a:lnSpc>
                <a:spcPts val="2260"/>
              </a:lnSpc>
              <a:buNone/>
            </a:pPr>
            <a:r>
              <a:rPr lang="en-US" sz="1413" dirty="0">
                <a:solidFill>
                  <a:srgbClr val="DCD7E5"/>
                </a:solidFill>
                <a:latin typeface="Heebo" pitchFamily="34" charset="0"/>
                <a:ea typeface="Heebo" pitchFamily="34" charset="-122"/>
                <a:cs typeface="Heebo" pitchFamily="34" charset="-120"/>
              </a:rPr>
              <a:t>Collecting customer complaints from multiple channels, including web, emails, referral, phones etc.</a:t>
            </a:r>
            <a:endParaRPr lang="en-US" sz="1413" dirty="0"/>
          </a:p>
        </p:txBody>
      </p:sp>
      <p:sp>
        <p:nvSpPr>
          <p:cNvPr id="13" name="Shape 8"/>
          <p:cNvSpPr/>
          <p:nvPr/>
        </p:nvSpPr>
        <p:spPr>
          <a:xfrm>
            <a:off x="1342965" y="4862751"/>
            <a:ext cx="784860" cy="30480"/>
          </a:xfrm>
          <a:prstGeom prst="roundRect">
            <a:avLst>
              <a:gd name="adj" fmla="val 309012"/>
            </a:avLst>
          </a:prstGeom>
          <a:solidFill>
            <a:srgbClr val="4A2C85"/>
          </a:solidFill>
          <a:ln/>
        </p:spPr>
      </p:sp>
      <p:sp>
        <p:nvSpPr>
          <p:cNvPr id="14" name="Shape 9"/>
          <p:cNvSpPr/>
          <p:nvPr/>
        </p:nvSpPr>
        <p:spPr>
          <a:xfrm>
            <a:off x="868978" y="4625816"/>
            <a:ext cx="504468" cy="504468"/>
          </a:xfrm>
          <a:prstGeom prst="roundRect">
            <a:avLst>
              <a:gd name="adj" fmla="val 18671"/>
            </a:avLst>
          </a:prstGeom>
          <a:solidFill>
            <a:srgbClr val="31136C"/>
          </a:solidFill>
          <a:ln w="7620">
            <a:solidFill>
              <a:srgbClr val="4A2C85"/>
            </a:solidFill>
            <a:prstDash val="solid"/>
          </a:ln>
        </p:spPr>
      </p:sp>
      <p:sp>
        <p:nvSpPr>
          <p:cNvPr id="15" name="Text 10"/>
          <p:cNvSpPr/>
          <p:nvPr/>
        </p:nvSpPr>
        <p:spPr>
          <a:xfrm>
            <a:off x="1025664" y="4709874"/>
            <a:ext cx="191095" cy="336352"/>
          </a:xfrm>
          <a:prstGeom prst="rect">
            <a:avLst/>
          </a:prstGeom>
          <a:noFill/>
          <a:ln/>
        </p:spPr>
        <p:txBody>
          <a:bodyPr wrap="none" rtlCol="0" anchor="t"/>
          <a:lstStyle/>
          <a:p>
            <a:pPr marL="0" indent="0" algn="ctr">
              <a:lnSpc>
                <a:spcPts val="2649"/>
              </a:lnSpc>
              <a:buNone/>
            </a:pPr>
            <a:r>
              <a:rPr lang="en-US" sz="2649" dirty="0">
                <a:solidFill>
                  <a:srgbClr val="DCD7E5"/>
                </a:solidFill>
                <a:latin typeface="Montserrat" pitchFamily="34" charset="0"/>
                <a:ea typeface="Montserrat" pitchFamily="34" charset="-122"/>
                <a:cs typeface="Montserrat" pitchFamily="34" charset="-120"/>
              </a:rPr>
              <a:t>2</a:t>
            </a:r>
            <a:endParaRPr lang="en-US" sz="2649" dirty="0"/>
          </a:p>
        </p:txBody>
      </p:sp>
      <p:sp>
        <p:nvSpPr>
          <p:cNvPr id="16" name="Text 11"/>
          <p:cNvSpPr/>
          <p:nvPr/>
        </p:nvSpPr>
        <p:spPr>
          <a:xfrm>
            <a:off x="2354580" y="4597837"/>
            <a:ext cx="2803088" cy="350282"/>
          </a:xfrm>
          <a:prstGeom prst="rect">
            <a:avLst/>
          </a:prstGeom>
          <a:noFill/>
          <a:ln/>
        </p:spPr>
        <p:txBody>
          <a:bodyPr wrap="none" rtlCol="0" anchor="t"/>
          <a:lstStyle/>
          <a:p>
            <a:pPr marL="0" indent="0" algn="l">
              <a:lnSpc>
                <a:spcPts val="2759"/>
              </a:lnSpc>
              <a:buNone/>
            </a:pPr>
            <a:r>
              <a:rPr lang="en-US" sz="2207" b="1" dirty="0">
                <a:solidFill>
                  <a:srgbClr val="DCD7E5"/>
                </a:solidFill>
                <a:latin typeface="Montserrat" pitchFamily="34" charset="0"/>
                <a:ea typeface="Montserrat" pitchFamily="34" charset="-122"/>
                <a:cs typeface="Montserrat" pitchFamily="34" charset="-120"/>
              </a:rPr>
              <a:t>Data Aggregation</a:t>
            </a:r>
            <a:endParaRPr lang="en-US" sz="2207" dirty="0"/>
          </a:p>
        </p:txBody>
      </p:sp>
      <p:sp>
        <p:nvSpPr>
          <p:cNvPr id="17" name="Text 12"/>
          <p:cNvSpPr/>
          <p:nvPr/>
        </p:nvSpPr>
        <p:spPr>
          <a:xfrm>
            <a:off x="2354580" y="5082659"/>
            <a:ext cx="6004560" cy="287060"/>
          </a:xfrm>
          <a:prstGeom prst="rect">
            <a:avLst/>
          </a:prstGeom>
          <a:noFill/>
          <a:ln/>
        </p:spPr>
        <p:txBody>
          <a:bodyPr wrap="none" rtlCol="0" anchor="t"/>
          <a:lstStyle/>
          <a:p>
            <a:pPr marL="0" indent="0" algn="l">
              <a:lnSpc>
                <a:spcPts val="2260"/>
              </a:lnSpc>
              <a:buNone/>
            </a:pPr>
            <a:r>
              <a:rPr lang="en-US" sz="1413" dirty="0">
                <a:solidFill>
                  <a:srgbClr val="DCD7E5"/>
                </a:solidFill>
                <a:latin typeface="Heebo" pitchFamily="34" charset="0"/>
                <a:ea typeface="Heebo" pitchFamily="34" charset="-122"/>
                <a:cs typeface="Heebo" pitchFamily="34" charset="-120"/>
              </a:rPr>
              <a:t>Consolidating the complaints into a structured dataset for analysis.</a:t>
            </a:r>
            <a:endParaRPr lang="en-US" sz="1413" dirty="0"/>
          </a:p>
        </p:txBody>
      </p:sp>
      <p:sp>
        <p:nvSpPr>
          <p:cNvPr id="18" name="Shape 13"/>
          <p:cNvSpPr/>
          <p:nvPr/>
        </p:nvSpPr>
        <p:spPr>
          <a:xfrm>
            <a:off x="1342965" y="6307217"/>
            <a:ext cx="784860" cy="30480"/>
          </a:xfrm>
          <a:prstGeom prst="roundRect">
            <a:avLst>
              <a:gd name="adj" fmla="val 309012"/>
            </a:avLst>
          </a:prstGeom>
          <a:solidFill>
            <a:srgbClr val="4A2C85"/>
          </a:solidFill>
          <a:ln/>
        </p:spPr>
      </p:sp>
      <p:sp>
        <p:nvSpPr>
          <p:cNvPr id="19" name="Shape 14"/>
          <p:cNvSpPr/>
          <p:nvPr/>
        </p:nvSpPr>
        <p:spPr>
          <a:xfrm>
            <a:off x="868978" y="6070283"/>
            <a:ext cx="504468" cy="504468"/>
          </a:xfrm>
          <a:prstGeom prst="roundRect">
            <a:avLst>
              <a:gd name="adj" fmla="val 18671"/>
            </a:avLst>
          </a:prstGeom>
          <a:solidFill>
            <a:srgbClr val="31136C"/>
          </a:solidFill>
          <a:ln w="7620">
            <a:solidFill>
              <a:srgbClr val="4A2C85"/>
            </a:solidFill>
            <a:prstDash val="solid"/>
          </a:ln>
        </p:spPr>
      </p:sp>
      <p:sp>
        <p:nvSpPr>
          <p:cNvPr id="20" name="Text 15"/>
          <p:cNvSpPr/>
          <p:nvPr/>
        </p:nvSpPr>
        <p:spPr>
          <a:xfrm>
            <a:off x="1026378" y="6154341"/>
            <a:ext cx="189667" cy="336352"/>
          </a:xfrm>
          <a:prstGeom prst="rect">
            <a:avLst/>
          </a:prstGeom>
          <a:noFill/>
          <a:ln/>
        </p:spPr>
        <p:txBody>
          <a:bodyPr wrap="none" rtlCol="0" anchor="t"/>
          <a:lstStyle/>
          <a:p>
            <a:pPr marL="0" indent="0" algn="ctr">
              <a:lnSpc>
                <a:spcPts val="2649"/>
              </a:lnSpc>
              <a:buNone/>
            </a:pPr>
            <a:r>
              <a:rPr lang="en-US" sz="2649" dirty="0">
                <a:solidFill>
                  <a:srgbClr val="DCD7E5"/>
                </a:solidFill>
                <a:latin typeface="Montserrat" pitchFamily="34" charset="0"/>
                <a:ea typeface="Montserrat" pitchFamily="34" charset="-122"/>
                <a:cs typeface="Montserrat" pitchFamily="34" charset="-120"/>
              </a:rPr>
              <a:t>3</a:t>
            </a:r>
            <a:endParaRPr lang="en-US" sz="2649" dirty="0"/>
          </a:p>
        </p:txBody>
      </p:sp>
      <p:sp>
        <p:nvSpPr>
          <p:cNvPr id="21" name="Text 16"/>
          <p:cNvSpPr/>
          <p:nvPr/>
        </p:nvSpPr>
        <p:spPr>
          <a:xfrm>
            <a:off x="2354580" y="6042303"/>
            <a:ext cx="2803088" cy="350282"/>
          </a:xfrm>
          <a:prstGeom prst="rect">
            <a:avLst/>
          </a:prstGeom>
          <a:noFill/>
          <a:ln/>
        </p:spPr>
        <p:txBody>
          <a:bodyPr wrap="none" rtlCol="0" anchor="t"/>
          <a:lstStyle/>
          <a:p>
            <a:pPr marL="0" indent="0" algn="l">
              <a:lnSpc>
                <a:spcPts val="2759"/>
              </a:lnSpc>
              <a:buNone/>
            </a:pPr>
            <a:r>
              <a:rPr lang="en-US" sz="2207" b="1" dirty="0">
                <a:solidFill>
                  <a:srgbClr val="DCD7E5"/>
                </a:solidFill>
                <a:latin typeface="Montserrat" pitchFamily="34" charset="0"/>
                <a:ea typeface="Montserrat" pitchFamily="34" charset="-122"/>
                <a:cs typeface="Montserrat" pitchFamily="34" charset="-120"/>
              </a:rPr>
              <a:t>Visualizations</a:t>
            </a:r>
            <a:endParaRPr lang="en-US" sz="2207" dirty="0"/>
          </a:p>
        </p:txBody>
      </p:sp>
      <p:sp>
        <p:nvSpPr>
          <p:cNvPr id="22" name="Text 17"/>
          <p:cNvSpPr/>
          <p:nvPr/>
        </p:nvSpPr>
        <p:spPr>
          <a:xfrm>
            <a:off x="2354580" y="6527125"/>
            <a:ext cx="6004560" cy="574119"/>
          </a:xfrm>
          <a:prstGeom prst="rect">
            <a:avLst/>
          </a:prstGeom>
          <a:noFill/>
          <a:ln/>
        </p:spPr>
        <p:txBody>
          <a:bodyPr wrap="square" rtlCol="0" anchor="t"/>
          <a:lstStyle/>
          <a:p>
            <a:pPr marL="0" indent="0" algn="l">
              <a:lnSpc>
                <a:spcPts val="2260"/>
              </a:lnSpc>
              <a:buNone/>
            </a:pPr>
            <a:r>
              <a:rPr lang="en-US" sz="1413" dirty="0">
                <a:solidFill>
                  <a:srgbClr val="DCD7E5"/>
                </a:solidFill>
                <a:latin typeface="Heebo" pitchFamily="34" charset="0"/>
                <a:ea typeface="Heebo" pitchFamily="34" charset="-122"/>
                <a:cs typeface="Heebo" pitchFamily="34" charset="-120"/>
              </a:rPr>
              <a:t>Various visual elements such as bar chart, line chart, pie chart, slicers etc. were added to represent the data clearly and interactively.</a:t>
            </a:r>
            <a:endParaRPr lang="en-US" sz="141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7260" y="2705100"/>
            <a:ext cx="3611880" cy="2819400"/>
          </a:xfrm>
          <a:prstGeom prst="rect">
            <a:avLst/>
          </a:prstGeom>
        </p:spPr>
      </p:pic>
      <p:sp>
        <p:nvSpPr>
          <p:cNvPr id="6" name="Text 1"/>
          <p:cNvSpPr/>
          <p:nvPr/>
        </p:nvSpPr>
        <p:spPr>
          <a:xfrm>
            <a:off x="6350437" y="706398"/>
            <a:ext cx="7415927" cy="1543050"/>
          </a:xfrm>
          <a:prstGeom prst="rect">
            <a:avLst/>
          </a:prstGeom>
          <a:noFill/>
          <a:ln/>
        </p:spPr>
        <p:txBody>
          <a:bodyPr wrap="square" rtlCol="0" anchor="t"/>
          <a:lstStyle/>
          <a:p>
            <a:pPr marL="0" indent="0">
              <a:lnSpc>
                <a:spcPts val="6075"/>
              </a:lnSpc>
              <a:buNone/>
            </a:pPr>
            <a:r>
              <a:rPr lang="en-US" sz="4860" dirty="0">
                <a:solidFill>
                  <a:srgbClr val="F2F0F4"/>
                </a:solidFill>
                <a:latin typeface="Montserrat" pitchFamily="34" charset="0"/>
                <a:ea typeface="Montserrat" pitchFamily="34" charset="-122"/>
                <a:cs typeface="Montserrat" pitchFamily="34" charset="-120"/>
              </a:rPr>
              <a:t>Data Cleaning and Preprocessing</a:t>
            </a:r>
            <a:endParaRPr lang="en-US" sz="4860" dirty="0"/>
          </a:p>
        </p:txBody>
      </p:sp>
      <p:sp>
        <p:nvSpPr>
          <p:cNvPr id="7" name="Shape 2"/>
          <p:cNvSpPr/>
          <p:nvPr/>
        </p:nvSpPr>
        <p:spPr>
          <a:xfrm>
            <a:off x="6350437" y="2897386"/>
            <a:ext cx="555427" cy="555427"/>
          </a:xfrm>
          <a:prstGeom prst="roundRect">
            <a:avLst>
              <a:gd name="adj" fmla="val 18669"/>
            </a:avLst>
          </a:prstGeom>
          <a:solidFill>
            <a:srgbClr val="31136C"/>
          </a:solidFill>
          <a:ln w="15240">
            <a:solidFill>
              <a:srgbClr val="4A2C85"/>
            </a:solidFill>
            <a:prstDash val="solid"/>
          </a:ln>
        </p:spPr>
      </p:sp>
      <p:sp>
        <p:nvSpPr>
          <p:cNvPr id="8" name="Text 3"/>
          <p:cNvSpPr/>
          <p:nvPr/>
        </p:nvSpPr>
        <p:spPr>
          <a:xfrm>
            <a:off x="6561296" y="2989898"/>
            <a:ext cx="133707" cy="370284"/>
          </a:xfrm>
          <a:prstGeom prst="rect">
            <a:avLst/>
          </a:prstGeom>
          <a:noFill/>
          <a:ln/>
        </p:spPr>
        <p:txBody>
          <a:bodyPr wrap="none" rtlCol="0" anchor="t"/>
          <a:lstStyle/>
          <a:p>
            <a:pPr marL="0" indent="0" algn="ctr">
              <a:lnSpc>
                <a:spcPts val="2916"/>
              </a:lnSpc>
              <a:buNone/>
            </a:pPr>
            <a:r>
              <a:rPr lang="en-US" sz="2916" dirty="0">
                <a:solidFill>
                  <a:srgbClr val="DCD7E5"/>
                </a:solidFill>
                <a:latin typeface="Montserrat" pitchFamily="34" charset="0"/>
                <a:ea typeface="Montserrat" pitchFamily="34" charset="-122"/>
                <a:cs typeface="Montserrat" pitchFamily="34" charset="-120"/>
              </a:rPr>
              <a:t>1</a:t>
            </a:r>
            <a:endParaRPr lang="en-US" sz="2916" dirty="0"/>
          </a:p>
        </p:txBody>
      </p:sp>
      <p:sp>
        <p:nvSpPr>
          <p:cNvPr id="9" name="Text 4"/>
          <p:cNvSpPr/>
          <p:nvPr/>
        </p:nvSpPr>
        <p:spPr>
          <a:xfrm>
            <a:off x="7152680" y="2897386"/>
            <a:ext cx="3086100" cy="385763"/>
          </a:xfrm>
          <a:prstGeom prst="rect">
            <a:avLst/>
          </a:prstGeom>
          <a:noFill/>
          <a:ln/>
        </p:spPr>
        <p:txBody>
          <a:bodyPr wrap="none" rtlCol="0" anchor="t"/>
          <a:lstStyle/>
          <a:p>
            <a:pPr marL="0" indent="0">
              <a:lnSpc>
                <a:spcPts val="3038"/>
              </a:lnSpc>
              <a:buNone/>
            </a:pPr>
            <a:r>
              <a:rPr lang="en-US" sz="2430" b="1" dirty="0">
                <a:solidFill>
                  <a:srgbClr val="DCD7E5"/>
                </a:solidFill>
                <a:latin typeface="Montserrat" pitchFamily="34" charset="0"/>
                <a:ea typeface="Montserrat" pitchFamily="34" charset="-122"/>
                <a:cs typeface="Montserrat" pitchFamily="34" charset="-120"/>
              </a:rPr>
              <a:t>Text Normalization</a:t>
            </a:r>
            <a:endParaRPr lang="en-US" sz="2430" dirty="0"/>
          </a:p>
        </p:txBody>
      </p:sp>
      <p:sp>
        <p:nvSpPr>
          <p:cNvPr id="10" name="Text 5"/>
          <p:cNvSpPr/>
          <p:nvPr/>
        </p:nvSpPr>
        <p:spPr>
          <a:xfrm>
            <a:off x="7152680" y="3431262"/>
            <a:ext cx="6613684" cy="790099"/>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Standardizing the formatting and language used in the complaint descriptions.</a:t>
            </a:r>
            <a:endParaRPr lang="en-US" sz="1944" dirty="0"/>
          </a:p>
        </p:txBody>
      </p:sp>
      <p:sp>
        <p:nvSpPr>
          <p:cNvPr id="11" name="Shape 6"/>
          <p:cNvSpPr/>
          <p:nvPr/>
        </p:nvSpPr>
        <p:spPr>
          <a:xfrm>
            <a:off x="6350437" y="4745831"/>
            <a:ext cx="555427" cy="555427"/>
          </a:xfrm>
          <a:prstGeom prst="roundRect">
            <a:avLst>
              <a:gd name="adj" fmla="val 18669"/>
            </a:avLst>
          </a:prstGeom>
          <a:solidFill>
            <a:srgbClr val="31136C"/>
          </a:solidFill>
          <a:ln w="15240">
            <a:solidFill>
              <a:srgbClr val="4A2C85"/>
            </a:solidFill>
            <a:prstDash val="solid"/>
          </a:ln>
        </p:spPr>
      </p:sp>
      <p:sp>
        <p:nvSpPr>
          <p:cNvPr id="12" name="Text 7"/>
          <p:cNvSpPr/>
          <p:nvPr/>
        </p:nvSpPr>
        <p:spPr>
          <a:xfrm>
            <a:off x="6522958" y="4838343"/>
            <a:ext cx="210383" cy="370284"/>
          </a:xfrm>
          <a:prstGeom prst="rect">
            <a:avLst/>
          </a:prstGeom>
          <a:noFill/>
          <a:ln/>
        </p:spPr>
        <p:txBody>
          <a:bodyPr wrap="none" rtlCol="0" anchor="t"/>
          <a:lstStyle/>
          <a:p>
            <a:pPr marL="0" indent="0" algn="ctr">
              <a:lnSpc>
                <a:spcPts val="2916"/>
              </a:lnSpc>
              <a:buNone/>
            </a:pPr>
            <a:r>
              <a:rPr lang="en-US" sz="2916" dirty="0">
                <a:solidFill>
                  <a:srgbClr val="DCD7E5"/>
                </a:solidFill>
                <a:latin typeface="Montserrat" pitchFamily="34" charset="0"/>
                <a:ea typeface="Montserrat" pitchFamily="34" charset="-122"/>
                <a:cs typeface="Montserrat" pitchFamily="34" charset="-120"/>
              </a:rPr>
              <a:t>2</a:t>
            </a:r>
            <a:endParaRPr lang="en-US" sz="2916" dirty="0"/>
          </a:p>
        </p:txBody>
      </p:sp>
      <p:sp>
        <p:nvSpPr>
          <p:cNvPr id="13" name="Text 8"/>
          <p:cNvSpPr/>
          <p:nvPr/>
        </p:nvSpPr>
        <p:spPr>
          <a:xfrm>
            <a:off x="7152680" y="4745831"/>
            <a:ext cx="5584984" cy="385763"/>
          </a:xfrm>
          <a:prstGeom prst="rect">
            <a:avLst/>
          </a:prstGeom>
          <a:noFill/>
          <a:ln/>
        </p:spPr>
        <p:txBody>
          <a:bodyPr wrap="none" rtlCol="0" anchor="t"/>
          <a:lstStyle/>
          <a:p>
            <a:pPr marL="0" indent="0">
              <a:lnSpc>
                <a:spcPts val="3038"/>
              </a:lnSpc>
              <a:buNone/>
            </a:pPr>
            <a:r>
              <a:rPr lang="en-US" sz="2430" b="1" dirty="0">
                <a:solidFill>
                  <a:srgbClr val="DCD7E5"/>
                </a:solidFill>
                <a:latin typeface="Montserrat" pitchFamily="34" charset="0"/>
                <a:ea typeface="Montserrat" pitchFamily="34" charset="-122"/>
                <a:cs typeface="Montserrat" pitchFamily="34" charset="-120"/>
              </a:rPr>
              <a:t>Spelling and Grammar Corrections</a:t>
            </a:r>
            <a:endParaRPr lang="en-US" sz="2430" dirty="0"/>
          </a:p>
        </p:txBody>
      </p:sp>
      <p:sp>
        <p:nvSpPr>
          <p:cNvPr id="14" name="Text 9"/>
          <p:cNvSpPr/>
          <p:nvPr/>
        </p:nvSpPr>
        <p:spPr>
          <a:xfrm>
            <a:off x="7152680" y="5279708"/>
            <a:ext cx="6613684" cy="395049"/>
          </a:xfrm>
          <a:prstGeom prst="rect">
            <a:avLst/>
          </a:prstGeom>
          <a:noFill/>
          <a:ln/>
        </p:spPr>
        <p:txBody>
          <a:bodyPr wrap="non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Improving the overall quality and readability of the data.</a:t>
            </a:r>
            <a:endParaRPr lang="en-US" sz="1944" dirty="0"/>
          </a:p>
        </p:txBody>
      </p:sp>
      <p:sp>
        <p:nvSpPr>
          <p:cNvPr id="15" name="Shape 10"/>
          <p:cNvSpPr/>
          <p:nvPr/>
        </p:nvSpPr>
        <p:spPr>
          <a:xfrm>
            <a:off x="6350437" y="6199227"/>
            <a:ext cx="555427" cy="555427"/>
          </a:xfrm>
          <a:prstGeom prst="roundRect">
            <a:avLst>
              <a:gd name="adj" fmla="val 18669"/>
            </a:avLst>
          </a:prstGeom>
          <a:solidFill>
            <a:srgbClr val="31136C"/>
          </a:solidFill>
          <a:ln w="15240">
            <a:solidFill>
              <a:srgbClr val="4A2C85"/>
            </a:solidFill>
            <a:prstDash val="solid"/>
          </a:ln>
        </p:spPr>
      </p:sp>
      <p:sp>
        <p:nvSpPr>
          <p:cNvPr id="16" name="Text 11"/>
          <p:cNvSpPr/>
          <p:nvPr/>
        </p:nvSpPr>
        <p:spPr>
          <a:xfrm>
            <a:off x="6523673" y="6291739"/>
            <a:ext cx="208955" cy="370284"/>
          </a:xfrm>
          <a:prstGeom prst="rect">
            <a:avLst/>
          </a:prstGeom>
          <a:noFill/>
          <a:ln/>
        </p:spPr>
        <p:txBody>
          <a:bodyPr wrap="none" rtlCol="0" anchor="t"/>
          <a:lstStyle/>
          <a:p>
            <a:pPr marL="0" indent="0" algn="ctr">
              <a:lnSpc>
                <a:spcPts val="2916"/>
              </a:lnSpc>
              <a:buNone/>
            </a:pPr>
            <a:r>
              <a:rPr lang="en-US" sz="2916" dirty="0">
                <a:solidFill>
                  <a:srgbClr val="DCD7E5"/>
                </a:solidFill>
                <a:latin typeface="Montserrat" pitchFamily="34" charset="0"/>
                <a:ea typeface="Montserrat" pitchFamily="34" charset="-122"/>
                <a:cs typeface="Montserrat" pitchFamily="34" charset="-120"/>
              </a:rPr>
              <a:t>3</a:t>
            </a:r>
            <a:endParaRPr lang="en-US" sz="2916" dirty="0"/>
          </a:p>
        </p:txBody>
      </p:sp>
      <p:sp>
        <p:nvSpPr>
          <p:cNvPr id="17" name="Text 12"/>
          <p:cNvSpPr/>
          <p:nvPr/>
        </p:nvSpPr>
        <p:spPr>
          <a:xfrm>
            <a:off x="7152680" y="6199227"/>
            <a:ext cx="3086100" cy="385763"/>
          </a:xfrm>
          <a:prstGeom prst="rect">
            <a:avLst/>
          </a:prstGeom>
          <a:noFill/>
          <a:ln/>
        </p:spPr>
        <p:txBody>
          <a:bodyPr wrap="none" rtlCol="0" anchor="t"/>
          <a:lstStyle/>
          <a:p>
            <a:pPr marL="0" indent="0">
              <a:lnSpc>
                <a:spcPts val="3038"/>
              </a:lnSpc>
              <a:buNone/>
            </a:pPr>
            <a:r>
              <a:rPr lang="en-US" sz="2430" b="1" dirty="0">
                <a:solidFill>
                  <a:srgbClr val="DCD7E5"/>
                </a:solidFill>
                <a:latin typeface="Montserrat" pitchFamily="34" charset="0"/>
                <a:ea typeface="Montserrat" pitchFamily="34" charset="-122"/>
                <a:cs typeface="Montserrat" pitchFamily="34" charset="-120"/>
              </a:rPr>
              <a:t>Categorization</a:t>
            </a:r>
            <a:endParaRPr lang="en-US" sz="2430" dirty="0"/>
          </a:p>
        </p:txBody>
      </p:sp>
      <p:sp>
        <p:nvSpPr>
          <p:cNvPr id="18" name="Text 13"/>
          <p:cNvSpPr/>
          <p:nvPr/>
        </p:nvSpPr>
        <p:spPr>
          <a:xfrm>
            <a:off x="7152680" y="6733103"/>
            <a:ext cx="6613684" cy="790099"/>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Assigning relevant tags or categories to each complaint for better organization.</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64037" y="1778556"/>
            <a:ext cx="7806095" cy="771525"/>
          </a:xfrm>
          <a:prstGeom prst="rect">
            <a:avLst/>
          </a:prstGeom>
          <a:noFill/>
          <a:ln/>
        </p:spPr>
        <p:txBody>
          <a:bodyPr wrap="none" rtlCol="0" anchor="t"/>
          <a:lstStyle/>
          <a:p>
            <a:pPr marL="0" indent="0">
              <a:lnSpc>
                <a:spcPts val="6075"/>
              </a:lnSpc>
              <a:buNone/>
            </a:pPr>
            <a:r>
              <a:rPr lang="en-US" sz="4860" dirty="0">
                <a:solidFill>
                  <a:srgbClr val="F2F0F4"/>
                </a:solidFill>
                <a:latin typeface="Montserrat" pitchFamily="34" charset="0"/>
                <a:ea typeface="Montserrat" pitchFamily="34" charset="-122"/>
                <a:cs typeface="Montserrat" pitchFamily="34" charset="-120"/>
              </a:rPr>
              <a:t>Exploratory Data Analysis</a:t>
            </a:r>
            <a:endParaRPr lang="en-US" sz="4860" dirty="0"/>
          </a:p>
        </p:txBody>
      </p:sp>
      <p:sp>
        <p:nvSpPr>
          <p:cNvPr id="5" name="Text 2"/>
          <p:cNvSpPr/>
          <p:nvPr/>
        </p:nvSpPr>
        <p:spPr>
          <a:xfrm>
            <a:off x="864037" y="3167182"/>
            <a:ext cx="3900130" cy="771525"/>
          </a:xfrm>
          <a:prstGeom prst="rect">
            <a:avLst/>
          </a:prstGeom>
          <a:noFill/>
          <a:ln/>
        </p:spPr>
        <p:txBody>
          <a:bodyPr wrap="square" rtlCol="0" anchor="t"/>
          <a:lstStyle/>
          <a:p>
            <a:pPr marL="0" indent="0">
              <a:lnSpc>
                <a:spcPts val="3038"/>
              </a:lnSpc>
              <a:buNone/>
            </a:pPr>
            <a:r>
              <a:rPr lang="en-US" sz="2430" b="1" dirty="0">
                <a:solidFill>
                  <a:srgbClr val="F2F0F4"/>
                </a:solidFill>
                <a:latin typeface="Montserrat" pitchFamily="34" charset="0"/>
                <a:ea typeface="Montserrat" pitchFamily="34" charset="-122"/>
                <a:cs typeface="Montserrat" pitchFamily="34" charset="-120"/>
              </a:rPr>
              <a:t>Complaint Volume Trends</a:t>
            </a:r>
            <a:endParaRPr lang="en-US" sz="2430" dirty="0"/>
          </a:p>
        </p:txBody>
      </p:sp>
      <p:sp>
        <p:nvSpPr>
          <p:cNvPr id="6" name="Text 3"/>
          <p:cNvSpPr/>
          <p:nvPr/>
        </p:nvSpPr>
        <p:spPr>
          <a:xfrm>
            <a:off x="864037" y="4185523"/>
            <a:ext cx="3900130" cy="1185148"/>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Analyzing the frequency and distribution of complaints over time to identify patterns and outliers.</a:t>
            </a:r>
            <a:endParaRPr lang="en-US" sz="1944" dirty="0"/>
          </a:p>
        </p:txBody>
      </p:sp>
      <p:sp>
        <p:nvSpPr>
          <p:cNvPr id="7" name="Text 4"/>
          <p:cNvSpPr/>
          <p:nvPr/>
        </p:nvSpPr>
        <p:spPr>
          <a:xfrm>
            <a:off x="5374005" y="3167182"/>
            <a:ext cx="3898821" cy="771525"/>
          </a:xfrm>
          <a:prstGeom prst="rect">
            <a:avLst/>
          </a:prstGeom>
          <a:noFill/>
          <a:ln/>
        </p:spPr>
        <p:txBody>
          <a:bodyPr wrap="square" rtlCol="0" anchor="t"/>
          <a:lstStyle/>
          <a:p>
            <a:pPr marL="0" indent="0">
              <a:lnSpc>
                <a:spcPts val="3038"/>
              </a:lnSpc>
              <a:buNone/>
            </a:pPr>
            <a:r>
              <a:rPr lang="en-US" sz="2430" b="1" dirty="0">
                <a:solidFill>
                  <a:srgbClr val="F2F0F4"/>
                </a:solidFill>
                <a:latin typeface="Montserrat" pitchFamily="34" charset="0"/>
                <a:ea typeface="Montserrat" pitchFamily="34" charset="-122"/>
                <a:cs typeface="Montserrat" pitchFamily="34" charset="-120"/>
              </a:rPr>
              <a:t>Product or Service Issues</a:t>
            </a:r>
            <a:endParaRPr lang="en-US" sz="2430" dirty="0"/>
          </a:p>
        </p:txBody>
      </p:sp>
      <p:sp>
        <p:nvSpPr>
          <p:cNvPr id="8" name="Text 5"/>
          <p:cNvSpPr/>
          <p:nvPr/>
        </p:nvSpPr>
        <p:spPr>
          <a:xfrm>
            <a:off x="5374005" y="4185523"/>
            <a:ext cx="3898821" cy="1185148"/>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Identifying the most common product or service-related problems based on complaint descriptions.</a:t>
            </a:r>
            <a:endParaRPr lang="en-US" sz="1944" dirty="0"/>
          </a:p>
        </p:txBody>
      </p:sp>
      <p:sp>
        <p:nvSpPr>
          <p:cNvPr id="9" name="Text 6"/>
          <p:cNvSpPr/>
          <p:nvPr/>
        </p:nvSpPr>
        <p:spPr>
          <a:xfrm>
            <a:off x="9882664" y="3142536"/>
            <a:ext cx="3898821" cy="493752"/>
          </a:xfrm>
          <a:prstGeom prst="rect">
            <a:avLst/>
          </a:prstGeom>
          <a:noFill/>
          <a:ln/>
        </p:spPr>
        <p:txBody>
          <a:bodyPr wrap="none" rtlCol="0" anchor="t"/>
          <a:lstStyle/>
          <a:p>
            <a:pPr marL="0" indent="0">
              <a:lnSpc>
                <a:spcPts val="3888"/>
              </a:lnSpc>
              <a:buNone/>
            </a:pPr>
            <a:r>
              <a:rPr lang="en-US" sz="2430" b="1" dirty="0">
                <a:solidFill>
                  <a:srgbClr val="DCD7E5"/>
                </a:solidFill>
                <a:latin typeface="Heebo" pitchFamily="34" charset="0"/>
                <a:ea typeface="Heebo" pitchFamily="34" charset="-122"/>
                <a:cs typeface="Heebo" pitchFamily="34" charset="-120"/>
              </a:rPr>
              <a:t>Clean and Preprocess Data</a:t>
            </a:r>
            <a:endParaRPr lang="en-US" sz="2430" dirty="0"/>
          </a:p>
        </p:txBody>
      </p:sp>
      <p:sp>
        <p:nvSpPr>
          <p:cNvPr id="10" name="Text 7"/>
          <p:cNvSpPr/>
          <p:nvPr/>
        </p:nvSpPr>
        <p:spPr>
          <a:xfrm>
            <a:off x="9882664" y="3858458"/>
            <a:ext cx="3898821" cy="2370296"/>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Power BI's ETL tools (Power Query) were utilized to clean and preprocess the data, which included handling missing values, removing duplicates, and converting data types.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0362" y="0"/>
            <a:ext cx="14630400" cy="8837176"/>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23403" y="-20361"/>
            <a:ext cx="5486400" cy="8837176"/>
          </a:xfrm>
          <a:prstGeom prst="rect">
            <a:avLst/>
          </a:prstGeom>
        </p:spPr>
      </p:pic>
      <p:sp>
        <p:nvSpPr>
          <p:cNvPr id="6" name="Text 1"/>
          <p:cNvSpPr/>
          <p:nvPr/>
        </p:nvSpPr>
        <p:spPr>
          <a:xfrm>
            <a:off x="6091238" y="475178"/>
            <a:ext cx="7934325" cy="1080135"/>
          </a:xfrm>
          <a:prstGeom prst="rect">
            <a:avLst/>
          </a:prstGeom>
          <a:noFill/>
          <a:ln/>
        </p:spPr>
        <p:txBody>
          <a:bodyPr wrap="square" rtlCol="0" anchor="t"/>
          <a:lstStyle/>
          <a:p>
            <a:pPr marL="0" indent="0">
              <a:lnSpc>
                <a:spcPts val="4253"/>
              </a:lnSpc>
              <a:buNone/>
            </a:pPr>
            <a:r>
              <a:rPr lang="en-US" sz="3402" dirty="0">
                <a:solidFill>
                  <a:srgbClr val="F2F0F4"/>
                </a:solidFill>
                <a:latin typeface="Montserrat" pitchFamily="34" charset="0"/>
                <a:ea typeface="Montserrat" pitchFamily="34" charset="-122"/>
                <a:cs typeface="Montserrat" pitchFamily="34" charset="-120"/>
              </a:rPr>
              <a:t>Identifying Common Complaint Patterns</a:t>
            </a:r>
            <a:endParaRPr lang="en-US" sz="3402" dirty="0"/>
          </a:p>
        </p:txBody>
      </p:sp>
      <p:sp>
        <p:nvSpPr>
          <p:cNvPr id="7" name="Shape 2"/>
          <p:cNvSpPr/>
          <p:nvPr/>
        </p:nvSpPr>
        <p:spPr>
          <a:xfrm>
            <a:off x="6091238" y="1814513"/>
            <a:ext cx="7934325" cy="1225272"/>
          </a:xfrm>
          <a:prstGeom prst="roundRect">
            <a:avLst>
              <a:gd name="adj" fmla="val 5924"/>
            </a:avLst>
          </a:prstGeom>
          <a:solidFill>
            <a:srgbClr val="31136C"/>
          </a:solidFill>
          <a:ln w="7620">
            <a:solidFill>
              <a:srgbClr val="4A2C85"/>
            </a:solidFill>
            <a:prstDash val="solid"/>
          </a:ln>
        </p:spPr>
      </p:sp>
      <p:sp>
        <p:nvSpPr>
          <p:cNvPr id="8" name="Text 3"/>
          <p:cNvSpPr/>
          <p:nvPr/>
        </p:nvSpPr>
        <p:spPr>
          <a:xfrm>
            <a:off x="6271617" y="2207172"/>
            <a:ext cx="7573566" cy="736003"/>
          </a:xfrm>
          <a:prstGeom prst="rect">
            <a:avLst/>
          </a:prstGeom>
          <a:noFill/>
          <a:ln/>
        </p:spPr>
        <p:txBody>
          <a:bodyPr wrap="square" rtlCol="0" anchor="t"/>
          <a:lstStyle/>
          <a:p>
            <a:pPr marL="0" indent="0" algn="ctr">
              <a:lnSpc>
                <a:spcPts val="2126"/>
              </a:lnSpc>
              <a:buNone/>
            </a:pPr>
            <a:r>
              <a:rPr lang="en-US" sz="1701" b="1" dirty="0">
                <a:solidFill>
                  <a:srgbClr val="DCD7E5"/>
                </a:solidFill>
                <a:latin typeface="Montserrat" pitchFamily="34" charset="0"/>
                <a:ea typeface="Montserrat" pitchFamily="34" charset="-122"/>
                <a:cs typeface="Montserrat" pitchFamily="34" charset="-120"/>
              </a:rPr>
              <a:t>What are the top 5 most common products associated with complaints?</a:t>
            </a:r>
            <a:endParaRPr lang="en-US" sz="1701" dirty="0"/>
          </a:p>
        </p:txBody>
      </p:sp>
      <p:sp>
        <p:nvSpPr>
          <p:cNvPr id="10" name="Shape 5"/>
          <p:cNvSpPr/>
          <p:nvPr/>
        </p:nvSpPr>
        <p:spPr>
          <a:xfrm>
            <a:off x="6091238" y="3212544"/>
            <a:ext cx="7934325" cy="955358"/>
          </a:xfrm>
          <a:prstGeom prst="roundRect">
            <a:avLst>
              <a:gd name="adj" fmla="val 7598"/>
            </a:avLst>
          </a:prstGeom>
          <a:solidFill>
            <a:srgbClr val="31136C"/>
          </a:solidFill>
          <a:ln w="7620">
            <a:solidFill>
              <a:srgbClr val="4A2C85"/>
            </a:solidFill>
            <a:prstDash val="solid"/>
          </a:ln>
        </p:spPr>
      </p:sp>
      <p:sp>
        <p:nvSpPr>
          <p:cNvPr id="11" name="Text 6"/>
          <p:cNvSpPr/>
          <p:nvPr/>
        </p:nvSpPr>
        <p:spPr>
          <a:xfrm>
            <a:off x="6196851" y="3372683"/>
            <a:ext cx="7573566" cy="561143"/>
          </a:xfrm>
          <a:prstGeom prst="rect">
            <a:avLst/>
          </a:prstGeom>
          <a:noFill/>
          <a:ln/>
        </p:spPr>
        <p:txBody>
          <a:bodyPr wrap="none" rtlCol="0" anchor="t"/>
          <a:lstStyle/>
          <a:p>
            <a:pPr marL="0" indent="0" algn="ctr">
              <a:lnSpc>
                <a:spcPts val="2126"/>
              </a:lnSpc>
              <a:buNone/>
            </a:pPr>
            <a:r>
              <a:rPr lang="en-US" sz="1701" b="1" dirty="0">
                <a:solidFill>
                  <a:srgbClr val="DCD7E5"/>
                </a:solidFill>
                <a:latin typeface="Montserrat" pitchFamily="34" charset="0"/>
                <a:ea typeface="Montserrat" pitchFamily="34" charset="-122"/>
                <a:cs typeface="Montserrat" pitchFamily="34" charset="-120"/>
              </a:rPr>
              <a:t>How many complaints were received </a:t>
            </a:r>
            <a:r>
              <a:rPr lang="en-US" sz="2000" b="1" dirty="0">
                <a:solidFill>
                  <a:srgbClr val="DCD7E5"/>
                </a:solidFill>
                <a:latin typeface="Montserrat" pitchFamily="34" charset="0"/>
                <a:ea typeface="Montserrat" pitchFamily="34" charset="-122"/>
                <a:cs typeface="Montserrat" pitchFamily="34" charset="-120"/>
              </a:rPr>
              <a:t>each</a:t>
            </a:r>
            <a:r>
              <a:rPr lang="en-US" sz="1701" b="1" dirty="0">
                <a:solidFill>
                  <a:srgbClr val="DCD7E5"/>
                </a:solidFill>
                <a:latin typeface="Montserrat" pitchFamily="34" charset="0"/>
                <a:ea typeface="Montserrat" pitchFamily="34" charset="-122"/>
                <a:cs typeface="Montserrat" pitchFamily="34" charset="-120"/>
              </a:rPr>
              <a:t> month?</a:t>
            </a:r>
            <a:endParaRPr lang="en-US" sz="1701" dirty="0"/>
          </a:p>
        </p:txBody>
      </p:sp>
      <p:sp>
        <p:nvSpPr>
          <p:cNvPr id="13" name="Shape 8"/>
          <p:cNvSpPr/>
          <p:nvPr/>
        </p:nvSpPr>
        <p:spPr>
          <a:xfrm>
            <a:off x="6091238" y="4340662"/>
            <a:ext cx="7934325" cy="1225272"/>
          </a:xfrm>
          <a:prstGeom prst="roundRect">
            <a:avLst>
              <a:gd name="adj" fmla="val 5924"/>
            </a:avLst>
          </a:prstGeom>
          <a:solidFill>
            <a:srgbClr val="31136C"/>
          </a:solidFill>
          <a:ln w="7620">
            <a:solidFill>
              <a:srgbClr val="4A2C85"/>
            </a:solidFill>
            <a:prstDash val="solid"/>
          </a:ln>
        </p:spPr>
      </p:sp>
      <p:sp>
        <p:nvSpPr>
          <p:cNvPr id="14" name="Text 9"/>
          <p:cNvSpPr/>
          <p:nvPr/>
        </p:nvSpPr>
        <p:spPr>
          <a:xfrm>
            <a:off x="6271617" y="4521041"/>
            <a:ext cx="7573566" cy="855000"/>
          </a:xfrm>
          <a:prstGeom prst="rect">
            <a:avLst/>
          </a:prstGeom>
          <a:noFill/>
          <a:ln/>
        </p:spPr>
        <p:txBody>
          <a:bodyPr wrap="square" rtlCol="0" anchor="t"/>
          <a:lstStyle/>
          <a:p>
            <a:pPr marL="0" indent="0" algn="ctr">
              <a:lnSpc>
                <a:spcPts val="2126"/>
              </a:lnSpc>
              <a:buNone/>
            </a:pPr>
            <a:r>
              <a:rPr lang="en-US" sz="1701" b="1" dirty="0">
                <a:solidFill>
                  <a:srgbClr val="DCD7E5"/>
                </a:solidFill>
                <a:latin typeface="Montserrat" pitchFamily="34" charset="0"/>
                <a:ea typeface="Montserrat" pitchFamily="34" charset="-122"/>
                <a:cs typeface="Montserrat" pitchFamily="34" charset="-120"/>
              </a:rPr>
              <a:t>What numbers of complaints were submitted via different channels?</a:t>
            </a:r>
            <a:endParaRPr lang="en-US" sz="1701" dirty="0"/>
          </a:p>
        </p:txBody>
      </p:sp>
      <p:pic>
        <p:nvPicPr>
          <p:cNvPr id="26" name="Picture 25">
            <a:extLst>
              <a:ext uri="{FF2B5EF4-FFF2-40B4-BE49-F238E27FC236}">
                <a16:creationId xmlns:a16="http://schemas.microsoft.com/office/drawing/2014/main" id="{2468E5C0-407C-4FBE-AF29-4DA1D5C7BAD7}"/>
              </a:ext>
            </a:extLst>
          </p:cNvPr>
          <p:cNvPicPr>
            <a:picLocks noChangeAspect="1"/>
          </p:cNvPicPr>
          <p:nvPr/>
        </p:nvPicPr>
        <p:blipFill>
          <a:blip r:embed="rId5"/>
          <a:stretch>
            <a:fillRect/>
          </a:stretch>
        </p:blipFill>
        <p:spPr>
          <a:xfrm>
            <a:off x="47819" y="2943175"/>
            <a:ext cx="5343955" cy="1906334"/>
          </a:xfrm>
          <a:prstGeom prst="rect">
            <a:avLst/>
          </a:prstGeom>
        </p:spPr>
      </p:pic>
      <p:pic>
        <p:nvPicPr>
          <p:cNvPr id="32" name="Picture 31">
            <a:extLst>
              <a:ext uri="{FF2B5EF4-FFF2-40B4-BE49-F238E27FC236}">
                <a16:creationId xmlns:a16="http://schemas.microsoft.com/office/drawing/2014/main" id="{4E8B3444-A1B1-447B-83D1-EFD939A9AEFE}"/>
              </a:ext>
            </a:extLst>
          </p:cNvPr>
          <p:cNvPicPr>
            <a:picLocks noChangeAspect="1"/>
          </p:cNvPicPr>
          <p:nvPr/>
        </p:nvPicPr>
        <p:blipFill>
          <a:blip r:embed="rId6"/>
          <a:stretch>
            <a:fillRect/>
          </a:stretch>
        </p:blipFill>
        <p:spPr>
          <a:xfrm>
            <a:off x="526373" y="4946854"/>
            <a:ext cx="4330800" cy="3408964"/>
          </a:xfrm>
          <a:prstGeom prst="rect">
            <a:avLst/>
          </a:prstGeom>
        </p:spPr>
      </p:pic>
      <p:pic>
        <p:nvPicPr>
          <p:cNvPr id="34" name="Picture 33">
            <a:extLst>
              <a:ext uri="{FF2B5EF4-FFF2-40B4-BE49-F238E27FC236}">
                <a16:creationId xmlns:a16="http://schemas.microsoft.com/office/drawing/2014/main" id="{FFB44BC2-0E7F-4444-A5A8-44C5762D62E4}"/>
              </a:ext>
            </a:extLst>
          </p:cNvPr>
          <p:cNvPicPr>
            <a:picLocks noChangeAspect="1"/>
          </p:cNvPicPr>
          <p:nvPr/>
        </p:nvPicPr>
        <p:blipFill>
          <a:blip r:embed="rId7"/>
          <a:stretch>
            <a:fillRect/>
          </a:stretch>
        </p:blipFill>
        <p:spPr>
          <a:xfrm>
            <a:off x="605867" y="0"/>
            <a:ext cx="4329770" cy="29228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5766" y="0"/>
            <a:ext cx="14630400" cy="8837176"/>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5486400" cy="8837176"/>
          </a:xfrm>
          <a:prstGeom prst="rect">
            <a:avLst/>
          </a:prstGeom>
        </p:spPr>
      </p:pic>
      <p:sp>
        <p:nvSpPr>
          <p:cNvPr id="6" name="Text 1"/>
          <p:cNvSpPr/>
          <p:nvPr/>
        </p:nvSpPr>
        <p:spPr>
          <a:xfrm>
            <a:off x="6091238" y="475178"/>
            <a:ext cx="7934325" cy="1080135"/>
          </a:xfrm>
          <a:prstGeom prst="rect">
            <a:avLst/>
          </a:prstGeom>
          <a:noFill/>
          <a:ln/>
        </p:spPr>
        <p:txBody>
          <a:bodyPr wrap="square" rtlCol="0" anchor="t"/>
          <a:lstStyle/>
          <a:p>
            <a:pPr marL="0" indent="0">
              <a:lnSpc>
                <a:spcPts val="4253"/>
              </a:lnSpc>
              <a:buNone/>
            </a:pPr>
            <a:r>
              <a:rPr lang="en-US" sz="3402" dirty="0">
                <a:solidFill>
                  <a:srgbClr val="F2F0F4"/>
                </a:solidFill>
                <a:latin typeface="Montserrat" pitchFamily="34" charset="0"/>
                <a:ea typeface="Montserrat" pitchFamily="34" charset="-122"/>
                <a:cs typeface="Montserrat" pitchFamily="34" charset="-120"/>
              </a:rPr>
              <a:t>Identifying Common Complaint Patterns</a:t>
            </a:r>
            <a:endParaRPr lang="en-US" sz="3402" dirty="0"/>
          </a:p>
        </p:txBody>
      </p:sp>
      <p:sp>
        <p:nvSpPr>
          <p:cNvPr id="16" name="Shape 11"/>
          <p:cNvSpPr/>
          <p:nvPr/>
        </p:nvSpPr>
        <p:spPr>
          <a:xfrm>
            <a:off x="5943027" y="1555313"/>
            <a:ext cx="7934325" cy="1225272"/>
          </a:xfrm>
          <a:prstGeom prst="roundRect">
            <a:avLst>
              <a:gd name="adj" fmla="val 5924"/>
            </a:avLst>
          </a:prstGeom>
          <a:solidFill>
            <a:srgbClr val="31136C"/>
          </a:solidFill>
          <a:ln w="7620">
            <a:solidFill>
              <a:srgbClr val="4A2C85"/>
            </a:solidFill>
            <a:prstDash val="solid"/>
          </a:ln>
        </p:spPr>
      </p:sp>
      <p:sp>
        <p:nvSpPr>
          <p:cNvPr id="17" name="Text 12"/>
          <p:cNvSpPr/>
          <p:nvPr/>
        </p:nvSpPr>
        <p:spPr>
          <a:xfrm>
            <a:off x="6142839" y="1781502"/>
            <a:ext cx="7573566" cy="853945"/>
          </a:xfrm>
          <a:prstGeom prst="rect">
            <a:avLst/>
          </a:prstGeom>
          <a:noFill/>
          <a:ln/>
        </p:spPr>
        <p:txBody>
          <a:bodyPr wrap="square" rtlCol="0" anchor="t"/>
          <a:lstStyle/>
          <a:p>
            <a:pPr marL="0" indent="0" algn="ctr">
              <a:lnSpc>
                <a:spcPts val="2126"/>
              </a:lnSpc>
              <a:buNone/>
            </a:pPr>
            <a:r>
              <a:rPr lang="en-US" sz="1701" b="1" dirty="0">
                <a:solidFill>
                  <a:srgbClr val="DCD7E5"/>
                </a:solidFill>
                <a:latin typeface="Montserrat" pitchFamily="34" charset="0"/>
                <a:ea typeface="Montserrat" pitchFamily="34" charset="-122"/>
                <a:cs typeface="Montserrat" pitchFamily="34" charset="-120"/>
              </a:rPr>
              <a:t>What is the breakdown of complaints by sub-product for a specific product category?</a:t>
            </a:r>
            <a:endParaRPr lang="en-US" sz="1701" dirty="0"/>
          </a:p>
        </p:txBody>
      </p:sp>
      <p:sp>
        <p:nvSpPr>
          <p:cNvPr id="19" name="Shape 14"/>
          <p:cNvSpPr/>
          <p:nvPr/>
        </p:nvSpPr>
        <p:spPr>
          <a:xfrm>
            <a:off x="5962459" y="3532644"/>
            <a:ext cx="7934325" cy="1225272"/>
          </a:xfrm>
          <a:prstGeom prst="roundRect">
            <a:avLst>
              <a:gd name="adj" fmla="val 5924"/>
            </a:avLst>
          </a:prstGeom>
          <a:solidFill>
            <a:srgbClr val="31136C"/>
          </a:solidFill>
          <a:ln w="7620">
            <a:solidFill>
              <a:srgbClr val="4A2C85"/>
            </a:solidFill>
            <a:prstDash val="solid"/>
          </a:ln>
        </p:spPr>
      </p:sp>
      <p:sp>
        <p:nvSpPr>
          <p:cNvPr id="20" name="Text 15"/>
          <p:cNvSpPr/>
          <p:nvPr/>
        </p:nvSpPr>
        <p:spPr>
          <a:xfrm>
            <a:off x="6271617" y="3860720"/>
            <a:ext cx="7573566" cy="475178"/>
          </a:xfrm>
          <a:prstGeom prst="rect">
            <a:avLst/>
          </a:prstGeom>
          <a:noFill/>
          <a:ln/>
        </p:spPr>
        <p:txBody>
          <a:bodyPr wrap="square" rtlCol="0" anchor="t"/>
          <a:lstStyle/>
          <a:p>
            <a:pPr marL="0" indent="0" algn="ctr">
              <a:lnSpc>
                <a:spcPts val="2126"/>
              </a:lnSpc>
              <a:buNone/>
            </a:pPr>
            <a:r>
              <a:rPr lang="en-US" sz="1701" b="1" dirty="0">
                <a:solidFill>
                  <a:srgbClr val="DCD7E5"/>
                </a:solidFill>
                <a:latin typeface="Montserrat" pitchFamily="34" charset="0"/>
                <a:ea typeface="Montserrat" pitchFamily="34" charset="-122"/>
                <a:cs typeface="Montserrat" pitchFamily="34" charset="-120"/>
              </a:rPr>
              <a:t>What are the most common sub-issues within the top complaint issues?</a:t>
            </a:r>
            <a:endParaRPr lang="en-US" sz="1701" dirty="0"/>
          </a:p>
        </p:txBody>
      </p:sp>
      <p:pic>
        <p:nvPicPr>
          <p:cNvPr id="28" name="Picture 27">
            <a:extLst>
              <a:ext uri="{FF2B5EF4-FFF2-40B4-BE49-F238E27FC236}">
                <a16:creationId xmlns:a16="http://schemas.microsoft.com/office/drawing/2014/main" id="{89C04A79-7A1C-44CA-81D8-42D5F0FC9ADF}"/>
              </a:ext>
            </a:extLst>
          </p:cNvPr>
          <p:cNvPicPr>
            <a:picLocks noChangeAspect="1"/>
          </p:cNvPicPr>
          <p:nvPr/>
        </p:nvPicPr>
        <p:blipFill>
          <a:blip r:embed="rId5"/>
          <a:stretch>
            <a:fillRect/>
          </a:stretch>
        </p:blipFill>
        <p:spPr>
          <a:xfrm>
            <a:off x="582021" y="4292666"/>
            <a:ext cx="4259572" cy="4042800"/>
          </a:xfrm>
          <a:prstGeom prst="rect">
            <a:avLst/>
          </a:prstGeom>
        </p:spPr>
      </p:pic>
      <p:pic>
        <p:nvPicPr>
          <p:cNvPr id="30" name="Picture 29">
            <a:extLst>
              <a:ext uri="{FF2B5EF4-FFF2-40B4-BE49-F238E27FC236}">
                <a16:creationId xmlns:a16="http://schemas.microsoft.com/office/drawing/2014/main" id="{F8257F64-B70D-4C91-986C-42FF524FD582}"/>
              </a:ext>
            </a:extLst>
          </p:cNvPr>
          <p:cNvPicPr>
            <a:picLocks noChangeAspect="1"/>
          </p:cNvPicPr>
          <p:nvPr/>
        </p:nvPicPr>
        <p:blipFill>
          <a:blip r:embed="rId6"/>
          <a:stretch>
            <a:fillRect/>
          </a:stretch>
        </p:blipFill>
        <p:spPr>
          <a:xfrm>
            <a:off x="604837" y="105866"/>
            <a:ext cx="4213941" cy="4041943"/>
          </a:xfrm>
          <a:prstGeom prst="rect">
            <a:avLst/>
          </a:prstGeom>
        </p:spPr>
      </p:pic>
    </p:spTree>
    <p:extLst>
      <p:ext uri="{BB962C8B-B14F-4D97-AF65-F5344CB8AC3E}">
        <p14:creationId xmlns:p14="http://schemas.microsoft.com/office/powerpoint/2010/main" val="216273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76106" y="2470071"/>
            <a:ext cx="4934188" cy="3289459"/>
          </a:xfrm>
          <a:prstGeom prst="rect">
            <a:avLst/>
          </a:prstGeom>
        </p:spPr>
      </p:pic>
      <p:sp>
        <p:nvSpPr>
          <p:cNvPr id="6" name="Text 1"/>
          <p:cNvSpPr/>
          <p:nvPr/>
        </p:nvSpPr>
        <p:spPr>
          <a:xfrm>
            <a:off x="6259473" y="607933"/>
            <a:ext cx="7597854" cy="1380649"/>
          </a:xfrm>
          <a:prstGeom prst="rect">
            <a:avLst/>
          </a:prstGeom>
          <a:noFill/>
          <a:ln/>
        </p:spPr>
        <p:txBody>
          <a:bodyPr wrap="square" rtlCol="0" anchor="t"/>
          <a:lstStyle/>
          <a:p>
            <a:pPr marL="0" indent="0">
              <a:lnSpc>
                <a:spcPts val="5436"/>
              </a:lnSpc>
              <a:buNone/>
            </a:pPr>
            <a:r>
              <a:rPr lang="en-US" sz="4349" dirty="0">
                <a:solidFill>
                  <a:srgbClr val="F2F0F4"/>
                </a:solidFill>
                <a:latin typeface="Montserrat" pitchFamily="34" charset="0"/>
                <a:ea typeface="Montserrat" pitchFamily="34" charset="-122"/>
                <a:cs typeface="Montserrat" pitchFamily="34" charset="-120"/>
              </a:rPr>
              <a:t>Deriving Actionable Insights</a:t>
            </a:r>
            <a:endParaRPr lang="en-US" sz="4349" dirty="0"/>
          </a:p>
        </p:txBody>
      </p:sp>
      <p:pic>
        <p:nvPicPr>
          <p:cNvPr id="7" name="Image 3" descr="preencoded.png"/>
          <p:cNvPicPr>
            <a:picLocks noChangeAspect="1"/>
          </p:cNvPicPr>
          <p:nvPr/>
        </p:nvPicPr>
        <p:blipFill>
          <a:blip r:embed="rId6"/>
          <a:stretch>
            <a:fillRect/>
          </a:stretch>
        </p:blipFill>
        <p:spPr>
          <a:xfrm>
            <a:off x="6259473" y="2319933"/>
            <a:ext cx="1104543" cy="1767245"/>
          </a:xfrm>
          <a:prstGeom prst="rect">
            <a:avLst/>
          </a:prstGeom>
        </p:spPr>
      </p:pic>
      <p:sp>
        <p:nvSpPr>
          <p:cNvPr id="8" name="Text 2"/>
          <p:cNvSpPr/>
          <p:nvPr/>
        </p:nvSpPr>
        <p:spPr>
          <a:xfrm>
            <a:off x="7695367" y="2540794"/>
            <a:ext cx="2993112" cy="345043"/>
          </a:xfrm>
          <a:prstGeom prst="rect">
            <a:avLst/>
          </a:prstGeom>
          <a:noFill/>
          <a:ln/>
        </p:spPr>
        <p:txBody>
          <a:bodyPr wrap="none" rtlCol="0" anchor="t"/>
          <a:lstStyle/>
          <a:p>
            <a:pPr marL="0" indent="0" algn="l">
              <a:lnSpc>
                <a:spcPts val="2718"/>
              </a:lnSpc>
              <a:buNone/>
            </a:pPr>
            <a:r>
              <a:rPr lang="en-US" sz="2174" b="1" dirty="0">
                <a:solidFill>
                  <a:srgbClr val="DCD7E5"/>
                </a:solidFill>
                <a:latin typeface="Montserrat" pitchFamily="34" charset="0"/>
                <a:ea typeface="Montserrat" pitchFamily="34" charset="-122"/>
                <a:cs typeface="Montserrat" pitchFamily="34" charset="-120"/>
              </a:rPr>
              <a:t>Identify Root Causes</a:t>
            </a:r>
            <a:endParaRPr lang="en-US" sz="2174" dirty="0"/>
          </a:p>
        </p:txBody>
      </p:sp>
      <p:sp>
        <p:nvSpPr>
          <p:cNvPr id="9" name="Text 3"/>
          <p:cNvSpPr/>
          <p:nvPr/>
        </p:nvSpPr>
        <p:spPr>
          <a:xfrm>
            <a:off x="7695367" y="3018353"/>
            <a:ext cx="6161961" cy="706755"/>
          </a:xfrm>
          <a:prstGeom prst="rect">
            <a:avLst/>
          </a:prstGeom>
          <a:noFill/>
          <a:ln/>
        </p:spPr>
        <p:txBody>
          <a:bodyPr wrap="square" rtlCol="0" anchor="t"/>
          <a:lstStyle/>
          <a:p>
            <a:pPr marL="0" indent="0" algn="l">
              <a:lnSpc>
                <a:spcPts val="2783"/>
              </a:lnSpc>
              <a:buNone/>
            </a:pPr>
            <a:r>
              <a:rPr lang="en-US" sz="1739" dirty="0">
                <a:solidFill>
                  <a:srgbClr val="DCD7E5"/>
                </a:solidFill>
                <a:latin typeface="Heebo" pitchFamily="34" charset="0"/>
                <a:ea typeface="Heebo" pitchFamily="34" charset="-122"/>
                <a:cs typeface="Heebo" pitchFamily="34" charset="-120"/>
              </a:rPr>
              <a:t>Determine the underlying reasons for the most prevalent customer complaints.</a:t>
            </a:r>
            <a:endParaRPr lang="en-US" sz="1739" dirty="0"/>
          </a:p>
        </p:txBody>
      </p:sp>
      <p:pic>
        <p:nvPicPr>
          <p:cNvPr id="10" name="Image 4" descr="preencoded.png"/>
          <p:cNvPicPr>
            <a:picLocks noChangeAspect="1"/>
          </p:cNvPicPr>
          <p:nvPr/>
        </p:nvPicPr>
        <p:blipFill>
          <a:blip r:embed="rId7"/>
          <a:stretch>
            <a:fillRect/>
          </a:stretch>
        </p:blipFill>
        <p:spPr>
          <a:xfrm>
            <a:off x="6259473" y="4087178"/>
            <a:ext cx="1104543" cy="1767245"/>
          </a:xfrm>
          <a:prstGeom prst="rect">
            <a:avLst/>
          </a:prstGeom>
        </p:spPr>
      </p:pic>
      <p:sp>
        <p:nvSpPr>
          <p:cNvPr id="11" name="Text 4"/>
          <p:cNvSpPr/>
          <p:nvPr/>
        </p:nvSpPr>
        <p:spPr>
          <a:xfrm>
            <a:off x="7695367" y="4308038"/>
            <a:ext cx="3505914" cy="345043"/>
          </a:xfrm>
          <a:prstGeom prst="rect">
            <a:avLst/>
          </a:prstGeom>
          <a:noFill/>
          <a:ln/>
        </p:spPr>
        <p:txBody>
          <a:bodyPr wrap="none" rtlCol="0" anchor="t"/>
          <a:lstStyle/>
          <a:p>
            <a:pPr marL="0" indent="0" algn="l">
              <a:lnSpc>
                <a:spcPts val="2718"/>
              </a:lnSpc>
              <a:buNone/>
            </a:pPr>
            <a:r>
              <a:rPr lang="en-US" sz="2174" b="1" dirty="0">
                <a:solidFill>
                  <a:srgbClr val="DCD7E5"/>
                </a:solidFill>
                <a:latin typeface="Montserrat" pitchFamily="34" charset="0"/>
                <a:ea typeface="Montserrat" pitchFamily="34" charset="-122"/>
                <a:cs typeface="Montserrat" pitchFamily="34" charset="-120"/>
              </a:rPr>
              <a:t>Prioritize Improvements</a:t>
            </a:r>
            <a:endParaRPr lang="en-US" sz="2174" dirty="0"/>
          </a:p>
        </p:txBody>
      </p:sp>
      <p:sp>
        <p:nvSpPr>
          <p:cNvPr id="12" name="Text 5"/>
          <p:cNvSpPr/>
          <p:nvPr/>
        </p:nvSpPr>
        <p:spPr>
          <a:xfrm>
            <a:off x="7695367" y="4785598"/>
            <a:ext cx="6161961" cy="706755"/>
          </a:xfrm>
          <a:prstGeom prst="rect">
            <a:avLst/>
          </a:prstGeom>
          <a:noFill/>
          <a:ln/>
        </p:spPr>
        <p:txBody>
          <a:bodyPr wrap="square" rtlCol="0" anchor="t"/>
          <a:lstStyle/>
          <a:p>
            <a:pPr marL="0" indent="0" algn="l">
              <a:lnSpc>
                <a:spcPts val="2783"/>
              </a:lnSpc>
              <a:buNone/>
            </a:pPr>
            <a:r>
              <a:rPr lang="en-US" sz="1739" dirty="0">
                <a:solidFill>
                  <a:srgbClr val="DCD7E5"/>
                </a:solidFill>
                <a:latin typeface="Heebo" pitchFamily="34" charset="0"/>
                <a:ea typeface="Heebo" pitchFamily="34" charset="-122"/>
                <a:cs typeface="Heebo" pitchFamily="34" charset="-120"/>
              </a:rPr>
              <a:t>Focus on the issues that will have the greatest impact on customer satisfaction.</a:t>
            </a:r>
            <a:endParaRPr lang="en-US" sz="1739" dirty="0"/>
          </a:p>
        </p:txBody>
      </p:sp>
      <p:pic>
        <p:nvPicPr>
          <p:cNvPr id="13" name="Image 5" descr="preencoded.png"/>
          <p:cNvPicPr>
            <a:picLocks noChangeAspect="1"/>
          </p:cNvPicPr>
          <p:nvPr/>
        </p:nvPicPr>
        <p:blipFill>
          <a:blip r:embed="rId8"/>
          <a:stretch>
            <a:fillRect/>
          </a:stretch>
        </p:blipFill>
        <p:spPr>
          <a:xfrm>
            <a:off x="6259473" y="5854422"/>
            <a:ext cx="1104543" cy="1767245"/>
          </a:xfrm>
          <a:prstGeom prst="rect">
            <a:avLst/>
          </a:prstGeom>
        </p:spPr>
      </p:pic>
      <p:sp>
        <p:nvSpPr>
          <p:cNvPr id="14" name="Text 6"/>
          <p:cNvSpPr/>
          <p:nvPr/>
        </p:nvSpPr>
        <p:spPr>
          <a:xfrm>
            <a:off x="7695367" y="6075283"/>
            <a:ext cx="3032046" cy="345043"/>
          </a:xfrm>
          <a:prstGeom prst="rect">
            <a:avLst/>
          </a:prstGeom>
          <a:noFill/>
          <a:ln/>
        </p:spPr>
        <p:txBody>
          <a:bodyPr wrap="none" rtlCol="0" anchor="t"/>
          <a:lstStyle/>
          <a:p>
            <a:pPr marL="0" indent="0" algn="l">
              <a:lnSpc>
                <a:spcPts val="2718"/>
              </a:lnSpc>
              <a:buNone/>
            </a:pPr>
            <a:r>
              <a:rPr lang="en-US" sz="2174" b="1" dirty="0">
                <a:solidFill>
                  <a:srgbClr val="DCD7E5"/>
                </a:solidFill>
                <a:latin typeface="Montserrat" pitchFamily="34" charset="0"/>
                <a:ea typeface="Montserrat" pitchFamily="34" charset="-122"/>
                <a:cs typeface="Montserrat" pitchFamily="34" charset="-120"/>
              </a:rPr>
              <a:t>Implement Solutions</a:t>
            </a:r>
            <a:endParaRPr lang="en-US" sz="2174" dirty="0"/>
          </a:p>
        </p:txBody>
      </p:sp>
      <p:sp>
        <p:nvSpPr>
          <p:cNvPr id="15" name="Text 7"/>
          <p:cNvSpPr/>
          <p:nvPr/>
        </p:nvSpPr>
        <p:spPr>
          <a:xfrm>
            <a:off x="7695367" y="6552843"/>
            <a:ext cx="6161961" cy="706755"/>
          </a:xfrm>
          <a:prstGeom prst="rect">
            <a:avLst/>
          </a:prstGeom>
          <a:noFill/>
          <a:ln/>
        </p:spPr>
        <p:txBody>
          <a:bodyPr wrap="square" rtlCol="0" anchor="t"/>
          <a:lstStyle/>
          <a:p>
            <a:pPr marL="0" indent="0" algn="l">
              <a:lnSpc>
                <a:spcPts val="2783"/>
              </a:lnSpc>
              <a:buNone/>
            </a:pPr>
            <a:r>
              <a:rPr lang="en-US" sz="1739" dirty="0">
                <a:solidFill>
                  <a:srgbClr val="DCD7E5"/>
                </a:solidFill>
                <a:latin typeface="Heebo" pitchFamily="34" charset="0"/>
                <a:ea typeface="Heebo" pitchFamily="34" charset="-122"/>
                <a:cs typeface="Heebo" pitchFamily="34" charset="-120"/>
              </a:rPr>
              <a:t>Develop and execute strategies to address the identified pain points.</a:t>
            </a:r>
            <a:endParaRPr lang="en-US" sz="173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5766" y="0"/>
            <a:ext cx="14630400" cy="8629174"/>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14630400" cy="2160270"/>
          </a:xfrm>
          <a:prstGeom prst="rect">
            <a:avLst/>
          </a:prstGeom>
        </p:spPr>
      </p:pic>
      <p:sp>
        <p:nvSpPr>
          <p:cNvPr id="5" name="Text 1"/>
          <p:cNvSpPr/>
          <p:nvPr/>
        </p:nvSpPr>
        <p:spPr>
          <a:xfrm>
            <a:off x="2594967" y="2635448"/>
            <a:ext cx="4320540" cy="540068"/>
          </a:xfrm>
          <a:prstGeom prst="rect">
            <a:avLst/>
          </a:prstGeom>
          <a:noFill/>
          <a:ln/>
        </p:spPr>
        <p:txBody>
          <a:bodyPr wrap="none" rtlCol="0" anchor="t"/>
          <a:lstStyle/>
          <a:p>
            <a:pPr marL="0" indent="0">
              <a:lnSpc>
                <a:spcPts val="4253"/>
              </a:lnSpc>
              <a:buNone/>
            </a:pPr>
            <a:r>
              <a:rPr lang="en-US" sz="3402" dirty="0">
                <a:solidFill>
                  <a:srgbClr val="F2F0F4"/>
                </a:solidFill>
                <a:latin typeface="Montserrat" pitchFamily="34" charset="0"/>
                <a:ea typeface="Montserrat" pitchFamily="34" charset="-122"/>
                <a:cs typeface="Montserrat" pitchFamily="34" charset="-120"/>
              </a:rPr>
              <a:t>Key Findings</a:t>
            </a:r>
            <a:endParaRPr lang="en-US" sz="3402" dirty="0"/>
          </a:p>
        </p:txBody>
      </p:sp>
      <p:sp>
        <p:nvSpPr>
          <p:cNvPr id="6" name="Shape 2"/>
          <p:cNvSpPr/>
          <p:nvPr/>
        </p:nvSpPr>
        <p:spPr>
          <a:xfrm>
            <a:off x="2594967" y="3629025"/>
            <a:ext cx="388739" cy="388739"/>
          </a:xfrm>
          <a:prstGeom prst="roundRect">
            <a:avLst>
              <a:gd name="adj" fmla="val 18672"/>
            </a:avLst>
          </a:prstGeom>
          <a:solidFill>
            <a:srgbClr val="31136C"/>
          </a:solidFill>
          <a:ln w="7620">
            <a:solidFill>
              <a:srgbClr val="4A2C85"/>
            </a:solidFill>
            <a:prstDash val="solid"/>
          </a:ln>
        </p:spPr>
      </p:sp>
      <p:sp>
        <p:nvSpPr>
          <p:cNvPr id="7" name="Text 3"/>
          <p:cNvSpPr/>
          <p:nvPr/>
        </p:nvSpPr>
        <p:spPr>
          <a:xfrm>
            <a:off x="2742486" y="3693795"/>
            <a:ext cx="93583" cy="259199"/>
          </a:xfrm>
          <a:prstGeom prst="rect">
            <a:avLst/>
          </a:prstGeom>
          <a:noFill/>
          <a:ln/>
        </p:spPr>
        <p:txBody>
          <a:bodyPr wrap="none" rtlCol="0" anchor="t"/>
          <a:lstStyle/>
          <a:p>
            <a:pPr marL="0" indent="0" algn="ctr">
              <a:lnSpc>
                <a:spcPts val="2041"/>
              </a:lnSpc>
              <a:buNone/>
            </a:pPr>
            <a:r>
              <a:rPr lang="en-US" sz="2041" dirty="0">
                <a:solidFill>
                  <a:srgbClr val="DCD7E5"/>
                </a:solidFill>
                <a:latin typeface="Montserrat" pitchFamily="34" charset="0"/>
                <a:ea typeface="Montserrat" pitchFamily="34" charset="-122"/>
                <a:cs typeface="Montserrat" pitchFamily="34" charset="-120"/>
              </a:rPr>
              <a:t>1</a:t>
            </a:r>
            <a:endParaRPr lang="en-US" sz="2041" dirty="0"/>
          </a:p>
        </p:txBody>
      </p:sp>
      <p:sp>
        <p:nvSpPr>
          <p:cNvPr id="8" name="Text 4"/>
          <p:cNvSpPr/>
          <p:nvPr/>
        </p:nvSpPr>
        <p:spPr>
          <a:xfrm>
            <a:off x="3156466" y="3629025"/>
            <a:ext cx="1669018" cy="809744"/>
          </a:xfrm>
          <a:prstGeom prst="rect">
            <a:avLst/>
          </a:prstGeom>
          <a:noFill/>
          <a:ln/>
        </p:spPr>
        <p:txBody>
          <a:bodyPr wrap="square" rtlCol="0" anchor="t"/>
          <a:lstStyle/>
          <a:p>
            <a:pPr marL="0" indent="0">
              <a:lnSpc>
                <a:spcPts val="2126"/>
              </a:lnSpc>
              <a:buNone/>
            </a:pPr>
            <a:r>
              <a:rPr lang="en-US" sz="1701" b="1" dirty="0">
                <a:solidFill>
                  <a:srgbClr val="DCD7E5"/>
                </a:solidFill>
                <a:latin typeface="Montserrat" pitchFamily="34" charset="0"/>
                <a:ea typeface="Montserrat" pitchFamily="34" charset="-122"/>
                <a:cs typeface="Montserrat" pitchFamily="34" charset="-120"/>
              </a:rPr>
              <a:t>Most Common Products and Issues</a:t>
            </a:r>
            <a:endParaRPr lang="en-US" sz="1701" dirty="0"/>
          </a:p>
        </p:txBody>
      </p:sp>
      <p:sp>
        <p:nvSpPr>
          <p:cNvPr id="10" name="Shape 6"/>
          <p:cNvSpPr/>
          <p:nvPr/>
        </p:nvSpPr>
        <p:spPr>
          <a:xfrm>
            <a:off x="4998244" y="3629025"/>
            <a:ext cx="388739" cy="388739"/>
          </a:xfrm>
          <a:prstGeom prst="roundRect">
            <a:avLst>
              <a:gd name="adj" fmla="val 18672"/>
            </a:avLst>
          </a:prstGeom>
          <a:solidFill>
            <a:srgbClr val="31136C"/>
          </a:solidFill>
          <a:ln w="7620">
            <a:solidFill>
              <a:srgbClr val="4A2C85"/>
            </a:solidFill>
            <a:prstDash val="solid"/>
          </a:ln>
        </p:spPr>
      </p:sp>
      <p:sp>
        <p:nvSpPr>
          <p:cNvPr id="11" name="Text 7"/>
          <p:cNvSpPr/>
          <p:nvPr/>
        </p:nvSpPr>
        <p:spPr>
          <a:xfrm>
            <a:off x="5118973" y="3693795"/>
            <a:ext cx="147280" cy="259199"/>
          </a:xfrm>
          <a:prstGeom prst="rect">
            <a:avLst/>
          </a:prstGeom>
          <a:noFill/>
          <a:ln/>
        </p:spPr>
        <p:txBody>
          <a:bodyPr wrap="none" rtlCol="0" anchor="t"/>
          <a:lstStyle/>
          <a:p>
            <a:pPr marL="0" indent="0" algn="ctr">
              <a:lnSpc>
                <a:spcPts val="2041"/>
              </a:lnSpc>
              <a:buNone/>
            </a:pPr>
            <a:r>
              <a:rPr lang="en-US" sz="2041" dirty="0">
                <a:solidFill>
                  <a:srgbClr val="DCD7E5"/>
                </a:solidFill>
                <a:latin typeface="Montserrat" pitchFamily="34" charset="0"/>
                <a:ea typeface="Montserrat" pitchFamily="34" charset="-122"/>
                <a:cs typeface="Montserrat" pitchFamily="34" charset="-120"/>
              </a:rPr>
              <a:t>2</a:t>
            </a:r>
            <a:endParaRPr lang="en-US" sz="2041" dirty="0"/>
          </a:p>
        </p:txBody>
      </p:sp>
      <p:sp>
        <p:nvSpPr>
          <p:cNvPr id="12" name="Text 8"/>
          <p:cNvSpPr/>
          <p:nvPr/>
        </p:nvSpPr>
        <p:spPr>
          <a:xfrm>
            <a:off x="5559743" y="3629025"/>
            <a:ext cx="1669018" cy="539829"/>
          </a:xfrm>
          <a:prstGeom prst="rect">
            <a:avLst/>
          </a:prstGeom>
          <a:noFill/>
          <a:ln/>
        </p:spPr>
        <p:txBody>
          <a:bodyPr wrap="square" rtlCol="0" anchor="t"/>
          <a:lstStyle/>
          <a:p>
            <a:pPr marL="0" indent="0">
              <a:lnSpc>
                <a:spcPts val="2126"/>
              </a:lnSpc>
              <a:buNone/>
            </a:pPr>
            <a:r>
              <a:rPr lang="en-US" sz="1701" b="1" dirty="0">
                <a:solidFill>
                  <a:srgbClr val="DCD7E5"/>
                </a:solidFill>
                <a:latin typeface="Montserrat" pitchFamily="34" charset="0"/>
                <a:ea typeface="Montserrat" pitchFamily="34" charset="-122"/>
                <a:cs typeface="Montserrat" pitchFamily="34" charset="-120"/>
              </a:rPr>
              <a:t>Monthly and Yearly Trends</a:t>
            </a:r>
            <a:endParaRPr lang="en-US" sz="1701" dirty="0"/>
          </a:p>
        </p:txBody>
      </p:sp>
      <p:sp>
        <p:nvSpPr>
          <p:cNvPr id="13" name="Text 9"/>
          <p:cNvSpPr/>
          <p:nvPr/>
        </p:nvSpPr>
        <p:spPr>
          <a:xfrm>
            <a:off x="5559743" y="4272439"/>
            <a:ext cx="1669018" cy="221099"/>
          </a:xfrm>
          <a:prstGeom prst="rect">
            <a:avLst/>
          </a:prstGeom>
          <a:noFill/>
          <a:ln/>
        </p:spPr>
        <p:txBody>
          <a:bodyPr wrap="none" rtlCol="0" anchor="t"/>
          <a:lstStyle/>
          <a:p>
            <a:pPr marL="0" indent="0">
              <a:lnSpc>
                <a:spcPts val="1742"/>
              </a:lnSpc>
              <a:buNone/>
            </a:pPr>
            <a:endParaRPr lang="en-US" sz="1089" dirty="0"/>
          </a:p>
        </p:txBody>
      </p:sp>
      <p:sp>
        <p:nvSpPr>
          <p:cNvPr id="15" name="Shape 11"/>
          <p:cNvSpPr/>
          <p:nvPr/>
        </p:nvSpPr>
        <p:spPr>
          <a:xfrm>
            <a:off x="7401520" y="3629025"/>
            <a:ext cx="388739" cy="388739"/>
          </a:xfrm>
          <a:prstGeom prst="roundRect">
            <a:avLst>
              <a:gd name="adj" fmla="val 18672"/>
            </a:avLst>
          </a:prstGeom>
          <a:solidFill>
            <a:srgbClr val="31136C"/>
          </a:solidFill>
          <a:ln w="7620">
            <a:solidFill>
              <a:srgbClr val="4A2C85"/>
            </a:solidFill>
            <a:prstDash val="solid"/>
          </a:ln>
        </p:spPr>
      </p:sp>
      <p:sp>
        <p:nvSpPr>
          <p:cNvPr id="16" name="Text 12"/>
          <p:cNvSpPr/>
          <p:nvPr/>
        </p:nvSpPr>
        <p:spPr>
          <a:xfrm>
            <a:off x="7522726" y="3693795"/>
            <a:ext cx="146209" cy="259199"/>
          </a:xfrm>
          <a:prstGeom prst="rect">
            <a:avLst/>
          </a:prstGeom>
          <a:noFill/>
          <a:ln/>
        </p:spPr>
        <p:txBody>
          <a:bodyPr wrap="none" rtlCol="0" anchor="t"/>
          <a:lstStyle/>
          <a:p>
            <a:pPr marL="0" indent="0" algn="ctr">
              <a:lnSpc>
                <a:spcPts val="2041"/>
              </a:lnSpc>
              <a:buNone/>
            </a:pPr>
            <a:r>
              <a:rPr lang="en-US" sz="2041" dirty="0">
                <a:solidFill>
                  <a:srgbClr val="DCD7E5"/>
                </a:solidFill>
                <a:latin typeface="Montserrat" pitchFamily="34" charset="0"/>
                <a:ea typeface="Montserrat" pitchFamily="34" charset="-122"/>
                <a:cs typeface="Montserrat" pitchFamily="34" charset="-120"/>
              </a:rPr>
              <a:t>3</a:t>
            </a:r>
            <a:endParaRPr lang="en-US" sz="2041" dirty="0"/>
          </a:p>
        </p:txBody>
      </p:sp>
      <p:sp>
        <p:nvSpPr>
          <p:cNvPr id="17" name="Text 13"/>
          <p:cNvSpPr/>
          <p:nvPr/>
        </p:nvSpPr>
        <p:spPr>
          <a:xfrm>
            <a:off x="7963019" y="3629025"/>
            <a:ext cx="1669018" cy="539829"/>
          </a:xfrm>
          <a:prstGeom prst="rect">
            <a:avLst/>
          </a:prstGeom>
          <a:noFill/>
          <a:ln/>
        </p:spPr>
        <p:txBody>
          <a:bodyPr wrap="square" rtlCol="0" anchor="t"/>
          <a:lstStyle/>
          <a:p>
            <a:pPr marL="0" indent="0">
              <a:lnSpc>
                <a:spcPts val="2126"/>
              </a:lnSpc>
              <a:buNone/>
            </a:pPr>
            <a:r>
              <a:rPr lang="en-US" sz="1701" b="1" dirty="0">
                <a:solidFill>
                  <a:srgbClr val="DCD7E5"/>
                </a:solidFill>
                <a:latin typeface="Montserrat" pitchFamily="34" charset="0"/>
                <a:ea typeface="Montserrat" pitchFamily="34" charset="-122"/>
                <a:cs typeface="Montserrat" pitchFamily="34" charset="-120"/>
              </a:rPr>
              <a:t>Submission Channels</a:t>
            </a:r>
            <a:endParaRPr lang="en-US" sz="1701" dirty="0"/>
          </a:p>
        </p:txBody>
      </p:sp>
      <p:sp>
        <p:nvSpPr>
          <p:cNvPr id="18" name="Text 14"/>
          <p:cNvSpPr/>
          <p:nvPr/>
        </p:nvSpPr>
        <p:spPr>
          <a:xfrm>
            <a:off x="7963019" y="4272439"/>
            <a:ext cx="1669018" cy="221099"/>
          </a:xfrm>
          <a:prstGeom prst="rect">
            <a:avLst/>
          </a:prstGeom>
          <a:noFill/>
          <a:ln/>
        </p:spPr>
        <p:txBody>
          <a:bodyPr wrap="none" rtlCol="0" anchor="t"/>
          <a:lstStyle/>
          <a:p>
            <a:pPr marL="0" indent="0">
              <a:lnSpc>
                <a:spcPts val="1742"/>
              </a:lnSpc>
              <a:buNone/>
            </a:pPr>
            <a:endParaRPr lang="en-US" sz="1089" dirty="0"/>
          </a:p>
        </p:txBody>
      </p:sp>
      <p:sp>
        <p:nvSpPr>
          <p:cNvPr id="20" name="Shape 16"/>
          <p:cNvSpPr/>
          <p:nvPr/>
        </p:nvSpPr>
        <p:spPr>
          <a:xfrm>
            <a:off x="9804797" y="3629025"/>
            <a:ext cx="388739" cy="388739"/>
          </a:xfrm>
          <a:prstGeom prst="roundRect">
            <a:avLst>
              <a:gd name="adj" fmla="val 18672"/>
            </a:avLst>
          </a:prstGeom>
          <a:solidFill>
            <a:srgbClr val="31136C"/>
          </a:solidFill>
          <a:ln w="7620">
            <a:solidFill>
              <a:srgbClr val="4A2C85"/>
            </a:solidFill>
            <a:prstDash val="solid"/>
          </a:ln>
        </p:spPr>
      </p:sp>
      <p:sp>
        <p:nvSpPr>
          <p:cNvPr id="21" name="Text 17"/>
          <p:cNvSpPr/>
          <p:nvPr/>
        </p:nvSpPr>
        <p:spPr>
          <a:xfrm>
            <a:off x="9913501" y="3693795"/>
            <a:ext cx="171331" cy="259199"/>
          </a:xfrm>
          <a:prstGeom prst="rect">
            <a:avLst/>
          </a:prstGeom>
          <a:noFill/>
          <a:ln/>
        </p:spPr>
        <p:txBody>
          <a:bodyPr wrap="none" rtlCol="0" anchor="t"/>
          <a:lstStyle/>
          <a:p>
            <a:pPr marL="0" indent="0" algn="ctr">
              <a:lnSpc>
                <a:spcPts val="2041"/>
              </a:lnSpc>
              <a:buNone/>
            </a:pPr>
            <a:r>
              <a:rPr lang="en-US" sz="2041" dirty="0">
                <a:solidFill>
                  <a:srgbClr val="DCD7E5"/>
                </a:solidFill>
                <a:latin typeface="Montserrat" pitchFamily="34" charset="0"/>
                <a:ea typeface="Montserrat" pitchFamily="34" charset="-122"/>
                <a:cs typeface="Montserrat" pitchFamily="34" charset="-120"/>
              </a:rPr>
              <a:t>4</a:t>
            </a:r>
            <a:endParaRPr lang="en-US" sz="2041" dirty="0"/>
          </a:p>
        </p:txBody>
      </p:sp>
      <p:sp>
        <p:nvSpPr>
          <p:cNvPr id="22" name="Text 18"/>
          <p:cNvSpPr/>
          <p:nvPr/>
        </p:nvSpPr>
        <p:spPr>
          <a:xfrm>
            <a:off x="10366296" y="3629025"/>
            <a:ext cx="1669018" cy="539829"/>
          </a:xfrm>
          <a:prstGeom prst="rect">
            <a:avLst/>
          </a:prstGeom>
          <a:noFill/>
          <a:ln/>
        </p:spPr>
        <p:txBody>
          <a:bodyPr wrap="square" rtlCol="0" anchor="t"/>
          <a:lstStyle/>
          <a:p>
            <a:pPr marL="0" indent="0">
              <a:lnSpc>
                <a:spcPts val="2126"/>
              </a:lnSpc>
              <a:buNone/>
            </a:pPr>
            <a:r>
              <a:rPr lang="en-US" sz="1701" b="1" dirty="0">
                <a:solidFill>
                  <a:srgbClr val="DCD7E5"/>
                </a:solidFill>
                <a:latin typeface="Montserrat" pitchFamily="34" charset="0"/>
                <a:ea typeface="Montserrat" pitchFamily="34" charset="-122"/>
                <a:cs typeface="Montserrat" pitchFamily="34" charset="-120"/>
              </a:rPr>
              <a:t>Resolution and Response</a:t>
            </a:r>
            <a:endParaRPr lang="en-US" sz="1701" dirty="0"/>
          </a:p>
        </p:txBody>
      </p:sp>
      <p:sp>
        <p:nvSpPr>
          <p:cNvPr id="23" name="Text 19"/>
          <p:cNvSpPr/>
          <p:nvPr/>
        </p:nvSpPr>
        <p:spPr>
          <a:xfrm>
            <a:off x="10366296" y="4272439"/>
            <a:ext cx="1669018" cy="221099"/>
          </a:xfrm>
          <a:prstGeom prst="rect">
            <a:avLst/>
          </a:prstGeom>
          <a:noFill/>
          <a:ln/>
        </p:spPr>
        <p:txBody>
          <a:bodyPr wrap="none" rtlCol="0" anchor="t"/>
          <a:lstStyle/>
          <a:p>
            <a:pPr marL="0" indent="0">
              <a:lnSpc>
                <a:spcPts val="1742"/>
              </a:lnSpc>
              <a:buNone/>
            </a:pPr>
            <a:endParaRPr lang="en-US" sz="1089" dirty="0"/>
          </a:p>
        </p:txBody>
      </p:sp>
      <p:sp>
        <p:nvSpPr>
          <p:cNvPr id="25" name="Text 21"/>
          <p:cNvSpPr/>
          <p:nvPr/>
        </p:nvSpPr>
        <p:spPr>
          <a:xfrm>
            <a:off x="2610922" y="5427350"/>
            <a:ext cx="3456384" cy="431959"/>
          </a:xfrm>
          <a:prstGeom prst="rect">
            <a:avLst/>
          </a:prstGeom>
          <a:noFill/>
          <a:ln/>
        </p:spPr>
        <p:txBody>
          <a:bodyPr wrap="none" rtlCol="0" anchor="t"/>
          <a:lstStyle/>
          <a:p>
            <a:pPr marL="0" indent="0">
              <a:lnSpc>
                <a:spcPts val="3402"/>
              </a:lnSpc>
              <a:buNone/>
            </a:pPr>
            <a:r>
              <a:rPr lang="en-US" sz="4000" dirty="0">
                <a:solidFill>
                  <a:srgbClr val="F2F0F4"/>
                </a:solidFill>
                <a:latin typeface="Montserrat" pitchFamily="34" charset="0"/>
                <a:ea typeface="Montserrat" pitchFamily="34" charset="-122"/>
                <a:cs typeface="Montserrat" pitchFamily="34" charset="-120"/>
              </a:rPr>
              <a:t>Recommendations</a:t>
            </a:r>
            <a:endParaRPr lang="en-US" sz="4000" dirty="0"/>
          </a:p>
        </p:txBody>
      </p:sp>
      <p:sp>
        <p:nvSpPr>
          <p:cNvPr id="26" name="Shape 22"/>
          <p:cNvSpPr/>
          <p:nvPr/>
        </p:nvSpPr>
        <p:spPr>
          <a:xfrm>
            <a:off x="2594967" y="6847284"/>
            <a:ext cx="388739" cy="388739"/>
          </a:xfrm>
          <a:prstGeom prst="roundRect">
            <a:avLst>
              <a:gd name="adj" fmla="val 18672"/>
            </a:avLst>
          </a:prstGeom>
          <a:solidFill>
            <a:srgbClr val="31136C"/>
          </a:solidFill>
          <a:ln w="7620">
            <a:solidFill>
              <a:srgbClr val="4A2C85"/>
            </a:solidFill>
            <a:prstDash val="solid"/>
          </a:ln>
        </p:spPr>
      </p:sp>
      <p:sp>
        <p:nvSpPr>
          <p:cNvPr id="27" name="Text 23"/>
          <p:cNvSpPr/>
          <p:nvPr/>
        </p:nvSpPr>
        <p:spPr>
          <a:xfrm>
            <a:off x="2742486" y="6912054"/>
            <a:ext cx="93583" cy="259199"/>
          </a:xfrm>
          <a:prstGeom prst="rect">
            <a:avLst/>
          </a:prstGeom>
          <a:noFill/>
          <a:ln/>
        </p:spPr>
        <p:txBody>
          <a:bodyPr wrap="none" rtlCol="0" anchor="t"/>
          <a:lstStyle/>
          <a:p>
            <a:pPr marL="0" indent="0" algn="ctr">
              <a:lnSpc>
                <a:spcPts val="2041"/>
              </a:lnSpc>
              <a:buNone/>
            </a:pPr>
            <a:r>
              <a:rPr lang="en-US" sz="2041" dirty="0">
                <a:solidFill>
                  <a:srgbClr val="DCD7E5"/>
                </a:solidFill>
                <a:latin typeface="Montserrat" pitchFamily="34" charset="0"/>
                <a:ea typeface="Montserrat" pitchFamily="34" charset="-122"/>
                <a:cs typeface="Montserrat" pitchFamily="34" charset="-120"/>
              </a:rPr>
              <a:t>1</a:t>
            </a:r>
            <a:endParaRPr lang="en-US" sz="2041" dirty="0"/>
          </a:p>
        </p:txBody>
      </p:sp>
      <p:sp>
        <p:nvSpPr>
          <p:cNvPr id="28" name="Text 24"/>
          <p:cNvSpPr/>
          <p:nvPr/>
        </p:nvSpPr>
        <p:spPr>
          <a:xfrm>
            <a:off x="3156466" y="6847284"/>
            <a:ext cx="2470071" cy="539829"/>
          </a:xfrm>
          <a:prstGeom prst="rect">
            <a:avLst/>
          </a:prstGeom>
          <a:noFill/>
          <a:ln/>
        </p:spPr>
        <p:txBody>
          <a:bodyPr wrap="square" rtlCol="0" anchor="t"/>
          <a:lstStyle/>
          <a:p>
            <a:pPr marL="0" indent="0">
              <a:lnSpc>
                <a:spcPts val="2126"/>
              </a:lnSpc>
              <a:buNone/>
            </a:pPr>
            <a:r>
              <a:rPr lang="en-US" sz="1701" b="1" dirty="0">
                <a:solidFill>
                  <a:srgbClr val="DCD7E5"/>
                </a:solidFill>
                <a:latin typeface="Montserrat" pitchFamily="34" charset="0"/>
                <a:ea typeface="Montserrat" pitchFamily="34" charset="-122"/>
                <a:cs typeface="Montserrat" pitchFamily="34" charset="-120"/>
              </a:rPr>
              <a:t>Improvement in Issue Management</a:t>
            </a:r>
            <a:endParaRPr lang="en-US" sz="1701" dirty="0"/>
          </a:p>
        </p:txBody>
      </p:sp>
      <p:sp>
        <p:nvSpPr>
          <p:cNvPr id="30" name="Shape 26"/>
          <p:cNvSpPr/>
          <p:nvPr/>
        </p:nvSpPr>
        <p:spPr>
          <a:xfrm>
            <a:off x="5799296" y="6847284"/>
            <a:ext cx="388739" cy="388739"/>
          </a:xfrm>
          <a:prstGeom prst="roundRect">
            <a:avLst>
              <a:gd name="adj" fmla="val 18672"/>
            </a:avLst>
          </a:prstGeom>
          <a:solidFill>
            <a:srgbClr val="31136C"/>
          </a:solidFill>
          <a:ln w="7620">
            <a:solidFill>
              <a:srgbClr val="4A2C85"/>
            </a:solidFill>
            <a:prstDash val="solid"/>
          </a:ln>
        </p:spPr>
      </p:sp>
      <p:sp>
        <p:nvSpPr>
          <p:cNvPr id="31" name="Text 27"/>
          <p:cNvSpPr/>
          <p:nvPr/>
        </p:nvSpPr>
        <p:spPr>
          <a:xfrm>
            <a:off x="5920026" y="6912054"/>
            <a:ext cx="147280" cy="259199"/>
          </a:xfrm>
          <a:prstGeom prst="rect">
            <a:avLst/>
          </a:prstGeom>
          <a:noFill/>
          <a:ln/>
        </p:spPr>
        <p:txBody>
          <a:bodyPr wrap="none" rtlCol="0" anchor="t"/>
          <a:lstStyle/>
          <a:p>
            <a:pPr marL="0" indent="0" algn="ctr">
              <a:lnSpc>
                <a:spcPts val="2041"/>
              </a:lnSpc>
              <a:buNone/>
            </a:pPr>
            <a:r>
              <a:rPr lang="en-US" sz="2041" dirty="0">
                <a:solidFill>
                  <a:srgbClr val="DCD7E5"/>
                </a:solidFill>
                <a:latin typeface="Montserrat" pitchFamily="34" charset="0"/>
                <a:ea typeface="Montserrat" pitchFamily="34" charset="-122"/>
                <a:cs typeface="Montserrat" pitchFamily="34" charset="-120"/>
              </a:rPr>
              <a:t>2</a:t>
            </a:r>
            <a:endParaRPr lang="en-US" sz="2041" dirty="0"/>
          </a:p>
        </p:txBody>
      </p:sp>
      <p:sp>
        <p:nvSpPr>
          <p:cNvPr id="32" name="Text 28"/>
          <p:cNvSpPr/>
          <p:nvPr/>
        </p:nvSpPr>
        <p:spPr>
          <a:xfrm>
            <a:off x="6360795" y="6847284"/>
            <a:ext cx="2470071" cy="539829"/>
          </a:xfrm>
          <a:prstGeom prst="rect">
            <a:avLst/>
          </a:prstGeom>
          <a:noFill/>
          <a:ln/>
        </p:spPr>
        <p:txBody>
          <a:bodyPr wrap="square" rtlCol="0" anchor="t"/>
          <a:lstStyle/>
          <a:p>
            <a:pPr marL="0" indent="0">
              <a:lnSpc>
                <a:spcPts val="2126"/>
              </a:lnSpc>
              <a:buNone/>
            </a:pPr>
            <a:r>
              <a:rPr lang="en-US" sz="1701" b="1" dirty="0">
                <a:solidFill>
                  <a:srgbClr val="DCD7E5"/>
                </a:solidFill>
                <a:latin typeface="Montserrat" pitchFamily="34" charset="0"/>
                <a:ea typeface="Montserrat" pitchFamily="34" charset="-122"/>
                <a:cs typeface="Montserrat" pitchFamily="34" charset="-120"/>
              </a:rPr>
              <a:t>Enhancing Consumer Experience</a:t>
            </a:r>
            <a:endParaRPr lang="en-US" sz="1701" dirty="0"/>
          </a:p>
        </p:txBody>
      </p:sp>
      <p:sp>
        <p:nvSpPr>
          <p:cNvPr id="34" name="Shape 30"/>
          <p:cNvSpPr/>
          <p:nvPr/>
        </p:nvSpPr>
        <p:spPr>
          <a:xfrm>
            <a:off x="9003625" y="6847284"/>
            <a:ext cx="388739" cy="388739"/>
          </a:xfrm>
          <a:prstGeom prst="roundRect">
            <a:avLst>
              <a:gd name="adj" fmla="val 18672"/>
            </a:avLst>
          </a:prstGeom>
          <a:solidFill>
            <a:srgbClr val="31136C"/>
          </a:solidFill>
          <a:ln w="7620">
            <a:solidFill>
              <a:srgbClr val="4A2C85"/>
            </a:solidFill>
            <a:prstDash val="solid"/>
          </a:ln>
        </p:spPr>
      </p:sp>
      <p:sp>
        <p:nvSpPr>
          <p:cNvPr id="35" name="Text 31"/>
          <p:cNvSpPr/>
          <p:nvPr/>
        </p:nvSpPr>
        <p:spPr>
          <a:xfrm>
            <a:off x="9124831" y="6912054"/>
            <a:ext cx="146209" cy="259199"/>
          </a:xfrm>
          <a:prstGeom prst="rect">
            <a:avLst/>
          </a:prstGeom>
          <a:noFill/>
          <a:ln/>
        </p:spPr>
        <p:txBody>
          <a:bodyPr wrap="none" rtlCol="0" anchor="t"/>
          <a:lstStyle/>
          <a:p>
            <a:pPr marL="0" indent="0" algn="ctr">
              <a:lnSpc>
                <a:spcPts val="2041"/>
              </a:lnSpc>
              <a:buNone/>
            </a:pPr>
            <a:r>
              <a:rPr lang="en-US" sz="2041" dirty="0">
                <a:solidFill>
                  <a:srgbClr val="DCD7E5"/>
                </a:solidFill>
                <a:latin typeface="Montserrat" pitchFamily="34" charset="0"/>
                <a:ea typeface="Montserrat" pitchFamily="34" charset="-122"/>
                <a:cs typeface="Montserrat" pitchFamily="34" charset="-120"/>
              </a:rPr>
              <a:t>3</a:t>
            </a:r>
            <a:endParaRPr lang="en-US" sz="2041" dirty="0"/>
          </a:p>
        </p:txBody>
      </p:sp>
      <p:sp>
        <p:nvSpPr>
          <p:cNvPr id="36" name="Text 32"/>
          <p:cNvSpPr/>
          <p:nvPr/>
        </p:nvSpPr>
        <p:spPr>
          <a:xfrm>
            <a:off x="9565124" y="6847284"/>
            <a:ext cx="2470071" cy="539829"/>
          </a:xfrm>
          <a:prstGeom prst="rect">
            <a:avLst/>
          </a:prstGeom>
          <a:noFill/>
          <a:ln/>
        </p:spPr>
        <p:txBody>
          <a:bodyPr wrap="square" rtlCol="0" anchor="t"/>
          <a:lstStyle/>
          <a:p>
            <a:pPr marL="0" indent="0">
              <a:lnSpc>
                <a:spcPts val="2126"/>
              </a:lnSpc>
              <a:buNone/>
            </a:pPr>
            <a:r>
              <a:rPr lang="en-US" sz="1701" b="1" dirty="0">
                <a:solidFill>
                  <a:srgbClr val="DCD7E5"/>
                </a:solidFill>
                <a:latin typeface="Montserrat" pitchFamily="34" charset="0"/>
                <a:ea typeface="Montserrat" pitchFamily="34" charset="-122"/>
                <a:cs typeface="Montserrat" pitchFamily="34" charset="-120"/>
              </a:rPr>
              <a:t>Leveraging Submission Data</a:t>
            </a:r>
            <a:endParaRPr lang="en-US" sz="170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64037" y="1642705"/>
            <a:ext cx="6150054" cy="771525"/>
          </a:xfrm>
          <a:prstGeom prst="rect">
            <a:avLst/>
          </a:prstGeom>
          <a:noFill/>
          <a:ln/>
        </p:spPr>
        <p:txBody>
          <a:bodyPr wrap="none" rtlCol="0" anchor="t"/>
          <a:lstStyle/>
          <a:p>
            <a:pPr marL="0" indent="0">
              <a:lnSpc>
                <a:spcPts val="6075"/>
              </a:lnSpc>
              <a:buNone/>
            </a:pPr>
            <a:r>
              <a:rPr lang="en-US" sz="4860" dirty="0">
                <a:solidFill>
                  <a:srgbClr val="F2F0F4"/>
                </a:solidFill>
                <a:latin typeface="Montserrat" pitchFamily="34" charset="0"/>
                <a:ea typeface="Montserrat" pitchFamily="34" charset="-122"/>
                <a:cs typeface="Montserrat" pitchFamily="34" charset="-120"/>
              </a:rPr>
              <a:t>Conclusion</a:t>
            </a:r>
            <a:endParaRPr lang="en-US" sz="4860" dirty="0"/>
          </a:p>
        </p:txBody>
      </p:sp>
      <p:sp>
        <p:nvSpPr>
          <p:cNvPr id="5" name="Text 2"/>
          <p:cNvSpPr/>
          <p:nvPr/>
        </p:nvSpPr>
        <p:spPr>
          <a:xfrm>
            <a:off x="864037" y="2661047"/>
            <a:ext cx="6150054" cy="3950494"/>
          </a:xfrm>
          <a:prstGeom prst="rect">
            <a:avLst/>
          </a:prstGeom>
          <a:noFill/>
          <a:ln/>
        </p:spPr>
        <p:txBody>
          <a:bodyPr wrap="square" rtlCol="0" anchor="t"/>
          <a:lstStyle/>
          <a:p>
            <a:pPr marL="0" indent="0">
              <a:lnSpc>
                <a:spcPts val="3110"/>
              </a:lnSpc>
              <a:buNone/>
            </a:pPr>
            <a:r>
              <a:rPr lang="en-US" sz="1944" dirty="0">
                <a:solidFill>
                  <a:srgbClr val="DCD7E5"/>
                </a:solidFill>
                <a:latin typeface="Heebo" pitchFamily="34" charset="0"/>
                <a:ea typeface="Heebo" pitchFamily="34" charset="-122"/>
                <a:cs typeface="Heebo" pitchFamily="34" charset="-120"/>
              </a:rPr>
              <a:t>The analysis of the consumer complaints dataset highlights significant trends for improvement in the financial services sector. By addressing common issues, focusing on regional variations, enhancing consumer satisfaction through timely resolutions, and leveraging detailed complaint narratives, companies can better meet consumer needs and reduce the volume of complaints. These insights can guide strategic initiatives to improve overall service quality and consumer trust in financial institutions.</a:t>
            </a:r>
            <a:endParaRPr lang="en-US" sz="1944" dirty="0"/>
          </a:p>
        </p:txBody>
      </p:sp>
      <p:pic>
        <p:nvPicPr>
          <p:cNvPr id="6" name="Image 1" descr="preencoded.png"/>
          <p:cNvPicPr>
            <a:picLocks noChangeAspect="1"/>
          </p:cNvPicPr>
          <p:nvPr/>
        </p:nvPicPr>
        <p:blipFill>
          <a:blip r:embed="rId4"/>
          <a:stretch>
            <a:fillRect/>
          </a:stretch>
        </p:blipFill>
        <p:spPr>
          <a:xfrm>
            <a:off x="7623929" y="2065258"/>
            <a:ext cx="6150054" cy="40989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440</Words>
  <Application>Microsoft Office PowerPoint</Application>
  <PresentationFormat>Custom</PresentationFormat>
  <Paragraphs>74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Nitesh  Srivastava</cp:lastModifiedBy>
  <cp:revision>10</cp:revision>
  <dcterms:created xsi:type="dcterms:W3CDTF">2024-08-06T19:03:49Z</dcterms:created>
  <dcterms:modified xsi:type="dcterms:W3CDTF">2024-08-22T05:02:02Z</dcterms:modified>
</cp:coreProperties>
</file>