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</p:sldIdLst>
  <p:sldSz cy="5143500" cx="9144000"/>
  <p:notesSz cx="6858000" cy="9144000"/>
  <p:embeddedFontLst>
    <p:embeddedFont>
      <p:font typeface="Montserrat"/>
      <p:regular r:id="rId100"/>
      <p:bold r:id="rId101"/>
      <p:italic r:id="rId102"/>
      <p:boldItalic r:id="rId103"/>
    </p:embeddedFont>
    <p:embeddedFont>
      <p:font typeface="Lato"/>
      <p:regular r:id="rId104"/>
      <p:bold r:id="rId105"/>
      <p:italic r:id="rId106"/>
      <p:boldItalic r:id="rId107"/>
    </p:embeddedFont>
    <p:embeddedFont>
      <p:font typeface="Old Standard TT"/>
      <p:regular r:id="rId108"/>
      <p:bold r:id="rId109"/>
      <p:italic r:id="rId1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Lato-boldItalic.fntdata"/><Relationship Id="rId106" Type="http://schemas.openxmlformats.org/officeDocument/2006/relationships/font" Target="fonts/Lato-italic.fntdata"/><Relationship Id="rId105" Type="http://schemas.openxmlformats.org/officeDocument/2006/relationships/font" Target="fonts/Lato-bold.fntdata"/><Relationship Id="rId104" Type="http://schemas.openxmlformats.org/officeDocument/2006/relationships/font" Target="fonts/Lato-regular.fntdata"/><Relationship Id="rId109" Type="http://schemas.openxmlformats.org/officeDocument/2006/relationships/font" Target="fonts/OldStandardTT-bold.fntdata"/><Relationship Id="rId108" Type="http://schemas.openxmlformats.org/officeDocument/2006/relationships/font" Target="fonts/OldStandardTT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boldItalic.fntdata"/><Relationship Id="rId102" Type="http://schemas.openxmlformats.org/officeDocument/2006/relationships/font" Target="fonts/Montserrat-italic.fntdata"/><Relationship Id="rId101" Type="http://schemas.openxmlformats.org/officeDocument/2006/relationships/font" Target="fonts/Montserrat-bold.fntdata"/><Relationship Id="rId100" Type="http://schemas.openxmlformats.org/officeDocument/2006/relationships/font" Target="fonts/Montserrat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OldStandardTT-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e2b6161d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e2b6161d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9e2b6161d_1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9e2b6161d_1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9ffb10d48_0_3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9ffb10d48_0_3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9ffb10d48_0_3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9ffb10d48_0_3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b20965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b20965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9ffb10d48_0_3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9ffb10d48_0_3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9ffb10d48_0_3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9ffb10d48_0_3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9ffb10d48_0_4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9ffb10d48_0_4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9ffb10d48_0_3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29ffb10d48_0_3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29ffb10d48_0_4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29ffb10d48_0_4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9e2b6161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9e2b6161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29ffb10d48_0_4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29ffb10d48_0_4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29ffb10d48_0_4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29ffb10d48_0_4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2b3f178ba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2b3f178ba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29ffb10d48_0_4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29ffb10d48_0_4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29ffb10d48_0_4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29ffb10d48_0_4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29ffb10d48_0_4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29ffb10d48_0_4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29ffb10d48_0_4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29ffb10d48_0_4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9ffb10d48_0_4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9ffb10d48_0_4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29ffb10d48_0_4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29ffb10d48_0_4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29ffb10d48_0_4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29ffb10d48_0_4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ffb10d48_0_4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ffb10d48_0_4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29ffb10d48_0_4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29ffb10d48_0_4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29ffb10d48_0_4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29ffb10d48_0_4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29ffb10d48_0_4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29ffb10d48_0_4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229ffb10d48_0_4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229ffb10d48_0_4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29ffb10d48_0_4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29ffb10d48_0_4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29ffb10d48_0_4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29ffb10d48_0_4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22b3f178ba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22b3f178b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22b3f178ba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22b3f178ba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2b3f178ba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2b3f178ba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22b3f178ba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22b3f178ba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9e2b6161d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9e2b6161d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2b3f178ba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2b3f178ba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2b3f178ba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2b3f178ba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2b3f178ba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2b3f178ba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22b3f178ba7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22b3f178ba7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22b3f178ba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22b3f178ba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22b3f178ba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22b3f178ba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2b3f178ba7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2b3f178ba7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22b3f178ba7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22b3f178ba7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22b3f178ba7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22b3f178ba7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22b3f178ba7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22b3f178ba7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9e2b6161d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9e2b6161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22b3f178ba7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22b3f178ba7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22b3f178ba7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22b3f178ba7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22b3f178ba7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22b3f178ba7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22b3f178ba7_0_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22b3f178ba7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22b3f178ba7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22b3f178ba7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2b3f178ba7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22b3f178ba7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22b3f178ba7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22b3f178ba7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g22b3f178ba7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1" name="Google Shape;2011;g22b3f178ba7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2b3f178ba7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22b3f178ba7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2ba535ae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2ba535ae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9e2b6161d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9e2b6161d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22b3f178ba7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22b3f178ba7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2" name="Shape 2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Google Shape;2203;g22b3f178ba7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4" name="Google Shape;2204;g22b3f178ba7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22b3f178ba7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22b3f178ba7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2b3f178ba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2b3f178ba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2b3f178ba7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22b3f178ba7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b86e747c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2b86e747c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22b3f178ba7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22b3f178ba7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2b86e747c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2b86e747c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3230f13c7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3230f13c7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2b86e747c9c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2b86e747c9c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e2b6161d_1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e2b6161d_1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2b86e747c9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2b86e747c9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2b86e747c9c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2b86e747c9c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2b86e747c9c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2b86e747c9c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g2b86e747c9c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" name="Google Shape;2555;g2b86e747c9c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2b86e747c9c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2b86e747c9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2b86e747c9c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2b86e747c9c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2b86e747c9c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2b86e747c9c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2b86e747c9c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2b86e747c9c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9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2b86e747c9c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2b86e747c9c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g2b86e747c9c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9" name="Google Shape;2889;g2b86e747c9c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9ffb10d48_0_3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9ffb10d48_0_3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4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2b86e747c9c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2b86e747c9c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2b86e747c9c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0" name="Google Shape;2990;g2b86e747c9c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7" name="Google Shape;3017;g2bba9ab4294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8" name="Google Shape;3018;g2bba9ab4294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4" name="Shape 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5" name="Google Shape;3035;g2b86e747c9c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6" name="Google Shape;3036;g2b86e747c9c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2b86e747c9c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2b86e747c9c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g2b86e747c9c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4" name="Google Shape;3074;g2b86e747c9c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2b86e747c9c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4" name="Google Shape;3094;g2b86e747c9c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2b86e747c9c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5" name="Google Shape;3115;g2b86e747c9c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g2b86e747c9c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5" name="Google Shape;3135;g2b86e747c9c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4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2b86e747c9c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2b86e747c9c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9e2b6161d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9e2b6161d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5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g2b86e747c9c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7" name="Google Shape;3177;g2b86e747c9c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4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2b86e747c9c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2b86e747c9c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5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g2b86e747c9c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7" name="Google Shape;3217;g2b86e747c9c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5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g22b3f178ba7_0_1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7" name="Google Shape;3237;g22b3f178ba7_0_1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5" name="Google Shape;3255;g22b3f178ba7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6" name="Google Shape;3256;g22b3f178ba7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90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3" Type="http://schemas.openxmlformats.org/officeDocument/2006/relationships/image" Target="../media/image26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1.png"/><Relationship Id="rId13" Type="http://schemas.openxmlformats.org/officeDocument/2006/relationships/image" Target="../media/image28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1.png"/><Relationship Id="rId13" Type="http://schemas.openxmlformats.org/officeDocument/2006/relationships/image" Target="../media/image28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1.png"/><Relationship Id="rId13" Type="http://schemas.openxmlformats.org/officeDocument/2006/relationships/image" Target="../media/image28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38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38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37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30.png"/><Relationship Id="rId8" Type="http://schemas.openxmlformats.org/officeDocument/2006/relationships/image" Target="../media/image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Relationship Id="rId5" Type="http://schemas.openxmlformats.org/officeDocument/2006/relationships/image" Target="../media/image52.png"/><Relationship Id="rId6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Relationship Id="rId4" Type="http://schemas.openxmlformats.org/officeDocument/2006/relationships/image" Target="../media/image51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56.png"/><Relationship Id="rId5" Type="http://schemas.openxmlformats.org/officeDocument/2006/relationships/image" Target="../media/image47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46.png"/></Relationships>
</file>

<file path=ppt/slides/_rels/slide6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6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4.png"/><Relationship Id="rId1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5" Type="http://schemas.openxmlformats.org/officeDocument/2006/relationships/image" Target="../media/image47.png"/><Relationship Id="rId6" Type="http://schemas.openxmlformats.org/officeDocument/2006/relationships/image" Target="../media/image50.png"/><Relationship Id="rId7" Type="http://schemas.openxmlformats.org/officeDocument/2006/relationships/image" Target="../media/image59.png"/><Relationship Id="rId8" Type="http://schemas.openxmlformats.org/officeDocument/2006/relationships/image" Target="../media/image5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57.png"/><Relationship Id="rId7" Type="http://schemas.openxmlformats.org/officeDocument/2006/relationships/image" Target="../media/image53.png"/></Relationships>
</file>

<file path=ppt/slides/_rels/slide6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5.png"/><Relationship Id="rId10" Type="http://schemas.openxmlformats.org/officeDocument/2006/relationships/image" Target="../media/image57.png"/><Relationship Id="rId13" Type="http://schemas.openxmlformats.org/officeDocument/2006/relationships/image" Target="../media/image60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53.png"/><Relationship Id="rId15" Type="http://schemas.openxmlformats.org/officeDocument/2006/relationships/image" Target="../media/image50.png"/><Relationship Id="rId14" Type="http://schemas.openxmlformats.org/officeDocument/2006/relationships/image" Target="../media/image68.png"/><Relationship Id="rId16" Type="http://schemas.openxmlformats.org/officeDocument/2006/relationships/image" Target="../media/image56.png"/><Relationship Id="rId5" Type="http://schemas.openxmlformats.org/officeDocument/2006/relationships/image" Target="../media/image59.png"/><Relationship Id="rId6" Type="http://schemas.openxmlformats.org/officeDocument/2006/relationships/image" Target="../media/image66.png"/><Relationship Id="rId7" Type="http://schemas.openxmlformats.org/officeDocument/2006/relationships/image" Target="../media/image61.png"/><Relationship Id="rId8" Type="http://schemas.openxmlformats.org/officeDocument/2006/relationships/image" Target="../media/image63.png"/></Relationships>
</file>

<file path=ppt/slides/_rels/slide6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5.png"/><Relationship Id="rId10" Type="http://schemas.openxmlformats.org/officeDocument/2006/relationships/image" Target="../media/image57.png"/><Relationship Id="rId13" Type="http://schemas.openxmlformats.org/officeDocument/2006/relationships/image" Target="../media/image60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53.png"/><Relationship Id="rId15" Type="http://schemas.openxmlformats.org/officeDocument/2006/relationships/image" Target="../media/image50.png"/><Relationship Id="rId14" Type="http://schemas.openxmlformats.org/officeDocument/2006/relationships/image" Target="../media/image68.png"/><Relationship Id="rId16" Type="http://schemas.openxmlformats.org/officeDocument/2006/relationships/image" Target="../media/image56.png"/><Relationship Id="rId5" Type="http://schemas.openxmlformats.org/officeDocument/2006/relationships/image" Target="../media/image59.png"/><Relationship Id="rId6" Type="http://schemas.openxmlformats.org/officeDocument/2006/relationships/image" Target="../media/image66.png"/><Relationship Id="rId7" Type="http://schemas.openxmlformats.org/officeDocument/2006/relationships/image" Target="../media/image61.png"/><Relationship Id="rId8" Type="http://schemas.openxmlformats.org/officeDocument/2006/relationships/image" Target="../media/image63.png"/></Relationships>
</file>

<file path=ppt/slides/_rels/slide6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5.png"/><Relationship Id="rId10" Type="http://schemas.openxmlformats.org/officeDocument/2006/relationships/image" Target="../media/image57.png"/><Relationship Id="rId13" Type="http://schemas.openxmlformats.org/officeDocument/2006/relationships/image" Target="../media/image56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53.png"/><Relationship Id="rId14" Type="http://schemas.openxmlformats.org/officeDocument/2006/relationships/image" Target="../media/image71.png"/><Relationship Id="rId5" Type="http://schemas.openxmlformats.org/officeDocument/2006/relationships/image" Target="../media/image59.png"/><Relationship Id="rId6" Type="http://schemas.openxmlformats.org/officeDocument/2006/relationships/image" Target="../media/image66.png"/><Relationship Id="rId7" Type="http://schemas.openxmlformats.org/officeDocument/2006/relationships/image" Target="../media/image61.png"/><Relationship Id="rId8" Type="http://schemas.openxmlformats.org/officeDocument/2006/relationships/image" Target="../media/image6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20" Type="http://schemas.openxmlformats.org/officeDocument/2006/relationships/image" Target="../media/image73.png"/><Relationship Id="rId11" Type="http://schemas.openxmlformats.org/officeDocument/2006/relationships/image" Target="../media/image68.png"/><Relationship Id="rId10" Type="http://schemas.openxmlformats.org/officeDocument/2006/relationships/image" Target="../media/image60.png"/><Relationship Id="rId13" Type="http://schemas.openxmlformats.org/officeDocument/2006/relationships/image" Target="../media/image74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65.png"/><Relationship Id="rId15" Type="http://schemas.openxmlformats.org/officeDocument/2006/relationships/image" Target="../media/image66.png"/><Relationship Id="rId14" Type="http://schemas.openxmlformats.org/officeDocument/2006/relationships/image" Target="../media/image70.png"/><Relationship Id="rId17" Type="http://schemas.openxmlformats.org/officeDocument/2006/relationships/image" Target="../media/image56.png"/><Relationship Id="rId16" Type="http://schemas.openxmlformats.org/officeDocument/2006/relationships/image" Target="../media/image50.png"/><Relationship Id="rId5" Type="http://schemas.openxmlformats.org/officeDocument/2006/relationships/image" Target="../media/image59.png"/><Relationship Id="rId19" Type="http://schemas.openxmlformats.org/officeDocument/2006/relationships/image" Target="../media/image76.png"/><Relationship Id="rId6" Type="http://schemas.openxmlformats.org/officeDocument/2006/relationships/image" Target="../media/image61.png"/><Relationship Id="rId18" Type="http://schemas.openxmlformats.org/officeDocument/2006/relationships/image" Target="../media/image72.png"/><Relationship Id="rId7" Type="http://schemas.openxmlformats.org/officeDocument/2006/relationships/image" Target="../media/image53.png"/><Relationship Id="rId8" Type="http://schemas.openxmlformats.org/officeDocument/2006/relationships/image" Target="../media/image57.png"/></Relationships>
</file>

<file path=ppt/slides/_rels/slide71.xml.rels><?xml version="1.0" encoding="UTF-8" standalone="yes"?><Relationships xmlns="http://schemas.openxmlformats.org/package/2006/relationships"><Relationship Id="rId20" Type="http://schemas.openxmlformats.org/officeDocument/2006/relationships/image" Target="../media/image81.png"/><Relationship Id="rId11" Type="http://schemas.openxmlformats.org/officeDocument/2006/relationships/image" Target="../media/image70.png"/><Relationship Id="rId10" Type="http://schemas.openxmlformats.org/officeDocument/2006/relationships/image" Target="../media/image74.png"/><Relationship Id="rId13" Type="http://schemas.openxmlformats.org/officeDocument/2006/relationships/image" Target="../media/image50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69.png"/><Relationship Id="rId15" Type="http://schemas.openxmlformats.org/officeDocument/2006/relationships/image" Target="../media/image72.png"/><Relationship Id="rId14" Type="http://schemas.openxmlformats.org/officeDocument/2006/relationships/image" Target="../media/image56.png"/><Relationship Id="rId17" Type="http://schemas.openxmlformats.org/officeDocument/2006/relationships/image" Target="../media/image73.png"/><Relationship Id="rId16" Type="http://schemas.openxmlformats.org/officeDocument/2006/relationships/image" Target="../media/image76.png"/><Relationship Id="rId5" Type="http://schemas.openxmlformats.org/officeDocument/2006/relationships/image" Target="../media/image59.png"/><Relationship Id="rId19" Type="http://schemas.openxmlformats.org/officeDocument/2006/relationships/image" Target="../media/image60.png"/><Relationship Id="rId6" Type="http://schemas.openxmlformats.org/officeDocument/2006/relationships/image" Target="../media/image61.png"/><Relationship Id="rId18" Type="http://schemas.openxmlformats.org/officeDocument/2006/relationships/image" Target="../media/image65.png"/><Relationship Id="rId7" Type="http://schemas.openxmlformats.org/officeDocument/2006/relationships/image" Target="../media/image53.png"/><Relationship Id="rId8" Type="http://schemas.openxmlformats.org/officeDocument/2006/relationships/image" Target="../media/image57.png"/></Relationships>
</file>

<file path=ppt/slides/_rels/slide7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0.png"/><Relationship Id="rId10" Type="http://schemas.openxmlformats.org/officeDocument/2006/relationships/image" Target="../media/image74.png"/><Relationship Id="rId13" Type="http://schemas.openxmlformats.org/officeDocument/2006/relationships/image" Target="../media/image50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69.png"/><Relationship Id="rId15" Type="http://schemas.openxmlformats.org/officeDocument/2006/relationships/image" Target="../media/image72.png"/><Relationship Id="rId14" Type="http://schemas.openxmlformats.org/officeDocument/2006/relationships/image" Target="../media/image56.png"/><Relationship Id="rId17" Type="http://schemas.openxmlformats.org/officeDocument/2006/relationships/image" Target="../media/image73.png"/><Relationship Id="rId16" Type="http://schemas.openxmlformats.org/officeDocument/2006/relationships/image" Target="../media/image76.png"/><Relationship Id="rId5" Type="http://schemas.openxmlformats.org/officeDocument/2006/relationships/image" Target="../media/image59.png"/><Relationship Id="rId6" Type="http://schemas.openxmlformats.org/officeDocument/2006/relationships/image" Target="../media/image61.png"/><Relationship Id="rId7" Type="http://schemas.openxmlformats.org/officeDocument/2006/relationships/image" Target="../media/image53.png"/><Relationship Id="rId8" Type="http://schemas.openxmlformats.org/officeDocument/2006/relationships/image" Target="../media/image57.png"/></Relationships>
</file>

<file path=ppt/slides/_rels/slide7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0.png"/><Relationship Id="rId10" Type="http://schemas.openxmlformats.org/officeDocument/2006/relationships/image" Target="../media/image74.png"/><Relationship Id="rId13" Type="http://schemas.openxmlformats.org/officeDocument/2006/relationships/image" Target="../media/image50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69.png"/><Relationship Id="rId15" Type="http://schemas.openxmlformats.org/officeDocument/2006/relationships/image" Target="../media/image72.png"/><Relationship Id="rId14" Type="http://schemas.openxmlformats.org/officeDocument/2006/relationships/image" Target="../media/image56.png"/><Relationship Id="rId17" Type="http://schemas.openxmlformats.org/officeDocument/2006/relationships/image" Target="../media/image73.png"/><Relationship Id="rId16" Type="http://schemas.openxmlformats.org/officeDocument/2006/relationships/image" Target="../media/image76.png"/><Relationship Id="rId5" Type="http://schemas.openxmlformats.org/officeDocument/2006/relationships/image" Target="../media/image59.png"/><Relationship Id="rId6" Type="http://schemas.openxmlformats.org/officeDocument/2006/relationships/image" Target="../media/image61.png"/><Relationship Id="rId18" Type="http://schemas.openxmlformats.org/officeDocument/2006/relationships/image" Target="../media/image81.png"/><Relationship Id="rId7" Type="http://schemas.openxmlformats.org/officeDocument/2006/relationships/image" Target="../media/image53.png"/><Relationship Id="rId8" Type="http://schemas.openxmlformats.org/officeDocument/2006/relationships/image" Target="../media/image57.png"/></Relationships>
</file>

<file path=ppt/slides/_rels/slide7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0.png"/><Relationship Id="rId10" Type="http://schemas.openxmlformats.org/officeDocument/2006/relationships/image" Target="../media/image74.png"/><Relationship Id="rId13" Type="http://schemas.openxmlformats.org/officeDocument/2006/relationships/image" Target="../media/image50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69.png"/><Relationship Id="rId15" Type="http://schemas.openxmlformats.org/officeDocument/2006/relationships/image" Target="../media/image63.png"/><Relationship Id="rId14" Type="http://schemas.openxmlformats.org/officeDocument/2006/relationships/image" Target="../media/image56.png"/><Relationship Id="rId17" Type="http://schemas.openxmlformats.org/officeDocument/2006/relationships/image" Target="../media/image72.png"/><Relationship Id="rId16" Type="http://schemas.openxmlformats.org/officeDocument/2006/relationships/image" Target="../media/image81.png"/><Relationship Id="rId5" Type="http://schemas.openxmlformats.org/officeDocument/2006/relationships/image" Target="../media/image59.png"/><Relationship Id="rId19" Type="http://schemas.openxmlformats.org/officeDocument/2006/relationships/image" Target="../media/image84.png"/><Relationship Id="rId6" Type="http://schemas.openxmlformats.org/officeDocument/2006/relationships/image" Target="../media/image61.png"/><Relationship Id="rId18" Type="http://schemas.openxmlformats.org/officeDocument/2006/relationships/image" Target="../media/image76.png"/><Relationship Id="rId7" Type="http://schemas.openxmlformats.org/officeDocument/2006/relationships/image" Target="../media/image53.png"/><Relationship Id="rId8" Type="http://schemas.openxmlformats.org/officeDocument/2006/relationships/image" Target="../media/image57.png"/></Relationships>
</file>

<file path=ppt/slides/_rels/slide7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8.png"/><Relationship Id="rId11" Type="http://schemas.openxmlformats.org/officeDocument/2006/relationships/image" Target="../media/image57.png"/><Relationship Id="rId10" Type="http://schemas.openxmlformats.org/officeDocument/2006/relationships/image" Target="../media/image61.png"/><Relationship Id="rId13" Type="http://schemas.openxmlformats.org/officeDocument/2006/relationships/image" Target="../media/image50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8.png"/><Relationship Id="rId15" Type="http://schemas.openxmlformats.org/officeDocument/2006/relationships/image" Target="../media/image66.png"/><Relationship Id="rId14" Type="http://schemas.openxmlformats.org/officeDocument/2006/relationships/image" Target="../media/image56.png"/><Relationship Id="rId17" Type="http://schemas.openxmlformats.org/officeDocument/2006/relationships/image" Target="../media/image86.png"/><Relationship Id="rId16" Type="http://schemas.openxmlformats.org/officeDocument/2006/relationships/image" Target="../media/image80.png"/><Relationship Id="rId5" Type="http://schemas.openxmlformats.org/officeDocument/2006/relationships/image" Target="../media/image83.png"/><Relationship Id="rId19" Type="http://schemas.openxmlformats.org/officeDocument/2006/relationships/image" Target="../media/image79.png"/><Relationship Id="rId6" Type="http://schemas.openxmlformats.org/officeDocument/2006/relationships/image" Target="../media/image77.png"/><Relationship Id="rId18" Type="http://schemas.openxmlformats.org/officeDocument/2006/relationships/image" Target="../media/image82.png"/><Relationship Id="rId7" Type="http://schemas.openxmlformats.org/officeDocument/2006/relationships/image" Target="../media/image48.png"/><Relationship Id="rId8" Type="http://schemas.openxmlformats.org/officeDocument/2006/relationships/image" Target="../media/image67.png"/></Relationships>
</file>

<file path=ppt/slides/_rels/slide76.xml.rels><?xml version="1.0" encoding="UTF-8" standalone="yes"?><Relationships xmlns="http://schemas.openxmlformats.org/package/2006/relationships"><Relationship Id="rId20" Type="http://schemas.openxmlformats.org/officeDocument/2006/relationships/image" Target="../media/image78.png"/><Relationship Id="rId11" Type="http://schemas.openxmlformats.org/officeDocument/2006/relationships/image" Target="../media/image80.png"/><Relationship Id="rId10" Type="http://schemas.openxmlformats.org/officeDocument/2006/relationships/image" Target="../media/image66.png"/><Relationship Id="rId21" Type="http://schemas.openxmlformats.org/officeDocument/2006/relationships/image" Target="../media/image81.png"/><Relationship Id="rId13" Type="http://schemas.openxmlformats.org/officeDocument/2006/relationships/image" Target="../media/image82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15" Type="http://schemas.openxmlformats.org/officeDocument/2006/relationships/image" Target="../media/image49.png"/><Relationship Id="rId14" Type="http://schemas.openxmlformats.org/officeDocument/2006/relationships/image" Target="../media/image47.png"/><Relationship Id="rId17" Type="http://schemas.openxmlformats.org/officeDocument/2006/relationships/image" Target="../media/image77.png"/><Relationship Id="rId16" Type="http://schemas.openxmlformats.org/officeDocument/2006/relationships/image" Target="../media/image83.png"/><Relationship Id="rId5" Type="http://schemas.openxmlformats.org/officeDocument/2006/relationships/image" Target="../media/image61.png"/><Relationship Id="rId19" Type="http://schemas.openxmlformats.org/officeDocument/2006/relationships/image" Target="../media/image79.png"/><Relationship Id="rId6" Type="http://schemas.openxmlformats.org/officeDocument/2006/relationships/image" Target="../media/image57.png"/><Relationship Id="rId18" Type="http://schemas.openxmlformats.org/officeDocument/2006/relationships/image" Target="../media/image48.png"/><Relationship Id="rId7" Type="http://schemas.openxmlformats.org/officeDocument/2006/relationships/image" Target="../media/image70.png"/><Relationship Id="rId8" Type="http://schemas.openxmlformats.org/officeDocument/2006/relationships/image" Target="../media/image50.png"/></Relationships>
</file>

<file path=ppt/slides/_rels/slide77.xml.rels><?xml version="1.0" encoding="UTF-8" standalone="yes"?><Relationships xmlns="http://schemas.openxmlformats.org/package/2006/relationships"><Relationship Id="rId20" Type="http://schemas.openxmlformats.org/officeDocument/2006/relationships/image" Target="../media/image78.png"/><Relationship Id="rId11" Type="http://schemas.openxmlformats.org/officeDocument/2006/relationships/image" Target="../media/image80.png"/><Relationship Id="rId10" Type="http://schemas.openxmlformats.org/officeDocument/2006/relationships/image" Target="../media/image66.png"/><Relationship Id="rId13" Type="http://schemas.openxmlformats.org/officeDocument/2006/relationships/image" Target="../media/image82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15" Type="http://schemas.openxmlformats.org/officeDocument/2006/relationships/image" Target="../media/image49.png"/><Relationship Id="rId14" Type="http://schemas.openxmlformats.org/officeDocument/2006/relationships/image" Target="../media/image47.png"/><Relationship Id="rId17" Type="http://schemas.openxmlformats.org/officeDocument/2006/relationships/image" Target="../media/image77.png"/><Relationship Id="rId16" Type="http://schemas.openxmlformats.org/officeDocument/2006/relationships/image" Target="../media/image83.png"/><Relationship Id="rId5" Type="http://schemas.openxmlformats.org/officeDocument/2006/relationships/image" Target="../media/image61.png"/><Relationship Id="rId19" Type="http://schemas.openxmlformats.org/officeDocument/2006/relationships/image" Target="../media/image79.png"/><Relationship Id="rId6" Type="http://schemas.openxmlformats.org/officeDocument/2006/relationships/image" Target="../media/image57.png"/><Relationship Id="rId18" Type="http://schemas.openxmlformats.org/officeDocument/2006/relationships/image" Target="../media/image48.png"/><Relationship Id="rId7" Type="http://schemas.openxmlformats.org/officeDocument/2006/relationships/image" Target="../media/image70.png"/><Relationship Id="rId8" Type="http://schemas.openxmlformats.org/officeDocument/2006/relationships/image" Target="../media/image50.png"/></Relationships>
</file>

<file path=ppt/slides/_rels/slide78.xml.rels><?xml version="1.0" encoding="UTF-8" standalone="yes"?><Relationships xmlns="http://schemas.openxmlformats.org/package/2006/relationships"><Relationship Id="rId20" Type="http://schemas.openxmlformats.org/officeDocument/2006/relationships/image" Target="../media/image81.png"/><Relationship Id="rId11" Type="http://schemas.openxmlformats.org/officeDocument/2006/relationships/image" Target="../media/image80.png"/><Relationship Id="rId10" Type="http://schemas.openxmlformats.org/officeDocument/2006/relationships/image" Target="../media/image66.png"/><Relationship Id="rId21" Type="http://schemas.openxmlformats.org/officeDocument/2006/relationships/image" Target="../media/image48.png"/><Relationship Id="rId13" Type="http://schemas.openxmlformats.org/officeDocument/2006/relationships/image" Target="../media/image82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15" Type="http://schemas.openxmlformats.org/officeDocument/2006/relationships/image" Target="../media/image49.png"/><Relationship Id="rId14" Type="http://schemas.openxmlformats.org/officeDocument/2006/relationships/image" Target="../media/image47.png"/><Relationship Id="rId17" Type="http://schemas.openxmlformats.org/officeDocument/2006/relationships/image" Target="../media/image77.png"/><Relationship Id="rId16" Type="http://schemas.openxmlformats.org/officeDocument/2006/relationships/image" Target="../media/image83.png"/><Relationship Id="rId5" Type="http://schemas.openxmlformats.org/officeDocument/2006/relationships/image" Target="../media/image61.png"/><Relationship Id="rId19" Type="http://schemas.openxmlformats.org/officeDocument/2006/relationships/image" Target="../media/image78.png"/><Relationship Id="rId6" Type="http://schemas.openxmlformats.org/officeDocument/2006/relationships/image" Target="../media/image57.png"/><Relationship Id="rId18" Type="http://schemas.openxmlformats.org/officeDocument/2006/relationships/image" Target="../media/image79.png"/><Relationship Id="rId7" Type="http://schemas.openxmlformats.org/officeDocument/2006/relationships/image" Target="../media/image70.png"/><Relationship Id="rId8" Type="http://schemas.openxmlformats.org/officeDocument/2006/relationships/image" Target="../media/image50.png"/></Relationships>
</file>

<file path=ppt/slides/_rels/slide79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80.png"/><Relationship Id="rId10" Type="http://schemas.openxmlformats.org/officeDocument/2006/relationships/image" Target="../media/image66.png"/><Relationship Id="rId13" Type="http://schemas.openxmlformats.org/officeDocument/2006/relationships/image" Target="../media/image82.png"/><Relationship Id="rId1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7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15" Type="http://schemas.openxmlformats.org/officeDocument/2006/relationships/image" Target="../media/image49.png"/><Relationship Id="rId14" Type="http://schemas.openxmlformats.org/officeDocument/2006/relationships/image" Target="../media/image47.png"/><Relationship Id="rId17" Type="http://schemas.openxmlformats.org/officeDocument/2006/relationships/image" Target="../media/image77.png"/><Relationship Id="rId16" Type="http://schemas.openxmlformats.org/officeDocument/2006/relationships/image" Target="../media/image83.png"/><Relationship Id="rId5" Type="http://schemas.openxmlformats.org/officeDocument/2006/relationships/image" Target="../media/image61.png"/><Relationship Id="rId19" Type="http://schemas.openxmlformats.org/officeDocument/2006/relationships/image" Target="../media/image78.png"/><Relationship Id="rId6" Type="http://schemas.openxmlformats.org/officeDocument/2006/relationships/image" Target="../media/image57.png"/><Relationship Id="rId18" Type="http://schemas.openxmlformats.org/officeDocument/2006/relationships/image" Target="../media/image79.png"/><Relationship Id="rId7" Type="http://schemas.openxmlformats.org/officeDocument/2006/relationships/image" Target="../media/image70.png"/><Relationship Id="rId8" Type="http://schemas.openxmlformats.org/officeDocument/2006/relationships/image" Target="../media/image5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3" Type="http://schemas.openxmlformats.org/officeDocument/2006/relationships/image" Target="../media/image72.png"/><Relationship Id="rId1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15" Type="http://schemas.openxmlformats.org/officeDocument/2006/relationships/image" Target="../media/image84.png"/><Relationship Id="rId14" Type="http://schemas.openxmlformats.org/officeDocument/2006/relationships/image" Target="../media/image76.png"/><Relationship Id="rId17" Type="http://schemas.openxmlformats.org/officeDocument/2006/relationships/image" Target="../media/image77.png"/><Relationship Id="rId16" Type="http://schemas.openxmlformats.org/officeDocument/2006/relationships/image" Target="../media/image83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18" Type="http://schemas.openxmlformats.org/officeDocument/2006/relationships/image" Target="../media/image48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3" Type="http://schemas.openxmlformats.org/officeDocument/2006/relationships/image" Target="../media/image43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1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8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9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9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9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53.png"/><Relationship Id="rId1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7.png"/><Relationship Id="rId5" Type="http://schemas.openxmlformats.org/officeDocument/2006/relationships/image" Target="../media/image47.png"/><Relationship Id="rId6" Type="http://schemas.openxmlformats.org/officeDocument/2006/relationships/image" Target="../media/image59.png"/><Relationship Id="rId7" Type="http://schemas.openxmlformats.org/officeDocument/2006/relationships/image" Target="../media/image50.png"/><Relationship Id="rId8" Type="http://schemas.openxmlformats.org/officeDocument/2006/relationships/image" Target="../media/image58.png"/></Relationships>
</file>

<file path=ppt/slides/_rels/slide9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6.png"/><Relationship Id="rId1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49.png"/><Relationship Id="rId5" Type="http://schemas.openxmlformats.org/officeDocument/2006/relationships/image" Target="../media/image85.png"/><Relationship Id="rId6" Type="http://schemas.openxmlformats.org/officeDocument/2006/relationships/image" Target="../media/image89.png"/><Relationship Id="rId7" Type="http://schemas.openxmlformats.org/officeDocument/2006/relationships/image" Target="../media/image87.png"/><Relationship Id="rId8" Type="http://schemas.openxmlformats.org/officeDocument/2006/relationships/image" Target="../media/image5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1708" y="143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Рекуррентная нейронная сеть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25" y="1227125"/>
            <a:ext cx="4783950" cy="35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3535600" y="163700"/>
            <a:ext cx="269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Обновление вектора скрытого состояния и вычисление выхода слоя: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823" y="1044325"/>
            <a:ext cx="2697900" cy="46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2450" y="1507475"/>
            <a:ext cx="1755141" cy="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 txBox="1"/>
          <p:nvPr/>
        </p:nvSpPr>
        <p:spPr>
          <a:xfrm>
            <a:off x="202900" y="4764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Слой рекуррентной нейросети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26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6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1" name="Google Shape;261;p26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6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6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1" name="Google Shape;281;p27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7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3" name="Google Shape;283;p27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7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7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7" name="Google Shape;287;p27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27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8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28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8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8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1" name="Google Shape;311;p28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8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p28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8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2" name="Google Shape;332;p29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9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29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9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9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8" name="Google Shape;338;p29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29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0" name="Google Shape;340;p29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9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3" name="Google Shape;343;p29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9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1" name="Google Shape;361;p30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0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3" name="Google Shape;363;p30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0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0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7" name="Google Shape;367;p30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30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9" name="Google Shape;369;p30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0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2" name="Google Shape;372;p30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0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5" name="Google Shape;375;p30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0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8" name="Google Shape;378;p30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0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p30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31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31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9" name="Google Shape;399;p31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1" name="Google Shape;401;p31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1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3" name="Google Shape;403;p31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1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1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7" name="Google Shape;407;p31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1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9" name="Google Shape;409;p31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1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2" name="Google Shape;412;p31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1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1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5" name="Google Shape;415;p31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1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8" name="Google Shape;418;p31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1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4" name="Google Shape;424;p31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1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1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8" name="Google Shape;428;p31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1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2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2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6" name="Google Shape;446;p32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32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8" name="Google Shape;448;p32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2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32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2" name="Google Shape;452;p32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2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4" name="Google Shape;454;p32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2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7" name="Google Shape;457;p32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32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0" name="Google Shape;460;p32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2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3" name="Google Shape;463;p32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2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32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32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9" name="Google Shape;469;p32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2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2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3" name="Google Shape;473;p32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2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5" name="Google Shape;475;p32"/>
          <p:cNvCxnSpPr/>
          <p:nvPr/>
        </p:nvCxnSpPr>
        <p:spPr>
          <a:xfrm flipH="1">
            <a:off x="2919382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2"/>
          <p:cNvSpPr/>
          <p:nvPr/>
        </p:nvSpPr>
        <p:spPr>
          <a:xfrm>
            <a:off x="2682225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2726601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8" name="Google Shape;478;p32"/>
          <p:cNvCxnSpPr/>
          <p:nvPr/>
        </p:nvCxnSpPr>
        <p:spPr>
          <a:xfrm>
            <a:off x="3213775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32"/>
          <p:cNvSpPr txBox="1"/>
          <p:nvPr/>
        </p:nvSpPr>
        <p:spPr>
          <a:xfrm>
            <a:off x="3159813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32"/>
          <p:cNvSpPr txBox="1"/>
          <p:nvPr/>
        </p:nvSpPr>
        <p:spPr>
          <a:xfrm>
            <a:off x="3617203" y="23576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1" name="Google Shape;481;p32"/>
          <p:cNvCxnSpPr/>
          <p:nvPr/>
        </p:nvCxnSpPr>
        <p:spPr>
          <a:xfrm flipH="1">
            <a:off x="4676282" y="19783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2"/>
          <p:cNvSpPr/>
          <p:nvPr/>
        </p:nvSpPr>
        <p:spPr>
          <a:xfrm>
            <a:off x="4439125" y="23015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 txBox="1"/>
          <p:nvPr/>
        </p:nvSpPr>
        <p:spPr>
          <a:xfrm>
            <a:off x="4483501" y="23225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4" name="Google Shape;484;p32"/>
          <p:cNvCxnSpPr/>
          <p:nvPr/>
        </p:nvCxnSpPr>
        <p:spPr>
          <a:xfrm>
            <a:off x="4970675" y="25231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2"/>
          <p:cNvSpPr txBox="1"/>
          <p:nvPr/>
        </p:nvSpPr>
        <p:spPr>
          <a:xfrm>
            <a:off x="4916713" y="21279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33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2" name="Google Shape;502;p33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3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4" name="Google Shape;504;p33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3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3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8" name="Google Shape;508;p33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33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0" name="Google Shape;510;p33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3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3" name="Google Shape;513;p33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33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33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6" name="Google Shape;516;p33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3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9" name="Google Shape;519;p33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33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1" name="Google Shape;521;p33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3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3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5" name="Google Shape;525;p33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33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33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9" name="Google Shape;529;p33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33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1" name="Google Shape;531;p33"/>
          <p:cNvCxnSpPr/>
          <p:nvPr/>
        </p:nvCxnSpPr>
        <p:spPr>
          <a:xfrm flipH="1">
            <a:off x="2919382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3"/>
          <p:cNvSpPr/>
          <p:nvPr/>
        </p:nvSpPr>
        <p:spPr>
          <a:xfrm>
            <a:off x="2682225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 txBox="1"/>
          <p:nvPr/>
        </p:nvSpPr>
        <p:spPr>
          <a:xfrm>
            <a:off x="2726601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4" name="Google Shape;534;p33"/>
          <p:cNvCxnSpPr/>
          <p:nvPr/>
        </p:nvCxnSpPr>
        <p:spPr>
          <a:xfrm>
            <a:off x="3213775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33"/>
          <p:cNvSpPr txBox="1"/>
          <p:nvPr/>
        </p:nvSpPr>
        <p:spPr>
          <a:xfrm>
            <a:off x="3159813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3617203" y="23576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7" name="Google Shape;537;p33"/>
          <p:cNvCxnSpPr/>
          <p:nvPr/>
        </p:nvCxnSpPr>
        <p:spPr>
          <a:xfrm flipH="1">
            <a:off x="4676282" y="19783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33"/>
          <p:cNvSpPr/>
          <p:nvPr/>
        </p:nvSpPr>
        <p:spPr>
          <a:xfrm>
            <a:off x="4439125" y="23015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 txBox="1"/>
          <p:nvPr/>
        </p:nvSpPr>
        <p:spPr>
          <a:xfrm>
            <a:off x="4483501" y="23225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0" name="Google Shape;540;p33"/>
          <p:cNvCxnSpPr/>
          <p:nvPr/>
        </p:nvCxnSpPr>
        <p:spPr>
          <a:xfrm>
            <a:off x="4970675" y="25231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33"/>
          <p:cNvSpPr txBox="1"/>
          <p:nvPr/>
        </p:nvSpPr>
        <p:spPr>
          <a:xfrm>
            <a:off x="4916713" y="21279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33"/>
          <p:cNvSpPr txBox="1"/>
          <p:nvPr/>
        </p:nvSpPr>
        <p:spPr>
          <a:xfrm>
            <a:off x="-70825" y="3751200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422650" y="35359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 txBox="1"/>
          <p:nvPr/>
        </p:nvSpPr>
        <p:spPr>
          <a:xfrm>
            <a:off x="422650" y="34972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3"/>
          <p:cNvSpPr txBox="1"/>
          <p:nvPr/>
        </p:nvSpPr>
        <p:spPr>
          <a:xfrm>
            <a:off x="983325" y="37126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6" name="Google Shape;546;p33"/>
          <p:cNvCxnSpPr/>
          <p:nvPr/>
        </p:nvCxnSpPr>
        <p:spPr>
          <a:xfrm>
            <a:off x="1361438" y="3944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3"/>
          <p:cNvCxnSpPr/>
          <p:nvPr/>
        </p:nvCxnSpPr>
        <p:spPr>
          <a:xfrm flipH="1">
            <a:off x="1981995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33"/>
          <p:cNvSpPr/>
          <p:nvPr/>
        </p:nvSpPr>
        <p:spPr>
          <a:xfrm>
            <a:off x="1744838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3"/>
          <p:cNvSpPr txBox="1"/>
          <p:nvPr/>
        </p:nvSpPr>
        <p:spPr>
          <a:xfrm>
            <a:off x="1789213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0" name="Google Shape;550;p33"/>
          <p:cNvCxnSpPr/>
          <p:nvPr/>
        </p:nvCxnSpPr>
        <p:spPr>
          <a:xfrm>
            <a:off x="2276388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3"/>
          <p:cNvSpPr txBox="1"/>
          <p:nvPr/>
        </p:nvSpPr>
        <p:spPr>
          <a:xfrm>
            <a:off x="2222425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2" name="Google Shape;552;p33"/>
          <p:cNvCxnSpPr/>
          <p:nvPr/>
        </p:nvCxnSpPr>
        <p:spPr>
          <a:xfrm flipH="1">
            <a:off x="2919370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33"/>
          <p:cNvSpPr/>
          <p:nvPr/>
        </p:nvSpPr>
        <p:spPr>
          <a:xfrm>
            <a:off x="2682213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3"/>
          <p:cNvSpPr txBox="1"/>
          <p:nvPr/>
        </p:nvSpPr>
        <p:spPr>
          <a:xfrm>
            <a:off x="2726588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5" name="Google Shape;555;p33"/>
          <p:cNvCxnSpPr/>
          <p:nvPr/>
        </p:nvCxnSpPr>
        <p:spPr>
          <a:xfrm>
            <a:off x="3213763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33"/>
          <p:cNvSpPr txBox="1"/>
          <p:nvPr/>
        </p:nvSpPr>
        <p:spPr>
          <a:xfrm>
            <a:off x="3159800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3617191" y="37274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8" name="Google Shape;558;p33"/>
          <p:cNvCxnSpPr/>
          <p:nvPr/>
        </p:nvCxnSpPr>
        <p:spPr>
          <a:xfrm flipH="1">
            <a:off x="4676270" y="33481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33"/>
          <p:cNvSpPr/>
          <p:nvPr/>
        </p:nvSpPr>
        <p:spPr>
          <a:xfrm>
            <a:off x="4439113" y="36713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3"/>
          <p:cNvSpPr txBox="1"/>
          <p:nvPr/>
        </p:nvSpPr>
        <p:spPr>
          <a:xfrm>
            <a:off x="4483488" y="36923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1" name="Google Shape;561;p33"/>
          <p:cNvCxnSpPr/>
          <p:nvPr/>
        </p:nvCxnSpPr>
        <p:spPr>
          <a:xfrm>
            <a:off x="4970663" y="38929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33"/>
          <p:cNvSpPr txBox="1"/>
          <p:nvPr/>
        </p:nvSpPr>
        <p:spPr>
          <a:xfrm>
            <a:off x="4916700" y="34976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1820741" y="29988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33"/>
          <p:cNvSpPr txBox="1"/>
          <p:nvPr/>
        </p:nvSpPr>
        <p:spPr>
          <a:xfrm>
            <a:off x="2769516" y="2971349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33"/>
          <p:cNvSpPr txBox="1"/>
          <p:nvPr/>
        </p:nvSpPr>
        <p:spPr>
          <a:xfrm>
            <a:off x="4554066" y="29713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6" name="Google Shape;566;p33"/>
          <p:cNvCxnSpPr/>
          <p:nvPr/>
        </p:nvCxnSpPr>
        <p:spPr>
          <a:xfrm flipH="1">
            <a:off x="1977382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3"/>
          <p:cNvCxnSpPr/>
          <p:nvPr/>
        </p:nvCxnSpPr>
        <p:spPr>
          <a:xfrm flipH="1">
            <a:off x="2930770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3"/>
          <p:cNvCxnSpPr/>
          <p:nvPr/>
        </p:nvCxnSpPr>
        <p:spPr>
          <a:xfrm flipH="1">
            <a:off x="4676307" y="2835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4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4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34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4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34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4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34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4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34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34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5" name="Google Shape;585;p34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34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34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4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9" name="Google Shape;589;p34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34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1" name="Google Shape;591;p34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34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4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4" name="Google Shape;594;p34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34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34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7" name="Google Shape;597;p34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34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4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0" name="Google Shape;600;p34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34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34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34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4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5" name="Google Shape;605;p34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6" name="Google Shape;606;p34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34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34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4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0" name="Google Shape;610;p34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4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2" name="Google Shape;612;p34"/>
          <p:cNvCxnSpPr/>
          <p:nvPr/>
        </p:nvCxnSpPr>
        <p:spPr>
          <a:xfrm flipH="1">
            <a:off x="2919382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34"/>
          <p:cNvSpPr/>
          <p:nvPr/>
        </p:nvSpPr>
        <p:spPr>
          <a:xfrm>
            <a:off x="2682225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"/>
          <p:cNvSpPr txBox="1"/>
          <p:nvPr/>
        </p:nvSpPr>
        <p:spPr>
          <a:xfrm>
            <a:off x="2726601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5" name="Google Shape;615;p34"/>
          <p:cNvCxnSpPr/>
          <p:nvPr/>
        </p:nvCxnSpPr>
        <p:spPr>
          <a:xfrm>
            <a:off x="3213775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34"/>
          <p:cNvSpPr txBox="1"/>
          <p:nvPr/>
        </p:nvSpPr>
        <p:spPr>
          <a:xfrm>
            <a:off x="3159813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34"/>
          <p:cNvSpPr txBox="1"/>
          <p:nvPr/>
        </p:nvSpPr>
        <p:spPr>
          <a:xfrm>
            <a:off x="3617203" y="23576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8" name="Google Shape;618;p34"/>
          <p:cNvCxnSpPr/>
          <p:nvPr/>
        </p:nvCxnSpPr>
        <p:spPr>
          <a:xfrm flipH="1">
            <a:off x="4676282" y="19783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34"/>
          <p:cNvSpPr/>
          <p:nvPr/>
        </p:nvSpPr>
        <p:spPr>
          <a:xfrm>
            <a:off x="4439125" y="23015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4"/>
          <p:cNvSpPr txBox="1"/>
          <p:nvPr/>
        </p:nvSpPr>
        <p:spPr>
          <a:xfrm>
            <a:off x="4483501" y="23225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1" name="Google Shape;621;p34"/>
          <p:cNvCxnSpPr/>
          <p:nvPr/>
        </p:nvCxnSpPr>
        <p:spPr>
          <a:xfrm>
            <a:off x="4970675" y="25231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34"/>
          <p:cNvSpPr txBox="1"/>
          <p:nvPr/>
        </p:nvSpPr>
        <p:spPr>
          <a:xfrm>
            <a:off x="4916713" y="21279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34"/>
          <p:cNvSpPr txBox="1"/>
          <p:nvPr/>
        </p:nvSpPr>
        <p:spPr>
          <a:xfrm>
            <a:off x="-70825" y="3751200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34"/>
          <p:cNvSpPr/>
          <p:nvPr/>
        </p:nvSpPr>
        <p:spPr>
          <a:xfrm>
            <a:off x="422650" y="35359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 txBox="1"/>
          <p:nvPr/>
        </p:nvSpPr>
        <p:spPr>
          <a:xfrm>
            <a:off x="422650" y="34972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34"/>
          <p:cNvSpPr txBox="1"/>
          <p:nvPr/>
        </p:nvSpPr>
        <p:spPr>
          <a:xfrm>
            <a:off x="983325" y="37126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7" name="Google Shape;627;p34"/>
          <p:cNvCxnSpPr/>
          <p:nvPr/>
        </p:nvCxnSpPr>
        <p:spPr>
          <a:xfrm>
            <a:off x="1361438" y="3944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34"/>
          <p:cNvCxnSpPr/>
          <p:nvPr/>
        </p:nvCxnSpPr>
        <p:spPr>
          <a:xfrm flipH="1">
            <a:off x="1981995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34"/>
          <p:cNvSpPr/>
          <p:nvPr/>
        </p:nvSpPr>
        <p:spPr>
          <a:xfrm>
            <a:off x="1744838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 txBox="1"/>
          <p:nvPr/>
        </p:nvSpPr>
        <p:spPr>
          <a:xfrm>
            <a:off x="1789213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1" name="Google Shape;631;p34"/>
          <p:cNvCxnSpPr/>
          <p:nvPr/>
        </p:nvCxnSpPr>
        <p:spPr>
          <a:xfrm>
            <a:off x="2276388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2" name="Google Shape;632;p34"/>
          <p:cNvSpPr txBox="1"/>
          <p:nvPr/>
        </p:nvSpPr>
        <p:spPr>
          <a:xfrm>
            <a:off x="2222425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3" name="Google Shape;633;p34"/>
          <p:cNvCxnSpPr/>
          <p:nvPr/>
        </p:nvCxnSpPr>
        <p:spPr>
          <a:xfrm flipH="1">
            <a:off x="2919370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34"/>
          <p:cNvSpPr/>
          <p:nvPr/>
        </p:nvSpPr>
        <p:spPr>
          <a:xfrm>
            <a:off x="2682213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 txBox="1"/>
          <p:nvPr/>
        </p:nvSpPr>
        <p:spPr>
          <a:xfrm>
            <a:off x="2726588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6" name="Google Shape;636;p34"/>
          <p:cNvCxnSpPr/>
          <p:nvPr/>
        </p:nvCxnSpPr>
        <p:spPr>
          <a:xfrm>
            <a:off x="3213763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34"/>
          <p:cNvSpPr txBox="1"/>
          <p:nvPr/>
        </p:nvSpPr>
        <p:spPr>
          <a:xfrm>
            <a:off x="3159800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3617191" y="37274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34"/>
          <p:cNvCxnSpPr/>
          <p:nvPr/>
        </p:nvCxnSpPr>
        <p:spPr>
          <a:xfrm flipH="1">
            <a:off x="4676270" y="33481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34"/>
          <p:cNvSpPr/>
          <p:nvPr/>
        </p:nvSpPr>
        <p:spPr>
          <a:xfrm>
            <a:off x="4439113" y="36713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4"/>
          <p:cNvSpPr txBox="1"/>
          <p:nvPr/>
        </p:nvSpPr>
        <p:spPr>
          <a:xfrm>
            <a:off x="4483488" y="36923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2" name="Google Shape;642;p34"/>
          <p:cNvCxnSpPr/>
          <p:nvPr/>
        </p:nvCxnSpPr>
        <p:spPr>
          <a:xfrm>
            <a:off x="4970663" y="38929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3" name="Google Shape;643;p34"/>
          <p:cNvSpPr txBox="1"/>
          <p:nvPr/>
        </p:nvSpPr>
        <p:spPr>
          <a:xfrm>
            <a:off x="4916700" y="34976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34"/>
          <p:cNvSpPr txBox="1"/>
          <p:nvPr/>
        </p:nvSpPr>
        <p:spPr>
          <a:xfrm>
            <a:off x="1820741" y="29988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34"/>
          <p:cNvSpPr txBox="1"/>
          <p:nvPr/>
        </p:nvSpPr>
        <p:spPr>
          <a:xfrm>
            <a:off x="2769516" y="2971349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34"/>
          <p:cNvSpPr txBox="1"/>
          <p:nvPr/>
        </p:nvSpPr>
        <p:spPr>
          <a:xfrm>
            <a:off x="4554066" y="29713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 flipH="1">
            <a:off x="1977382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4"/>
          <p:cNvCxnSpPr/>
          <p:nvPr/>
        </p:nvCxnSpPr>
        <p:spPr>
          <a:xfrm flipH="1">
            <a:off x="2930770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4"/>
          <p:cNvCxnSpPr/>
          <p:nvPr/>
        </p:nvCxnSpPr>
        <p:spPr>
          <a:xfrm flipH="1">
            <a:off x="4676307" y="2835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34"/>
          <p:cNvCxnSpPr/>
          <p:nvPr/>
        </p:nvCxnSpPr>
        <p:spPr>
          <a:xfrm flipH="1">
            <a:off x="5655225" y="2950325"/>
            <a:ext cx="132300" cy="6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34"/>
          <p:cNvSpPr txBox="1"/>
          <p:nvPr/>
        </p:nvSpPr>
        <p:spPr>
          <a:xfrm>
            <a:off x="5444438" y="2209475"/>
            <a:ext cx="203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Обычный полносвязный слой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(опционально)</a:t>
            </a:r>
            <a:endParaRPr sz="11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2" name="Google Shape;652;p34"/>
          <p:cNvCxnSpPr/>
          <p:nvPr/>
        </p:nvCxnSpPr>
        <p:spPr>
          <a:xfrm>
            <a:off x="5955500" y="3900050"/>
            <a:ext cx="3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34"/>
          <p:cNvSpPr txBox="1"/>
          <p:nvPr/>
        </p:nvSpPr>
        <p:spPr>
          <a:xfrm>
            <a:off x="6372300" y="3694450"/>
            <a:ext cx="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34"/>
          <p:cNvSpPr txBox="1"/>
          <p:nvPr/>
        </p:nvSpPr>
        <p:spPr>
          <a:xfrm>
            <a:off x="6029525" y="4652950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ответ сети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5" name="Google Shape;655;p34"/>
          <p:cNvCxnSpPr/>
          <p:nvPr/>
        </p:nvCxnSpPr>
        <p:spPr>
          <a:xfrm flipH="1" rot="10800000">
            <a:off x="6466375" y="4099050"/>
            <a:ext cx="43500" cy="6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6" name="Google Shape;656;p34"/>
          <p:cNvSpPr txBox="1"/>
          <p:nvPr/>
        </p:nvSpPr>
        <p:spPr>
          <a:xfrm>
            <a:off x="5306550" y="4083850"/>
            <a:ext cx="13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34"/>
          <p:cNvSpPr/>
          <p:nvPr/>
        </p:nvSpPr>
        <p:spPr>
          <a:xfrm>
            <a:off x="5406688" y="36712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34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34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Рекуррентный слой: идея. Рекуррентная нейросеть (RNN);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Forward pass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Обучение RNN (backward pass);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Функции активации в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Bidirectional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GRU, LSTM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665" name="Google Shape;665;p35"/>
          <p:cNvSpPr txBox="1"/>
          <p:nvPr>
            <p:ph idx="1" type="body"/>
          </p:nvPr>
        </p:nvSpPr>
        <p:spPr>
          <a:xfrm>
            <a:off x="311700" y="1190025"/>
            <a:ext cx="5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этом видео мы: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Познакомились с идеей устройства рекуррентного слоя и рекуррентной нейросети;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Разобрали forward pass рекуррентной сети.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следующем видео мы узнаем, как RNN обучается.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6"/>
          <p:cNvSpPr txBox="1"/>
          <p:nvPr>
            <p:ph type="ctrTitle"/>
          </p:nvPr>
        </p:nvSpPr>
        <p:spPr>
          <a:xfrm>
            <a:off x="311708" y="143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RNN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676" name="Google Shape;676;p37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Рекуррентный слой: идея. Рекуррентная нейросеть (RNN);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Forward pass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Обучение RNN (backward pass);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Функции активации в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Bidirectional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GRU, LSTM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8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38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38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7" name="Google Shape;687;p38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8" name="Google Shape;688;p38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9" name="Google Shape;689;p38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8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91" name="Google Shape;691;p38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38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38"/>
          <p:cNvSpPr txBox="1"/>
          <p:nvPr/>
        </p:nvSpPr>
        <p:spPr>
          <a:xfrm>
            <a:off x="3462400" y="1036300"/>
            <a:ext cx="217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Нам нужно посчитать производные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по всем весам сети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38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38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38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8" name="Google Shape;698;p38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38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38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8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02" name="Google Shape;702;p38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38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38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38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8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38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8" name="Google Shape;708;p38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38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38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8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2" name="Google Shape;712;p38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38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4" name="Google Shape;714;p38"/>
          <p:cNvCxnSpPr/>
          <p:nvPr/>
        </p:nvCxnSpPr>
        <p:spPr>
          <a:xfrm>
            <a:off x="3358088" y="3751225"/>
            <a:ext cx="3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5" name="Google Shape;715;p38"/>
          <p:cNvSpPr txBox="1"/>
          <p:nvPr/>
        </p:nvSpPr>
        <p:spPr>
          <a:xfrm>
            <a:off x="3774888" y="3545625"/>
            <a:ext cx="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38"/>
          <p:cNvSpPr txBox="1"/>
          <p:nvPr/>
        </p:nvSpPr>
        <p:spPr>
          <a:xfrm>
            <a:off x="4037250" y="4058475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ответ сети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7" name="Google Shape;717;p38"/>
          <p:cNvCxnSpPr>
            <a:stCxn id="718" idx="3"/>
          </p:cNvCxnSpPr>
          <p:nvPr/>
        </p:nvCxnSpPr>
        <p:spPr>
          <a:xfrm rot="10800000">
            <a:off x="3912438" y="3950325"/>
            <a:ext cx="12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38"/>
          <p:cNvSpPr txBox="1"/>
          <p:nvPr/>
        </p:nvSpPr>
        <p:spPr>
          <a:xfrm>
            <a:off x="2709138" y="3935025"/>
            <a:ext cx="13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38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0" name="Google Shape;7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84" y="2900225"/>
            <a:ext cx="71612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8"/>
          <p:cNvSpPr txBox="1"/>
          <p:nvPr/>
        </p:nvSpPr>
        <p:spPr>
          <a:xfrm>
            <a:off x="3703700" y="2010575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лосс-функция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2" name="Google Shape;722;p38"/>
          <p:cNvCxnSpPr>
            <a:endCxn id="720" idx="0"/>
          </p:cNvCxnSpPr>
          <p:nvPr/>
        </p:nvCxnSpPr>
        <p:spPr>
          <a:xfrm flipH="1">
            <a:off x="3974848" y="2403125"/>
            <a:ext cx="3756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9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Google Shape;728;p39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9" name="Google Shape;729;p39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9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39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9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3" name="Google Shape;733;p39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39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39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9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7" name="Google Shape;737;p39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39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39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9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39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3" name="Google Shape;743;p39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4" name="Google Shape;744;p39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5" name="Google Shape;745;p39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9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7" name="Google Shape;747;p39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8" name="Google Shape;748;p39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9" name="Google Shape;749;p39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39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9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2" name="Google Shape;752;p39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3" name="Google Shape;753;p39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4" name="Google Shape;754;p39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39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9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7" name="Google Shape;757;p39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39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9" name="Google Shape;759;p39"/>
          <p:cNvCxnSpPr/>
          <p:nvPr/>
        </p:nvCxnSpPr>
        <p:spPr>
          <a:xfrm>
            <a:off x="3358088" y="3751225"/>
            <a:ext cx="3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39"/>
          <p:cNvSpPr txBox="1"/>
          <p:nvPr/>
        </p:nvSpPr>
        <p:spPr>
          <a:xfrm>
            <a:off x="3774888" y="3545625"/>
            <a:ext cx="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4037250" y="4058475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ответ сети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39"/>
          <p:cNvCxnSpPr>
            <a:stCxn id="763" idx="3"/>
          </p:cNvCxnSpPr>
          <p:nvPr/>
        </p:nvCxnSpPr>
        <p:spPr>
          <a:xfrm rot="10800000">
            <a:off x="3912438" y="3950325"/>
            <a:ext cx="12480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39"/>
          <p:cNvSpPr txBox="1"/>
          <p:nvPr/>
        </p:nvSpPr>
        <p:spPr>
          <a:xfrm>
            <a:off x="2709138" y="3935025"/>
            <a:ext cx="13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39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5" name="Google Shape;7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84" y="2900225"/>
            <a:ext cx="71612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9"/>
          <p:cNvSpPr txBox="1"/>
          <p:nvPr/>
        </p:nvSpPr>
        <p:spPr>
          <a:xfrm>
            <a:off x="3703700" y="2010575"/>
            <a:ext cx="15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лосс-функция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7" name="Google Shape;767;p39"/>
          <p:cNvCxnSpPr>
            <a:endCxn id="765" idx="0"/>
          </p:cNvCxnSpPr>
          <p:nvPr/>
        </p:nvCxnSpPr>
        <p:spPr>
          <a:xfrm flipH="1">
            <a:off x="3974848" y="2403125"/>
            <a:ext cx="3756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39"/>
          <p:cNvSpPr txBox="1"/>
          <p:nvPr/>
        </p:nvSpPr>
        <p:spPr>
          <a:xfrm>
            <a:off x="3568850" y="1468313"/>
            <a:ext cx="183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мы считать умеем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9" name="Google Shape;7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875" y="915663"/>
            <a:ext cx="1141600" cy="5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7475" y="950162"/>
            <a:ext cx="475200" cy="48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0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40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40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0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9" name="Google Shape;779;p40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0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1" name="Google Shape;781;p40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2" name="Google Shape;782;p40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40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0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85" name="Google Shape;785;p40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40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7" name="Google Shape;787;p40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40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0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0" name="Google Shape;790;p40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1" name="Google Shape;791;p40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40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" name="Google Shape;793;p40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0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95" name="Google Shape;795;p40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40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7" name="Google Shape;797;p40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40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0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40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1" name="Google Shape;801;p40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" name="Google Shape;802;p40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40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0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5" name="Google Shape;805;p40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40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7" name="Google Shape;807;p40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40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9" name="Google Shape;8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41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41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1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41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1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0" name="Google Shape;820;p41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41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41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1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24" name="Google Shape;824;p41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41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6" name="Google Shape;826;p41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Google Shape;827;p41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1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9" name="Google Shape;829;p41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0" name="Google Shape;830;p41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41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41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1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34" name="Google Shape;834;p41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41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41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41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1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41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0" name="Google Shape;840;p41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41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41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1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4" name="Google Shape;844;p41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41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6" name="Google Shape;846;p41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1"/>
          <p:cNvSpPr txBox="1"/>
          <p:nvPr/>
        </p:nvSpPr>
        <p:spPr>
          <a:xfrm>
            <a:off x="391657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8" name="Google Shape;848;p41"/>
          <p:cNvSpPr txBox="1"/>
          <p:nvPr/>
        </p:nvSpPr>
        <p:spPr>
          <a:xfrm>
            <a:off x="362047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9" name="Google Shape;8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73" y="1298863"/>
            <a:ext cx="2697900" cy="46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75" y="1769100"/>
            <a:ext cx="1654892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41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2" name="Google Shape;85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2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42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42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2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42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2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63" name="Google Shape;863;p42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42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42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2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42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2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2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0" name="Google Shape;870;p42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1" name="Google Shape;871;p42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p42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42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2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5" name="Google Shape;875;p42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42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2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8" name="Google Shape;878;p42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9" name="Google Shape;879;p42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42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42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2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3" name="Google Shape;883;p42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42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5" name="Google Shape;885;p42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2"/>
          <p:cNvSpPr txBox="1"/>
          <p:nvPr/>
        </p:nvSpPr>
        <p:spPr>
          <a:xfrm>
            <a:off x="391657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42"/>
          <p:cNvSpPr txBox="1"/>
          <p:nvPr/>
        </p:nvSpPr>
        <p:spPr>
          <a:xfrm>
            <a:off x="362047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8" name="Google Shape;8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73" y="1298863"/>
            <a:ext cx="2697900" cy="46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575" y="1769100"/>
            <a:ext cx="1654892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0" name="Google Shape;890;p42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91" name="Google Shape;8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3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43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3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3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2" name="Google Shape;902;p43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43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4" name="Google Shape;904;p43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3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43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43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3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9" name="Google Shape;909;p43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43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43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43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3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43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43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3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43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8" name="Google Shape;918;p43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43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43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3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2" name="Google Shape;922;p43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3" name="Google Shape;923;p43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4" name="Google Shape;924;p43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3"/>
          <p:cNvSpPr txBox="1"/>
          <p:nvPr/>
        </p:nvSpPr>
        <p:spPr>
          <a:xfrm>
            <a:off x="381092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6" name="Google Shape;926;p43"/>
          <p:cNvSpPr txBox="1"/>
          <p:nvPr/>
        </p:nvSpPr>
        <p:spPr>
          <a:xfrm>
            <a:off x="351482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7" name="Google Shape;9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300" y="1691199"/>
            <a:ext cx="233120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43"/>
          <p:cNvSpPr txBox="1"/>
          <p:nvPr/>
        </p:nvSpPr>
        <p:spPr>
          <a:xfrm>
            <a:off x="3600950" y="13063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1, 2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9" name="Google Shape;929;p43"/>
          <p:cNvSpPr txBox="1"/>
          <p:nvPr/>
        </p:nvSpPr>
        <p:spPr>
          <a:xfrm>
            <a:off x="3600950" y="21318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3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0" name="Google Shape;93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50" y="2624561"/>
            <a:ext cx="2321298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800" y="3123574"/>
            <a:ext cx="1546131" cy="41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43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33" name="Google Shape;933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4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44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44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4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44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4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4" name="Google Shape;944;p44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44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44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4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8" name="Google Shape;948;p44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44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4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1" name="Google Shape;951;p44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2" name="Google Shape;952;p44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3" name="Google Shape;953;p44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44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4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6" name="Google Shape;956;p44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44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4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44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44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44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44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4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4" name="Google Shape;964;p44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44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44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7" name="Google Shape;967;p44"/>
          <p:cNvCxnSpPr/>
          <p:nvPr/>
        </p:nvCxnSpPr>
        <p:spPr>
          <a:xfrm rot="10800000">
            <a:off x="2451625" y="4148050"/>
            <a:ext cx="1047000" cy="12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8" name="Google Shape;9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253" y="4280888"/>
            <a:ext cx="322335" cy="5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44"/>
          <p:cNvSpPr txBox="1"/>
          <p:nvPr/>
        </p:nvSpPr>
        <p:spPr>
          <a:xfrm>
            <a:off x="381092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44"/>
          <p:cNvSpPr txBox="1"/>
          <p:nvPr/>
        </p:nvSpPr>
        <p:spPr>
          <a:xfrm>
            <a:off x="351482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1" name="Google Shape;9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00" y="1691199"/>
            <a:ext cx="233120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44"/>
          <p:cNvSpPr txBox="1"/>
          <p:nvPr/>
        </p:nvSpPr>
        <p:spPr>
          <a:xfrm>
            <a:off x="3600950" y="13063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1, 2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3" name="Google Shape;973;p44"/>
          <p:cNvSpPr txBox="1"/>
          <p:nvPr/>
        </p:nvSpPr>
        <p:spPr>
          <a:xfrm>
            <a:off x="3600950" y="21318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3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4" name="Google Shape;97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0250" y="2624561"/>
            <a:ext cx="2321298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8800" y="3123574"/>
            <a:ext cx="1546131" cy="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44"/>
          <p:cNvSpPr/>
          <p:nvPr/>
        </p:nvSpPr>
        <p:spPr>
          <a:xfrm>
            <a:off x="3691525" y="3799600"/>
            <a:ext cx="3131700" cy="708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7" name="Google Shape;977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0733" y="3842077"/>
            <a:ext cx="2811768" cy="623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Рекуррентный слой: идея. Рекуррентная нейросеть (RNN);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Forward pass RNN;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Обучение RNN (backward pass);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Функции активации в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Bidirectional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GRU, LSTM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45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45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5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45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5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8" name="Google Shape;988;p45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45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45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5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2" name="Google Shape;992;p45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45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5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5" name="Google Shape;995;p45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6" name="Google Shape;996;p45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45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45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5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0" name="Google Shape;1000;p45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45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5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45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4" name="Google Shape;1004;p45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45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45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45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8" name="Google Shape;1008;p45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45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0" name="Google Shape;1010;p45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1" name="Google Shape;1011;p45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2" name="Google Shape;1012;p45"/>
          <p:cNvSpPr txBox="1"/>
          <p:nvPr/>
        </p:nvSpPr>
        <p:spPr>
          <a:xfrm>
            <a:off x="3810925" y="757613"/>
            <a:ext cx="18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W, U, V,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, b</a:t>
            </a:r>
            <a:r>
              <a:rPr b="1" baseline="-25000" i="1" lang="en" sz="1700">
                <a:latin typeface="Lato"/>
                <a:ea typeface="Lato"/>
                <a:cs typeface="Lato"/>
                <a:sym typeface="Lato"/>
              </a:rPr>
              <a:t>y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3" name="Google Shape;1013;p45"/>
          <p:cNvSpPr txBox="1"/>
          <p:nvPr/>
        </p:nvSpPr>
        <p:spPr>
          <a:xfrm>
            <a:off x="3514825" y="415300"/>
            <a:ext cx="27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Обучаемые параметры слоя: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4" name="Google Shape;101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300" y="1691199"/>
            <a:ext cx="233120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45"/>
          <p:cNvSpPr txBox="1"/>
          <p:nvPr/>
        </p:nvSpPr>
        <p:spPr>
          <a:xfrm>
            <a:off x="3600950" y="13063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1, 2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6" name="Google Shape;1016;p45"/>
          <p:cNvSpPr txBox="1"/>
          <p:nvPr/>
        </p:nvSpPr>
        <p:spPr>
          <a:xfrm>
            <a:off x="3600950" y="2131800"/>
            <a:ext cx="13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Для 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t = 3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7" name="Google Shape;10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50" y="2624561"/>
            <a:ext cx="2321298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8800" y="3123574"/>
            <a:ext cx="1546131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0" name="Google Shape;102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1975" y="3840345"/>
            <a:ext cx="3369731" cy="6010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45"/>
          <p:cNvSpPr/>
          <p:nvPr/>
        </p:nvSpPr>
        <p:spPr>
          <a:xfrm>
            <a:off x="3741976" y="3744000"/>
            <a:ext cx="3415500" cy="793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6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7" name="Google Shape;1027;p46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46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6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46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6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2" name="Google Shape;1032;p46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46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46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6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46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46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6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46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0" name="Google Shape;1040;p46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46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46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6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4" name="Google Shape;1044;p46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46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6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7" name="Google Shape;1047;p46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8" name="Google Shape;1048;p46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46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46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6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2" name="Google Shape;1052;p46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3" name="Google Shape;1053;p46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46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5" name="Google Shape;1055;p46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6" name="Google Shape;10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46"/>
          <p:cNvSpPr/>
          <p:nvPr/>
        </p:nvSpPr>
        <p:spPr>
          <a:xfrm>
            <a:off x="4572840" y="924425"/>
            <a:ext cx="455700" cy="543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6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1" name="Google Shape;106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4685956" y="1537464"/>
            <a:ext cx="191271" cy="212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9712" y="1819404"/>
            <a:ext cx="1383775" cy="55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7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8" name="Google Shape;1068;p47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47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7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47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7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3" name="Google Shape;1073;p47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47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47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7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47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8" name="Google Shape;1078;p47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7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0" name="Google Shape;1080;p47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1" name="Google Shape;1081;p47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47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47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7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5" name="Google Shape;1085;p47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6" name="Google Shape;1086;p47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7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47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9" name="Google Shape;1089;p47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47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p47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7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3" name="Google Shape;1093;p47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4" name="Google Shape;1094;p47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5" name="Google Shape;1095;p47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6" name="Google Shape;1096;p47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7" name="Google Shape;10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47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8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8" name="Google Shape;1108;p48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48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8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48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8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3" name="Google Shape;1113;p48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48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5" name="Google Shape;1115;p48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8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48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8" name="Google Shape;1118;p48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8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0" name="Google Shape;1120;p48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1" name="Google Shape;1121;p48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48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3" name="Google Shape;1123;p48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8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5" name="Google Shape;1125;p48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48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8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48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9" name="Google Shape;1129;p48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48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48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8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3" name="Google Shape;1133;p48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4" name="Google Shape;1134;p48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5" name="Google Shape;1135;p48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48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7" name="Google Shape;11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48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1" name="Google Shape;114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8"/>
          <p:cNvSpPr/>
          <p:nvPr/>
        </p:nvSpPr>
        <p:spPr>
          <a:xfrm>
            <a:off x="5144725" y="1625000"/>
            <a:ext cx="355500" cy="543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4" name="Google Shape;1144;p48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45" name="Google Shape;1145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9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1" name="Google Shape;1151;p49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49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9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49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9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6" name="Google Shape;1156;p49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49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8" name="Google Shape;1158;p49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9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0" name="Google Shape;1160;p49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49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9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3" name="Google Shape;1163;p49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4" name="Google Shape;1164;p49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49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49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9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8" name="Google Shape;1168;p49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49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9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1" name="Google Shape;1171;p49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72" name="Google Shape;1172;p49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3" name="Google Shape;1173;p49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4" name="Google Shape;1174;p49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9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76" name="Google Shape;1176;p49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49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8" name="Google Shape;1178;p49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49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0" name="Google Shape;118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49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4" name="Google Shape;1184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49"/>
          <p:cNvSpPr/>
          <p:nvPr/>
        </p:nvSpPr>
        <p:spPr>
          <a:xfrm>
            <a:off x="5501550" y="1608375"/>
            <a:ext cx="355500" cy="543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7" name="Google Shape;1187;p49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88" name="Google Shape;118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5400000">
            <a:off x="5572132" y="2226371"/>
            <a:ext cx="205694" cy="22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18637" y="2528436"/>
            <a:ext cx="2031675" cy="56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49"/>
          <p:cNvSpPr/>
          <p:nvPr/>
        </p:nvSpPr>
        <p:spPr>
          <a:xfrm>
            <a:off x="4194875" y="2480375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0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7" name="Google Shape;1197;p50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8" name="Google Shape;1198;p50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50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50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2" name="Google Shape;1202;p50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50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4" name="Google Shape;1204;p50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50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50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7" name="Google Shape;1207;p50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50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9" name="Google Shape;1209;p50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0" name="Google Shape;1210;p50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50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2" name="Google Shape;1212;p50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50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4" name="Google Shape;1214;p50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50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0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7" name="Google Shape;1217;p50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8" name="Google Shape;1218;p50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50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50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50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2" name="Google Shape;1222;p50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3" name="Google Shape;1223;p50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4" name="Google Shape;1224;p50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5" name="Google Shape;1225;p50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6" name="Google Shape;12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50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0" name="Google Shape;123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1" name="Google Shape;1231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2" name="Google Shape;1232;p50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33" name="Google Shape;1233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50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50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6" name="Google Shape;1236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7" name="Google Shape;1237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8" name="Google Shape;1238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51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51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51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51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7" name="Google Shape;1247;p51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51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9" name="Google Shape;1249;p51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0" name="Google Shape;1250;p51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51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51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51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51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1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51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57" name="Google Shape;1257;p51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51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9" name="Google Shape;1259;p51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1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1" name="Google Shape;1261;p51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2" name="Google Shape;1262;p51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1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51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5" name="Google Shape;1265;p51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51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7" name="Google Shape;1267;p51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1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9" name="Google Shape;1269;p51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51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1" name="Google Shape;1271;p51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2" name="Google Shape;1272;p51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3" name="Google Shape;1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51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7" name="Google Shape;1277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9" name="Google Shape;1279;p51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0" name="Google Shape;128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51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1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3" name="Google Shape;1283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51"/>
          <p:cNvSpPr/>
          <p:nvPr/>
        </p:nvSpPr>
        <p:spPr>
          <a:xfrm>
            <a:off x="4572000" y="3076125"/>
            <a:ext cx="322200" cy="5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51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8" name="Google Shape;1288;p5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2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5" name="Google Shape;1295;p52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2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52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2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99" name="Google Shape;1299;p52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0" name="Google Shape;1300;p52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1" name="Google Shape;1301;p52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52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52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52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07" name="Google Shape;1307;p52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52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9" name="Google Shape;1309;p52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52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1" name="Google Shape;1311;p52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2" name="Google Shape;1312;p52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52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52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5" name="Google Shape;1315;p52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52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7" name="Google Shape;1317;p52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52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19" name="Google Shape;1319;p52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0" name="Google Shape;1320;p52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1" name="Google Shape;1321;p52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2" name="Google Shape;1322;p52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3" name="Google Shape;132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52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7" name="Google Shape;132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9" name="Google Shape;1329;p52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0" name="Google Shape;1330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52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52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3" name="Google Shape;1333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36" name="Google Shape;1336;p52"/>
          <p:cNvSpPr/>
          <p:nvPr/>
        </p:nvSpPr>
        <p:spPr>
          <a:xfrm>
            <a:off x="4911425" y="3060275"/>
            <a:ext cx="322200" cy="5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52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38" name="Google Shape;1338;p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3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4" name="Google Shape;1344;p53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5" name="Google Shape;1345;p53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53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7" name="Google Shape;1347;p53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53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49" name="Google Shape;1349;p53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0" name="Google Shape;1350;p53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53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53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3" name="Google Shape;1353;p53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53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53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6" name="Google Shape;1356;p53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57" name="Google Shape;1357;p53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8" name="Google Shape;1358;p53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53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53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1" name="Google Shape;1361;p53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53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53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53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5" name="Google Shape;1365;p53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53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7" name="Google Shape;1367;p53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53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9" name="Google Shape;1369;p53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0" name="Google Shape;1370;p53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1" name="Google Shape;1371;p53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2" name="Google Shape;1372;p53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3" name="Google Shape;13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53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7" name="Google Shape;137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9" name="Google Shape;1379;p53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0" name="Google Shape;1380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53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53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p53"/>
          <p:cNvSpPr/>
          <p:nvPr/>
        </p:nvSpPr>
        <p:spPr>
          <a:xfrm>
            <a:off x="4911425" y="3060275"/>
            <a:ext cx="322200" cy="5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7" name="Google Shape;1387;p53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88" name="Google Shape;1388;p5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5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-5400000">
            <a:off x="4941571" y="3672400"/>
            <a:ext cx="220025" cy="2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5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68074" y="3900575"/>
            <a:ext cx="408900" cy="55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4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6" name="Google Shape;1396;p54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54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54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54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54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01" name="Google Shape;1401;p54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2" name="Google Shape;1402;p54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3" name="Google Shape;1403;p54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54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5" name="Google Shape;1405;p54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6" name="Google Shape;1406;p54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54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8" name="Google Shape;1408;p54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9" name="Google Shape;1409;p54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54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1" name="Google Shape;1411;p54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4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3" name="Google Shape;1413;p54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54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4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6" name="Google Shape;1416;p54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7" name="Google Shape;1417;p54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54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9" name="Google Shape;1419;p54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54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1" name="Google Shape;1421;p54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2" name="Google Shape;1422;p54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3" name="Google Shape;1423;p54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4" name="Google Shape;1424;p54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5" name="Google Shape;14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6" name="Google Shape;14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7" name="Google Shape;142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54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9" name="Google Shape;142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1" name="Google Shape;1431;p54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2" name="Google Shape;1432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p54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4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5" name="Google Shape;1435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8" name="Google Shape;1438;p54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9" name="Google Shape;1439;p5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5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3923" y="3038988"/>
            <a:ext cx="408900" cy="55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Особенность текста и звука</a:t>
            </a:r>
            <a:endParaRPr/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190025"/>
            <a:ext cx="50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Отличие текста и звука от других типов данных (например, изображений) состоит в наличии временной компоненты.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Мы читаем текст не моментально, а слово за словом, в строго определенном порядке.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Возникает идея придумать идею нейросети, которая учитывала бы эту особенность этих типов данных.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55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6" name="Google Shape;1446;p55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7" name="Google Shape;1447;p55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5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9" name="Google Shape;1449;p55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55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1" name="Google Shape;1451;p55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55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3" name="Google Shape;1453;p55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55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5" name="Google Shape;1455;p55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55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55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8" name="Google Shape;1458;p55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59" name="Google Shape;1459;p55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0" name="Google Shape;1460;p55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1" name="Google Shape;1461;p55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55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3" name="Google Shape;1463;p55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4" name="Google Shape;1464;p55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5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6" name="Google Shape;1466;p55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7" name="Google Shape;1467;p55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8" name="Google Shape;1468;p55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9" name="Google Shape;1469;p55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5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1" name="Google Shape;1471;p55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2" name="Google Shape;1472;p55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3" name="Google Shape;1473;p55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55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5" name="Google Shape;14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6" name="Google Shape;1476;p55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7" name="Google Shape;14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8" name="Google Shape;1478;p55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9" name="Google Shape;147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55"/>
          <p:cNvSpPr txBox="1"/>
          <p:nvPr/>
        </p:nvSpPr>
        <p:spPr>
          <a:xfrm>
            <a:off x="3286875" y="1353600"/>
            <a:ext cx="3162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Процесс вычисления производных весов RNN называется </a:t>
            </a:r>
            <a:r>
              <a:rPr b="1" i="1" lang="en" sz="1300">
                <a:latin typeface="Montserrat"/>
                <a:ea typeface="Montserrat"/>
                <a:cs typeface="Montserrat"/>
                <a:sym typeface="Montserrat"/>
              </a:rPr>
              <a:t>обратное распространение ошибки сквозь время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(backpropagation through time)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6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6" name="Google Shape;1486;p56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p56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56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56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6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1" name="Google Shape;1491;p56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2" name="Google Shape;1492;p56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3" name="Google Shape;1493;p56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56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5" name="Google Shape;1495;p56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6" name="Google Shape;1496;p56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56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8" name="Google Shape;1498;p56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99" name="Google Shape;1499;p56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0" name="Google Shape;1500;p56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1" name="Google Shape;1501;p56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56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3" name="Google Shape;1503;p56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4" name="Google Shape;1504;p56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6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56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7" name="Google Shape;1507;p56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8" name="Google Shape;1508;p56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9" name="Google Shape;1509;p56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6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1" name="Google Shape;1511;p56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2" name="Google Shape;1512;p56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3" name="Google Shape;1513;p56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4" name="Google Shape;1514;p56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5" name="Google Shape;1515;p56"/>
          <p:cNvCxnSpPr/>
          <p:nvPr/>
        </p:nvCxnSpPr>
        <p:spPr>
          <a:xfrm rot="10800000">
            <a:off x="1792825" y="3080950"/>
            <a:ext cx="0" cy="1061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6" name="Google Shape;1516;p56"/>
          <p:cNvCxnSpPr/>
          <p:nvPr/>
        </p:nvCxnSpPr>
        <p:spPr>
          <a:xfrm flipH="1" rot="10800000">
            <a:off x="1788550" y="2071450"/>
            <a:ext cx="4200" cy="980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7" name="Google Shape;1517;p56"/>
          <p:cNvSpPr/>
          <p:nvPr/>
        </p:nvSpPr>
        <p:spPr>
          <a:xfrm>
            <a:off x="2760525" y="15196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6"/>
          <p:cNvSpPr txBox="1"/>
          <p:nvPr/>
        </p:nvSpPr>
        <p:spPr>
          <a:xfrm>
            <a:off x="2804901" y="15406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9" name="Google Shape;1519;p56"/>
          <p:cNvCxnSpPr/>
          <p:nvPr/>
        </p:nvCxnSpPr>
        <p:spPr>
          <a:xfrm flipH="1">
            <a:off x="2997682" y="21845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0" name="Google Shape;1520;p56"/>
          <p:cNvSpPr/>
          <p:nvPr/>
        </p:nvSpPr>
        <p:spPr>
          <a:xfrm>
            <a:off x="2760525" y="25077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6"/>
          <p:cNvSpPr txBox="1"/>
          <p:nvPr/>
        </p:nvSpPr>
        <p:spPr>
          <a:xfrm>
            <a:off x="2804901" y="25287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2" name="Google Shape;1522;p56"/>
          <p:cNvCxnSpPr/>
          <p:nvPr/>
        </p:nvCxnSpPr>
        <p:spPr>
          <a:xfrm flipH="1">
            <a:off x="299767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3" name="Google Shape;1523;p56"/>
          <p:cNvCxnSpPr/>
          <p:nvPr/>
        </p:nvCxnSpPr>
        <p:spPr>
          <a:xfrm>
            <a:off x="2402538" y="27520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56"/>
          <p:cNvCxnSpPr/>
          <p:nvPr/>
        </p:nvCxnSpPr>
        <p:spPr>
          <a:xfrm>
            <a:off x="2402538" y="17647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56"/>
          <p:cNvSpPr/>
          <p:nvPr/>
        </p:nvSpPr>
        <p:spPr>
          <a:xfrm>
            <a:off x="27117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56"/>
          <p:cNvSpPr txBox="1"/>
          <p:nvPr/>
        </p:nvSpPr>
        <p:spPr>
          <a:xfrm>
            <a:off x="27561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7" name="Google Shape;1527;p56"/>
          <p:cNvCxnSpPr/>
          <p:nvPr/>
        </p:nvCxnSpPr>
        <p:spPr>
          <a:xfrm flipH="1">
            <a:off x="29489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8" name="Google Shape;1528;p56"/>
          <p:cNvSpPr txBox="1"/>
          <p:nvPr/>
        </p:nvSpPr>
        <p:spPr>
          <a:xfrm>
            <a:off x="2804901" y="351678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9" name="Google Shape;1529;p56"/>
          <p:cNvCxnSpPr/>
          <p:nvPr/>
        </p:nvCxnSpPr>
        <p:spPr>
          <a:xfrm rot="10800000">
            <a:off x="2671725" y="2106200"/>
            <a:ext cx="9000" cy="978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0" name="Google Shape;1530;p56"/>
          <p:cNvCxnSpPr/>
          <p:nvPr/>
        </p:nvCxnSpPr>
        <p:spPr>
          <a:xfrm rot="10800000">
            <a:off x="2671975" y="3080950"/>
            <a:ext cx="13200" cy="1061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1" name="Google Shape;1531;p56"/>
          <p:cNvCxnSpPr/>
          <p:nvPr/>
        </p:nvCxnSpPr>
        <p:spPr>
          <a:xfrm flipH="1">
            <a:off x="1769913" y="3076700"/>
            <a:ext cx="884100" cy="7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2" name="Google Shape;1532;p56"/>
          <p:cNvSpPr txBox="1"/>
          <p:nvPr/>
        </p:nvSpPr>
        <p:spPr>
          <a:xfrm>
            <a:off x="2332375" y="23505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3" name="Google Shape;1533;p56"/>
          <p:cNvSpPr txBox="1"/>
          <p:nvPr/>
        </p:nvSpPr>
        <p:spPr>
          <a:xfrm>
            <a:off x="2332375" y="13523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4" name="Google Shape;1534;p56"/>
          <p:cNvCxnSpPr/>
          <p:nvPr/>
        </p:nvCxnSpPr>
        <p:spPr>
          <a:xfrm flipH="1">
            <a:off x="1769913" y="2079125"/>
            <a:ext cx="884100" cy="7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5" name="Google Shape;1535;p56"/>
          <p:cNvSpPr txBox="1"/>
          <p:nvPr/>
        </p:nvSpPr>
        <p:spPr>
          <a:xfrm>
            <a:off x="3644475" y="1204025"/>
            <a:ext cx="272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При добавлении слоев в RNN подсчет градиентов усложняется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57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1" name="Google Shape;1541;p57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2" name="Google Shape;1542;p57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57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4" name="Google Shape;1544;p57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57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6" name="Google Shape;1546;p57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7" name="Google Shape;1547;p57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8" name="Google Shape;1548;p57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57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0" name="Google Shape;1550;p57"/>
          <p:cNvCxnSpPr/>
          <p:nvPr/>
        </p:nvCxnSpPr>
        <p:spPr>
          <a:xfrm>
            <a:off x="24081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1" name="Google Shape;1551;p57"/>
          <p:cNvSpPr txBox="1"/>
          <p:nvPr/>
        </p:nvSpPr>
        <p:spPr>
          <a:xfrm>
            <a:off x="2354163" y="135360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2" name="Google Shape;1552;p57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3" name="Google Shape;1553;p57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7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5" name="Google Shape;1555;p57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6" name="Google Shape;1556;p57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7" name="Google Shape;1557;p57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8" name="Google Shape;1558;p57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57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0" name="Google Shape;1560;p57"/>
          <p:cNvCxnSpPr/>
          <p:nvPr/>
        </p:nvCxnSpPr>
        <p:spPr>
          <a:xfrm>
            <a:off x="24081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1" name="Google Shape;1561;p57"/>
          <p:cNvSpPr txBox="1"/>
          <p:nvPr/>
        </p:nvSpPr>
        <p:spPr>
          <a:xfrm>
            <a:off x="2354163" y="23416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2" name="Google Shape;1562;p57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3" name="Google Shape;1563;p57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7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5" name="Google Shape;1565;p57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6" name="Google Shape;1566;p57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57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8" name="Google Shape;1568;p57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57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0" name="Google Shape;1570;p57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1" name="Google Shape;1571;p57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2" name="Google Shape;1572;p57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7"/>
          <p:cNvSpPr/>
          <p:nvPr/>
        </p:nvSpPr>
        <p:spPr>
          <a:xfrm>
            <a:off x="2771675" y="25185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7"/>
          <p:cNvSpPr/>
          <p:nvPr/>
        </p:nvSpPr>
        <p:spPr>
          <a:xfrm>
            <a:off x="2771675" y="15327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7"/>
          <p:cNvSpPr txBox="1"/>
          <p:nvPr/>
        </p:nvSpPr>
        <p:spPr>
          <a:xfrm>
            <a:off x="3666775" y="1555875"/>
            <a:ext cx="6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r>
              <a:rPr baseline="30000" i="1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76" name="Google Shape;1576;p57"/>
          <p:cNvCxnSpPr/>
          <p:nvPr/>
        </p:nvCxnSpPr>
        <p:spPr>
          <a:xfrm>
            <a:off x="3343025" y="17488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7" name="Google Shape;1577;p57"/>
          <p:cNvCxnSpPr/>
          <p:nvPr/>
        </p:nvCxnSpPr>
        <p:spPr>
          <a:xfrm>
            <a:off x="3343025" y="27369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8" name="Google Shape;1578;p57"/>
          <p:cNvCxnSpPr/>
          <p:nvPr/>
        </p:nvCxnSpPr>
        <p:spPr>
          <a:xfrm>
            <a:off x="3343025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9" name="Google Shape;1579;p57"/>
          <p:cNvSpPr txBox="1"/>
          <p:nvPr/>
        </p:nvSpPr>
        <p:spPr>
          <a:xfrm>
            <a:off x="3666775" y="2515325"/>
            <a:ext cx="6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r>
              <a:rPr baseline="30000" i="1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30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p57"/>
          <p:cNvSpPr txBox="1"/>
          <p:nvPr/>
        </p:nvSpPr>
        <p:spPr>
          <a:xfrm>
            <a:off x="3708775" y="3541250"/>
            <a:ext cx="6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r>
              <a:rPr baseline="30000" i="1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30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1" name="Google Shape;1581;p57"/>
          <p:cNvSpPr txBox="1"/>
          <p:nvPr/>
        </p:nvSpPr>
        <p:spPr>
          <a:xfrm>
            <a:off x="2671725" y="1918025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2" name="Google Shape;1582;p57"/>
          <p:cNvSpPr txBox="1"/>
          <p:nvPr/>
        </p:nvSpPr>
        <p:spPr>
          <a:xfrm>
            <a:off x="2671725" y="2933650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3" name="Google Shape;1583;p57"/>
          <p:cNvSpPr txBox="1"/>
          <p:nvPr/>
        </p:nvSpPr>
        <p:spPr>
          <a:xfrm>
            <a:off x="2709150" y="3949275"/>
            <a:ext cx="13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 sz="1300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6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4" name="Google Shape;1584;p57"/>
          <p:cNvSpPr txBox="1"/>
          <p:nvPr/>
        </p:nvSpPr>
        <p:spPr>
          <a:xfrm>
            <a:off x="3997375" y="416625"/>
            <a:ext cx="2724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Бывают задачи, в которых RNN генерирует ответ на каждом шаге. Тогда сеть обучается на сумме лоссов в каждый момент времени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5" name="Google Shape;15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450" y="2406617"/>
            <a:ext cx="1125975" cy="692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6" name="Google Shape;1586;p57"/>
          <p:cNvCxnSpPr/>
          <p:nvPr/>
        </p:nvCxnSpPr>
        <p:spPr>
          <a:xfrm>
            <a:off x="4003400" y="1845050"/>
            <a:ext cx="713700" cy="7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7" name="Google Shape;1587;p57"/>
          <p:cNvCxnSpPr/>
          <p:nvPr/>
        </p:nvCxnSpPr>
        <p:spPr>
          <a:xfrm flipH="1" rot="10800000">
            <a:off x="4020800" y="2741450"/>
            <a:ext cx="6702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8" name="Google Shape;1588;p57"/>
          <p:cNvCxnSpPr>
            <a:stCxn id="1580" idx="0"/>
          </p:cNvCxnSpPr>
          <p:nvPr/>
        </p:nvCxnSpPr>
        <p:spPr>
          <a:xfrm flipH="1" rot="10800000">
            <a:off x="4013425" y="2898050"/>
            <a:ext cx="668700" cy="6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5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1594" name="Google Shape;1594;p58"/>
          <p:cNvSpPr txBox="1"/>
          <p:nvPr>
            <p:ph idx="1" type="body"/>
          </p:nvPr>
        </p:nvSpPr>
        <p:spPr>
          <a:xfrm>
            <a:off x="311700" y="1190025"/>
            <a:ext cx="5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этом видео мы обсудили работу алгоритма обновления весов нейросети: обратное распространение ошибки сквозь время.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следующем видео мы обсудим несколько нюансов RNN.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9"/>
          <p:cNvSpPr txBox="1"/>
          <p:nvPr>
            <p:ph type="ctrTitle"/>
          </p:nvPr>
        </p:nvSpPr>
        <p:spPr>
          <a:xfrm>
            <a:off x="311700" y="2155075"/>
            <a:ext cx="658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активации в </a:t>
            </a:r>
            <a:r>
              <a:rPr lang="en"/>
              <a:t>RNN.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RNN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1605" name="Google Shape;1605;p60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Рекуррентный слой: идея. Рекуррентная нейросеть (RNN);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Forward pass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Обучение RNN (backward pass);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Функции активации в RNN;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Bidirectional RNN;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GRU, LSTM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1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1" name="Google Shape;1611;p61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2" name="Google Shape;1612;p61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61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4" name="Google Shape;1614;p61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61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6" name="Google Shape;1616;p61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7" name="Google Shape;1617;p61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8" name="Google Shape;1618;p61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61"/>
          <p:cNvSpPr txBox="1"/>
          <p:nvPr/>
        </p:nvSpPr>
        <p:spPr>
          <a:xfrm>
            <a:off x="1920951" y="15482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0" name="Google Shape;1620;p61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1" name="Google Shape;1621;p61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61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3" name="Google Shape;1623;p61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4" name="Google Shape;1624;p61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5" name="Google Shape;1625;p61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61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61"/>
          <p:cNvSpPr txBox="1"/>
          <p:nvPr/>
        </p:nvSpPr>
        <p:spPr>
          <a:xfrm>
            <a:off x="1920951" y="2536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8" name="Google Shape;1628;p61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9" name="Google Shape;1629;p61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61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1" name="Google Shape;1631;p61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2" name="Google Shape;1632;p61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3" name="Google Shape;1633;p61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4" name="Google Shape;1634;p61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61"/>
          <p:cNvSpPr txBox="1"/>
          <p:nvPr/>
        </p:nvSpPr>
        <p:spPr>
          <a:xfrm>
            <a:off x="1920938" y="35433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6" name="Google Shape;1636;p61"/>
          <p:cNvCxnSpPr/>
          <p:nvPr/>
        </p:nvCxnSpPr>
        <p:spPr>
          <a:xfrm>
            <a:off x="24081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7" name="Google Shape;1637;p61"/>
          <p:cNvSpPr txBox="1"/>
          <p:nvPr/>
        </p:nvSpPr>
        <p:spPr>
          <a:xfrm>
            <a:off x="2354150" y="33487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8" name="Google Shape;1638;p61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9" name="Google Shape;1639;p61"/>
          <p:cNvCxnSpPr/>
          <p:nvPr/>
        </p:nvCxnSpPr>
        <p:spPr>
          <a:xfrm rot="10800000">
            <a:off x="1775425" y="4142650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0" name="Google Shape;164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4289577"/>
            <a:ext cx="318467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1" name="Google Shape;164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2" name="Google Shape;164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299" y="960504"/>
            <a:ext cx="1383786" cy="50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643" name="Google Shape;1643;p61"/>
          <p:cNvSpPr/>
          <p:nvPr/>
        </p:nvSpPr>
        <p:spPr>
          <a:xfrm>
            <a:off x="5302827" y="1955903"/>
            <a:ext cx="2508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4" name="Google Shape;164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425" y="1553400"/>
            <a:ext cx="2308552" cy="5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5" name="Google Shape;164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75" y="1109847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6" name="Google Shape;1646;p61"/>
          <p:cNvCxnSpPr/>
          <p:nvPr/>
        </p:nvCxnSpPr>
        <p:spPr>
          <a:xfrm rot="10800000">
            <a:off x="1792825" y="28721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7" name="Google Shape;1647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5363" y="3076125"/>
            <a:ext cx="322350" cy="5103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8" name="Google Shape;1648;p61"/>
          <p:cNvSpPr/>
          <p:nvPr/>
        </p:nvSpPr>
        <p:spPr>
          <a:xfrm>
            <a:off x="3797425" y="2342750"/>
            <a:ext cx="661500" cy="6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61"/>
          <p:cNvSpPr/>
          <p:nvPr/>
        </p:nvSpPr>
        <p:spPr>
          <a:xfrm>
            <a:off x="4828981" y="2521841"/>
            <a:ext cx="660900" cy="5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0" name="Google Shape;1650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875" y="2318775"/>
            <a:ext cx="2495150" cy="6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28804" y="3047237"/>
            <a:ext cx="1596333" cy="54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3" name="Google Shape;1653;p61"/>
          <p:cNvCxnSpPr/>
          <p:nvPr/>
        </p:nvCxnSpPr>
        <p:spPr>
          <a:xfrm rot="10800000">
            <a:off x="1788550" y="1601650"/>
            <a:ext cx="0" cy="127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54" name="Google Shape;1654;p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2460" y="2010575"/>
            <a:ext cx="278400" cy="485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5" name="Google Shape;1655;p6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93923" y="3038988"/>
            <a:ext cx="408900" cy="55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62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62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2" name="Google Shape;1662;p62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63" name="Google Shape;16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4" name="Google Shape;166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p62"/>
          <p:cNvSpPr txBox="1"/>
          <p:nvPr/>
        </p:nvSpPr>
        <p:spPr>
          <a:xfrm>
            <a:off x="1115050" y="15777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6" name="Google Shape;1666;p62"/>
          <p:cNvSpPr txBox="1"/>
          <p:nvPr/>
        </p:nvSpPr>
        <p:spPr>
          <a:xfrm>
            <a:off x="200400" y="16008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7" name="Google Shape;1667;p62"/>
          <p:cNvSpPr/>
          <p:nvPr/>
        </p:nvSpPr>
        <p:spPr>
          <a:xfrm>
            <a:off x="554375" y="14010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62"/>
          <p:cNvSpPr txBox="1"/>
          <p:nvPr/>
        </p:nvSpPr>
        <p:spPr>
          <a:xfrm>
            <a:off x="554375" y="13623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69" name="Google Shape;1669;p62"/>
          <p:cNvCxnSpPr/>
          <p:nvPr/>
        </p:nvCxnSpPr>
        <p:spPr>
          <a:xfrm>
            <a:off x="1493175" y="1800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0" name="Google Shape;1670;p62"/>
          <p:cNvSpPr/>
          <p:nvPr/>
        </p:nvSpPr>
        <p:spPr>
          <a:xfrm>
            <a:off x="1876575" y="15747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62"/>
          <p:cNvSpPr txBox="1"/>
          <p:nvPr/>
        </p:nvSpPr>
        <p:spPr>
          <a:xfrm>
            <a:off x="1920951" y="15956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2" name="Google Shape;1672;p62"/>
          <p:cNvSpPr txBox="1"/>
          <p:nvPr/>
        </p:nvSpPr>
        <p:spPr>
          <a:xfrm>
            <a:off x="131725" y="26158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3" name="Google Shape;1673;p62"/>
          <p:cNvSpPr/>
          <p:nvPr/>
        </p:nvSpPr>
        <p:spPr>
          <a:xfrm>
            <a:off x="554375" y="24049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62"/>
          <p:cNvSpPr txBox="1"/>
          <p:nvPr/>
        </p:nvSpPr>
        <p:spPr>
          <a:xfrm>
            <a:off x="554375" y="23662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5" name="Google Shape;1675;p62"/>
          <p:cNvSpPr txBox="1"/>
          <p:nvPr/>
        </p:nvSpPr>
        <p:spPr>
          <a:xfrm>
            <a:off x="1115050" y="25773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6" name="Google Shape;1676;p62"/>
          <p:cNvCxnSpPr/>
          <p:nvPr/>
        </p:nvCxnSpPr>
        <p:spPr>
          <a:xfrm>
            <a:off x="1493175" y="2803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7" name="Google Shape;1677;p62"/>
          <p:cNvCxnSpPr/>
          <p:nvPr/>
        </p:nvCxnSpPr>
        <p:spPr>
          <a:xfrm flipH="1">
            <a:off x="2113732" y="2239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8" name="Google Shape;1678;p62"/>
          <p:cNvSpPr/>
          <p:nvPr/>
        </p:nvSpPr>
        <p:spPr>
          <a:xfrm>
            <a:off x="1876575" y="2562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62"/>
          <p:cNvSpPr txBox="1"/>
          <p:nvPr/>
        </p:nvSpPr>
        <p:spPr>
          <a:xfrm>
            <a:off x="1920951" y="2583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0" name="Google Shape;1680;p62"/>
          <p:cNvSpPr txBox="1"/>
          <p:nvPr/>
        </p:nvSpPr>
        <p:spPr>
          <a:xfrm>
            <a:off x="60900" y="3979975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62"/>
          <p:cNvSpPr/>
          <p:nvPr/>
        </p:nvSpPr>
        <p:spPr>
          <a:xfrm>
            <a:off x="554375" y="37647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62"/>
          <p:cNvSpPr txBox="1"/>
          <p:nvPr/>
        </p:nvSpPr>
        <p:spPr>
          <a:xfrm>
            <a:off x="554375" y="37260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3" name="Google Shape;1683;p62"/>
          <p:cNvSpPr txBox="1"/>
          <p:nvPr/>
        </p:nvSpPr>
        <p:spPr>
          <a:xfrm>
            <a:off x="1115050" y="39414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4" name="Google Shape;1684;p62"/>
          <p:cNvCxnSpPr/>
          <p:nvPr/>
        </p:nvCxnSpPr>
        <p:spPr>
          <a:xfrm>
            <a:off x="1493163" y="41730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5" name="Google Shape;1685;p62"/>
          <p:cNvCxnSpPr/>
          <p:nvPr/>
        </p:nvCxnSpPr>
        <p:spPr>
          <a:xfrm flipH="1">
            <a:off x="2113720" y="3609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6" name="Google Shape;1686;p62"/>
          <p:cNvSpPr/>
          <p:nvPr/>
        </p:nvSpPr>
        <p:spPr>
          <a:xfrm>
            <a:off x="1876563" y="39325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62"/>
          <p:cNvSpPr txBox="1"/>
          <p:nvPr/>
        </p:nvSpPr>
        <p:spPr>
          <a:xfrm>
            <a:off x="1920938" y="39535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8" name="Google Shape;1688;p62"/>
          <p:cNvSpPr txBox="1"/>
          <p:nvPr/>
        </p:nvSpPr>
        <p:spPr>
          <a:xfrm>
            <a:off x="1952466" y="32276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9" name="Google Shape;1689;p62"/>
          <p:cNvCxnSpPr/>
          <p:nvPr/>
        </p:nvCxnSpPr>
        <p:spPr>
          <a:xfrm flipH="1">
            <a:off x="2109107" y="3117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62"/>
          <p:cNvCxnSpPr/>
          <p:nvPr/>
        </p:nvCxnSpPr>
        <p:spPr>
          <a:xfrm>
            <a:off x="2435463" y="41324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1" name="Google Shape;1691;p62"/>
          <p:cNvSpPr/>
          <p:nvPr/>
        </p:nvSpPr>
        <p:spPr>
          <a:xfrm>
            <a:off x="2836625" y="39108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2" name="Google Shape;1692;p62"/>
          <p:cNvCxnSpPr/>
          <p:nvPr/>
        </p:nvCxnSpPr>
        <p:spPr>
          <a:xfrm rot="10800000">
            <a:off x="1802775" y="4531075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3" name="Google Shape;169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350" y="4603225"/>
            <a:ext cx="309600" cy="4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4" name="Google Shape;1694;p62"/>
          <p:cNvCxnSpPr/>
          <p:nvPr/>
        </p:nvCxnSpPr>
        <p:spPr>
          <a:xfrm rot="10800000">
            <a:off x="1775438" y="3707525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5" name="Google Shape;1695;p62"/>
          <p:cNvCxnSpPr/>
          <p:nvPr/>
        </p:nvCxnSpPr>
        <p:spPr>
          <a:xfrm rot="10800000">
            <a:off x="1768050" y="2763350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6" name="Google Shape;1696;p62"/>
          <p:cNvCxnSpPr/>
          <p:nvPr/>
        </p:nvCxnSpPr>
        <p:spPr>
          <a:xfrm rot="10800000">
            <a:off x="1768050" y="1922938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7" name="Google Shape;1697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5476" y="4349274"/>
            <a:ext cx="475200" cy="45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364" y="2899237"/>
            <a:ext cx="309600" cy="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765" y="2024147"/>
            <a:ext cx="250800" cy="43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701" name="Google Shape;1701;p62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2" name="Google Shape;1702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6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62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5" name="Google Shape;1705;p6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62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62"/>
          <p:cNvSpPr txBox="1"/>
          <p:nvPr/>
        </p:nvSpPr>
        <p:spPr>
          <a:xfrm>
            <a:off x="4753395" y="3103259"/>
            <a:ext cx="4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8" name="Google Shape;1708;p62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9" name="Google Shape;1709;p6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11" name="Google Shape;1711;p62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2" name="Google Shape;1712;p6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62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63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63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0" name="Google Shape;1720;p63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1" name="Google Shape;17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2" name="Google Shape;172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3" name="Google Shape;1723;p63"/>
          <p:cNvSpPr txBox="1"/>
          <p:nvPr/>
        </p:nvSpPr>
        <p:spPr>
          <a:xfrm>
            <a:off x="1115050" y="15777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4" name="Google Shape;1724;p63"/>
          <p:cNvSpPr txBox="1"/>
          <p:nvPr/>
        </p:nvSpPr>
        <p:spPr>
          <a:xfrm>
            <a:off x="200400" y="16008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5" name="Google Shape;1725;p63"/>
          <p:cNvSpPr/>
          <p:nvPr/>
        </p:nvSpPr>
        <p:spPr>
          <a:xfrm>
            <a:off x="554375" y="14010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63"/>
          <p:cNvSpPr txBox="1"/>
          <p:nvPr/>
        </p:nvSpPr>
        <p:spPr>
          <a:xfrm>
            <a:off x="554375" y="13623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27" name="Google Shape;1727;p63"/>
          <p:cNvCxnSpPr/>
          <p:nvPr/>
        </p:nvCxnSpPr>
        <p:spPr>
          <a:xfrm>
            <a:off x="1493175" y="1800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8" name="Google Shape;1728;p63"/>
          <p:cNvSpPr/>
          <p:nvPr/>
        </p:nvSpPr>
        <p:spPr>
          <a:xfrm>
            <a:off x="1876575" y="15747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63"/>
          <p:cNvSpPr txBox="1"/>
          <p:nvPr/>
        </p:nvSpPr>
        <p:spPr>
          <a:xfrm>
            <a:off x="1920951" y="15956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0" name="Google Shape;1730;p63"/>
          <p:cNvSpPr txBox="1"/>
          <p:nvPr/>
        </p:nvSpPr>
        <p:spPr>
          <a:xfrm>
            <a:off x="131725" y="26158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1" name="Google Shape;1731;p63"/>
          <p:cNvSpPr/>
          <p:nvPr/>
        </p:nvSpPr>
        <p:spPr>
          <a:xfrm>
            <a:off x="554375" y="24049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63"/>
          <p:cNvSpPr txBox="1"/>
          <p:nvPr/>
        </p:nvSpPr>
        <p:spPr>
          <a:xfrm>
            <a:off x="554375" y="23662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3" name="Google Shape;1733;p63"/>
          <p:cNvSpPr txBox="1"/>
          <p:nvPr/>
        </p:nvSpPr>
        <p:spPr>
          <a:xfrm>
            <a:off x="1115050" y="25773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4" name="Google Shape;1734;p63"/>
          <p:cNvCxnSpPr/>
          <p:nvPr/>
        </p:nvCxnSpPr>
        <p:spPr>
          <a:xfrm>
            <a:off x="1493175" y="2803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5" name="Google Shape;1735;p63"/>
          <p:cNvCxnSpPr/>
          <p:nvPr/>
        </p:nvCxnSpPr>
        <p:spPr>
          <a:xfrm flipH="1">
            <a:off x="2113732" y="2239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6" name="Google Shape;1736;p63"/>
          <p:cNvSpPr/>
          <p:nvPr/>
        </p:nvSpPr>
        <p:spPr>
          <a:xfrm>
            <a:off x="1876575" y="2562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63"/>
          <p:cNvSpPr txBox="1"/>
          <p:nvPr/>
        </p:nvSpPr>
        <p:spPr>
          <a:xfrm>
            <a:off x="1920951" y="2583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8" name="Google Shape;1738;p63"/>
          <p:cNvSpPr txBox="1"/>
          <p:nvPr/>
        </p:nvSpPr>
        <p:spPr>
          <a:xfrm>
            <a:off x="60900" y="3979975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9" name="Google Shape;1739;p63"/>
          <p:cNvSpPr/>
          <p:nvPr/>
        </p:nvSpPr>
        <p:spPr>
          <a:xfrm>
            <a:off x="554375" y="37647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63"/>
          <p:cNvSpPr txBox="1"/>
          <p:nvPr/>
        </p:nvSpPr>
        <p:spPr>
          <a:xfrm>
            <a:off x="554375" y="37260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1" name="Google Shape;1741;p63"/>
          <p:cNvSpPr txBox="1"/>
          <p:nvPr/>
        </p:nvSpPr>
        <p:spPr>
          <a:xfrm>
            <a:off x="1115050" y="39414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2" name="Google Shape;1742;p63"/>
          <p:cNvCxnSpPr/>
          <p:nvPr/>
        </p:nvCxnSpPr>
        <p:spPr>
          <a:xfrm>
            <a:off x="1493163" y="41730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3" name="Google Shape;1743;p63"/>
          <p:cNvCxnSpPr/>
          <p:nvPr/>
        </p:nvCxnSpPr>
        <p:spPr>
          <a:xfrm flipH="1">
            <a:off x="2113720" y="3609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4" name="Google Shape;1744;p63"/>
          <p:cNvSpPr/>
          <p:nvPr/>
        </p:nvSpPr>
        <p:spPr>
          <a:xfrm>
            <a:off x="1876563" y="39325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63"/>
          <p:cNvSpPr txBox="1"/>
          <p:nvPr/>
        </p:nvSpPr>
        <p:spPr>
          <a:xfrm>
            <a:off x="1920938" y="39535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6" name="Google Shape;1746;p63"/>
          <p:cNvSpPr txBox="1"/>
          <p:nvPr/>
        </p:nvSpPr>
        <p:spPr>
          <a:xfrm>
            <a:off x="1952466" y="32276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7" name="Google Shape;1747;p63"/>
          <p:cNvCxnSpPr/>
          <p:nvPr/>
        </p:nvCxnSpPr>
        <p:spPr>
          <a:xfrm flipH="1">
            <a:off x="2109107" y="3117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8" name="Google Shape;1748;p63"/>
          <p:cNvCxnSpPr/>
          <p:nvPr/>
        </p:nvCxnSpPr>
        <p:spPr>
          <a:xfrm>
            <a:off x="2435463" y="41324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9" name="Google Shape;1749;p63"/>
          <p:cNvSpPr/>
          <p:nvPr/>
        </p:nvSpPr>
        <p:spPr>
          <a:xfrm>
            <a:off x="2836625" y="39108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0" name="Google Shape;1750;p63"/>
          <p:cNvCxnSpPr/>
          <p:nvPr/>
        </p:nvCxnSpPr>
        <p:spPr>
          <a:xfrm rot="10800000">
            <a:off x="1802775" y="4531075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1" name="Google Shape;175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350" y="4603225"/>
            <a:ext cx="309600" cy="4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2" name="Google Shape;1752;p63"/>
          <p:cNvCxnSpPr/>
          <p:nvPr/>
        </p:nvCxnSpPr>
        <p:spPr>
          <a:xfrm rot="10800000">
            <a:off x="1775438" y="3707525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3" name="Google Shape;1753;p63"/>
          <p:cNvCxnSpPr/>
          <p:nvPr/>
        </p:nvCxnSpPr>
        <p:spPr>
          <a:xfrm rot="10800000">
            <a:off x="1768050" y="2763350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4" name="Google Shape;1754;p63"/>
          <p:cNvCxnSpPr/>
          <p:nvPr/>
        </p:nvCxnSpPr>
        <p:spPr>
          <a:xfrm rot="10800000">
            <a:off x="1768050" y="1922938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5" name="Google Shape;1755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5476" y="4349274"/>
            <a:ext cx="475200" cy="45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6" name="Google Shape;1756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364" y="2899237"/>
            <a:ext cx="309600" cy="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765" y="2024147"/>
            <a:ext cx="250800" cy="43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759" name="Google Shape;1759;p63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0" name="Google Shape;1760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p63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3" name="Google Shape;1763;p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64" name="Google Shape;1764;p63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63"/>
          <p:cNvSpPr txBox="1"/>
          <p:nvPr/>
        </p:nvSpPr>
        <p:spPr>
          <a:xfrm>
            <a:off x="4753395" y="3103259"/>
            <a:ext cx="4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6" name="Google Shape;1766;p63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7" name="Google Shape;1767;p6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8" name="Google Shape;1768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63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0" name="Google Shape;1770;p6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771" name="Google Shape;1771;p63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2" name="Google Shape;1772;p63"/>
          <p:cNvSpPr txBox="1"/>
          <p:nvPr/>
        </p:nvSpPr>
        <p:spPr>
          <a:xfrm>
            <a:off x="3924700" y="3595625"/>
            <a:ext cx="2958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Для длинных входных последовательностей характерна проблема </a:t>
            </a:r>
            <a:r>
              <a:rPr b="1" i="1"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затухания градиентов</a:t>
            </a:r>
            <a:endParaRPr b="1" i="1"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64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64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9" name="Google Shape;1779;p64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0" name="Google Shape;17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1" name="Google Shape;178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Google Shape;1782;p64"/>
          <p:cNvSpPr txBox="1"/>
          <p:nvPr/>
        </p:nvSpPr>
        <p:spPr>
          <a:xfrm>
            <a:off x="1115050" y="15777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p64"/>
          <p:cNvSpPr txBox="1"/>
          <p:nvPr/>
        </p:nvSpPr>
        <p:spPr>
          <a:xfrm>
            <a:off x="200400" y="16008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4" name="Google Shape;1784;p64"/>
          <p:cNvSpPr/>
          <p:nvPr/>
        </p:nvSpPr>
        <p:spPr>
          <a:xfrm>
            <a:off x="554375" y="14010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64"/>
          <p:cNvSpPr txBox="1"/>
          <p:nvPr/>
        </p:nvSpPr>
        <p:spPr>
          <a:xfrm>
            <a:off x="554375" y="13623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6" name="Google Shape;1786;p64"/>
          <p:cNvCxnSpPr/>
          <p:nvPr/>
        </p:nvCxnSpPr>
        <p:spPr>
          <a:xfrm>
            <a:off x="1493175" y="1800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7" name="Google Shape;1787;p64"/>
          <p:cNvSpPr/>
          <p:nvPr/>
        </p:nvSpPr>
        <p:spPr>
          <a:xfrm>
            <a:off x="1876575" y="15747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64"/>
          <p:cNvSpPr txBox="1"/>
          <p:nvPr/>
        </p:nvSpPr>
        <p:spPr>
          <a:xfrm>
            <a:off x="1920951" y="15956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9" name="Google Shape;1789;p64"/>
          <p:cNvSpPr txBox="1"/>
          <p:nvPr/>
        </p:nvSpPr>
        <p:spPr>
          <a:xfrm>
            <a:off x="131725" y="26158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0" name="Google Shape;1790;p64"/>
          <p:cNvSpPr/>
          <p:nvPr/>
        </p:nvSpPr>
        <p:spPr>
          <a:xfrm>
            <a:off x="554375" y="24049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64"/>
          <p:cNvSpPr txBox="1"/>
          <p:nvPr/>
        </p:nvSpPr>
        <p:spPr>
          <a:xfrm>
            <a:off x="554375" y="23662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2" name="Google Shape;1792;p64"/>
          <p:cNvSpPr txBox="1"/>
          <p:nvPr/>
        </p:nvSpPr>
        <p:spPr>
          <a:xfrm>
            <a:off x="1115050" y="25773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93" name="Google Shape;1793;p64"/>
          <p:cNvCxnSpPr/>
          <p:nvPr/>
        </p:nvCxnSpPr>
        <p:spPr>
          <a:xfrm>
            <a:off x="1493175" y="2803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4" name="Google Shape;1794;p64"/>
          <p:cNvCxnSpPr/>
          <p:nvPr/>
        </p:nvCxnSpPr>
        <p:spPr>
          <a:xfrm flipH="1">
            <a:off x="2113732" y="2239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5" name="Google Shape;1795;p64"/>
          <p:cNvSpPr/>
          <p:nvPr/>
        </p:nvSpPr>
        <p:spPr>
          <a:xfrm>
            <a:off x="1876575" y="2562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4"/>
          <p:cNvSpPr txBox="1"/>
          <p:nvPr/>
        </p:nvSpPr>
        <p:spPr>
          <a:xfrm>
            <a:off x="1920951" y="2583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7" name="Google Shape;1797;p64"/>
          <p:cNvSpPr txBox="1"/>
          <p:nvPr/>
        </p:nvSpPr>
        <p:spPr>
          <a:xfrm>
            <a:off x="60900" y="3979975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8" name="Google Shape;1798;p64"/>
          <p:cNvSpPr/>
          <p:nvPr/>
        </p:nvSpPr>
        <p:spPr>
          <a:xfrm>
            <a:off x="554375" y="37647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64"/>
          <p:cNvSpPr txBox="1"/>
          <p:nvPr/>
        </p:nvSpPr>
        <p:spPr>
          <a:xfrm>
            <a:off x="554375" y="37260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0" name="Google Shape;1800;p64"/>
          <p:cNvSpPr txBox="1"/>
          <p:nvPr/>
        </p:nvSpPr>
        <p:spPr>
          <a:xfrm>
            <a:off x="1115050" y="39414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1" name="Google Shape;1801;p64"/>
          <p:cNvCxnSpPr/>
          <p:nvPr/>
        </p:nvCxnSpPr>
        <p:spPr>
          <a:xfrm>
            <a:off x="1493163" y="41730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2" name="Google Shape;1802;p64"/>
          <p:cNvCxnSpPr/>
          <p:nvPr/>
        </p:nvCxnSpPr>
        <p:spPr>
          <a:xfrm flipH="1">
            <a:off x="2113720" y="3609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3" name="Google Shape;1803;p64"/>
          <p:cNvSpPr/>
          <p:nvPr/>
        </p:nvSpPr>
        <p:spPr>
          <a:xfrm>
            <a:off x="1876563" y="39325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4"/>
          <p:cNvSpPr txBox="1"/>
          <p:nvPr/>
        </p:nvSpPr>
        <p:spPr>
          <a:xfrm>
            <a:off x="1920938" y="39535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5" name="Google Shape;1805;p64"/>
          <p:cNvSpPr txBox="1"/>
          <p:nvPr/>
        </p:nvSpPr>
        <p:spPr>
          <a:xfrm>
            <a:off x="1952466" y="32276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6" name="Google Shape;1806;p64"/>
          <p:cNvCxnSpPr/>
          <p:nvPr/>
        </p:nvCxnSpPr>
        <p:spPr>
          <a:xfrm flipH="1">
            <a:off x="2109107" y="3117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7" name="Google Shape;1807;p64"/>
          <p:cNvCxnSpPr/>
          <p:nvPr/>
        </p:nvCxnSpPr>
        <p:spPr>
          <a:xfrm>
            <a:off x="2435463" y="41324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8" name="Google Shape;1808;p64"/>
          <p:cNvSpPr/>
          <p:nvPr/>
        </p:nvSpPr>
        <p:spPr>
          <a:xfrm>
            <a:off x="2836625" y="39108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9" name="Google Shape;1809;p64"/>
          <p:cNvCxnSpPr/>
          <p:nvPr/>
        </p:nvCxnSpPr>
        <p:spPr>
          <a:xfrm rot="10800000">
            <a:off x="1802775" y="4531075"/>
            <a:ext cx="1723200" cy="17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0" name="Google Shape;181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350" y="4603225"/>
            <a:ext cx="309600" cy="41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1" name="Google Shape;1811;p64"/>
          <p:cNvCxnSpPr/>
          <p:nvPr/>
        </p:nvCxnSpPr>
        <p:spPr>
          <a:xfrm rot="10800000">
            <a:off x="1775438" y="3707525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2" name="Google Shape;1812;p64"/>
          <p:cNvCxnSpPr/>
          <p:nvPr/>
        </p:nvCxnSpPr>
        <p:spPr>
          <a:xfrm rot="10800000">
            <a:off x="1768050" y="2763350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3" name="Google Shape;1813;p64"/>
          <p:cNvCxnSpPr/>
          <p:nvPr/>
        </p:nvCxnSpPr>
        <p:spPr>
          <a:xfrm rot="10800000">
            <a:off x="1768050" y="1922938"/>
            <a:ext cx="3900" cy="76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4" name="Google Shape;181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5476" y="4349274"/>
            <a:ext cx="475200" cy="45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9364" y="2899237"/>
            <a:ext cx="309600" cy="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Google Shape;1816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8765" y="2024147"/>
            <a:ext cx="250800" cy="437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64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9" name="Google Shape;1819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64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2" name="Google Shape;1822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3" name="Google Shape;1823;p64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64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5" name="Google Shape;1825;p6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6" name="Google Shape;1826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27" name="Google Shape;1827;p64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8" name="Google Shape;1828;p6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29" name="Google Shape;1829;p64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0" name="Google Shape;1830;p64"/>
          <p:cNvSpPr txBox="1"/>
          <p:nvPr/>
        </p:nvSpPr>
        <p:spPr>
          <a:xfrm>
            <a:off x="4010575" y="3107100"/>
            <a:ext cx="252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 этих множителях содержится производная функции активации σ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слой </a:t>
            </a:r>
            <a:endParaRPr/>
          </a:p>
        </p:txBody>
      </p:sp>
      <p:cxnSp>
        <p:nvCxnSpPr>
          <p:cNvPr id="89" name="Google Shape;89;p20"/>
          <p:cNvCxnSpPr/>
          <p:nvPr/>
        </p:nvCxnSpPr>
        <p:spPr>
          <a:xfrm>
            <a:off x="1353050" y="3461625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20"/>
          <p:cNvSpPr txBox="1"/>
          <p:nvPr/>
        </p:nvSpPr>
        <p:spPr>
          <a:xfrm>
            <a:off x="217600" y="2815425"/>
            <a:ext cx="114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nput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Картинка/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эмбеддинг текста/…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4822825" y="3223175"/>
            <a:ext cx="99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4291689" y="3455194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20"/>
          <p:cNvSpPr txBox="1"/>
          <p:nvPr/>
        </p:nvSpPr>
        <p:spPr>
          <a:xfrm>
            <a:off x="311700" y="1253225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работает обычная нейросеть: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1940775" y="2700075"/>
            <a:ext cx="368400" cy="152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2031037" y="2762241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2031037" y="3090570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2031037" y="3935779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2031037" y="3418899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985895" y="3551110"/>
            <a:ext cx="2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930090" y="2834831"/>
            <a:ext cx="368400" cy="125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020352" y="2953426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3020352" y="3798634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020352" y="3281755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0"/>
          <p:cNvCxnSpPr>
            <a:stCxn id="95" idx="6"/>
            <a:endCxn id="101" idx="2"/>
          </p:cNvCxnSpPr>
          <p:nvPr/>
        </p:nvCxnSpPr>
        <p:spPr>
          <a:xfrm>
            <a:off x="2219137" y="2867091"/>
            <a:ext cx="8013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0"/>
          <p:cNvCxnSpPr>
            <a:stCxn id="95" idx="6"/>
            <a:endCxn id="103" idx="2"/>
          </p:cNvCxnSpPr>
          <p:nvPr/>
        </p:nvCxnSpPr>
        <p:spPr>
          <a:xfrm>
            <a:off x="2219137" y="2867091"/>
            <a:ext cx="8013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0"/>
          <p:cNvCxnSpPr>
            <a:stCxn id="95" idx="6"/>
            <a:endCxn id="102" idx="2"/>
          </p:cNvCxnSpPr>
          <p:nvPr/>
        </p:nvCxnSpPr>
        <p:spPr>
          <a:xfrm>
            <a:off x="2219137" y="2867091"/>
            <a:ext cx="80130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0"/>
          <p:cNvCxnSpPr>
            <a:stCxn id="96" idx="6"/>
            <a:endCxn id="101" idx="2"/>
          </p:cNvCxnSpPr>
          <p:nvPr/>
        </p:nvCxnSpPr>
        <p:spPr>
          <a:xfrm flipH="1" rot="10800000">
            <a:off x="2219137" y="3058320"/>
            <a:ext cx="8013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0"/>
          <p:cNvCxnSpPr>
            <a:stCxn id="96" idx="6"/>
            <a:endCxn id="103" idx="2"/>
          </p:cNvCxnSpPr>
          <p:nvPr/>
        </p:nvCxnSpPr>
        <p:spPr>
          <a:xfrm>
            <a:off x="2219137" y="3195420"/>
            <a:ext cx="801300" cy="1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0"/>
          <p:cNvCxnSpPr>
            <a:stCxn id="96" idx="6"/>
            <a:endCxn id="102" idx="2"/>
          </p:cNvCxnSpPr>
          <p:nvPr/>
        </p:nvCxnSpPr>
        <p:spPr>
          <a:xfrm>
            <a:off x="2219137" y="3195420"/>
            <a:ext cx="80130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0"/>
          <p:cNvCxnSpPr>
            <a:stCxn id="98" idx="6"/>
            <a:endCxn id="101" idx="2"/>
          </p:cNvCxnSpPr>
          <p:nvPr/>
        </p:nvCxnSpPr>
        <p:spPr>
          <a:xfrm flipH="1" rot="10800000">
            <a:off x="2219137" y="3058149"/>
            <a:ext cx="801300" cy="4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>
            <a:stCxn id="98" idx="6"/>
            <a:endCxn id="103" idx="2"/>
          </p:cNvCxnSpPr>
          <p:nvPr/>
        </p:nvCxnSpPr>
        <p:spPr>
          <a:xfrm flipH="1" rot="10800000">
            <a:off x="2219137" y="3386649"/>
            <a:ext cx="8013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>
            <a:stCxn id="98" idx="6"/>
            <a:endCxn id="102" idx="2"/>
          </p:cNvCxnSpPr>
          <p:nvPr/>
        </p:nvCxnSpPr>
        <p:spPr>
          <a:xfrm>
            <a:off x="2219137" y="3523749"/>
            <a:ext cx="801300" cy="3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>
            <a:stCxn id="97" idx="6"/>
            <a:endCxn id="101" idx="2"/>
          </p:cNvCxnSpPr>
          <p:nvPr/>
        </p:nvCxnSpPr>
        <p:spPr>
          <a:xfrm flipH="1" rot="10800000">
            <a:off x="2219137" y="3058129"/>
            <a:ext cx="801300" cy="9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>
            <a:stCxn id="97" idx="6"/>
            <a:endCxn id="103" idx="2"/>
          </p:cNvCxnSpPr>
          <p:nvPr/>
        </p:nvCxnSpPr>
        <p:spPr>
          <a:xfrm flipH="1" rot="10800000">
            <a:off x="2219137" y="3386629"/>
            <a:ext cx="801300" cy="6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>
            <a:stCxn id="97" idx="6"/>
            <a:endCxn id="102" idx="2"/>
          </p:cNvCxnSpPr>
          <p:nvPr/>
        </p:nvCxnSpPr>
        <p:spPr>
          <a:xfrm flipH="1" rot="10800000">
            <a:off x="2219137" y="3903529"/>
            <a:ext cx="8013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0"/>
          <p:cNvSpPr txBox="1"/>
          <p:nvPr/>
        </p:nvSpPr>
        <p:spPr>
          <a:xfrm>
            <a:off x="2975210" y="3414033"/>
            <a:ext cx="2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919405" y="3350327"/>
            <a:ext cx="188100" cy="209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843665" y="3276531"/>
            <a:ext cx="368400" cy="3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0"/>
          <p:cNvCxnSpPr>
            <a:stCxn id="101" idx="6"/>
            <a:endCxn id="117" idx="2"/>
          </p:cNvCxnSpPr>
          <p:nvPr/>
        </p:nvCxnSpPr>
        <p:spPr>
          <a:xfrm>
            <a:off x="3208452" y="3058276"/>
            <a:ext cx="71100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>
            <a:endCxn id="117" idx="2"/>
          </p:cNvCxnSpPr>
          <p:nvPr/>
        </p:nvCxnSpPr>
        <p:spPr>
          <a:xfrm>
            <a:off x="3219505" y="3376277"/>
            <a:ext cx="6999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>
            <a:endCxn id="117" idx="2"/>
          </p:cNvCxnSpPr>
          <p:nvPr/>
        </p:nvCxnSpPr>
        <p:spPr>
          <a:xfrm flipH="1" rot="10800000">
            <a:off x="3208405" y="3455177"/>
            <a:ext cx="7110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5" name="Google Shape;183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65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9" name="Google Shape;183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0" name="Google Shape;1840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65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2" name="Google Shape;1842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3" name="Google Shape;1843;p65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65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5" name="Google Shape;1845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6" name="Google Shape;184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47" name="Google Shape;1847;p65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8" name="Google Shape;1848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65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0" name="Google Shape;1850;p65"/>
          <p:cNvSpPr txBox="1"/>
          <p:nvPr/>
        </p:nvSpPr>
        <p:spPr>
          <a:xfrm>
            <a:off x="4010575" y="3107100"/>
            <a:ext cx="2526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 этих множителях содержится производная функции активации σ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1" name="Google Shape;1851;p65"/>
          <p:cNvSpPr txBox="1"/>
          <p:nvPr/>
        </p:nvSpPr>
        <p:spPr>
          <a:xfrm>
            <a:off x="311112" y="3850700"/>
            <a:ext cx="278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Сигмоидная функция активации и ее производная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2" name="Google Shape;1852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79940" y="330724"/>
            <a:ext cx="1251434" cy="65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3" name="Google Shape;1853;p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1173330"/>
            <a:ext cx="3369275" cy="259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65"/>
          <p:cNvSpPr/>
          <p:nvPr/>
        </p:nvSpPr>
        <p:spPr>
          <a:xfrm>
            <a:off x="130550" y="1192325"/>
            <a:ext cx="9051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9" name="Google Shape;185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0" name="Google Shape;186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66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3" name="Google Shape;186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66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6" name="Google Shape;1866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p66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66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9" name="Google Shape;1869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66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2" name="Google Shape;1872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73" name="Google Shape;1873;p66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4" name="Google Shape;1874;p66"/>
          <p:cNvSpPr/>
          <p:nvPr/>
        </p:nvSpPr>
        <p:spPr>
          <a:xfrm>
            <a:off x="130550" y="1192325"/>
            <a:ext cx="9051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5" name="Google Shape;1875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550" y="3204425"/>
            <a:ext cx="467400" cy="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66"/>
          <p:cNvSpPr txBox="1"/>
          <p:nvPr/>
        </p:nvSpPr>
        <p:spPr>
          <a:xfrm>
            <a:off x="4089550" y="3476650"/>
            <a:ext cx="221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Значение элементов этой матрицы может быть очень большим 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7" name="Google Shape;1877;p66"/>
          <p:cNvSpPr txBox="1"/>
          <p:nvPr/>
        </p:nvSpPr>
        <p:spPr>
          <a:xfrm>
            <a:off x="525061" y="3593150"/>
            <a:ext cx="242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активации ReLU и ее производная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8" name="Google Shape;1878;p66"/>
          <p:cNvSpPr/>
          <p:nvPr/>
        </p:nvSpPr>
        <p:spPr>
          <a:xfrm>
            <a:off x="-52200" y="3593141"/>
            <a:ext cx="277500" cy="3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9" name="Google Shape;1879;p6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7317" y="714524"/>
            <a:ext cx="1408530" cy="43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175" y="1262575"/>
            <a:ext cx="3261076" cy="24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66"/>
          <p:cNvSpPr/>
          <p:nvPr/>
        </p:nvSpPr>
        <p:spPr>
          <a:xfrm>
            <a:off x="1460323" y="1204631"/>
            <a:ext cx="793500" cy="33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6" name="Google Shape;18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p67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0" name="Google Shape;189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67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3" name="Google Shape;1893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p67"/>
          <p:cNvSpPr/>
          <p:nvPr/>
        </p:nvSpPr>
        <p:spPr>
          <a:xfrm rot="-5400000">
            <a:off x="4891893" y="2288738"/>
            <a:ext cx="127200" cy="159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67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6" name="Google Shape;1896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7" name="Google Shape;189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p67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9" name="Google Shape;1899;p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00" name="Google Shape;1900;p67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1" name="Google Shape;1901;p67"/>
          <p:cNvSpPr/>
          <p:nvPr/>
        </p:nvSpPr>
        <p:spPr>
          <a:xfrm>
            <a:off x="130550" y="1192325"/>
            <a:ext cx="9051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2" name="Google Shape;1902;p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1550" y="3204425"/>
            <a:ext cx="467400" cy="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3" name="Google Shape;1903;p67"/>
          <p:cNvSpPr txBox="1"/>
          <p:nvPr/>
        </p:nvSpPr>
        <p:spPr>
          <a:xfrm>
            <a:off x="525061" y="3593150"/>
            <a:ext cx="242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активации ReLU и ее производная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4" name="Google Shape;1904;p67"/>
          <p:cNvSpPr/>
          <p:nvPr/>
        </p:nvSpPr>
        <p:spPr>
          <a:xfrm>
            <a:off x="-52200" y="3593141"/>
            <a:ext cx="277500" cy="3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5" name="Google Shape;1905;p6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7317" y="714524"/>
            <a:ext cx="1408530" cy="43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6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175" y="1262575"/>
            <a:ext cx="3261076" cy="24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67"/>
          <p:cNvSpPr/>
          <p:nvPr/>
        </p:nvSpPr>
        <p:spPr>
          <a:xfrm>
            <a:off x="1460323" y="1204631"/>
            <a:ext cx="793500" cy="33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7"/>
          <p:cNvSpPr txBox="1"/>
          <p:nvPr/>
        </p:nvSpPr>
        <p:spPr>
          <a:xfrm>
            <a:off x="3639150" y="3516025"/>
            <a:ext cx="3455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Для длинных входных последовательностей с функцией активации ReLU характерна проблема </a:t>
            </a:r>
            <a:r>
              <a:rPr b="1" i="1"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взрыва градиентов</a:t>
            </a:r>
            <a:endParaRPr b="1" i="1"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3" name="Google Shape;191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Google Shape;1916;p68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7" name="Google Shape;1917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19" name="Google Shape;1919;p68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0" name="Google Shape;1920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p68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2" name="Google Shape;1922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68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5" name="Google Shape;1925;p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p68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7" name="Google Shape;1927;p68"/>
          <p:cNvSpPr/>
          <p:nvPr/>
        </p:nvSpPr>
        <p:spPr>
          <a:xfrm>
            <a:off x="130550" y="1192325"/>
            <a:ext cx="905100" cy="58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68"/>
          <p:cNvSpPr txBox="1"/>
          <p:nvPr/>
        </p:nvSpPr>
        <p:spPr>
          <a:xfrm>
            <a:off x="525061" y="3593150"/>
            <a:ext cx="242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активации ReLU и ее производная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9" name="Google Shape;1929;p68"/>
          <p:cNvSpPr/>
          <p:nvPr/>
        </p:nvSpPr>
        <p:spPr>
          <a:xfrm>
            <a:off x="-52200" y="3593141"/>
            <a:ext cx="277500" cy="3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0" name="Google Shape;1930;p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7317" y="714524"/>
            <a:ext cx="1408530" cy="43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6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175" y="1262575"/>
            <a:ext cx="3261076" cy="24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68"/>
          <p:cNvSpPr/>
          <p:nvPr/>
        </p:nvSpPr>
        <p:spPr>
          <a:xfrm>
            <a:off x="1460323" y="1204631"/>
            <a:ext cx="793500" cy="332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68"/>
          <p:cNvSpPr txBox="1"/>
          <p:nvPr/>
        </p:nvSpPr>
        <p:spPr>
          <a:xfrm>
            <a:off x="3618925" y="3150050"/>
            <a:ext cx="295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Еще один минус RELU — он не ограничивает распределение выхода слоя. 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Распределение вектора h может меняться в течение времени, что ухудшает работу нейросети.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34" name="Google Shape;1934;p6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89276" y="3975650"/>
            <a:ext cx="221350" cy="26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9" name="Google Shape;19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1" name="Google Shape;194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p69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3" name="Google Shape;194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69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6" name="Google Shape;1946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p69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8" name="Google Shape;1948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p69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51" name="Google Shape;1951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52" name="Google Shape;1952;p69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3" name="Google Shape;1953;p69"/>
          <p:cNvSpPr txBox="1"/>
          <p:nvPr/>
        </p:nvSpPr>
        <p:spPr>
          <a:xfrm>
            <a:off x="225300" y="1182288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бороться?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Против взрыва градиентов: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Gradient clipping;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Против затухания градиентов: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Модели нейрона GRU, LSTM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целом: использовать функцию активации Tanh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00" y="366775"/>
            <a:ext cx="2331209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75" y="1775835"/>
            <a:ext cx="250800" cy="20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0" name="Google Shape;196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675" y="1084888"/>
            <a:ext cx="295205" cy="245570"/>
          </a:xfrm>
          <a:prstGeom prst="rect">
            <a:avLst/>
          </a:prstGeom>
          <a:noFill/>
          <a:ln>
            <a:noFill/>
          </a:ln>
        </p:spPr>
      </p:pic>
      <p:sp>
        <p:nvSpPr>
          <p:cNvPr id="1961" name="Google Shape;1961;p70"/>
          <p:cNvSpPr/>
          <p:nvPr/>
        </p:nvSpPr>
        <p:spPr>
          <a:xfrm>
            <a:off x="4820408" y="1748156"/>
            <a:ext cx="6693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2" name="Google Shape;196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3" name="Google Shape;1963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5642" y="910075"/>
            <a:ext cx="149941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70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5" name="Google Shape;1965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152" y="2329856"/>
            <a:ext cx="2632808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6" name="Google Shape;1966;p70"/>
          <p:cNvSpPr txBox="1"/>
          <p:nvPr/>
        </p:nvSpPr>
        <p:spPr>
          <a:xfrm>
            <a:off x="3201175" y="2520907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67" name="Google Shape;1967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4640" y="2581060"/>
            <a:ext cx="221371" cy="24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5641" y="1537324"/>
            <a:ext cx="2526942" cy="6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969" name="Google Shape;1969;p70"/>
          <p:cNvSpPr txBox="1"/>
          <p:nvPr/>
        </p:nvSpPr>
        <p:spPr>
          <a:xfrm>
            <a:off x="6102584" y="1708160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0" name="Google Shape;1970;p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8936" y="1637689"/>
            <a:ext cx="2747247" cy="598693"/>
          </a:xfrm>
          <a:prstGeom prst="rect">
            <a:avLst/>
          </a:prstGeom>
          <a:noFill/>
          <a:ln>
            <a:noFill/>
          </a:ln>
        </p:spPr>
      </p:pic>
      <p:sp>
        <p:nvSpPr>
          <p:cNvPr id="1971" name="Google Shape;1971;p70"/>
          <p:cNvSpPr txBox="1"/>
          <p:nvPr/>
        </p:nvSpPr>
        <p:spPr>
          <a:xfrm>
            <a:off x="6308958" y="1754098"/>
            <a:ext cx="3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2" name="Google Shape;1972;p7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3500" y="910075"/>
            <a:ext cx="3037676" cy="249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70"/>
          <p:cNvSpPr txBox="1"/>
          <p:nvPr/>
        </p:nvSpPr>
        <p:spPr>
          <a:xfrm>
            <a:off x="782829" y="3498932"/>
            <a:ext cx="195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Производные сигмоиды и tanh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71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71"/>
          <p:cNvSpPr txBox="1"/>
          <p:nvPr/>
        </p:nvSpPr>
        <p:spPr>
          <a:xfrm>
            <a:off x="1920951" y="5807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0" name="Google Shape;1980;p71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1" name="Google Shape;1981;p71"/>
          <p:cNvSpPr txBox="1"/>
          <p:nvPr/>
        </p:nvSpPr>
        <p:spPr>
          <a:xfrm>
            <a:off x="1115050" y="15777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2" name="Google Shape;1982;p71"/>
          <p:cNvSpPr txBox="1"/>
          <p:nvPr/>
        </p:nvSpPr>
        <p:spPr>
          <a:xfrm>
            <a:off x="200400" y="160085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3" name="Google Shape;1983;p71"/>
          <p:cNvSpPr/>
          <p:nvPr/>
        </p:nvSpPr>
        <p:spPr>
          <a:xfrm>
            <a:off x="554375" y="14010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71"/>
          <p:cNvSpPr txBox="1"/>
          <p:nvPr/>
        </p:nvSpPr>
        <p:spPr>
          <a:xfrm>
            <a:off x="554375" y="13623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85" name="Google Shape;1985;p71"/>
          <p:cNvCxnSpPr/>
          <p:nvPr/>
        </p:nvCxnSpPr>
        <p:spPr>
          <a:xfrm>
            <a:off x="1493175" y="1800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6" name="Google Shape;1986;p71"/>
          <p:cNvSpPr/>
          <p:nvPr/>
        </p:nvSpPr>
        <p:spPr>
          <a:xfrm>
            <a:off x="1876575" y="15747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71"/>
          <p:cNvSpPr txBox="1"/>
          <p:nvPr/>
        </p:nvSpPr>
        <p:spPr>
          <a:xfrm>
            <a:off x="1920951" y="15956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8" name="Google Shape;1988;p71"/>
          <p:cNvSpPr txBox="1"/>
          <p:nvPr/>
        </p:nvSpPr>
        <p:spPr>
          <a:xfrm>
            <a:off x="131725" y="26158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9" name="Google Shape;1989;p71"/>
          <p:cNvSpPr/>
          <p:nvPr/>
        </p:nvSpPr>
        <p:spPr>
          <a:xfrm>
            <a:off x="554375" y="24049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71"/>
          <p:cNvSpPr txBox="1"/>
          <p:nvPr/>
        </p:nvSpPr>
        <p:spPr>
          <a:xfrm>
            <a:off x="554375" y="23662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1" name="Google Shape;1991;p71"/>
          <p:cNvSpPr txBox="1"/>
          <p:nvPr/>
        </p:nvSpPr>
        <p:spPr>
          <a:xfrm>
            <a:off x="1115050" y="25773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2" name="Google Shape;1992;p71"/>
          <p:cNvCxnSpPr/>
          <p:nvPr/>
        </p:nvCxnSpPr>
        <p:spPr>
          <a:xfrm>
            <a:off x="1493175" y="2803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3" name="Google Shape;1993;p71"/>
          <p:cNvCxnSpPr/>
          <p:nvPr/>
        </p:nvCxnSpPr>
        <p:spPr>
          <a:xfrm flipH="1">
            <a:off x="2113732" y="2239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4" name="Google Shape;1994;p71"/>
          <p:cNvSpPr/>
          <p:nvPr/>
        </p:nvSpPr>
        <p:spPr>
          <a:xfrm>
            <a:off x="1876575" y="2562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71"/>
          <p:cNvSpPr txBox="1"/>
          <p:nvPr/>
        </p:nvSpPr>
        <p:spPr>
          <a:xfrm>
            <a:off x="1920951" y="2583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6" name="Google Shape;1996;p71"/>
          <p:cNvSpPr txBox="1"/>
          <p:nvPr/>
        </p:nvSpPr>
        <p:spPr>
          <a:xfrm>
            <a:off x="60900" y="3979975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7" name="Google Shape;1997;p71"/>
          <p:cNvSpPr/>
          <p:nvPr/>
        </p:nvSpPr>
        <p:spPr>
          <a:xfrm>
            <a:off x="554375" y="376472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71"/>
          <p:cNvSpPr txBox="1"/>
          <p:nvPr/>
        </p:nvSpPr>
        <p:spPr>
          <a:xfrm>
            <a:off x="554375" y="372602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9" name="Google Shape;1999;p71"/>
          <p:cNvSpPr txBox="1"/>
          <p:nvPr/>
        </p:nvSpPr>
        <p:spPr>
          <a:xfrm>
            <a:off x="1115050" y="394142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0" name="Google Shape;2000;p71"/>
          <p:cNvCxnSpPr/>
          <p:nvPr/>
        </p:nvCxnSpPr>
        <p:spPr>
          <a:xfrm>
            <a:off x="1493163" y="41730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1" name="Google Shape;2001;p71"/>
          <p:cNvCxnSpPr/>
          <p:nvPr/>
        </p:nvCxnSpPr>
        <p:spPr>
          <a:xfrm flipH="1">
            <a:off x="2113720" y="3609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2" name="Google Shape;2002;p71"/>
          <p:cNvSpPr/>
          <p:nvPr/>
        </p:nvSpPr>
        <p:spPr>
          <a:xfrm>
            <a:off x="1876563" y="39325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71"/>
          <p:cNvSpPr txBox="1"/>
          <p:nvPr/>
        </p:nvSpPr>
        <p:spPr>
          <a:xfrm>
            <a:off x="1920938" y="39535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4" name="Google Shape;2004;p71"/>
          <p:cNvSpPr txBox="1"/>
          <p:nvPr/>
        </p:nvSpPr>
        <p:spPr>
          <a:xfrm>
            <a:off x="1952466" y="32276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5" name="Google Shape;2005;p71"/>
          <p:cNvCxnSpPr/>
          <p:nvPr/>
        </p:nvCxnSpPr>
        <p:spPr>
          <a:xfrm flipH="1">
            <a:off x="2109107" y="3117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6" name="Google Shape;2006;p71"/>
          <p:cNvCxnSpPr/>
          <p:nvPr/>
        </p:nvCxnSpPr>
        <p:spPr>
          <a:xfrm>
            <a:off x="2435463" y="41324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7" name="Google Shape;2007;p71"/>
          <p:cNvSpPr/>
          <p:nvPr/>
        </p:nvSpPr>
        <p:spPr>
          <a:xfrm>
            <a:off x="2836625" y="39108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71"/>
          <p:cNvSpPr txBox="1"/>
          <p:nvPr/>
        </p:nvSpPr>
        <p:spPr>
          <a:xfrm>
            <a:off x="2836625" y="810575"/>
            <a:ext cx="32688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В конце обработки длинного предложения вся информация о начале предложения должна содержаться в одном векторе h фиксированного размера.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К концу длинного предложения h начинает “забывать” информацию из начала.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72"/>
          <p:cNvSpPr txBox="1"/>
          <p:nvPr/>
        </p:nvSpPr>
        <p:spPr>
          <a:xfrm>
            <a:off x="983325" y="13489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4" name="Google Shape;2014;p72"/>
          <p:cNvSpPr txBox="1"/>
          <p:nvPr/>
        </p:nvSpPr>
        <p:spPr>
          <a:xfrm>
            <a:off x="68675" y="1372075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5" name="Google Shape;2015;p72"/>
          <p:cNvSpPr/>
          <p:nvPr/>
        </p:nvSpPr>
        <p:spPr>
          <a:xfrm>
            <a:off x="422650" y="11722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72"/>
          <p:cNvSpPr txBox="1"/>
          <p:nvPr/>
        </p:nvSpPr>
        <p:spPr>
          <a:xfrm>
            <a:off x="422650" y="11335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72"/>
          <p:cNvSpPr/>
          <p:nvPr/>
        </p:nvSpPr>
        <p:spPr>
          <a:xfrm>
            <a:off x="1744850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72"/>
          <p:cNvSpPr txBox="1"/>
          <p:nvPr/>
        </p:nvSpPr>
        <p:spPr>
          <a:xfrm>
            <a:off x="1789226" y="399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9" name="Google Shape;2019;p72"/>
          <p:cNvSpPr/>
          <p:nvPr/>
        </p:nvSpPr>
        <p:spPr>
          <a:xfrm>
            <a:off x="2658324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72"/>
          <p:cNvSpPr txBox="1"/>
          <p:nvPr/>
        </p:nvSpPr>
        <p:spPr>
          <a:xfrm>
            <a:off x="2682217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1" name="Google Shape;2021;p72"/>
          <p:cNvSpPr/>
          <p:nvPr/>
        </p:nvSpPr>
        <p:spPr>
          <a:xfrm>
            <a:off x="4448629" y="3785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72"/>
          <p:cNvSpPr txBox="1"/>
          <p:nvPr/>
        </p:nvSpPr>
        <p:spPr>
          <a:xfrm>
            <a:off x="4458272" y="3939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3" name="Google Shape;2023;p72"/>
          <p:cNvSpPr txBox="1"/>
          <p:nvPr/>
        </p:nvSpPr>
        <p:spPr>
          <a:xfrm>
            <a:off x="173100" y="116650"/>
            <a:ext cx="143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cat is sitting on the mat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4" name="Google Shape;2024;p72"/>
          <p:cNvSpPr txBox="1"/>
          <p:nvPr/>
        </p:nvSpPr>
        <p:spPr>
          <a:xfrm>
            <a:off x="3672691" y="45751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5" name="Google Shape;2025;p72"/>
          <p:cNvCxnSpPr/>
          <p:nvPr/>
        </p:nvCxnSpPr>
        <p:spPr>
          <a:xfrm flipH="1">
            <a:off x="1982007" y="10227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6" name="Google Shape;2026;p72"/>
          <p:cNvCxnSpPr/>
          <p:nvPr/>
        </p:nvCxnSpPr>
        <p:spPr>
          <a:xfrm>
            <a:off x="1361450" y="15721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7" name="Google Shape;2027;p72"/>
          <p:cNvSpPr/>
          <p:nvPr/>
        </p:nvSpPr>
        <p:spPr>
          <a:xfrm>
            <a:off x="1744850" y="13459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72"/>
          <p:cNvSpPr txBox="1"/>
          <p:nvPr/>
        </p:nvSpPr>
        <p:spPr>
          <a:xfrm>
            <a:off x="1789226" y="13668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9" name="Google Shape;2029;p72"/>
          <p:cNvCxnSpPr/>
          <p:nvPr/>
        </p:nvCxnSpPr>
        <p:spPr>
          <a:xfrm>
            <a:off x="2276400" y="15675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0" name="Google Shape;2030;p72"/>
          <p:cNvSpPr txBox="1"/>
          <p:nvPr/>
        </p:nvSpPr>
        <p:spPr>
          <a:xfrm>
            <a:off x="2222438" y="11722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1" name="Google Shape;2031;p72"/>
          <p:cNvCxnSpPr/>
          <p:nvPr/>
        </p:nvCxnSpPr>
        <p:spPr>
          <a:xfrm flipH="1">
            <a:off x="2919382" y="9952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2" name="Google Shape;2032;p72"/>
          <p:cNvSpPr/>
          <p:nvPr/>
        </p:nvSpPr>
        <p:spPr>
          <a:xfrm>
            <a:off x="2682225" y="13184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72"/>
          <p:cNvSpPr txBox="1"/>
          <p:nvPr/>
        </p:nvSpPr>
        <p:spPr>
          <a:xfrm>
            <a:off x="2726601" y="13394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4" name="Google Shape;2034;p72"/>
          <p:cNvCxnSpPr/>
          <p:nvPr/>
        </p:nvCxnSpPr>
        <p:spPr>
          <a:xfrm>
            <a:off x="3213775" y="15400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5" name="Google Shape;2035;p72"/>
          <p:cNvSpPr txBox="1"/>
          <p:nvPr/>
        </p:nvSpPr>
        <p:spPr>
          <a:xfrm>
            <a:off x="3159813" y="11447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6" name="Google Shape;2036;p72"/>
          <p:cNvSpPr txBox="1"/>
          <p:nvPr/>
        </p:nvSpPr>
        <p:spPr>
          <a:xfrm>
            <a:off x="3619591" y="13470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37" name="Google Shape;2037;p72"/>
          <p:cNvCxnSpPr/>
          <p:nvPr/>
        </p:nvCxnSpPr>
        <p:spPr>
          <a:xfrm flipH="1">
            <a:off x="4678670" y="9677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8" name="Google Shape;2038;p72"/>
          <p:cNvSpPr/>
          <p:nvPr/>
        </p:nvSpPr>
        <p:spPr>
          <a:xfrm>
            <a:off x="4441513" y="12909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72"/>
          <p:cNvSpPr txBox="1"/>
          <p:nvPr/>
        </p:nvSpPr>
        <p:spPr>
          <a:xfrm>
            <a:off x="4485888" y="13119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0" name="Google Shape;2040;p72"/>
          <p:cNvCxnSpPr/>
          <p:nvPr/>
        </p:nvCxnSpPr>
        <p:spPr>
          <a:xfrm>
            <a:off x="4973063" y="15125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1" name="Google Shape;2041;p72"/>
          <p:cNvSpPr txBox="1"/>
          <p:nvPr/>
        </p:nvSpPr>
        <p:spPr>
          <a:xfrm>
            <a:off x="4919100" y="11173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2" name="Google Shape;2042;p72"/>
          <p:cNvSpPr txBox="1"/>
          <p:nvPr/>
        </p:nvSpPr>
        <p:spPr>
          <a:xfrm>
            <a:off x="0" y="2387100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3" name="Google Shape;2043;p72"/>
          <p:cNvSpPr/>
          <p:nvPr/>
        </p:nvSpPr>
        <p:spPr>
          <a:xfrm>
            <a:off x="422650" y="21761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72"/>
          <p:cNvSpPr txBox="1"/>
          <p:nvPr/>
        </p:nvSpPr>
        <p:spPr>
          <a:xfrm>
            <a:off x="422650" y="21374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5" name="Google Shape;2045;p72"/>
          <p:cNvSpPr txBox="1"/>
          <p:nvPr/>
        </p:nvSpPr>
        <p:spPr>
          <a:xfrm>
            <a:off x="983325" y="23485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46" name="Google Shape;2046;p72"/>
          <p:cNvCxnSpPr/>
          <p:nvPr/>
        </p:nvCxnSpPr>
        <p:spPr>
          <a:xfrm>
            <a:off x="1361450" y="25745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7" name="Google Shape;2047;p72"/>
          <p:cNvCxnSpPr/>
          <p:nvPr/>
        </p:nvCxnSpPr>
        <p:spPr>
          <a:xfrm flipH="1">
            <a:off x="1982007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8" name="Google Shape;2048;p72"/>
          <p:cNvSpPr/>
          <p:nvPr/>
        </p:nvSpPr>
        <p:spPr>
          <a:xfrm>
            <a:off x="1744850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72"/>
          <p:cNvSpPr txBox="1"/>
          <p:nvPr/>
        </p:nvSpPr>
        <p:spPr>
          <a:xfrm>
            <a:off x="1789226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0" name="Google Shape;2050;p72"/>
          <p:cNvCxnSpPr/>
          <p:nvPr/>
        </p:nvCxnSpPr>
        <p:spPr>
          <a:xfrm>
            <a:off x="2276400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1" name="Google Shape;2051;p72"/>
          <p:cNvSpPr txBox="1"/>
          <p:nvPr/>
        </p:nvSpPr>
        <p:spPr>
          <a:xfrm>
            <a:off x="2222438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2" name="Google Shape;2052;p72"/>
          <p:cNvCxnSpPr/>
          <p:nvPr/>
        </p:nvCxnSpPr>
        <p:spPr>
          <a:xfrm flipH="1">
            <a:off x="2919382" y="20107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3" name="Google Shape;2053;p72"/>
          <p:cNvSpPr/>
          <p:nvPr/>
        </p:nvSpPr>
        <p:spPr>
          <a:xfrm>
            <a:off x="2682225" y="23340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72"/>
          <p:cNvSpPr txBox="1"/>
          <p:nvPr/>
        </p:nvSpPr>
        <p:spPr>
          <a:xfrm>
            <a:off x="2726601" y="23549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5" name="Google Shape;2055;p72"/>
          <p:cNvCxnSpPr/>
          <p:nvPr/>
        </p:nvCxnSpPr>
        <p:spPr>
          <a:xfrm>
            <a:off x="3213775" y="25555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6" name="Google Shape;2056;p72"/>
          <p:cNvSpPr txBox="1"/>
          <p:nvPr/>
        </p:nvSpPr>
        <p:spPr>
          <a:xfrm>
            <a:off x="3159813" y="2160350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7" name="Google Shape;2057;p72"/>
          <p:cNvSpPr txBox="1"/>
          <p:nvPr/>
        </p:nvSpPr>
        <p:spPr>
          <a:xfrm>
            <a:off x="3617203" y="23576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8" name="Google Shape;2058;p72"/>
          <p:cNvCxnSpPr/>
          <p:nvPr/>
        </p:nvCxnSpPr>
        <p:spPr>
          <a:xfrm flipH="1">
            <a:off x="4676282" y="1978338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9" name="Google Shape;2059;p72"/>
          <p:cNvSpPr/>
          <p:nvPr/>
        </p:nvSpPr>
        <p:spPr>
          <a:xfrm>
            <a:off x="4439125" y="230156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72"/>
          <p:cNvSpPr txBox="1"/>
          <p:nvPr/>
        </p:nvSpPr>
        <p:spPr>
          <a:xfrm>
            <a:off x="4483501" y="2322530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1" name="Google Shape;2061;p72"/>
          <p:cNvCxnSpPr/>
          <p:nvPr/>
        </p:nvCxnSpPr>
        <p:spPr>
          <a:xfrm>
            <a:off x="4970675" y="2523155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2" name="Google Shape;2062;p72"/>
          <p:cNvSpPr txBox="1"/>
          <p:nvPr/>
        </p:nvSpPr>
        <p:spPr>
          <a:xfrm>
            <a:off x="4916713" y="2127913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3" name="Google Shape;2063;p72"/>
          <p:cNvSpPr txBox="1"/>
          <p:nvPr/>
        </p:nvSpPr>
        <p:spPr>
          <a:xfrm>
            <a:off x="-70825" y="3751200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4" name="Google Shape;2064;p72"/>
          <p:cNvSpPr/>
          <p:nvPr/>
        </p:nvSpPr>
        <p:spPr>
          <a:xfrm>
            <a:off x="422650" y="353595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72"/>
          <p:cNvSpPr txBox="1"/>
          <p:nvPr/>
        </p:nvSpPr>
        <p:spPr>
          <a:xfrm>
            <a:off x="422650" y="349725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6" name="Google Shape;2066;p72"/>
          <p:cNvSpPr txBox="1"/>
          <p:nvPr/>
        </p:nvSpPr>
        <p:spPr>
          <a:xfrm>
            <a:off x="983325" y="371265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7" name="Google Shape;2067;p72"/>
          <p:cNvCxnSpPr/>
          <p:nvPr/>
        </p:nvCxnSpPr>
        <p:spPr>
          <a:xfrm>
            <a:off x="1361438" y="394431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8" name="Google Shape;2068;p72"/>
          <p:cNvCxnSpPr/>
          <p:nvPr/>
        </p:nvCxnSpPr>
        <p:spPr>
          <a:xfrm flipH="1">
            <a:off x="1981995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9" name="Google Shape;2069;p72"/>
          <p:cNvSpPr/>
          <p:nvPr/>
        </p:nvSpPr>
        <p:spPr>
          <a:xfrm>
            <a:off x="1744838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72"/>
          <p:cNvSpPr txBox="1"/>
          <p:nvPr/>
        </p:nvSpPr>
        <p:spPr>
          <a:xfrm>
            <a:off x="1789213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1" name="Google Shape;2071;p72"/>
          <p:cNvCxnSpPr/>
          <p:nvPr/>
        </p:nvCxnSpPr>
        <p:spPr>
          <a:xfrm>
            <a:off x="2276388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2" name="Google Shape;2072;p72"/>
          <p:cNvSpPr txBox="1"/>
          <p:nvPr/>
        </p:nvSpPr>
        <p:spPr>
          <a:xfrm>
            <a:off x="2222425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3" name="Google Shape;2073;p72"/>
          <p:cNvCxnSpPr/>
          <p:nvPr/>
        </p:nvCxnSpPr>
        <p:spPr>
          <a:xfrm flipH="1">
            <a:off x="2919370" y="338055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4" name="Google Shape;2074;p72"/>
          <p:cNvSpPr/>
          <p:nvPr/>
        </p:nvSpPr>
        <p:spPr>
          <a:xfrm>
            <a:off x="2682213" y="370377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72"/>
          <p:cNvSpPr txBox="1"/>
          <p:nvPr/>
        </p:nvSpPr>
        <p:spPr>
          <a:xfrm>
            <a:off x="2726588" y="37247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6" name="Google Shape;2076;p72"/>
          <p:cNvCxnSpPr/>
          <p:nvPr/>
        </p:nvCxnSpPr>
        <p:spPr>
          <a:xfrm>
            <a:off x="3213763" y="39253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7" name="Google Shape;2077;p72"/>
          <p:cNvSpPr txBox="1"/>
          <p:nvPr/>
        </p:nvSpPr>
        <p:spPr>
          <a:xfrm>
            <a:off x="3159800" y="35301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8" name="Google Shape;2078;p72"/>
          <p:cNvSpPr txBox="1"/>
          <p:nvPr/>
        </p:nvSpPr>
        <p:spPr>
          <a:xfrm>
            <a:off x="3617191" y="3727437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79" name="Google Shape;2079;p72"/>
          <p:cNvCxnSpPr/>
          <p:nvPr/>
        </p:nvCxnSpPr>
        <p:spPr>
          <a:xfrm flipH="1">
            <a:off x="4676270" y="3348113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0" name="Google Shape;2080;p72"/>
          <p:cNvSpPr/>
          <p:nvPr/>
        </p:nvSpPr>
        <p:spPr>
          <a:xfrm>
            <a:off x="4439113" y="36713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72"/>
          <p:cNvSpPr txBox="1"/>
          <p:nvPr/>
        </p:nvSpPr>
        <p:spPr>
          <a:xfrm>
            <a:off x="4483488" y="36923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2" name="Google Shape;2082;p72"/>
          <p:cNvCxnSpPr/>
          <p:nvPr/>
        </p:nvCxnSpPr>
        <p:spPr>
          <a:xfrm>
            <a:off x="4970663" y="3892930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3" name="Google Shape;2083;p72"/>
          <p:cNvSpPr txBox="1"/>
          <p:nvPr/>
        </p:nvSpPr>
        <p:spPr>
          <a:xfrm>
            <a:off x="4916700" y="3497688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500">
                <a:latin typeface="Lato"/>
                <a:ea typeface="Lato"/>
                <a:cs typeface="Lato"/>
                <a:sym typeface="Lato"/>
              </a:rPr>
              <a:t>n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4" name="Google Shape;2084;p72"/>
          <p:cNvSpPr txBox="1"/>
          <p:nvPr/>
        </p:nvSpPr>
        <p:spPr>
          <a:xfrm>
            <a:off x="1820741" y="29988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5" name="Google Shape;2085;p72"/>
          <p:cNvSpPr txBox="1"/>
          <p:nvPr/>
        </p:nvSpPr>
        <p:spPr>
          <a:xfrm>
            <a:off x="2769516" y="2971349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6" name="Google Shape;2086;p72"/>
          <p:cNvSpPr txBox="1"/>
          <p:nvPr/>
        </p:nvSpPr>
        <p:spPr>
          <a:xfrm>
            <a:off x="4554066" y="2971362"/>
            <a:ext cx="3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87" name="Google Shape;2087;p72"/>
          <p:cNvCxnSpPr/>
          <p:nvPr/>
        </p:nvCxnSpPr>
        <p:spPr>
          <a:xfrm flipH="1">
            <a:off x="1977382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8" name="Google Shape;2088;p72"/>
          <p:cNvCxnSpPr/>
          <p:nvPr/>
        </p:nvCxnSpPr>
        <p:spPr>
          <a:xfrm flipH="1">
            <a:off x="2930770" y="28889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9" name="Google Shape;2089;p72"/>
          <p:cNvCxnSpPr/>
          <p:nvPr/>
        </p:nvCxnSpPr>
        <p:spPr>
          <a:xfrm flipH="1">
            <a:off x="4676307" y="28353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0" name="Google Shape;2090;p72"/>
          <p:cNvCxnSpPr/>
          <p:nvPr/>
        </p:nvCxnSpPr>
        <p:spPr>
          <a:xfrm>
            <a:off x="5955500" y="3900050"/>
            <a:ext cx="34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1" name="Google Shape;2091;p72"/>
          <p:cNvSpPr txBox="1"/>
          <p:nvPr/>
        </p:nvSpPr>
        <p:spPr>
          <a:xfrm>
            <a:off x="6372300" y="3694450"/>
            <a:ext cx="6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ŷ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2" name="Google Shape;2092;p72"/>
          <p:cNvSpPr txBox="1"/>
          <p:nvPr/>
        </p:nvSpPr>
        <p:spPr>
          <a:xfrm>
            <a:off x="5306550" y="4083850"/>
            <a:ext cx="1328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i="1" lang="en" sz="1700">
                <a:latin typeface="Montserrat"/>
                <a:ea typeface="Montserrat"/>
                <a:cs typeface="Montserrat"/>
                <a:sym typeface="Montserrat"/>
              </a:rPr>
              <a:t>fc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3" name="Google Shape;2093;p72"/>
          <p:cNvSpPr/>
          <p:nvPr/>
        </p:nvSpPr>
        <p:spPr>
          <a:xfrm>
            <a:off x="5406688" y="36712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4" name="Google Shape;2094;p72"/>
          <p:cNvCxnSpPr/>
          <p:nvPr/>
        </p:nvCxnSpPr>
        <p:spPr>
          <a:xfrm flipH="1">
            <a:off x="8781375" y="269800"/>
            <a:ext cx="8700" cy="4612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5" name="Google Shape;2095;p72"/>
          <p:cNvSpPr txBox="1"/>
          <p:nvPr/>
        </p:nvSpPr>
        <p:spPr>
          <a:xfrm rot="-5400000">
            <a:off x="8082175" y="25301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время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73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1" name="Google Shape;2101;p73"/>
          <p:cNvSpPr txBox="1"/>
          <p:nvPr/>
        </p:nvSpPr>
        <p:spPr>
          <a:xfrm>
            <a:off x="200400" y="1553400"/>
            <a:ext cx="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2" name="Google Shape;2102;p73"/>
          <p:cNvSpPr/>
          <p:nvPr/>
        </p:nvSpPr>
        <p:spPr>
          <a:xfrm>
            <a:off x="554375" y="1353600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73"/>
          <p:cNvSpPr txBox="1"/>
          <p:nvPr/>
        </p:nvSpPr>
        <p:spPr>
          <a:xfrm>
            <a:off x="554375" y="1314900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-1.34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2.34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4" name="Google Shape;2104;p73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73"/>
          <p:cNvSpPr txBox="1"/>
          <p:nvPr/>
        </p:nvSpPr>
        <p:spPr>
          <a:xfrm>
            <a:off x="1850026" y="5700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→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6" name="Google Shape;2106;p73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7" name="Google Shape;2107;p73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8" name="Google Shape;2108;p73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73"/>
          <p:cNvSpPr txBox="1"/>
          <p:nvPr/>
        </p:nvSpPr>
        <p:spPr>
          <a:xfrm>
            <a:off x="1850026" y="15530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0" name="Google Shape;2110;p73"/>
          <p:cNvSpPr txBox="1"/>
          <p:nvPr/>
        </p:nvSpPr>
        <p:spPr>
          <a:xfrm>
            <a:off x="131725" y="256842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1" name="Google Shape;2111;p73"/>
          <p:cNvSpPr/>
          <p:nvPr/>
        </p:nvSpPr>
        <p:spPr>
          <a:xfrm>
            <a:off x="554375" y="23574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73"/>
          <p:cNvSpPr txBox="1"/>
          <p:nvPr/>
        </p:nvSpPr>
        <p:spPr>
          <a:xfrm>
            <a:off x="554375" y="23187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-0.21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0.56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-1.67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...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-0.05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3" name="Google Shape;2113;p73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14" name="Google Shape;2114;p73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5" name="Google Shape;2115;p73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6" name="Google Shape;2116;p73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73"/>
          <p:cNvSpPr txBox="1"/>
          <p:nvPr/>
        </p:nvSpPr>
        <p:spPr>
          <a:xfrm>
            <a:off x="1845176" y="25377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8" name="Google Shape;2118;p73"/>
          <p:cNvSpPr txBox="1"/>
          <p:nvPr/>
        </p:nvSpPr>
        <p:spPr>
          <a:xfrm>
            <a:off x="0" y="3569825"/>
            <a:ext cx="60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exists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9" name="Google Shape;2119;p73"/>
          <p:cNvSpPr/>
          <p:nvPr/>
        </p:nvSpPr>
        <p:spPr>
          <a:xfrm>
            <a:off x="554375" y="3354575"/>
            <a:ext cx="475200" cy="793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73"/>
          <p:cNvSpPr txBox="1"/>
          <p:nvPr/>
        </p:nvSpPr>
        <p:spPr>
          <a:xfrm>
            <a:off x="554375" y="3315875"/>
            <a:ext cx="76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0.445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0.987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-3.42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-0.06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1" name="Google Shape;2121;p73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2" name="Google Shape;2122;p73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3" name="Google Shape;2123;p73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4" name="Google Shape;2124;p73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73"/>
          <p:cNvSpPr txBox="1"/>
          <p:nvPr/>
        </p:nvSpPr>
        <p:spPr>
          <a:xfrm>
            <a:off x="1840088" y="35172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6" name="Google Shape;2126;p73"/>
          <p:cNvSpPr txBox="1"/>
          <p:nvPr/>
        </p:nvSpPr>
        <p:spPr>
          <a:xfrm>
            <a:off x="3378425" y="33545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7" name="Google Shape;2127;p73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73"/>
          <p:cNvSpPr/>
          <p:nvPr/>
        </p:nvSpPr>
        <p:spPr>
          <a:xfrm>
            <a:off x="2826775" y="44430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73"/>
          <p:cNvSpPr txBox="1"/>
          <p:nvPr/>
        </p:nvSpPr>
        <p:spPr>
          <a:xfrm>
            <a:off x="2800226" y="4458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←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30" name="Google Shape;2130;p73"/>
          <p:cNvCxnSpPr/>
          <p:nvPr/>
        </p:nvCxnSpPr>
        <p:spPr>
          <a:xfrm>
            <a:off x="34134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1" name="Google Shape;2131;p73"/>
          <p:cNvSpPr/>
          <p:nvPr/>
        </p:nvSpPr>
        <p:spPr>
          <a:xfrm>
            <a:off x="2809275" y="25153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73"/>
          <p:cNvSpPr/>
          <p:nvPr/>
        </p:nvSpPr>
        <p:spPr>
          <a:xfrm>
            <a:off x="2809275" y="15082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73"/>
          <p:cNvSpPr txBox="1"/>
          <p:nvPr/>
        </p:nvSpPr>
        <p:spPr>
          <a:xfrm>
            <a:off x="2809276" y="1545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←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4" name="Google Shape;2134;p73"/>
          <p:cNvSpPr txBox="1"/>
          <p:nvPr/>
        </p:nvSpPr>
        <p:spPr>
          <a:xfrm>
            <a:off x="2809276" y="25307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←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5" name="Google Shape;2135;p73"/>
          <p:cNvSpPr txBox="1"/>
          <p:nvPr/>
        </p:nvSpPr>
        <p:spPr>
          <a:xfrm>
            <a:off x="2800226" y="35162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←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6" name="Google Shape;2136;p73"/>
          <p:cNvSpPr/>
          <p:nvPr/>
        </p:nvSpPr>
        <p:spPr>
          <a:xfrm>
            <a:off x="1488225" y="3724900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37" name="Google Shape;2137;p73"/>
          <p:cNvSpPr/>
          <p:nvPr/>
        </p:nvSpPr>
        <p:spPr>
          <a:xfrm>
            <a:off x="1488225" y="2760050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38" name="Google Shape;2138;p73"/>
          <p:cNvSpPr/>
          <p:nvPr/>
        </p:nvSpPr>
        <p:spPr>
          <a:xfrm>
            <a:off x="1462150" y="1690463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2139" name="Google Shape;2139;p73"/>
          <p:cNvCxnSpPr/>
          <p:nvPr/>
        </p:nvCxnSpPr>
        <p:spPr>
          <a:xfrm rot="10800000">
            <a:off x="3047026" y="3196317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0" name="Google Shape;2140;p73"/>
          <p:cNvCxnSpPr/>
          <p:nvPr/>
        </p:nvCxnSpPr>
        <p:spPr>
          <a:xfrm rot="10800000">
            <a:off x="3047026" y="2189242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1" name="Google Shape;2141;p73"/>
          <p:cNvCxnSpPr/>
          <p:nvPr/>
        </p:nvCxnSpPr>
        <p:spPr>
          <a:xfrm rot="10800000">
            <a:off x="3064526" y="4078630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2" name="Google Shape;2142;p73"/>
          <p:cNvSpPr txBox="1"/>
          <p:nvPr/>
        </p:nvSpPr>
        <p:spPr>
          <a:xfrm>
            <a:off x="3364275" y="24070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3" name="Google Shape;2143;p73"/>
          <p:cNvCxnSpPr/>
          <p:nvPr/>
        </p:nvCxnSpPr>
        <p:spPr>
          <a:xfrm>
            <a:off x="3399263" y="27964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4" name="Google Shape;2144;p73"/>
          <p:cNvSpPr txBox="1"/>
          <p:nvPr/>
        </p:nvSpPr>
        <p:spPr>
          <a:xfrm>
            <a:off x="3390350" y="14594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5" name="Google Shape;2145;p73"/>
          <p:cNvCxnSpPr/>
          <p:nvPr/>
        </p:nvCxnSpPr>
        <p:spPr>
          <a:xfrm>
            <a:off x="3425338" y="18488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6" name="Google Shape;2146;p73"/>
          <p:cNvSpPr txBox="1"/>
          <p:nvPr/>
        </p:nvSpPr>
        <p:spPr>
          <a:xfrm>
            <a:off x="2872025" y="400350"/>
            <a:ext cx="1871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Bidirectional RNN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147" name="Google Shape;214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826" y="1052822"/>
            <a:ext cx="2127363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8" name="Google Shape;2148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375" y="1467125"/>
            <a:ext cx="2127376" cy="38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9" name="Google Shape;2149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699" y="1953600"/>
            <a:ext cx="1973625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" name="Google Shape;2150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3175" y="2430125"/>
            <a:ext cx="1527125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74"/>
          <p:cNvSpPr txBox="1"/>
          <p:nvPr/>
        </p:nvSpPr>
        <p:spPr>
          <a:xfrm>
            <a:off x="1115050" y="1530300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6" name="Google Shape;2156;p74"/>
          <p:cNvSpPr/>
          <p:nvPr/>
        </p:nvSpPr>
        <p:spPr>
          <a:xfrm>
            <a:off x="1876575" y="5598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74"/>
          <p:cNvSpPr txBox="1"/>
          <p:nvPr/>
        </p:nvSpPr>
        <p:spPr>
          <a:xfrm>
            <a:off x="1850026" y="5700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latin typeface="Lato"/>
                <a:ea typeface="Lato"/>
                <a:cs typeface="Lato"/>
                <a:sym typeface="Lato"/>
              </a:rPr>
              <a:t>L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58" name="Google Shape;2158;p74"/>
          <p:cNvCxnSpPr/>
          <p:nvPr/>
        </p:nvCxnSpPr>
        <p:spPr>
          <a:xfrm flipH="1">
            <a:off x="2113732" y="120402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9" name="Google Shape;2159;p74"/>
          <p:cNvCxnSpPr/>
          <p:nvPr/>
        </p:nvCxnSpPr>
        <p:spPr>
          <a:xfrm>
            <a:off x="1493175" y="17534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0" name="Google Shape;2160;p74"/>
          <p:cNvSpPr/>
          <p:nvPr/>
        </p:nvSpPr>
        <p:spPr>
          <a:xfrm>
            <a:off x="1876575" y="152725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74"/>
          <p:cNvSpPr txBox="1"/>
          <p:nvPr/>
        </p:nvSpPr>
        <p:spPr>
          <a:xfrm>
            <a:off x="1850026" y="155301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2" name="Google Shape;2162;p74"/>
          <p:cNvSpPr txBox="1"/>
          <p:nvPr/>
        </p:nvSpPr>
        <p:spPr>
          <a:xfrm>
            <a:off x="1115050" y="25298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3" name="Google Shape;2163;p74"/>
          <p:cNvCxnSpPr/>
          <p:nvPr/>
        </p:nvCxnSpPr>
        <p:spPr>
          <a:xfrm>
            <a:off x="1493175" y="2755868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4" name="Google Shape;2164;p74"/>
          <p:cNvCxnSpPr/>
          <p:nvPr/>
        </p:nvCxnSpPr>
        <p:spPr>
          <a:xfrm flipH="1">
            <a:off x="2113732" y="2192100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5" name="Google Shape;2165;p74"/>
          <p:cNvSpPr/>
          <p:nvPr/>
        </p:nvSpPr>
        <p:spPr>
          <a:xfrm>
            <a:off x="1876575" y="25153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74"/>
          <p:cNvSpPr txBox="1"/>
          <p:nvPr/>
        </p:nvSpPr>
        <p:spPr>
          <a:xfrm>
            <a:off x="1845176" y="2537705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7" name="Google Shape;2167;p74"/>
          <p:cNvSpPr txBox="1"/>
          <p:nvPr/>
        </p:nvSpPr>
        <p:spPr>
          <a:xfrm>
            <a:off x="1115050" y="35312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8" name="Google Shape;2168;p74"/>
          <p:cNvCxnSpPr/>
          <p:nvPr/>
        </p:nvCxnSpPr>
        <p:spPr>
          <a:xfrm>
            <a:off x="1493163" y="37629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9" name="Google Shape;2169;p74"/>
          <p:cNvCxnSpPr/>
          <p:nvPr/>
        </p:nvCxnSpPr>
        <p:spPr>
          <a:xfrm flipH="1">
            <a:off x="2113720" y="3199175"/>
            <a:ext cx="3300" cy="2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0" name="Google Shape;2170;p74"/>
          <p:cNvSpPr/>
          <p:nvPr/>
        </p:nvSpPr>
        <p:spPr>
          <a:xfrm>
            <a:off x="1876563" y="3522400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74"/>
          <p:cNvSpPr txBox="1"/>
          <p:nvPr/>
        </p:nvSpPr>
        <p:spPr>
          <a:xfrm>
            <a:off x="1840088" y="35172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2" name="Google Shape;2172;p74"/>
          <p:cNvSpPr txBox="1"/>
          <p:nvPr/>
        </p:nvSpPr>
        <p:spPr>
          <a:xfrm>
            <a:off x="3378425" y="33545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3" name="Google Shape;2173;p74"/>
          <p:cNvSpPr/>
          <p:nvPr/>
        </p:nvSpPr>
        <p:spPr>
          <a:xfrm>
            <a:off x="2809275" y="352238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74"/>
          <p:cNvSpPr/>
          <p:nvPr/>
        </p:nvSpPr>
        <p:spPr>
          <a:xfrm>
            <a:off x="2826775" y="4443025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74"/>
          <p:cNvSpPr txBox="1"/>
          <p:nvPr/>
        </p:nvSpPr>
        <p:spPr>
          <a:xfrm>
            <a:off x="2800226" y="44584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0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76" name="Google Shape;2176;p74"/>
          <p:cNvCxnSpPr/>
          <p:nvPr/>
        </p:nvCxnSpPr>
        <p:spPr>
          <a:xfrm>
            <a:off x="3413413" y="37439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7" name="Google Shape;2177;p74"/>
          <p:cNvSpPr/>
          <p:nvPr/>
        </p:nvSpPr>
        <p:spPr>
          <a:xfrm>
            <a:off x="2809275" y="2515313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74"/>
          <p:cNvSpPr/>
          <p:nvPr/>
        </p:nvSpPr>
        <p:spPr>
          <a:xfrm>
            <a:off x="2809275" y="1508238"/>
            <a:ext cx="477600" cy="44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74"/>
          <p:cNvSpPr txBox="1"/>
          <p:nvPr/>
        </p:nvSpPr>
        <p:spPr>
          <a:xfrm>
            <a:off x="2809276" y="154529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0" name="Google Shape;2180;p74"/>
          <p:cNvSpPr txBox="1"/>
          <p:nvPr/>
        </p:nvSpPr>
        <p:spPr>
          <a:xfrm>
            <a:off x="2809276" y="2530767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1" name="Google Shape;2181;p74"/>
          <p:cNvSpPr txBox="1"/>
          <p:nvPr/>
        </p:nvSpPr>
        <p:spPr>
          <a:xfrm>
            <a:off x="2800226" y="3516242"/>
            <a:ext cx="53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i="1" lang="en" sz="1200">
                <a:latin typeface="Lato"/>
                <a:ea typeface="Lato"/>
                <a:cs typeface="Lato"/>
                <a:sym typeface="Lato"/>
              </a:rPr>
              <a:t>h</a:t>
            </a:r>
            <a:r>
              <a:rPr baseline="-25000" i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2" name="Google Shape;2182;p74"/>
          <p:cNvSpPr/>
          <p:nvPr/>
        </p:nvSpPr>
        <p:spPr>
          <a:xfrm>
            <a:off x="1488225" y="3724900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3" name="Google Shape;2183;p74"/>
          <p:cNvSpPr/>
          <p:nvPr/>
        </p:nvSpPr>
        <p:spPr>
          <a:xfrm>
            <a:off x="1488225" y="2760050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4" name="Google Shape;2184;p74"/>
          <p:cNvSpPr/>
          <p:nvPr/>
        </p:nvSpPr>
        <p:spPr>
          <a:xfrm>
            <a:off x="1462150" y="1690463"/>
            <a:ext cx="1296750" cy="385350"/>
          </a:xfrm>
          <a:custGeom>
            <a:rect b="b" l="l" r="r" t="t"/>
            <a:pathLst>
              <a:path extrusionOk="0" h="15414" w="51870">
                <a:moveTo>
                  <a:pt x="0" y="1741"/>
                </a:moveTo>
                <a:cubicBezTo>
                  <a:pt x="0" y="12757"/>
                  <a:pt x="19419" y="16779"/>
                  <a:pt x="30286" y="14969"/>
                </a:cubicBezTo>
                <a:cubicBezTo>
                  <a:pt x="38923" y="13530"/>
                  <a:pt x="43114" y="0"/>
                  <a:pt x="5187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2185" name="Google Shape;2185;p74"/>
          <p:cNvCxnSpPr/>
          <p:nvPr/>
        </p:nvCxnSpPr>
        <p:spPr>
          <a:xfrm rot="10800000">
            <a:off x="3047026" y="3196317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6" name="Google Shape;2186;p74"/>
          <p:cNvCxnSpPr/>
          <p:nvPr/>
        </p:nvCxnSpPr>
        <p:spPr>
          <a:xfrm rot="10800000">
            <a:off x="3047026" y="2189242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7" name="Google Shape;2187;p74"/>
          <p:cNvCxnSpPr/>
          <p:nvPr/>
        </p:nvCxnSpPr>
        <p:spPr>
          <a:xfrm rot="10800000">
            <a:off x="3064526" y="4078630"/>
            <a:ext cx="21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8" name="Google Shape;2188;p74"/>
          <p:cNvSpPr txBox="1"/>
          <p:nvPr/>
        </p:nvSpPr>
        <p:spPr>
          <a:xfrm>
            <a:off x="3364275" y="240702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9" name="Google Shape;2189;p74"/>
          <p:cNvCxnSpPr/>
          <p:nvPr/>
        </p:nvCxnSpPr>
        <p:spPr>
          <a:xfrm>
            <a:off x="3399263" y="279644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0" name="Google Shape;2190;p74"/>
          <p:cNvSpPr txBox="1"/>
          <p:nvPr/>
        </p:nvSpPr>
        <p:spPr>
          <a:xfrm>
            <a:off x="3390350" y="1459475"/>
            <a:ext cx="60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y</a:t>
            </a:r>
            <a:r>
              <a:rPr baseline="30000" i="1" lang="en" sz="1500"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5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1" name="Google Shape;2191;p74"/>
          <p:cNvCxnSpPr/>
          <p:nvPr/>
        </p:nvCxnSpPr>
        <p:spPr>
          <a:xfrm>
            <a:off x="3425338" y="1848893"/>
            <a:ext cx="3096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2" name="Google Shape;219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25" y="3057025"/>
            <a:ext cx="152712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3" name="Google Shape;219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3701" y="2075825"/>
            <a:ext cx="2503924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4" name="Google Shape;219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275" y="1553034"/>
            <a:ext cx="2503925" cy="42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5" name="Google Shape;2195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7123" y="2589524"/>
            <a:ext cx="1086821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</a:t>
            </a:r>
            <a:r>
              <a:rPr lang="en">
                <a:solidFill>
                  <a:schemeClr val="dk1"/>
                </a:solidFill>
              </a:rPr>
              <a:t>слой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446800" y="3688642"/>
            <a:ext cx="88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output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4922547" y="3908890"/>
            <a:ext cx="46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311700" y="1087850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работает рекуррентная нейросеть: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2509102" y="3121950"/>
            <a:ext cx="378300" cy="158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2601764" y="3186735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601764" y="3528900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601764" y="4409726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2601764" y="3871065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555422" y="4008848"/>
            <a:ext cx="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524731" y="3262384"/>
            <a:ext cx="378300" cy="130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3617394" y="3385977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617394" y="4266803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3617394" y="3728142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1"/>
          <p:cNvCxnSpPr>
            <a:stCxn id="131" idx="6"/>
            <a:endCxn id="137" idx="2"/>
          </p:cNvCxnSpPr>
          <p:nvPr/>
        </p:nvCxnSpPr>
        <p:spPr>
          <a:xfrm>
            <a:off x="2794664" y="3296085"/>
            <a:ext cx="8226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>
            <a:stCxn id="131" idx="6"/>
            <a:endCxn id="139" idx="2"/>
          </p:cNvCxnSpPr>
          <p:nvPr/>
        </p:nvCxnSpPr>
        <p:spPr>
          <a:xfrm>
            <a:off x="2794664" y="3296085"/>
            <a:ext cx="8226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1"/>
          <p:cNvCxnSpPr>
            <a:stCxn id="131" idx="6"/>
            <a:endCxn id="138" idx="2"/>
          </p:cNvCxnSpPr>
          <p:nvPr/>
        </p:nvCxnSpPr>
        <p:spPr>
          <a:xfrm>
            <a:off x="2794664" y="3296085"/>
            <a:ext cx="8226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1"/>
          <p:cNvCxnSpPr>
            <a:stCxn id="132" idx="6"/>
            <a:endCxn id="137" idx="2"/>
          </p:cNvCxnSpPr>
          <p:nvPr/>
        </p:nvCxnSpPr>
        <p:spPr>
          <a:xfrm flipH="1" rot="10800000">
            <a:off x="2794664" y="3495450"/>
            <a:ext cx="8226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>
            <a:stCxn id="132" idx="6"/>
            <a:endCxn id="139" idx="2"/>
          </p:cNvCxnSpPr>
          <p:nvPr/>
        </p:nvCxnSpPr>
        <p:spPr>
          <a:xfrm>
            <a:off x="2794664" y="3638250"/>
            <a:ext cx="8226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>
            <a:stCxn id="132" idx="6"/>
            <a:endCxn id="138" idx="2"/>
          </p:cNvCxnSpPr>
          <p:nvPr/>
        </p:nvCxnSpPr>
        <p:spPr>
          <a:xfrm>
            <a:off x="2794664" y="3638250"/>
            <a:ext cx="822600" cy="7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>
            <a:stCxn id="134" idx="6"/>
            <a:endCxn id="137" idx="2"/>
          </p:cNvCxnSpPr>
          <p:nvPr/>
        </p:nvCxnSpPr>
        <p:spPr>
          <a:xfrm flipH="1" rot="10800000">
            <a:off x="2794664" y="3495315"/>
            <a:ext cx="822600" cy="4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>
            <a:stCxn id="134" idx="6"/>
            <a:endCxn id="139" idx="2"/>
          </p:cNvCxnSpPr>
          <p:nvPr/>
        </p:nvCxnSpPr>
        <p:spPr>
          <a:xfrm flipH="1" rot="10800000">
            <a:off x="2794664" y="3837615"/>
            <a:ext cx="8226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>
            <a:stCxn id="134" idx="6"/>
            <a:endCxn id="138" idx="2"/>
          </p:cNvCxnSpPr>
          <p:nvPr/>
        </p:nvCxnSpPr>
        <p:spPr>
          <a:xfrm>
            <a:off x="2794664" y="3980415"/>
            <a:ext cx="822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stCxn id="133" idx="6"/>
            <a:endCxn id="137" idx="2"/>
          </p:cNvCxnSpPr>
          <p:nvPr/>
        </p:nvCxnSpPr>
        <p:spPr>
          <a:xfrm flipH="1" rot="10800000">
            <a:off x="2794664" y="3495476"/>
            <a:ext cx="822600" cy="10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>
            <a:stCxn id="133" idx="6"/>
            <a:endCxn id="139" idx="2"/>
          </p:cNvCxnSpPr>
          <p:nvPr/>
        </p:nvCxnSpPr>
        <p:spPr>
          <a:xfrm flipH="1" rot="10800000">
            <a:off x="2794664" y="3837476"/>
            <a:ext cx="822600" cy="6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>
            <a:stCxn id="133" idx="6"/>
            <a:endCxn id="138" idx="2"/>
          </p:cNvCxnSpPr>
          <p:nvPr/>
        </p:nvCxnSpPr>
        <p:spPr>
          <a:xfrm flipH="1" rot="10800000">
            <a:off x="2794664" y="4376276"/>
            <a:ext cx="822600" cy="1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/>
        </p:nvSpPr>
        <p:spPr>
          <a:xfrm>
            <a:off x="3571051" y="3865994"/>
            <a:ext cx="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4540360" y="3799603"/>
            <a:ext cx="192900" cy="218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462605" y="3722698"/>
            <a:ext cx="378300" cy="37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1"/>
          <p:cNvCxnSpPr>
            <a:stCxn id="137" idx="6"/>
            <a:endCxn id="153" idx="2"/>
          </p:cNvCxnSpPr>
          <p:nvPr/>
        </p:nvCxnSpPr>
        <p:spPr>
          <a:xfrm>
            <a:off x="3810294" y="3495327"/>
            <a:ext cx="730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>
            <a:endCxn id="153" idx="2"/>
          </p:cNvCxnSpPr>
          <p:nvPr/>
        </p:nvCxnSpPr>
        <p:spPr>
          <a:xfrm>
            <a:off x="3821860" y="3826753"/>
            <a:ext cx="718500" cy="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>
            <a:endCxn id="153" idx="2"/>
          </p:cNvCxnSpPr>
          <p:nvPr/>
        </p:nvCxnSpPr>
        <p:spPr>
          <a:xfrm flipH="1" rot="10800000">
            <a:off x="3810460" y="3908953"/>
            <a:ext cx="729900" cy="4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1892663" y="3964850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186950" y="2529725"/>
            <a:ext cx="8745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cat</a:t>
            </a:r>
            <a:endParaRPr sz="13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is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sitting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the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mat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1"/>
          <p:cNvCxnSpPr/>
          <p:nvPr/>
        </p:nvCxnSpPr>
        <p:spPr>
          <a:xfrm>
            <a:off x="640050" y="3964850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1"/>
          <p:cNvSpPr/>
          <p:nvPr/>
        </p:nvSpPr>
        <p:spPr>
          <a:xfrm>
            <a:off x="1220663" y="3368600"/>
            <a:ext cx="522300" cy="954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1059725" y="2804525"/>
            <a:ext cx="10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220663" y="3329900"/>
            <a:ext cx="765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0.45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-1.34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2.34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...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-0.45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994075" y="1577838"/>
            <a:ext cx="2941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Рекуррентная нейросеть обрабатывает один токен текста за один момент времени. 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К слою добавляется связь “из себя в себя” — “память” слоя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2460901" y="4733468"/>
            <a:ext cx="407672" cy="344611"/>
          </a:xfrm>
          <a:custGeom>
            <a:rect b="b" l="l" r="r" t="t"/>
            <a:pathLst>
              <a:path extrusionOk="0" h="14814" w="18376">
                <a:moveTo>
                  <a:pt x="15750" y="0"/>
                </a:moveTo>
                <a:cubicBezTo>
                  <a:pt x="17414" y="2776"/>
                  <a:pt x="18821" y="6225"/>
                  <a:pt x="18186" y="9399"/>
                </a:cubicBezTo>
                <a:cubicBezTo>
                  <a:pt x="17599" y="12335"/>
                  <a:pt x="13830" y="14129"/>
                  <a:pt x="10876" y="14621"/>
                </a:cubicBezTo>
                <a:cubicBezTo>
                  <a:pt x="7365" y="15206"/>
                  <a:pt x="2612" y="14192"/>
                  <a:pt x="780" y="11140"/>
                </a:cubicBezTo>
                <a:cubicBezTo>
                  <a:pt x="-959" y="8243"/>
                  <a:pt x="544" y="2907"/>
                  <a:pt x="3565" y="13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6" name="Google Shape;166;p21"/>
          <p:cNvSpPr/>
          <p:nvPr/>
        </p:nvSpPr>
        <p:spPr>
          <a:xfrm>
            <a:off x="3495364" y="4609038"/>
            <a:ext cx="407672" cy="344611"/>
          </a:xfrm>
          <a:custGeom>
            <a:rect b="b" l="l" r="r" t="t"/>
            <a:pathLst>
              <a:path extrusionOk="0" h="14814" w="18376">
                <a:moveTo>
                  <a:pt x="15750" y="0"/>
                </a:moveTo>
                <a:cubicBezTo>
                  <a:pt x="17414" y="2776"/>
                  <a:pt x="18821" y="6225"/>
                  <a:pt x="18186" y="9399"/>
                </a:cubicBezTo>
                <a:cubicBezTo>
                  <a:pt x="17599" y="12335"/>
                  <a:pt x="13830" y="14129"/>
                  <a:pt x="10876" y="14621"/>
                </a:cubicBezTo>
                <a:cubicBezTo>
                  <a:pt x="7365" y="15206"/>
                  <a:pt x="2612" y="14192"/>
                  <a:pt x="780" y="11140"/>
                </a:cubicBezTo>
                <a:cubicBezTo>
                  <a:pt x="-959" y="8243"/>
                  <a:pt x="544" y="2907"/>
                  <a:pt x="3565" y="13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7" name="Google Shape;167;p21"/>
          <p:cNvSpPr/>
          <p:nvPr/>
        </p:nvSpPr>
        <p:spPr>
          <a:xfrm>
            <a:off x="4399474" y="4095081"/>
            <a:ext cx="407672" cy="344611"/>
          </a:xfrm>
          <a:custGeom>
            <a:rect b="b" l="l" r="r" t="t"/>
            <a:pathLst>
              <a:path extrusionOk="0" h="14814" w="18376">
                <a:moveTo>
                  <a:pt x="15750" y="0"/>
                </a:moveTo>
                <a:cubicBezTo>
                  <a:pt x="17414" y="2776"/>
                  <a:pt x="18821" y="6225"/>
                  <a:pt x="18186" y="9399"/>
                </a:cubicBezTo>
                <a:cubicBezTo>
                  <a:pt x="17599" y="12335"/>
                  <a:pt x="13830" y="14129"/>
                  <a:pt x="10876" y="14621"/>
                </a:cubicBezTo>
                <a:cubicBezTo>
                  <a:pt x="7365" y="15206"/>
                  <a:pt x="2612" y="14192"/>
                  <a:pt x="780" y="11140"/>
                </a:cubicBezTo>
                <a:cubicBezTo>
                  <a:pt x="-959" y="8243"/>
                  <a:pt x="544" y="2907"/>
                  <a:pt x="3565" y="13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7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2201" name="Google Shape;2201;p75"/>
          <p:cNvSpPr txBox="1"/>
          <p:nvPr>
            <p:ph idx="1" type="body"/>
          </p:nvPr>
        </p:nvSpPr>
        <p:spPr>
          <a:xfrm>
            <a:off x="311700" y="1190025"/>
            <a:ext cx="5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этом видео мы обсудили некоторые нюансы RNN: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Проблемы затухания и взрыва градиентов;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Выбор функции активации;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“Забывание” сети.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А также идею борьбы с проблемой забывания: bidirectional RNN.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следующем видео мы рассмотрим идеи устройства GRU и LSTM вариантов слоев рекуррентной сети.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p76"/>
          <p:cNvSpPr txBox="1"/>
          <p:nvPr>
            <p:ph type="ctrTitle"/>
          </p:nvPr>
        </p:nvSpPr>
        <p:spPr>
          <a:xfrm>
            <a:off x="311700" y="2155075"/>
            <a:ext cx="658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LSTM, GRU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7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2212" name="Google Shape;2212;p77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Рекуррентный слой: идея. Рекуррентная нейросеть (RNN);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Forward pass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Обучение RNN (backward pass);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Функции активации в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Bidirectional RNN;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GRU, LSTM</a:t>
            </a:r>
            <a:endParaRPr b="1"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7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RNN</a:t>
            </a:r>
            <a:endParaRPr/>
          </a:p>
        </p:txBody>
      </p:sp>
      <p:pic>
        <p:nvPicPr>
          <p:cNvPr id="2218" name="Google Shape;221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27" y="1273605"/>
            <a:ext cx="2485474" cy="2509095"/>
          </a:xfrm>
          <a:prstGeom prst="rect">
            <a:avLst/>
          </a:prstGeom>
          <a:noFill/>
          <a:ln>
            <a:noFill/>
          </a:ln>
        </p:spPr>
      </p:pic>
      <p:sp>
        <p:nvSpPr>
          <p:cNvPr id="2219" name="Google Shape;2219;p78"/>
          <p:cNvSpPr/>
          <p:nvPr/>
        </p:nvSpPr>
        <p:spPr>
          <a:xfrm>
            <a:off x="3185060" y="3353147"/>
            <a:ext cx="185400" cy="2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78"/>
          <p:cNvSpPr/>
          <p:nvPr/>
        </p:nvSpPr>
        <p:spPr>
          <a:xfrm>
            <a:off x="2595614" y="1243975"/>
            <a:ext cx="544800" cy="4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1" name="Google Shape;2221;p78"/>
          <p:cNvSpPr/>
          <p:nvPr/>
        </p:nvSpPr>
        <p:spPr>
          <a:xfrm>
            <a:off x="944831" y="3380524"/>
            <a:ext cx="544800" cy="4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22" name="Google Shape;222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3770"/>
            <a:ext cx="429635" cy="3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3" name="Google Shape;2223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5901" y="2142872"/>
            <a:ext cx="276024" cy="29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4" name="Google Shape;2224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9967" y="1288691"/>
            <a:ext cx="276048" cy="31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5" name="Google Shape;2225;p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147710"/>
            <a:ext cx="429635" cy="28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6" name="Google Shape;2226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7874" y="3922527"/>
            <a:ext cx="2725600" cy="44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7" name="Google Shape;2227;p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8" name="Google Shape;2228;p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7877" y="4370925"/>
            <a:ext cx="1789046" cy="4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7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>
                <a:solidFill>
                  <a:schemeClr val="dk1"/>
                </a:solidFill>
              </a:rPr>
              <a:t>(Long Short Term Memory)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34" name="Google Shape;223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35" name="Google Shape;2235;p79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6" name="Google Shape;2236;p79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7" name="Google Shape;223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8" name="Google Shape;223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9" name="Google Shape;2239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240" name="Google Shape;2240;p79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1" name="Google Shape;2241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2" name="Google Shape;2242;p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3" name="Google Shape;2243;p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4" name="Google Shape;2244;p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5" name="Google Shape;2245;p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80"/>
          <p:cNvSpPr txBox="1"/>
          <p:nvPr>
            <p:ph type="title"/>
          </p:nvPr>
        </p:nvSpPr>
        <p:spPr>
          <a:xfrm>
            <a:off x="311700" y="330200"/>
            <a:ext cx="833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r>
              <a:rPr lang="en">
                <a:solidFill>
                  <a:schemeClr val="dk1"/>
                </a:solidFill>
              </a:rPr>
              <a:t>(Long Short Term Memory)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251" name="Google Shape;225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52" name="Google Shape;2252;p80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3" name="Google Shape;2253;p80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4" name="Google Shape;225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5" name="Google Shape;225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sp>
        <p:nvSpPr>
          <p:cNvPr id="2256" name="Google Shape;2256;p80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57" name="Google Shape;2257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8" name="Google Shape;2258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2551" y="1209626"/>
            <a:ext cx="308700" cy="33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9" name="Google Shape;2259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550" y="1650301"/>
            <a:ext cx="308700" cy="34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60" name="Google Shape;2260;p80"/>
          <p:cNvSpPr txBox="1"/>
          <p:nvPr/>
        </p:nvSpPr>
        <p:spPr>
          <a:xfrm>
            <a:off x="4225900" y="1165500"/>
            <a:ext cx="3098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(cell) 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— “(долгосрочная) память”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— “краткосрочная память” или “текущее состояние слоя”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61" name="Google Shape;2261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2" name="Google Shape;2262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3" name="Google Shape;2263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88138" y="1233188"/>
            <a:ext cx="277525" cy="28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4" name="Google Shape;2264;p80"/>
          <p:cNvSpPr txBox="1"/>
          <p:nvPr/>
        </p:nvSpPr>
        <p:spPr>
          <a:xfrm>
            <a:off x="3988150" y="2410825"/>
            <a:ext cx="299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Оба вектора имеют тот же размер, что и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65" name="Google Shape;2265;p8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6" name="Google Shape;2266;p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72574" y="2729617"/>
            <a:ext cx="191625" cy="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8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81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81"/>
          <p:cNvSpPr/>
          <p:nvPr/>
        </p:nvSpPr>
        <p:spPr>
          <a:xfrm>
            <a:off x="2905300" y="3772475"/>
            <a:ext cx="368400" cy="37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81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5" name="Google Shape;2275;p81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6" name="Google Shape;2276;p81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7" name="Google Shape;2277;p81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8" name="Google Shape;227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279" name="Google Shape;2279;p81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0" name="Google Shape;2280;p81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1" name="Google Shape;2281;p81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2" name="Google Shape;2282;p81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3" name="Google Shape;2283;p81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4" name="Google Shape;2284;p81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5" name="Google Shape;2285;p81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286" name="Google Shape;2286;p81"/>
          <p:cNvSpPr txBox="1"/>
          <p:nvPr/>
        </p:nvSpPr>
        <p:spPr>
          <a:xfrm>
            <a:off x="3606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t-1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287" name="Google Shape;2287;p81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288" name="Google Shape;2288;p81"/>
          <p:cNvSpPr txBox="1"/>
          <p:nvPr/>
        </p:nvSpPr>
        <p:spPr>
          <a:xfrm>
            <a:off x="873350" y="3361225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x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289" name="Google Shape;2289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0" name="Google Shape;2290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1" name="Google Shape;2291;p81"/>
          <p:cNvCxnSpPr/>
          <p:nvPr/>
        </p:nvCxnSpPr>
        <p:spPr>
          <a:xfrm rot="10800000">
            <a:off x="1235050" y="2443875"/>
            <a:ext cx="750000" cy="19056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2" name="Google Shape;2292;p81"/>
          <p:cNvCxnSpPr/>
          <p:nvPr/>
        </p:nvCxnSpPr>
        <p:spPr>
          <a:xfrm rot="10800000">
            <a:off x="1834925" y="2443875"/>
            <a:ext cx="529500" cy="21438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3" name="Google Shape;2293;p81"/>
          <p:cNvSpPr txBox="1"/>
          <p:nvPr/>
        </p:nvSpPr>
        <p:spPr>
          <a:xfrm>
            <a:off x="388200" y="4244700"/>
            <a:ext cx="3352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LSTM может удалять информацию из памяти     и записывать в нее новую информацию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4" name="Google Shape;2294;p81"/>
          <p:cNvSpPr/>
          <p:nvPr/>
        </p:nvSpPr>
        <p:spPr>
          <a:xfrm>
            <a:off x="1614500" y="4358300"/>
            <a:ext cx="721800" cy="2469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5" name="Google Shape;2295;p81"/>
          <p:cNvSpPr/>
          <p:nvPr/>
        </p:nvSpPr>
        <p:spPr>
          <a:xfrm>
            <a:off x="1738775" y="4614025"/>
            <a:ext cx="987300" cy="2469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6" name="Google Shape;2296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975" y="4559847"/>
            <a:ext cx="227273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7" name="Google Shape;2297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8" name="Google Shape;2298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8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82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82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6" name="Google Shape;2306;p82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7" name="Google Shape;2307;p82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8" name="Google Shape;2308;p82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9" name="Google Shape;230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10" name="Google Shape;2310;p82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1" name="Google Shape;2311;p82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2" name="Google Shape;2312;p82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3" name="Google Shape;2313;p82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4" name="Google Shape;2314;p82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5" name="Google Shape;2315;p82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6" name="Google Shape;2316;p82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317" name="Google Shape;2317;p82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318" name="Google Shape;231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9" name="Google Shape;2319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0" name="Google Shape;2320;p82"/>
          <p:cNvCxnSpPr/>
          <p:nvPr/>
        </p:nvCxnSpPr>
        <p:spPr>
          <a:xfrm flipH="1" rot="10800000">
            <a:off x="690575" y="3087751"/>
            <a:ext cx="6327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1" name="Google Shape;232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550" y="2224682"/>
            <a:ext cx="383125" cy="94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2" name="Google Shape;2322;p82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3" name="Google Shape;2323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4" name="Google Shape;2324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8148" y="2137600"/>
            <a:ext cx="2388527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5" name="Google Shape;2325;p82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забывания” (“forget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6" name="Google Shape;2326;p82"/>
          <p:cNvSpPr txBox="1"/>
          <p:nvPr/>
        </p:nvSpPr>
        <p:spPr>
          <a:xfrm>
            <a:off x="450875" y="3907925"/>
            <a:ext cx="541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Берем текущее состояние краткосрочной памяти (     ) и новую информацию, пришедшую на вход (    ).  На их основе понимаем, какую информацию из долгосрочной памяти (         )уже можно выкинуть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27" name="Google Shape;2327;p82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328" name="Google Shape;2328;p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9" name="Google Shape;2329;p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88143" y="2780488"/>
            <a:ext cx="1572932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1" name="Google Shape;2331;p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83200" y="4004074"/>
            <a:ext cx="277525" cy="2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2" name="Google Shape;2332;p8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13775" y="4196430"/>
            <a:ext cx="211054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3" name="Google Shape;2333;p8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40025" y="4415071"/>
            <a:ext cx="383125" cy="24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4" name="Google Shape;2334;p8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5" name="Google Shape;2335;p8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8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83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83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3" name="Google Shape;2343;p83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4" name="Google Shape;2344;p83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5" name="Google Shape;2345;p83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6" name="Google Shape;234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47" name="Google Shape;2347;p83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8" name="Google Shape;2348;p83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9" name="Google Shape;2349;p83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0" name="Google Shape;2350;p83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1" name="Google Shape;2351;p83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2" name="Google Shape;2352;p83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3" name="Google Shape;2353;p83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354" name="Google Shape;2354;p83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355" name="Google Shape;235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7" name="Google Shape;2357;p83"/>
          <p:cNvCxnSpPr/>
          <p:nvPr/>
        </p:nvCxnSpPr>
        <p:spPr>
          <a:xfrm flipH="1" rot="10800000">
            <a:off x="690575" y="3087751"/>
            <a:ext cx="6327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58" name="Google Shape;2358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550" y="2224682"/>
            <a:ext cx="383125" cy="94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9" name="Google Shape;2359;p83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0" name="Google Shape;2360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1" name="Google Shape;2361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8148" y="2137600"/>
            <a:ext cx="2388527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2" name="Google Shape;2362;p83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забывания” (“forget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63" name="Google Shape;2363;p83"/>
          <p:cNvSpPr txBox="1"/>
          <p:nvPr/>
        </p:nvSpPr>
        <p:spPr>
          <a:xfrm>
            <a:off x="450875" y="3907925"/>
            <a:ext cx="541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Берем текущее состояние краткосрочной памяти (     ) и новую информацию, пришедшую на вход (    ).  На их основе понимаем, какую информацию из долгосрочной памяти (         )уже можно выкинуть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64" name="Google Shape;2364;p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5" name="Google Shape;2365;p8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6" name="Google Shape;2366;p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88143" y="2780488"/>
            <a:ext cx="1572932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7" name="Google Shape;2367;p8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83200" y="4004074"/>
            <a:ext cx="277525" cy="2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8" name="Google Shape;2368;p8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13775" y="4196430"/>
            <a:ext cx="211054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9" name="Google Shape;2369;p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40025" y="4415071"/>
            <a:ext cx="383125" cy="24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0" name="Google Shape;2370;p8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1" name="Google Shape;2371;p8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8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84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84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9" name="Google Shape;2379;p84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0" name="Google Shape;2380;p84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1" name="Google Shape;2381;p84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2" name="Google Shape;238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84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4" name="Google Shape;2384;p84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5" name="Google Shape;2385;p84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6" name="Google Shape;2386;p84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7" name="Google Shape;2387;p84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8" name="Google Shape;2388;p84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9" name="Google Shape;2389;p84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390" name="Google Shape;2390;p84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391" name="Google Shape;239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2" name="Google Shape;2392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3" name="Google Shape;2393;p84"/>
          <p:cNvCxnSpPr/>
          <p:nvPr/>
        </p:nvCxnSpPr>
        <p:spPr>
          <a:xfrm flipH="1" rot="10800000">
            <a:off x="690575" y="3087751"/>
            <a:ext cx="6327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4" name="Google Shape;2394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550" y="2224682"/>
            <a:ext cx="383125" cy="944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5" name="Google Shape;2395;p84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6" name="Google Shape;2396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7" name="Google Shape;2397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8148" y="2137600"/>
            <a:ext cx="2388527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8" name="Google Shape;2398;p84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забывания” (“forget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99" name="Google Shape;2399;p84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400" name="Google Shape;2400;p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1" name="Google Shape;2401;p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2" name="Google Shape;2402;p8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88143" y="2780488"/>
            <a:ext cx="1572932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3" name="Google Shape;2403;p8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4" name="Google Shape;2404;p8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5" name="Google Shape;2405;p84"/>
          <p:cNvSpPr txBox="1"/>
          <p:nvPr/>
        </p:nvSpPr>
        <p:spPr>
          <a:xfrm>
            <a:off x="6713900" y="1719150"/>
            <a:ext cx="1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сигмоида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406" name="Google Shape;2406;p84"/>
          <p:cNvCxnSpPr/>
          <p:nvPr/>
        </p:nvCxnSpPr>
        <p:spPr>
          <a:xfrm flipH="1">
            <a:off x="4578750" y="1955050"/>
            <a:ext cx="2196900" cy="2946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7" name="Google Shape;2407;p84"/>
          <p:cNvSpPr txBox="1"/>
          <p:nvPr/>
        </p:nvSpPr>
        <p:spPr>
          <a:xfrm>
            <a:off x="6376675" y="2581650"/>
            <a:ext cx="25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Вектор значений от 0 до 1. Размер тот же, что у  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408" name="Google Shape;2408;p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50300" y="2905837"/>
            <a:ext cx="383125" cy="252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9" name="Google Shape;2409;p84"/>
          <p:cNvCxnSpPr/>
          <p:nvPr/>
        </p:nvCxnSpPr>
        <p:spPr>
          <a:xfrm rot="10800000">
            <a:off x="4173300" y="2514425"/>
            <a:ext cx="2223000" cy="2823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0" name="Google Shape;2410;p84"/>
          <p:cNvSpPr txBox="1"/>
          <p:nvPr/>
        </p:nvSpPr>
        <p:spPr>
          <a:xfrm>
            <a:off x="3687800" y="3742425"/>
            <a:ext cx="463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Каждый элемент вектора         умножается на значение от 0 до 1, т.е. часть информации из всех элементов исчезает 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411" name="Google Shape;2411;p84"/>
          <p:cNvCxnSpPr/>
          <p:nvPr/>
        </p:nvCxnSpPr>
        <p:spPr>
          <a:xfrm rot="10800000">
            <a:off x="5064175" y="3335025"/>
            <a:ext cx="502800" cy="4851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2" name="Google Shape;2412;p84"/>
          <p:cNvSpPr/>
          <p:nvPr/>
        </p:nvSpPr>
        <p:spPr>
          <a:xfrm rot="-5400000">
            <a:off x="5000563" y="2794050"/>
            <a:ext cx="141300" cy="81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13" name="Google Shape;2413;p8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78713" y="3820125"/>
            <a:ext cx="383125" cy="25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</a:t>
            </a:r>
            <a:r>
              <a:rPr lang="en">
                <a:solidFill>
                  <a:schemeClr val="dk1"/>
                </a:solidFill>
              </a:rPr>
              <a:t>слой</a:t>
            </a:r>
            <a:endParaRPr/>
          </a:p>
        </p:txBody>
      </p:sp>
      <p:cxnSp>
        <p:nvCxnSpPr>
          <p:cNvPr id="173" name="Google Shape;173;p22"/>
          <p:cNvCxnSpPr/>
          <p:nvPr/>
        </p:nvCxnSpPr>
        <p:spPr>
          <a:xfrm flipH="1" rot="10800000">
            <a:off x="713675" y="2898300"/>
            <a:ext cx="591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2"/>
          <p:cNvCxnSpPr/>
          <p:nvPr/>
        </p:nvCxnSpPr>
        <p:spPr>
          <a:xfrm flipH="1" rot="10800000">
            <a:off x="2162875" y="2898300"/>
            <a:ext cx="591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2"/>
          <p:cNvSpPr txBox="1"/>
          <p:nvPr/>
        </p:nvSpPr>
        <p:spPr>
          <a:xfrm>
            <a:off x="416088" y="270255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830463" y="2702550"/>
            <a:ext cx="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63000" y="1464500"/>
            <a:ext cx="20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Полносвязный слой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3335425" y="1895600"/>
            <a:ext cx="26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В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ычисление выхода слоя: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449000" y="3375525"/>
            <a:ext cx="9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W, 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066" y="2571750"/>
            <a:ext cx="1906484" cy="4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1438263" y="2571750"/>
            <a:ext cx="591600" cy="6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8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85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85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1" name="Google Shape;2421;p85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2" name="Google Shape;2422;p85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3" name="Google Shape;2423;p85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24" name="Google Shape;242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425" name="Google Shape;2425;p85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6" name="Google Shape;2426;p85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7" name="Google Shape;2427;p85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8" name="Google Shape;2428;p85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9" name="Google Shape;2429;p85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0" name="Google Shape;2430;p85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1" name="Google Shape;2431;p85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432" name="Google Shape;2432;p85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433" name="Google Shape;2433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4" name="Google Shape;2434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5" name="Google Shape;2435;p85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36" name="Google Shape;2436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7" name="Google Shape;2437;p85"/>
          <p:cNvSpPr txBox="1"/>
          <p:nvPr/>
        </p:nvSpPr>
        <p:spPr>
          <a:xfrm>
            <a:off x="450875" y="3907925"/>
            <a:ext cx="582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Берем текущее состояние краткосрочной памяти (     ) и новую информацию, пришедшую на вход (    ).  Понимаем, какую информацию из них нам надо сохранить в долгосрочную память (         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38" name="Google Shape;2438;p85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439" name="Google Shape;2439;p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0" name="Google Shape;2440;p8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1" name="Google Shape;2441;p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83200" y="4004074"/>
            <a:ext cx="277525" cy="2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Google Shape;2442;p8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3775" y="4196430"/>
            <a:ext cx="211054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3" name="Google Shape;2443;p8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69375" y="4443321"/>
            <a:ext cx="383125" cy="24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4" name="Google Shape;2444;p8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5" name="Google Shape;2445;p85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46" name="Google Shape;2446;p8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7" name="Google Shape;2447;p8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8" name="Google Shape;2448;p8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9" name="Google Shape;2449;p8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0" name="Google Shape;2450;p85"/>
          <p:cNvPicPr preferRelativeResize="0"/>
          <p:nvPr/>
        </p:nvPicPr>
        <p:blipFill rotWithShape="1">
          <a:blip r:embed="rId15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1" name="Google Shape;2451;p8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8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8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96975" y="189986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4" name="Google Shape;2454;p8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988150" y="2423540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5" name="Google Shape;2455;p8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988150" y="2944738"/>
            <a:ext cx="1969800" cy="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6" name="Google Shape;2456;p85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</a:t>
            </a:r>
            <a:r>
              <a:rPr i="1" lang="en" sz="1200">
                <a:solidFill>
                  <a:schemeClr val="dk1"/>
                </a:solidFill>
              </a:rPr>
              <a:t>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457" name="Google Shape;2457;p85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458" name="Google Shape;2458;p85"/>
          <p:cNvSpPr txBox="1"/>
          <p:nvPr/>
        </p:nvSpPr>
        <p:spPr>
          <a:xfrm>
            <a:off x="6892700" y="3627100"/>
            <a:ext cx="19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459" name="Google Shape;2459;p85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входа” (“input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8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86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86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7" name="Google Shape;2467;p86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8" name="Google Shape;2468;p86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9" name="Google Shape;2469;p86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0" name="Google Shape;247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471" name="Google Shape;2471;p86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2" name="Google Shape;2472;p86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3" name="Google Shape;2473;p86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4" name="Google Shape;2474;p86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5" name="Google Shape;2475;p86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6" name="Google Shape;2476;p86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7" name="Google Shape;2477;p86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478" name="Google Shape;2478;p86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479" name="Google Shape;2479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0" name="Google Shape;2480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1" name="Google Shape;2481;p86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2" name="Google Shape;2482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3" name="Google Shape;2483;p86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484" name="Google Shape;2484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5" name="Google Shape;2485;p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6" name="Google Shape;2486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7" name="Google Shape;2487;p86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8" name="Google Shape;2488;p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9" name="Google Shape;2489;p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0" name="Google Shape;2490;p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1" name="Google Shape;2491;p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2" name="Google Shape;2492;p86"/>
          <p:cNvPicPr preferRelativeResize="0"/>
          <p:nvPr/>
        </p:nvPicPr>
        <p:blipFill rotWithShape="1">
          <a:blip r:embed="rId12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8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8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5" name="Google Shape;2495;p8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96975" y="189986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6" name="Google Shape;2496;p8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88150" y="2607983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7" name="Google Shape;2497;p8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96975" y="3330538"/>
            <a:ext cx="1969800" cy="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8" name="Google Shape;2498;p86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499" name="Google Shape;2499;p86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00" name="Google Shape;2500;p86"/>
          <p:cNvSpPr txBox="1"/>
          <p:nvPr/>
        </p:nvSpPr>
        <p:spPr>
          <a:xfrm>
            <a:off x="6892700" y="3627100"/>
            <a:ext cx="19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01" name="Google Shape;2501;p86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входа” (“input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02" name="Google Shape;2502;p86"/>
          <p:cNvSpPr txBox="1"/>
          <p:nvPr/>
        </p:nvSpPr>
        <p:spPr>
          <a:xfrm>
            <a:off x="6551950" y="3411550"/>
            <a:ext cx="25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основе       и     понимаем, какую новую информацию хотим добавить в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503" name="Google Shape;2503;p86"/>
          <p:cNvCxnSpPr/>
          <p:nvPr/>
        </p:nvCxnSpPr>
        <p:spPr>
          <a:xfrm rot="10800000">
            <a:off x="5703650" y="3170675"/>
            <a:ext cx="913200" cy="4485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4" name="Google Shape;2504;p86"/>
          <p:cNvSpPr/>
          <p:nvPr/>
        </p:nvSpPr>
        <p:spPr>
          <a:xfrm rot="-5400000">
            <a:off x="5275754" y="1660050"/>
            <a:ext cx="141300" cy="277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5" name="Google Shape;2505;p8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456372" y="3507224"/>
            <a:ext cx="277525" cy="21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8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892625" y="3488780"/>
            <a:ext cx="211054" cy="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8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010900" y="3952000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8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87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87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5" name="Google Shape;2515;p87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6" name="Google Shape;2516;p87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7" name="Google Shape;2517;p87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8" name="Google Shape;251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Google Shape;2519;p87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0" name="Google Shape;2520;p87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1" name="Google Shape;2521;p87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2" name="Google Shape;2522;p87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3" name="Google Shape;2523;p87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4" name="Google Shape;2524;p87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5" name="Google Shape;2525;p87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526" name="Google Shape;2526;p87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527" name="Google Shape;252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8" name="Google Shape;2528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9" name="Google Shape;2529;p87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30" name="Google Shape;2530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1" name="Google Shape;2531;p87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532" name="Google Shape;2532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3" name="Google Shape;2533;p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4" name="Google Shape;2534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5" name="Google Shape;2535;p87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36" name="Google Shape;2536;p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7" name="Google Shape;2537;p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8" name="Google Shape;2538;p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9" name="Google Shape;2539;p8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0" name="Google Shape;2540;p87"/>
          <p:cNvPicPr preferRelativeResize="0"/>
          <p:nvPr/>
        </p:nvPicPr>
        <p:blipFill rotWithShape="1">
          <a:blip r:embed="rId12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1" name="Google Shape;2541;p8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2" name="Google Shape;2542;p8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3" name="Google Shape;2543;p8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96975" y="189986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4" name="Google Shape;2544;p8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88150" y="2607983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5" name="Google Shape;2545;p8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96975" y="3330538"/>
            <a:ext cx="1969800" cy="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6" name="Google Shape;2546;p87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47" name="Google Shape;2547;p87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48" name="Google Shape;2548;p87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входа” (“input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49" name="Google Shape;2549;p87"/>
          <p:cNvSpPr txBox="1"/>
          <p:nvPr/>
        </p:nvSpPr>
        <p:spPr>
          <a:xfrm>
            <a:off x="6945650" y="1462350"/>
            <a:ext cx="1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сигмоида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550" name="Google Shape;2550;p87"/>
          <p:cNvCxnSpPr>
            <a:stCxn id="2549" idx="1"/>
          </p:cNvCxnSpPr>
          <p:nvPr/>
        </p:nvCxnSpPr>
        <p:spPr>
          <a:xfrm flipH="1">
            <a:off x="4561250" y="1662450"/>
            <a:ext cx="2384400" cy="3051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1" name="Google Shape;2551;p87"/>
          <p:cNvSpPr txBox="1"/>
          <p:nvPr/>
        </p:nvSpPr>
        <p:spPr>
          <a:xfrm>
            <a:off x="6621650" y="2332775"/>
            <a:ext cx="25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Вектор значений от 0 до 1. 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552" name="Google Shape;2552;p87"/>
          <p:cNvCxnSpPr/>
          <p:nvPr/>
        </p:nvCxnSpPr>
        <p:spPr>
          <a:xfrm rot="10800000">
            <a:off x="4146775" y="2240800"/>
            <a:ext cx="2478900" cy="2736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8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88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88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0" name="Google Shape;2560;p88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1" name="Google Shape;2561;p88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2" name="Google Shape;2562;p88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3" name="Google Shape;256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564" name="Google Shape;2564;p88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5" name="Google Shape;2565;p88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6" name="Google Shape;2566;p88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7" name="Google Shape;2567;p88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8" name="Google Shape;2568;p88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9" name="Google Shape;2569;p88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0" name="Google Shape;2570;p88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571" name="Google Shape;2571;p88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572" name="Google Shape;2572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3" name="Google Shape;257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4" name="Google Shape;2574;p88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5" name="Google Shape;2575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6" name="Google Shape;2576;p88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577" name="Google Shape;2577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8" name="Google Shape;2578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9" name="Google Shape;2579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0" name="Google Shape;2580;p88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1" name="Google Shape;2581;p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2" name="Google Shape;2582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3" name="Google Shape;2583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4" name="Google Shape;2584;p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5" name="Google Shape;2585;p88"/>
          <p:cNvPicPr preferRelativeResize="0"/>
          <p:nvPr/>
        </p:nvPicPr>
        <p:blipFill rotWithShape="1">
          <a:blip r:embed="rId12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6" name="Google Shape;2586;p8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7" name="Google Shape;2587;p8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8" name="Google Shape;2588;p8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96975" y="189986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9" name="Google Shape;2589;p8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988150" y="2607983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0" name="Google Shape;2590;p8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996975" y="3330538"/>
            <a:ext cx="1969800" cy="4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1" name="Google Shape;2591;p88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92" name="Google Shape;2592;p88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593" name="Google Shape;2593;p88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“Ворота входа” (“input gate”):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4" name="Google Shape;2594;p88"/>
          <p:cNvSpPr txBox="1"/>
          <p:nvPr/>
        </p:nvSpPr>
        <p:spPr>
          <a:xfrm>
            <a:off x="873350" y="4156250"/>
            <a:ext cx="507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Добавляем в     новую информацию. Каждый элемент вектора     умножается на число от 0 до 1: так регулируется, сколько именно этой информации поступит в вектор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95" name="Google Shape;2595;p8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985305" y="4242850"/>
            <a:ext cx="211050" cy="20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6" name="Google Shape;2596;p8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48830" y="4697928"/>
            <a:ext cx="211050" cy="204244"/>
          </a:xfrm>
          <a:prstGeom prst="rect">
            <a:avLst/>
          </a:prstGeom>
          <a:noFill/>
          <a:ln>
            <a:noFill/>
          </a:ln>
        </p:spPr>
      </p:pic>
      <p:sp>
        <p:nvSpPr>
          <p:cNvPr id="2597" name="Google Shape;2597;p88"/>
          <p:cNvSpPr/>
          <p:nvPr/>
        </p:nvSpPr>
        <p:spPr>
          <a:xfrm rot="-5400000">
            <a:off x="4900151" y="2766400"/>
            <a:ext cx="141300" cy="189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8" name="Google Shape;2598;p88"/>
          <p:cNvCxnSpPr>
            <a:stCxn id="2594" idx="0"/>
          </p:cNvCxnSpPr>
          <p:nvPr/>
        </p:nvCxnSpPr>
        <p:spPr>
          <a:xfrm flipH="1" rot="10800000">
            <a:off x="3409550" y="3796250"/>
            <a:ext cx="1478100" cy="3600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p8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89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89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6" name="Google Shape;2606;p89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7" name="Google Shape;2607;p89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8" name="Google Shape;2608;p89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9" name="Google Shape;260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610" name="Google Shape;2610;p89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1" name="Google Shape;2611;p89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2" name="Google Shape;2612;p89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3" name="Google Shape;2613;p89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4" name="Google Shape;2614;p89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5" name="Google Shape;2615;p89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6" name="Google Shape;2616;p89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617" name="Google Shape;2617;p89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618" name="Google Shape;2618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9" name="Google Shape;2619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0" name="Google Shape;2620;p89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1" name="Google Shape;2621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2" name="Google Shape;2622;p89"/>
          <p:cNvSpPr txBox="1"/>
          <p:nvPr/>
        </p:nvSpPr>
        <p:spPr>
          <a:xfrm>
            <a:off x="1288500" y="1955050"/>
            <a:ext cx="63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С</a:t>
            </a:r>
            <a:r>
              <a:rPr baseline="30000" i="1" lang="en" sz="1100">
                <a:solidFill>
                  <a:schemeClr val="dk1"/>
                </a:solidFill>
              </a:rPr>
              <a:t>t</a:t>
            </a:r>
            <a:r>
              <a:rPr baseline="-25000" i="1" lang="en" sz="1100">
                <a:solidFill>
                  <a:schemeClr val="dk1"/>
                </a:solidFill>
              </a:rPr>
              <a:t>temp</a:t>
            </a:r>
            <a:endParaRPr baseline="-25000" i="1" sz="1100">
              <a:solidFill>
                <a:schemeClr val="dk1"/>
              </a:solidFill>
            </a:endParaRPr>
          </a:p>
        </p:txBody>
      </p:sp>
      <p:pic>
        <p:nvPicPr>
          <p:cNvPr id="2623" name="Google Shape;2623;p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4" name="Google Shape;2624;p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5" name="Google Shape;2625;p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9681" y="2396076"/>
            <a:ext cx="675625" cy="824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6" name="Google Shape;2626;p89"/>
          <p:cNvCxnSpPr/>
          <p:nvPr/>
        </p:nvCxnSpPr>
        <p:spPr>
          <a:xfrm flipH="1" rot="10800000">
            <a:off x="690575" y="3079051"/>
            <a:ext cx="11622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7" name="Google Shape;2627;p8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422" y="2400003"/>
            <a:ext cx="277525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9" name="Google Shape;2629;p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0" name="Google Shape;2630;p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1" name="Google Shape;2631;p8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6550" y="2224653"/>
            <a:ext cx="383125" cy="9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2" name="Google Shape;2632;p8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3" name="Google Shape;2633;p8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4" name="Google Shape;2634;p89"/>
          <p:cNvSpPr txBox="1"/>
          <p:nvPr/>
        </p:nvSpPr>
        <p:spPr>
          <a:xfrm>
            <a:off x="1288496" y="2482975"/>
            <a:ext cx="4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i 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635" name="Google Shape;2635;p89"/>
          <p:cNvSpPr txBox="1"/>
          <p:nvPr/>
        </p:nvSpPr>
        <p:spPr>
          <a:xfrm>
            <a:off x="1817664" y="2509400"/>
            <a:ext cx="18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</a:t>
            </a:r>
            <a:r>
              <a:rPr baseline="30000" i="1" lang="en" sz="1200">
                <a:solidFill>
                  <a:schemeClr val="dk1"/>
                </a:solidFill>
              </a:rPr>
              <a:t>t</a:t>
            </a:r>
            <a:r>
              <a:rPr baseline="-25000" i="1" lang="en" sz="1200">
                <a:solidFill>
                  <a:schemeClr val="dk1"/>
                </a:solidFill>
              </a:rPr>
              <a:t>add</a:t>
            </a:r>
            <a:endParaRPr baseline="-25000" i="1" sz="1200">
              <a:solidFill>
                <a:schemeClr val="dk1"/>
              </a:solidFill>
            </a:endParaRPr>
          </a:p>
        </p:txBody>
      </p:sp>
      <p:sp>
        <p:nvSpPr>
          <p:cNvPr id="2636" name="Google Shape;2636;p89"/>
          <p:cNvSpPr txBox="1"/>
          <p:nvPr/>
        </p:nvSpPr>
        <p:spPr>
          <a:xfrm>
            <a:off x="3849025" y="1176800"/>
            <a:ext cx="30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Полное обновление вектора     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37" name="Google Shape;2637;p8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88148" y="2137600"/>
            <a:ext cx="2388527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8" name="Google Shape;2638;p8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165630" y="1274778"/>
            <a:ext cx="211050" cy="20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9" name="Google Shape;2639;p8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4617" y="2545515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0" name="Google Shape;2640;p8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00687" y="3015008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1" name="Google Shape;2641;p8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00675" y="3498925"/>
            <a:ext cx="2311206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p9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90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8" name="Google Shape;2648;p90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49" name="Google Shape;264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0" name="Google Shape;265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1" name="Google Shape;2651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2" name="Google Shape;2652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3" name="Google Shape;2653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4" name="Google Shape;2654;p90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90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6" name="Google Shape;2656;p90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7" name="Google Shape;2657;p90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8" name="Google Shape;2658;p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659" name="Google Shape;2659;p90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0" name="Google Shape;2660;p90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1" name="Google Shape;2661;p90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2" name="Google Shape;2662;p90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3" name="Google Shape;2663;p90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4" name="Google Shape;2664;p90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65" name="Google Shape;2665;p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6" name="Google Shape;2666;p90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67" name="Google Shape;2667;p9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8" name="Google Shape;2668;p9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9" name="Google Shape;2669;p9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0" name="Google Shape;2670;p9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1" name="Google Shape;2671;p9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2" name="Google Shape;2672;p9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9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4" name="Google Shape;2674;p90"/>
          <p:cNvPicPr preferRelativeResize="0"/>
          <p:nvPr/>
        </p:nvPicPr>
        <p:blipFill rotWithShape="1">
          <a:blip r:embed="rId15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5" name="Google Shape;2675;p90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76" name="Google Shape;2676;p9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7" name="Google Shape;2677;p9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8" name="Google Shape;2678;p9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9" name="Google Shape;2679;p90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680" name="Google Shape;2680;p9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1" name="Google Shape;2681;p90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682" name="Google Shape;2682;p9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p90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4" name="Google Shape;2684;p90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8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9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91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91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2" name="Google Shape;2692;p91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3" name="Google Shape;2693;p91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4" name="Google Shape;2694;p91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5" name="Google Shape;269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91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7" name="Google Shape;2697;p91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8" name="Google Shape;2698;p91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9" name="Google Shape;2699;p91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0" name="Google Shape;2700;p91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1" name="Google Shape;2701;p91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2" name="Google Shape;2702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3" name="Google Shape;2703;p91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04" name="Google Shape;270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5" name="Google Shape;2705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6" name="Google Shape;2706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7" name="Google Shape;2707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8" name="Google Shape;2708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9" name="Google Shape;2709;p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0" name="Google Shape;2710;p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1" name="Google Shape;2711;p91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712" name="Google Shape;2712;p91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3" name="Google Shape;2713;p91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14" name="Google Shape;2714;p9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5" name="Google Shape;2715;p9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6" name="Google Shape;2716;p9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7" name="Google Shape;2717;p91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718" name="Google Shape;2718;p9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9" name="Google Shape;2719;p9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9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1" name="Google Shape;2721;p9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2" name="Google Shape;2722;p9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3" name="Google Shape;2723;p9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4" name="Google Shape;2724;p91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725" name="Google Shape;2725;p9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6" name="Google Shape;2726;p91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7" name="Google Shape;2727;p91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sp>
        <p:nvSpPr>
          <p:cNvPr id="2728" name="Google Shape;2728;p91"/>
          <p:cNvSpPr txBox="1"/>
          <p:nvPr/>
        </p:nvSpPr>
        <p:spPr>
          <a:xfrm>
            <a:off x="564650" y="4062975"/>
            <a:ext cx="344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Переносим часть информации из долгосрочной памяти (     ) в краткосрочную (     ) и получаем ответ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729" name="Google Shape;2729;p9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73274" y="4582349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9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587980" y="4399450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9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92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92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8" name="Google Shape;2738;p92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9" name="Google Shape;2739;p92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0" name="Google Shape;2740;p92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1" name="Google Shape;274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742" name="Google Shape;2742;p92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3" name="Google Shape;2743;p92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4" name="Google Shape;2744;p92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5" name="Google Shape;2745;p92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6" name="Google Shape;2746;p92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7" name="Google Shape;2747;p92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8" name="Google Shape;2748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9" name="Google Shape;2749;p92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50" name="Google Shape;2750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1" name="Google Shape;2751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2" name="Google Shape;2752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3" name="Google Shape;2753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4" name="Google Shape;2754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5" name="Google Shape;2755;p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57" name="Google Shape;2757;p92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758" name="Google Shape;2758;p92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9" name="Google Shape;2759;p92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60" name="Google Shape;2760;p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1" name="Google Shape;2761;p9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2" name="Google Shape;2762;p9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3" name="Google Shape;2763;p92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764" name="Google Shape;2764;p9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Google Shape;2765;p9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6" name="Google Shape;2766;p9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7" name="Google Shape;2767;p9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8" name="Google Shape;2768;p9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9" name="Google Shape;2769;p9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0" name="Google Shape;2770;p92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771" name="Google Shape;2771;p9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2" name="Google Shape;2772;p92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3" name="Google Shape;2773;p92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774" name="Google Shape;2774;p92"/>
          <p:cNvSpPr txBox="1"/>
          <p:nvPr/>
        </p:nvSpPr>
        <p:spPr>
          <a:xfrm>
            <a:off x="6234550" y="2500950"/>
            <a:ext cx="245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Вектор из 0 и 1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775" name="Google Shape;2775;p92"/>
          <p:cNvCxnSpPr/>
          <p:nvPr/>
        </p:nvCxnSpPr>
        <p:spPr>
          <a:xfrm rot="10800000">
            <a:off x="4014125" y="2435025"/>
            <a:ext cx="2241000" cy="3264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6" name="Google Shape;2776;p92"/>
          <p:cNvSpPr txBox="1"/>
          <p:nvPr/>
        </p:nvSpPr>
        <p:spPr>
          <a:xfrm>
            <a:off x="6945650" y="1588350"/>
            <a:ext cx="1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сигмоида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777" name="Google Shape;2777;p92"/>
          <p:cNvCxnSpPr/>
          <p:nvPr/>
        </p:nvCxnSpPr>
        <p:spPr>
          <a:xfrm flipH="1">
            <a:off x="4473025" y="1827788"/>
            <a:ext cx="2384400" cy="3051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8" name="Google Shape;2778;p92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92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0" name="Google Shape;2780;p92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1" name="Google Shape;2781;p92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2" name="Google Shape;278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783" name="Google Shape;2783;p92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4" name="Google Shape;2784;p92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5" name="Google Shape;2785;p92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6" name="Google Shape;2786;p92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7" name="Google Shape;2787;p92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8" name="Google Shape;2788;p92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89" name="Google Shape;2789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0" name="Google Shape;2790;p92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91" name="Google Shape;2791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2" name="Google Shape;2792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3" name="Google Shape;2793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4" name="Google Shape;2794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5" name="Google Shape;2795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6" name="Google Shape;2796;p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7" name="Google Shape;2797;p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8" name="Google Shape;2798;p92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9" name="Google Shape;2799;p92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00" name="Google Shape;2800;p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1" name="Google Shape;2801;p9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2" name="Google Shape;2802;p9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3" name="Google Shape;2803;p92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04" name="Google Shape;2804;p9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5" name="Google Shape;2805;p92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806" name="Google Shape;2806;p9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7" name="Google Shape;2807;p92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8" name="Google Shape;2808;p92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p9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93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93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6" name="Google Shape;2816;p93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7" name="Google Shape;2817;p93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8" name="Google Shape;2818;p93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9" name="Google Shape;281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820" name="Google Shape;2820;p93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1" name="Google Shape;2821;p93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2" name="Google Shape;2822;p93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3" name="Google Shape;2823;p93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4" name="Google Shape;2824;p93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5" name="Google Shape;2825;p93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26" name="Google Shape;282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7" name="Google Shape;2827;p93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28" name="Google Shape;2828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0" name="Google Shape;2830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1" name="Google Shape;2831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2" name="Google Shape;2832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3" name="Google Shape;2833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4" name="Google Shape;2834;p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5" name="Google Shape;2835;p93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836" name="Google Shape;2836;p93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7" name="Google Shape;2837;p93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38" name="Google Shape;2838;p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9" name="Google Shape;2839;p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0" name="Google Shape;2840;p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1" name="Google Shape;2841;p93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42" name="Google Shape;2842;p9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3" name="Google Shape;2843;p9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4" name="Google Shape;2844;p9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5" name="Google Shape;2845;p9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6" name="Google Shape;2846;p9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7" name="Google Shape;2847;p93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48" name="Google Shape;2848;p9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9" name="Google Shape;2849;p93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0" name="Google Shape;2850;p93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851" name="Google Shape;2851;p93"/>
          <p:cNvSpPr txBox="1"/>
          <p:nvPr/>
        </p:nvSpPr>
        <p:spPr>
          <a:xfrm>
            <a:off x="6691200" y="3544950"/>
            <a:ext cx="245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Часть информации из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переносится в  краткосрочную память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52" name="Google Shape;2852;p93"/>
          <p:cNvSpPr/>
          <p:nvPr/>
        </p:nvSpPr>
        <p:spPr>
          <a:xfrm rot="-5400000">
            <a:off x="4566350" y="2295138"/>
            <a:ext cx="141300" cy="1605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3" name="Google Shape;2853;p9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660255" y="3650575"/>
            <a:ext cx="211050" cy="204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4" name="Google Shape;2854;p93"/>
          <p:cNvCxnSpPr/>
          <p:nvPr/>
        </p:nvCxnSpPr>
        <p:spPr>
          <a:xfrm rot="10800000">
            <a:off x="4704650" y="3231725"/>
            <a:ext cx="2241000" cy="3264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5" name="Google Shape;2855;p93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93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7" name="Google Shape;2857;p93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8" name="Google Shape;2858;p93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9" name="Google Shape;285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860" name="Google Shape;2860;p93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1" name="Google Shape;2861;p93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2" name="Google Shape;2862;p93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3" name="Google Shape;2863;p93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4" name="Google Shape;2864;p93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5" name="Google Shape;2865;p93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66" name="Google Shape;286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7" name="Google Shape;2867;p93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68" name="Google Shape;2868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9" name="Google Shape;2869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1" name="Google Shape;2871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2" name="Google Shape;2872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3" name="Google Shape;2873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4" name="Google Shape;2874;p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5" name="Google Shape;2875;p93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6" name="Google Shape;2876;p93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77" name="Google Shape;2877;p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Google Shape;2878;p9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9" name="Google Shape;2879;p9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0" name="Google Shape;2880;p93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881" name="Google Shape;2881;p9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2" name="Google Shape;2882;p93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883" name="Google Shape;2883;p9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4" name="Google Shape;2884;p93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5" name="Google Shape;2885;p93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886" name="Google Shape;2886;p9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9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LSTM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94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94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4" name="Google Shape;2894;p94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5" name="Google Shape;2895;p94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6" name="Google Shape;2896;p94"/>
          <p:cNvSpPr/>
          <p:nvPr/>
        </p:nvSpPr>
        <p:spPr>
          <a:xfrm>
            <a:off x="3342150" y="30598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7" name="Google Shape;2897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p94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9" name="Google Shape;2899;p94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0" name="Google Shape;2900;p94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1" name="Google Shape;2901;p94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2" name="Google Shape;2902;p94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3" name="Google Shape;2903;p94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04" name="Google Shape;290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5" name="Google Shape;2905;p94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06" name="Google Shape;2906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7" name="Google Shape;2907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0" name="Google Shape;2910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1" name="Google Shape;2911;p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2" name="Google Shape;2912;p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13" name="Google Shape;2913;p94"/>
          <p:cNvSpPr txBox="1"/>
          <p:nvPr/>
        </p:nvSpPr>
        <p:spPr>
          <a:xfrm>
            <a:off x="3849025" y="1176800"/>
            <a:ext cx="30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Обновление  вектора       и получение выхода ячейки      :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914" name="Google Shape;2914;p94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5" name="Google Shape;2915;p94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16" name="Google Shape;2916;p9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7" name="Google Shape;2917;p9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8" name="Google Shape;2918;p9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9" name="Google Shape;2919;p94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920" name="Google Shape;2920;p9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593624" y="1242924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1" name="Google Shape;2921;p9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74699" y="1446892"/>
            <a:ext cx="243050" cy="28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2" name="Google Shape;2922;p9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49025" y="2066300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3" name="Google Shape;2923;p9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34189" y="2731827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4" name="Google Shape;2924;p9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p94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y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926" name="Google Shape;2926;p9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7" name="Google Shape;2927;p94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8" name="Google Shape;2928;p94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h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sp>
        <p:nvSpPr>
          <p:cNvPr id="2929" name="Google Shape;2929;p94"/>
          <p:cNvSpPr txBox="1"/>
          <p:nvPr/>
        </p:nvSpPr>
        <p:spPr>
          <a:xfrm>
            <a:off x="6901525" y="4166850"/>
            <a:ext cx="245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Считаем выход ячейки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2930" name="Google Shape;2930;p94"/>
          <p:cNvCxnSpPr/>
          <p:nvPr/>
        </p:nvCxnSpPr>
        <p:spPr>
          <a:xfrm rot="10800000">
            <a:off x="4660525" y="4023500"/>
            <a:ext cx="2241000" cy="32640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1" name="Google Shape;2931;p94"/>
          <p:cNvSpPr/>
          <p:nvPr/>
        </p:nvSpPr>
        <p:spPr>
          <a:xfrm rot="-5400000">
            <a:off x="4872046" y="2874288"/>
            <a:ext cx="141300" cy="206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2" name="Google Shape;2932;p94"/>
          <p:cNvSpPr/>
          <p:nvPr/>
        </p:nvSpPr>
        <p:spPr>
          <a:xfrm>
            <a:off x="3108400" y="2149650"/>
            <a:ext cx="165300" cy="147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94"/>
          <p:cNvSpPr/>
          <p:nvPr/>
        </p:nvSpPr>
        <p:spPr>
          <a:xfrm>
            <a:off x="388200" y="3114325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4" name="Google Shape;2934;p94"/>
          <p:cNvSpPr/>
          <p:nvPr/>
        </p:nvSpPr>
        <p:spPr>
          <a:xfrm>
            <a:off x="522950" y="362925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5" name="Google Shape;2935;p94"/>
          <p:cNvSpPr/>
          <p:nvPr/>
        </p:nvSpPr>
        <p:spPr>
          <a:xfrm>
            <a:off x="2481700" y="1795800"/>
            <a:ext cx="423600" cy="2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6" name="Google Shape;293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00194"/>
            <a:ext cx="2837401" cy="1856931"/>
          </a:xfrm>
          <a:prstGeom prst="rect">
            <a:avLst/>
          </a:prstGeom>
          <a:noFill/>
          <a:ln>
            <a:noFill/>
          </a:ln>
        </p:spPr>
      </p:pic>
      <p:sp>
        <p:nvSpPr>
          <p:cNvPr id="2937" name="Google Shape;2937;p94"/>
          <p:cNvSpPr/>
          <p:nvPr/>
        </p:nvSpPr>
        <p:spPr>
          <a:xfrm>
            <a:off x="564650" y="28937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8" name="Google Shape;2938;p94"/>
          <p:cNvSpPr/>
          <p:nvPr/>
        </p:nvSpPr>
        <p:spPr>
          <a:xfrm>
            <a:off x="690575" y="33067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9" name="Google Shape;2939;p94"/>
          <p:cNvSpPr/>
          <p:nvPr/>
        </p:nvSpPr>
        <p:spPr>
          <a:xfrm>
            <a:off x="3005075" y="284567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0" name="Google Shape;2940;p94"/>
          <p:cNvSpPr/>
          <p:nvPr/>
        </p:nvSpPr>
        <p:spPr>
          <a:xfrm>
            <a:off x="2336375" y="17958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1" name="Google Shape;2941;p94"/>
          <p:cNvSpPr/>
          <p:nvPr/>
        </p:nvSpPr>
        <p:spPr>
          <a:xfrm>
            <a:off x="564650" y="2109425"/>
            <a:ext cx="3087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2" name="Google Shape;2942;p94"/>
          <p:cNvSpPr/>
          <p:nvPr/>
        </p:nvSpPr>
        <p:spPr>
          <a:xfrm>
            <a:off x="2935150" y="2042700"/>
            <a:ext cx="308700" cy="176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43" name="Google Shape;2943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4" name="Google Shape;2944;p94"/>
          <p:cNvCxnSpPr/>
          <p:nvPr/>
        </p:nvCxnSpPr>
        <p:spPr>
          <a:xfrm rot="10800000">
            <a:off x="1058083" y="3154409"/>
            <a:ext cx="1200" cy="27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45" name="Google Shape;2945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7880" y="3026213"/>
            <a:ext cx="165300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6" name="Google Shape;294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7" name="Google Shape;2947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14595" y="2577065"/>
            <a:ext cx="165300" cy="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8" name="Google Shape;2948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73271" y="2699075"/>
            <a:ext cx="140508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9" name="Google Shape;2949;p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5761" y="2690253"/>
            <a:ext cx="95525" cy="1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0" name="Google Shape;2950;p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1" name="Google Shape;2951;p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9913" y="34285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2" name="Google Shape;2952;p94"/>
          <p:cNvPicPr preferRelativeResize="0"/>
          <p:nvPr/>
        </p:nvPicPr>
        <p:blipFill rotWithShape="1">
          <a:blip r:embed="rId10">
            <a:alphaModFix/>
          </a:blip>
          <a:srcRect b="0" l="0" r="0" t="91383"/>
          <a:stretch/>
        </p:blipFill>
        <p:spPr>
          <a:xfrm>
            <a:off x="946550" y="3087752"/>
            <a:ext cx="383125" cy="8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3" name="Google Shape;2953;p94"/>
          <p:cNvCxnSpPr/>
          <p:nvPr/>
        </p:nvCxnSpPr>
        <p:spPr>
          <a:xfrm>
            <a:off x="690575" y="3088651"/>
            <a:ext cx="1382700" cy="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54" name="Google Shape;2954;p9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12200" y="2219097"/>
            <a:ext cx="277525" cy="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Google Shape;2955;p9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31690" y="2328770"/>
            <a:ext cx="864675" cy="82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6" name="Google Shape;2956;p9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46540" y="2259450"/>
            <a:ext cx="692788" cy="1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7" name="Google Shape;2957;p94"/>
          <p:cNvSpPr txBox="1"/>
          <p:nvPr/>
        </p:nvSpPr>
        <p:spPr>
          <a:xfrm>
            <a:off x="3108400" y="20876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CCCCCC"/>
                </a:solidFill>
              </a:rPr>
              <a:t>C</a:t>
            </a:r>
            <a:r>
              <a:rPr baseline="30000" i="1" lang="en" sz="1600">
                <a:solidFill>
                  <a:srgbClr val="CCCCCC"/>
                </a:solidFill>
              </a:rPr>
              <a:t>t</a:t>
            </a:r>
            <a:endParaRPr baseline="30000" i="1" sz="1600">
              <a:solidFill>
                <a:srgbClr val="CCCCCC"/>
              </a:solidFill>
            </a:endParaRPr>
          </a:p>
        </p:txBody>
      </p:sp>
      <p:pic>
        <p:nvPicPr>
          <p:cNvPr id="2958" name="Google Shape;2958;p9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638247" y="1711963"/>
            <a:ext cx="20558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9" name="Google Shape;2959;p94"/>
          <p:cNvSpPr txBox="1"/>
          <p:nvPr/>
        </p:nvSpPr>
        <p:spPr>
          <a:xfrm>
            <a:off x="2566750" y="1446900"/>
            <a:ext cx="36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y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960" name="Google Shape;2960;p9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783025" y="2917955"/>
            <a:ext cx="490679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1" name="Google Shape;2961;p94"/>
          <p:cNvSpPr/>
          <p:nvPr/>
        </p:nvSpPr>
        <p:spPr>
          <a:xfrm>
            <a:off x="2999650" y="2849650"/>
            <a:ext cx="1653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2" name="Google Shape;2962;p94"/>
          <p:cNvSpPr txBox="1"/>
          <p:nvPr/>
        </p:nvSpPr>
        <p:spPr>
          <a:xfrm>
            <a:off x="3108400" y="2829600"/>
            <a:ext cx="4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h</a:t>
            </a:r>
            <a:r>
              <a:rPr baseline="30000" i="1" lang="en" sz="1600">
                <a:solidFill>
                  <a:schemeClr val="dk1"/>
                </a:solidFill>
              </a:rPr>
              <a:t>t</a:t>
            </a:r>
            <a:endParaRPr baseline="30000" i="1" sz="1600">
              <a:solidFill>
                <a:schemeClr val="dk1"/>
              </a:solidFill>
            </a:endParaRPr>
          </a:p>
        </p:txBody>
      </p:sp>
      <p:pic>
        <p:nvPicPr>
          <p:cNvPr id="2963" name="Google Shape;2963;p9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834200" y="3357975"/>
            <a:ext cx="1737071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</a:t>
            </a:r>
            <a:r>
              <a:rPr lang="en">
                <a:solidFill>
                  <a:schemeClr val="dk1"/>
                </a:solidFill>
              </a:rPr>
              <a:t>слой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63000" y="1464500"/>
            <a:ext cx="20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Рекуррентный</a:t>
            </a: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 слой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326725" y="1556200"/>
            <a:ext cx="269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Обновление вектора скрытого состояния и в</a:t>
            </a:r>
            <a:r>
              <a:rPr lang="en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ычисление выхода слоя:</a:t>
            </a:r>
            <a:endParaRPr sz="1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3"/>
          <p:cNvCxnSpPr/>
          <p:nvPr/>
        </p:nvCxnSpPr>
        <p:spPr>
          <a:xfrm flipH="1" rot="10800000">
            <a:off x="616400" y="3472525"/>
            <a:ext cx="591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/>
          <p:nvPr/>
        </p:nvCxnSpPr>
        <p:spPr>
          <a:xfrm flipH="1" rot="10800000">
            <a:off x="2535525" y="3420275"/>
            <a:ext cx="5916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3"/>
          <p:cNvSpPr txBox="1"/>
          <p:nvPr/>
        </p:nvSpPr>
        <p:spPr>
          <a:xfrm>
            <a:off x="161813" y="3253675"/>
            <a:ext cx="41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30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194463" y="3158100"/>
            <a:ext cx="41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1505325" y="3994700"/>
            <a:ext cx="1061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W, U, 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aseline="-25000" lang="en" sz="17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b</a:t>
            </a:r>
            <a:r>
              <a:rPr baseline="-25000" lang="en" sz="17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1575975" y="2044425"/>
            <a:ext cx="591600" cy="6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575950" y="3093725"/>
            <a:ext cx="591600" cy="6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1575975" y="2152113"/>
            <a:ext cx="59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1869650" y="2767225"/>
            <a:ext cx="42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948" y="2436825"/>
            <a:ext cx="2697900" cy="46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575" y="2899975"/>
            <a:ext cx="1755141" cy="4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1662950" y="3201425"/>
            <a:ext cx="41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aseline="30000" lang="en" sz="17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aseline="-25000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7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9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2969" name="Google Shape;296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970" name="Google Shape;2970;p95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1" name="Google Shape;2971;p95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2" name="Google Shape;297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4" name="Google Shape;2974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975" name="Google Shape;2975;p95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6" name="Google Shape;2976;p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7" name="Google Shape;2977;p9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8" name="Google Shape;2978;p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9" name="Google Shape;2979;p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0" name="Google Shape;2980;p9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1" name="Google Shape;2981;p9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94048" y="951788"/>
            <a:ext cx="2388527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2" name="Google Shape;2982;p9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20517" y="1359703"/>
            <a:ext cx="2328105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3" name="Google Shape;2983;p9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06587" y="1829195"/>
            <a:ext cx="2837400" cy="44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4" name="Google Shape;2984;p9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06575" y="2313113"/>
            <a:ext cx="2311206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Google Shape;2985;p9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20525" y="2849863"/>
            <a:ext cx="2501345" cy="3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Google Shape;2986;p9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20514" y="3347139"/>
            <a:ext cx="1596992" cy="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7" name="Google Shape;2987;p9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820525" y="3805050"/>
            <a:ext cx="1737071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2" name="Google Shape;299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86369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2993" name="Google Shape;2993;p96"/>
          <p:cNvSpPr/>
          <p:nvPr/>
        </p:nvSpPr>
        <p:spPr>
          <a:xfrm>
            <a:off x="754826" y="408185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4" name="Google Shape;2994;p96"/>
          <p:cNvSpPr/>
          <p:nvPr/>
        </p:nvSpPr>
        <p:spPr>
          <a:xfrm>
            <a:off x="598258" y="152045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5" name="Google Shape;2995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86368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6" name="Google Shape;2996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345372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7" name="Google Shape;2997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69530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2998" name="Google Shape;2998;p96"/>
          <p:cNvSpPr/>
          <p:nvPr/>
        </p:nvSpPr>
        <p:spPr>
          <a:xfrm>
            <a:off x="291150" y="268200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9" name="Google Shape;2999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345880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0" name="Google Shape;3000;p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70106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1" name="Google Shape;3001;p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68472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2" name="Google Shape;3002;p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70193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3" name="Google Shape;3003;p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4081849"/>
            <a:ext cx="277525" cy="2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4" name="Google Shape;3004;p9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77802" y="1811755"/>
            <a:ext cx="2485474" cy="2509095"/>
          </a:xfrm>
          <a:prstGeom prst="rect">
            <a:avLst/>
          </a:prstGeom>
          <a:noFill/>
          <a:ln>
            <a:noFill/>
          </a:ln>
        </p:spPr>
      </p:pic>
      <p:sp>
        <p:nvSpPr>
          <p:cNvPr id="3005" name="Google Shape;3005;p96"/>
          <p:cNvSpPr/>
          <p:nvPr/>
        </p:nvSpPr>
        <p:spPr>
          <a:xfrm>
            <a:off x="7242435" y="3891297"/>
            <a:ext cx="185400" cy="2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96"/>
          <p:cNvSpPr/>
          <p:nvPr/>
        </p:nvSpPr>
        <p:spPr>
          <a:xfrm>
            <a:off x="6652989" y="1782125"/>
            <a:ext cx="544800" cy="4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7" name="Google Shape;3007;p96"/>
          <p:cNvSpPr/>
          <p:nvPr/>
        </p:nvSpPr>
        <p:spPr>
          <a:xfrm>
            <a:off x="5002206" y="3918674"/>
            <a:ext cx="544800" cy="4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08" name="Google Shape;3008;p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69075" y="2621920"/>
            <a:ext cx="429635" cy="3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9" name="Google Shape;3009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276" y="2681022"/>
            <a:ext cx="276024" cy="29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0" name="Google Shape;301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342" y="1826841"/>
            <a:ext cx="276048" cy="312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1" name="Google Shape;3011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9075" y="2685860"/>
            <a:ext cx="429635" cy="289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2" name="Google Shape;3012;p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9900" y="408184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3" name="Google Shape;3013;p96"/>
          <p:cNvSpPr txBox="1"/>
          <p:nvPr/>
        </p:nvSpPr>
        <p:spPr>
          <a:xfrm>
            <a:off x="1367075" y="1208675"/>
            <a:ext cx="11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LSTM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14" name="Google Shape;3014;p96"/>
          <p:cNvSpPr txBox="1"/>
          <p:nvPr/>
        </p:nvSpPr>
        <p:spPr>
          <a:xfrm>
            <a:off x="5253500" y="1208675"/>
            <a:ext cx="19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Vanilla RNN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15" name="Google Shape;3015;p9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09899" y="4497527"/>
            <a:ext cx="2725600" cy="44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9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" name="Google Shape;30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86369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21" name="Google Shape;3021;p97"/>
          <p:cNvSpPr/>
          <p:nvPr/>
        </p:nvSpPr>
        <p:spPr>
          <a:xfrm>
            <a:off x="754826" y="408185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2" name="Google Shape;3022;p97"/>
          <p:cNvSpPr/>
          <p:nvPr/>
        </p:nvSpPr>
        <p:spPr>
          <a:xfrm>
            <a:off x="598258" y="152045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3" name="Google Shape;302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86368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4" name="Google Shape;302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345372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5" name="Google Shape;302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69530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26" name="Google Shape;3026;p97"/>
          <p:cNvSpPr/>
          <p:nvPr/>
        </p:nvSpPr>
        <p:spPr>
          <a:xfrm>
            <a:off x="291150" y="268200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7" name="Google Shape;3027;p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345880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8" name="Google Shape;3028;p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70106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9" name="Google Shape;3029;p9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68472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0" name="Google Shape;3030;p9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70193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1" name="Google Shape;3031;p9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408184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2" name="Google Shape;3032;p97"/>
          <p:cNvSpPr txBox="1"/>
          <p:nvPr/>
        </p:nvSpPr>
        <p:spPr>
          <a:xfrm>
            <a:off x="1367075" y="1208675"/>
            <a:ext cx="11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LSTM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33" name="Google Shape;3033;p97"/>
          <p:cNvSpPr txBox="1"/>
          <p:nvPr/>
        </p:nvSpPr>
        <p:spPr>
          <a:xfrm>
            <a:off x="4295275" y="2330750"/>
            <a:ext cx="306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LSTM реализует механизм, похожий на skip connection в ResNet.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ld Standard TT"/>
                <a:ea typeface="Old Standard TT"/>
                <a:cs typeface="Old Standard TT"/>
                <a:sym typeface="Old Standard TT"/>
              </a:rPr>
              <a:t>Это помогает в борьбе с затуханием градиентов.</a:t>
            </a:r>
            <a:endParaRPr sz="15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9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39" name="Google Shape;303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40" name="Google Shape;3040;p98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1" name="Google Shape;3041;p98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2" name="Google Shape;3042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3" name="Google Shape;3043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4" name="Google Shape;3044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45" name="Google Shape;3045;p98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46" name="Google Shape;3046;p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7" name="Google Shape;3047;p9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8" name="Google Shape;3048;p9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9" name="Google Shape;3049;p9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0" name="Google Shape;3050;p9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51" name="Google Shape;3051;p98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9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57" name="Google Shape;3057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58" name="Google Shape;3058;p99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9" name="Google Shape;3059;p99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0" name="Google Shape;306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1" name="Google Shape;3061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2" name="Google Shape;3062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63" name="Google Shape;3063;p99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4" name="Google Shape;3064;p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5" name="Google Shape;3065;p9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6" name="Google Shape;3066;p9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7" name="Google Shape;3067;p9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8" name="Google Shape;3068;p9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9" name="Google Shape;3069;p99"/>
          <p:cNvSpPr txBox="1"/>
          <p:nvPr/>
        </p:nvSpPr>
        <p:spPr>
          <a:xfrm>
            <a:off x="4225950" y="2814350"/>
            <a:ext cx="4349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“человек”, мы должны </a:t>
            </a:r>
            <a:r>
              <a:rPr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добавить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 память      информацию об этом слове. Например, что оно мужского рода.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70" name="Google Shape;3070;p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90003" y="3150823"/>
            <a:ext cx="211050" cy="204244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99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Человек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 шляпе с красивым попугаем на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p10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77" name="Google Shape;307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78" name="Google Shape;3078;p100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9" name="Google Shape;3079;p100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0" name="Google Shape;3080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1" name="Google Shape;3081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2" name="Google Shape;3082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83" name="Google Shape;3083;p100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4" name="Google Shape;3084;p1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5" name="Google Shape;3085;p1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6" name="Google Shape;3086;p1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7" name="Google Shape;3087;p1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8" name="Google Shape;3088;p1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9" name="Google Shape;3089;p100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красивым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попугаем на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090" name="Google Shape;3090;p100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“красивым”, мы также должны </a:t>
            </a:r>
            <a:r>
              <a:rPr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добавить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 память      информацию об этом слове. Что оно мужского рода.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91" name="Google Shape;3091;p1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8728" y="310672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5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10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097" name="Google Shape;309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098" name="Google Shape;3098;p101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9" name="Google Shape;3099;p101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0" name="Google Shape;31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1" name="Google Shape;310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2" name="Google Shape;3102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03" name="Google Shape;3103;p101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4" name="Google Shape;3104;p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5" name="Google Shape;3105;p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6" name="Google Shape;3106;p10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7" name="Google Shape;3107;p10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8" name="Google Shape;3108;p10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9" name="Google Shape;3109;p101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попугаем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на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10" name="Google Shape;3110;p101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“попугаем”, то при формировании вектора     из     мы хотим вытащить информацию о форме слова “красивым”, но не хотим добавлять информацию о форме слова “человек”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11" name="Google Shape;3111;p10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4642" y="3112373"/>
            <a:ext cx="211050" cy="204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2" name="Google Shape;3112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424" y="3077399"/>
            <a:ext cx="243045" cy="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p10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18" name="Google Shape;311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102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0" name="Google Shape;3120;p102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1" name="Google Shape;3121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2" name="Google Shape;3122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3" name="Google Shape;3123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24" name="Google Shape;3124;p102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25" name="Google Shape;3125;p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6" name="Google Shape;3126;p10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7" name="Google Shape;3127;p10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8" name="Google Shape;3128;p10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9" name="Google Shape;3129;p10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0" name="Google Shape;3130;p102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плече,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31" name="Google Shape;3131;p102"/>
          <p:cNvSpPr txBox="1"/>
          <p:nvPr/>
        </p:nvSpPr>
        <p:spPr>
          <a:xfrm>
            <a:off x="4273975" y="2772975"/>
            <a:ext cx="375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“на”, то мы можем удалить из      информацию о словах “красивым попугаем”, и добавить информацию о слове “на” 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32" name="Google Shape;3132;p10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31780" y="311977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Google Shape;3137;p10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38" name="Google Shape;313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39" name="Google Shape;3139;p103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0" name="Google Shape;3140;p103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1" name="Google Shape;3141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2" name="Google Shape;314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3" name="Google Shape;3143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44" name="Google Shape;3144;p103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45" name="Google Shape;3145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7" name="Google Shape;3147;p10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8" name="Google Shape;3148;p10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9" name="Google Shape;3149;p10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50" name="Google Shape;3150;p103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плече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51" name="Google Shape;3151;p103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“плече”, то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 формировании вектора     из     мы хотим вытащить информацию о форме слова “на”, но не хотим добавлять информацию о форме слова “человек”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52" name="Google Shape;315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424" y="3077399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10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4642" y="311237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7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10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59" name="Google Shape;315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60" name="Google Shape;3160;p104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1" name="Google Shape;3161;p104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2" name="Google Shape;3162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3" name="Google Shape;316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4" name="Google Shape;3164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65" name="Google Shape;3165;p104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6" name="Google Shape;3166;p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7" name="Google Shape;3167;p10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8" name="Google Shape;3168;p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9" name="Google Shape;3169;p10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0" name="Google Shape;3170;p10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71" name="Google Shape;3171;p104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плече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72" name="Google Shape;3172;p104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“плече”, то при формировании вектора     из     мы хотим вытащить информацию о форме слова “на”, но не хотим добавлять информацию о форме слова “человек”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73" name="Google Shape;3173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424" y="3077399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" name="Google Shape;3174;p10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4642" y="311237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Рекуррентный </a:t>
            </a:r>
            <a:r>
              <a:rPr lang="en">
                <a:solidFill>
                  <a:schemeClr val="dk1"/>
                </a:solidFill>
              </a:rPr>
              <a:t>слой 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311700" y="1307075"/>
            <a:ext cx="50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Слой полносвязной нейросети</a:t>
            </a:r>
            <a:endParaRPr sz="1600">
              <a:solidFill>
                <a:srgbClr val="434343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72725" y="1988475"/>
            <a:ext cx="426300" cy="170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477150" y="205810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477150" y="2425825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477150" y="337245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477150" y="279355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 txBox="1"/>
          <p:nvPr/>
        </p:nvSpPr>
        <p:spPr>
          <a:xfrm>
            <a:off x="424925" y="2941625"/>
            <a:ext cx="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1517275" y="2139400"/>
            <a:ext cx="426300" cy="140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1621700" y="2272225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621700" y="321885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1621700" y="2639950"/>
            <a:ext cx="217500" cy="2349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4"/>
          <p:cNvCxnSpPr>
            <a:stCxn id="208" idx="6"/>
            <a:endCxn id="214" idx="2"/>
          </p:cNvCxnSpPr>
          <p:nvPr/>
        </p:nvCxnSpPr>
        <p:spPr>
          <a:xfrm>
            <a:off x="694650" y="2175550"/>
            <a:ext cx="9270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4"/>
          <p:cNvCxnSpPr>
            <a:stCxn id="208" idx="6"/>
            <a:endCxn id="216" idx="2"/>
          </p:cNvCxnSpPr>
          <p:nvPr/>
        </p:nvCxnSpPr>
        <p:spPr>
          <a:xfrm>
            <a:off x="694650" y="2175550"/>
            <a:ext cx="9270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4"/>
          <p:cNvCxnSpPr>
            <a:stCxn id="208" idx="6"/>
            <a:endCxn id="215" idx="2"/>
          </p:cNvCxnSpPr>
          <p:nvPr/>
        </p:nvCxnSpPr>
        <p:spPr>
          <a:xfrm>
            <a:off x="694650" y="2175550"/>
            <a:ext cx="927000" cy="11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4"/>
          <p:cNvCxnSpPr>
            <a:stCxn id="209" idx="6"/>
            <a:endCxn id="214" idx="2"/>
          </p:cNvCxnSpPr>
          <p:nvPr/>
        </p:nvCxnSpPr>
        <p:spPr>
          <a:xfrm flipH="1" rot="10800000">
            <a:off x="694650" y="2389675"/>
            <a:ext cx="9270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4"/>
          <p:cNvCxnSpPr>
            <a:stCxn id="209" idx="6"/>
            <a:endCxn id="216" idx="2"/>
          </p:cNvCxnSpPr>
          <p:nvPr/>
        </p:nvCxnSpPr>
        <p:spPr>
          <a:xfrm>
            <a:off x="694650" y="2543275"/>
            <a:ext cx="9270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4"/>
          <p:cNvCxnSpPr>
            <a:stCxn id="209" idx="6"/>
            <a:endCxn id="215" idx="2"/>
          </p:cNvCxnSpPr>
          <p:nvPr/>
        </p:nvCxnSpPr>
        <p:spPr>
          <a:xfrm>
            <a:off x="694650" y="2543275"/>
            <a:ext cx="927000" cy="7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>
            <a:stCxn id="211" idx="6"/>
            <a:endCxn id="214" idx="2"/>
          </p:cNvCxnSpPr>
          <p:nvPr/>
        </p:nvCxnSpPr>
        <p:spPr>
          <a:xfrm flipH="1" rot="10800000">
            <a:off x="694650" y="2389600"/>
            <a:ext cx="92700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4"/>
          <p:cNvCxnSpPr>
            <a:stCxn id="211" idx="6"/>
            <a:endCxn id="216" idx="2"/>
          </p:cNvCxnSpPr>
          <p:nvPr/>
        </p:nvCxnSpPr>
        <p:spPr>
          <a:xfrm flipH="1" rot="10800000">
            <a:off x="694650" y="2757400"/>
            <a:ext cx="9270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4"/>
          <p:cNvCxnSpPr>
            <a:stCxn id="211" idx="6"/>
            <a:endCxn id="215" idx="2"/>
          </p:cNvCxnSpPr>
          <p:nvPr/>
        </p:nvCxnSpPr>
        <p:spPr>
          <a:xfrm>
            <a:off x="694650" y="2911000"/>
            <a:ext cx="9270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4"/>
          <p:cNvCxnSpPr>
            <a:stCxn id="210" idx="6"/>
            <a:endCxn id="214" idx="2"/>
          </p:cNvCxnSpPr>
          <p:nvPr/>
        </p:nvCxnSpPr>
        <p:spPr>
          <a:xfrm flipH="1" rot="10800000">
            <a:off x="694650" y="2389800"/>
            <a:ext cx="927000" cy="11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>
            <a:stCxn id="210" idx="6"/>
            <a:endCxn id="216" idx="2"/>
          </p:cNvCxnSpPr>
          <p:nvPr/>
        </p:nvCxnSpPr>
        <p:spPr>
          <a:xfrm flipH="1" rot="10800000">
            <a:off x="694650" y="2757300"/>
            <a:ext cx="927000" cy="7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4"/>
          <p:cNvCxnSpPr>
            <a:stCxn id="210" idx="6"/>
            <a:endCxn id="215" idx="2"/>
          </p:cNvCxnSpPr>
          <p:nvPr/>
        </p:nvCxnSpPr>
        <p:spPr>
          <a:xfrm flipH="1" rot="10800000">
            <a:off x="694650" y="3336300"/>
            <a:ext cx="9270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4"/>
          <p:cNvSpPr txBox="1"/>
          <p:nvPr/>
        </p:nvSpPr>
        <p:spPr>
          <a:xfrm>
            <a:off x="1569475" y="2788100"/>
            <a:ext cx="3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16" y="2748175"/>
            <a:ext cx="1906484" cy="4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311700" y="3740175"/>
            <a:ext cx="54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(n)</a:t>
            </a:r>
            <a:endParaRPr baseline="-2500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914512" y="3453750"/>
            <a:ext cx="107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(n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x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k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)</a:t>
            </a:r>
            <a:endParaRPr baseline="-2500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1569487" y="3740175"/>
            <a:ext cx="107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baseline="-25000" lang="en" sz="1700">
                <a:latin typeface="Lato"/>
                <a:ea typeface="Lato"/>
                <a:cs typeface="Lato"/>
                <a:sym typeface="Lato"/>
              </a:rPr>
              <a:t>(k)</a:t>
            </a:r>
            <a:endParaRPr baseline="-2500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p10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80" name="Google Shape;318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81" name="Google Shape;3181;p105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2" name="Google Shape;3182;p105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3" name="Google Shape;318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Google Shape;3184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5" name="Google Shape;3185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186" name="Google Shape;3186;p105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7" name="Google Shape;3187;p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8" name="Google Shape;3188;p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9" name="Google Shape;3189;p10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0" name="Google Shape;3190;p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1" name="Google Shape;3191;p10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92" name="Google Shape;3192;p105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плече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которого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93" name="Google Shape;3193;p105"/>
          <p:cNvSpPr txBox="1"/>
          <p:nvPr/>
        </p:nvSpPr>
        <p:spPr>
          <a:xfrm>
            <a:off x="4273975" y="2772975"/>
            <a:ext cx="48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запятой, мы должны </a:t>
            </a:r>
            <a:r>
              <a:rPr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добавить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 память информацию о том, что начался причастный оборот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10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199" name="Google Shape;319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200" name="Google Shape;3200;p106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1" name="Google Shape;3201;p106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2" name="Google Shape;3202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3" name="Google Shape;3203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4" name="Google Shape;3204;p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205" name="Google Shape;3205;p106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6" name="Google Shape;3206;p10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7" name="Google Shape;3207;p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8" name="Google Shape;3208;p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9" name="Google Shape;3209;p10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0" name="Google Shape;3210;p1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1" name="Google Shape;3211;p106"/>
          <p:cNvSpPr txBox="1"/>
          <p:nvPr/>
        </p:nvSpPr>
        <p:spPr>
          <a:xfrm>
            <a:off x="4225950" y="617550"/>
            <a:ext cx="4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плече,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которого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вчера видели на пересечении Косого переулка и улицы Роз, зашел в бар”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12" name="Google Shape;3212;p106"/>
          <p:cNvSpPr txBox="1"/>
          <p:nvPr/>
        </p:nvSpPr>
        <p:spPr>
          <a:xfrm>
            <a:off x="4273975" y="2772975"/>
            <a:ext cx="481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“которого”, </a:t>
            </a: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 при формировании вектора     из     мы хотим вытащить информацию о форме слове “человек” и о том, что сейчас идет причастный оборот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13" name="Google Shape;3213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424" y="3077399"/>
            <a:ext cx="243045" cy="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4" name="Google Shape;3214;p10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74642" y="3112373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p10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</a:t>
            </a:r>
            <a:endParaRPr/>
          </a:p>
        </p:txBody>
      </p:sp>
      <p:pic>
        <p:nvPicPr>
          <p:cNvPr id="3220" name="Google Shape;322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60" y="1325547"/>
            <a:ext cx="2515433" cy="2738169"/>
          </a:xfrm>
          <a:prstGeom prst="rect">
            <a:avLst/>
          </a:prstGeom>
          <a:noFill/>
          <a:ln>
            <a:noFill/>
          </a:ln>
        </p:spPr>
      </p:pic>
      <p:sp>
        <p:nvSpPr>
          <p:cNvPr id="3221" name="Google Shape;3221;p107"/>
          <p:cNvSpPr/>
          <p:nvPr/>
        </p:nvSpPr>
        <p:spPr>
          <a:xfrm>
            <a:off x="754826" y="3543708"/>
            <a:ext cx="28374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2" name="Google Shape;3222;p107"/>
          <p:cNvSpPr/>
          <p:nvPr/>
        </p:nvSpPr>
        <p:spPr>
          <a:xfrm>
            <a:off x="598258" y="982300"/>
            <a:ext cx="2837400" cy="71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3" name="Google Shape;3223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71" y="1325534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4" name="Google Shape;3224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893" y="291557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5" name="Google Shape;3225;p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3903" y="2157150"/>
            <a:ext cx="277534" cy="301478"/>
          </a:xfrm>
          <a:prstGeom prst="rect">
            <a:avLst/>
          </a:prstGeom>
          <a:noFill/>
          <a:ln>
            <a:noFill/>
          </a:ln>
        </p:spPr>
      </p:pic>
      <p:sp>
        <p:nvSpPr>
          <p:cNvPr id="3226" name="Google Shape;3226;p107"/>
          <p:cNvSpPr/>
          <p:nvPr/>
        </p:nvSpPr>
        <p:spPr>
          <a:xfrm>
            <a:off x="291150" y="2143850"/>
            <a:ext cx="387300" cy="1084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27" name="Google Shape;3227;p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475" y="292065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8" name="Google Shape;3228;p10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6475" y="2162918"/>
            <a:ext cx="431975" cy="295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9" name="Google Shape;3229;p10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6449" y="2146574"/>
            <a:ext cx="431975" cy="31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0" name="Google Shape;3230;p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3925" y="2163788"/>
            <a:ext cx="277525" cy="28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1" name="Google Shape;3231;p10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525" y="3543699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32" name="Google Shape;3232;p107"/>
          <p:cNvSpPr txBox="1"/>
          <p:nvPr/>
        </p:nvSpPr>
        <p:spPr>
          <a:xfrm>
            <a:off x="4225950" y="617550"/>
            <a:ext cx="4296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Пример: пусть мы решаем задачу классификации текста по грамматической правильности (правильный/неправильный текст с точки зрения грамматики)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“Человек в шляпе с красивым попугаем на плече, которого вчера видели на пересечении Косого переулка и улицы Роз, зашел в бар. </a:t>
            </a:r>
            <a:r>
              <a:rPr i="1" lang="en" sz="1500">
                <a:solidFill>
                  <a:srgbClr val="CC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После</a:t>
            </a:r>
            <a:r>
              <a:rPr i="1" lang="en" sz="15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…”</a:t>
            </a:r>
            <a:endParaRPr i="1" sz="15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33" name="Google Shape;3233;p107"/>
          <p:cNvSpPr txBox="1"/>
          <p:nvPr/>
        </p:nvSpPr>
        <p:spPr>
          <a:xfrm>
            <a:off x="4273975" y="3186525"/>
            <a:ext cx="4817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Когда мы стоим на слове “после”, то мы можем удалить из      информацию о предыдущем предложении, и добавить информацию о слове “после”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34" name="Google Shape;3234;p10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21905" y="3522998"/>
            <a:ext cx="211050" cy="20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10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</a:t>
            </a:r>
            <a:endParaRPr/>
          </a:p>
        </p:txBody>
      </p:sp>
      <p:pic>
        <p:nvPicPr>
          <p:cNvPr id="3240" name="Google Shape;3240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5" y="2242400"/>
            <a:ext cx="5874575" cy="181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1" name="Google Shape;3241;p108"/>
          <p:cNvSpPr/>
          <p:nvPr/>
        </p:nvSpPr>
        <p:spPr>
          <a:xfrm>
            <a:off x="3114325" y="2399725"/>
            <a:ext cx="2770200" cy="16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42" name="Google Shape;324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500" y="3745975"/>
            <a:ext cx="2638449" cy="45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3" name="Google Shape;3243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500" y="2278800"/>
            <a:ext cx="2207750" cy="3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4" name="Google Shape;3244;p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0862" y="2766487"/>
            <a:ext cx="2170490" cy="3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5" name="Google Shape;3245;p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4500" y="3254150"/>
            <a:ext cx="2346937" cy="3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6" name="Google Shape;3246;p108"/>
          <p:cNvSpPr/>
          <p:nvPr/>
        </p:nvSpPr>
        <p:spPr>
          <a:xfrm>
            <a:off x="2355600" y="2126225"/>
            <a:ext cx="211800" cy="27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7" name="Google Shape;3247;p108"/>
          <p:cNvSpPr/>
          <p:nvPr/>
        </p:nvSpPr>
        <p:spPr>
          <a:xfrm>
            <a:off x="252130" y="2399825"/>
            <a:ext cx="347700" cy="273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8" name="Google Shape;3248;p108"/>
          <p:cNvSpPr/>
          <p:nvPr/>
        </p:nvSpPr>
        <p:spPr>
          <a:xfrm>
            <a:off x="543000" y="3923400"/>
            <a:ext cx="211800" cy="273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49" name="Google Shape;3249;p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2585406"/>
            <a:ext cx="431985" cy="30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0" name="Google Shape;3250;p10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7396" y="1854909"/>
            <a:ext cx="277558" cy="32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1" name="Google Shape;3251;p10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11568" y="2580329"/>
            <a:ext cx="277534" cy="31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2" name="Google Shape;3252;p10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7850" y="4020124"/>
            <a:ext cx="277525" cy="288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3" name="Google Shape;3253;p108"/>
          <p:cNvSpPr txBox="1"/>
          <p:nvPr/>
        </p:nvSpPr>
        <p:spPr>
          <a:xfrm>
            <a:off x="431975" y="1226325"/>
            <a:ext cx="318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“Облегченный вариант” LSTM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10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3259" name="Google Shape;3259;p109"/>
          <p:cNvSpPr txBox="1"/>
          <p:nvPr>
            <p:ph idx="1" type="body"/>
          </p:nvPr>
        </p:nvSpPr>
        <p:spPr>
          <a:xfrm>
            <a:off x="311700" y="1190025"/>
            <a:ext cx="524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В этом видео мы познакомились с идеей устройства новых рекуррентных слоев: LSTM и GRU.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