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Old Standard TT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OldStandardT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6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0dee65d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0dee65d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105076a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f105076a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0dee65d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0dee65d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0dee65dd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0dee65dd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0dee65d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0dee65d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0dee65dd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0dee65dd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0dee65dd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0dee65dd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0dee65dd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0dee65dd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f0dee65dd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f0dee65dd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f105076a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f105076a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10507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10507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f0dee65dd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f0dee65dd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9f105076a6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9f105076a6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9f105076a6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9f105076a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0dee65dd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0dee65dd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f0dee65dd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f0dee65dd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9f105076a6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9f105076a6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f0dee65dd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f0dee65dd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f105076a6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f105076a6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9f105076a6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9f105076a6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f0dee65dd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f0dee65dd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bf4c99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bf4c9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9f105076a6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9f105076a6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f0dee65ddc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f0dee65ddc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9f105076a6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9f105076a6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105076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105076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105076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105076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dee65d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dee65d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105076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105076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105076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105076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105076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105076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29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29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3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29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19" Type="http://schemas.openxmlformats.org/officeDocument/2006/relationships/image" Target="../media/image31.png"/><Relationship Id="rId6" Type="http://schemas.openxmlformats.org/officeDocument/2006/relationships/image" Target="../media/image10.png"/><Relationship Id="rId18" Type="http://schemas.openxmlformats.org/officeDocument/2006/relationships/image" Target="../media/image3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29.png"/><Relationship Id="rId16" Type="http://schemas.openxmlformats.org/officeDocument/2006/relationships/image" Target="../media/image27.png"/><Relationship Id="rId5" Type="http://schemas.openxmlformats.org/officeDocument/2006/relationships/image" Target="../media/image19.png"/><Relationship Id="rId19" Type="http://schemas.openxmlformats.org/officeDocument/2006/relationships/image" Target="../media/image31.png"/><Relationship Id="rId6" Type="http://schemas.openxmlformats.org/officeDocument/2006/relationships/image" Target="../media/image10.png"/><Relationship Id="rId18" Type="http://schemas.openxmlformats.org/officeDocument/2006/relationships/image" Target="../media/image35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32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19" Type="http://schemas.openxmlformats.org/officeDocument/2006/relationships/image" Target="../media/image28.png"/><Relationship Id="rId6" Type="http://schemas.openxmlformats.org/officeDocument/2006/relationships/image" Target="../media/image10.png"/><Relationship Id="rId18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32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19" Type="http://schemas.openxmlformats.org/officeDocument/2006/relationships/image" Target="../media/image28.png"/><Relationship Id="rId6" Type="http://schemas.openxmlformats.org/officeDocument/2006/relationships/image" Target="../media/image10.png"/><Relationship Id="rId18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32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5" Type="http://schemas.openxmlformats.org/officeDocument/2006/relationships/image" Target="../media/image16.png"/><Relationship Id="rId14" Type="http://schemas.openxmlformats.org/officeDocument/2006/relationships/image" Target="../media/image21.png"/><Relationship Id="rId17" Type="http://schemas.openxmlformats.org/officeDocument/2006/relationships/image" Target="../media/image32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codecamp.org/news/a-history-of-machine-translation-from-the-cold-war-to-deep-learning-f1d335ce8b5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92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Машинный перевод, Архитектура Seq2Seq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Механизм Attention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90025"/>
            <a:ext cx="3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Идея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Нейросеть будет состоять из двух частей: Encoder и Decoder.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Encoder</a:t>
            </a:r>
            <a:r>
              <a:rPr lang="en" sz="1600">
                <a:solidFill>
                  <a:schemeClr val="dk1"/>
                </a:solidFill>
              </a:rPr>
              <a:t> будет принимать на вход предложение на source языке и агрегировать информацию из него;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Decoder</a:t>
            </a:r>
            <a:r>
              <a:rPr lang="en" sz="1600">
                <a:solidFill>
                  <a:schemeClr val="dk1"/>
                </a:solidFill>
              </a:rPr>
              <a:t> будет генерировать предложение-перевод токен за токеном на основе информации, которую передаст ему encoder.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63" y="1651625"/>
            <a:ext cx="2560926" cy="2865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4605325" y="3696650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134025" y="1722825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4817050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 flipH="1" rot="10800000">
            <a:off x="5190025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 flipH="1" rot="10800000">
            <a:off x="6339350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6712325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4411225" y="41554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доброе утро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001575" y="16516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night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6"/>
          <p:cNvCxnSpPr>
            <a:stCxn id="192" idx="0"/>
            <a:endCxn id="194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6"/>
          <p:cNvCxnSpPr>
            <a:endCxn id="196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6"/>
          <p:cNvCxnSpPr>
            <a:stCxn id="194" idx="0"/>
            <a:endCxn id="200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6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6"/>
          <p:cNvCxnSpPr>
            <a:stCxn id="196" idx="0"/>
            <a:endCxn id="202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26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6"/>
          <p:cNvCxnSpPr>
            <a:stCxn id="204" idx="0"/>
            <a:endCxn id="205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6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6"/>
          <p:cNvCxnSpPr>
            <a:stCxn id="207" idx="0"/>
            <a:endCxn id="208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6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6"/>
          <p:cNvCxnSpPr>
            <a:stCxn id="229" idx="0"/>
            <a:endCxn id="230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6"/>
          <p:cNvCxnSpPr>
            <a:stCxn id="237" idx="0"/>
            <a:endCxn id="238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6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315775" y="1049550"/>
            <a:ext cx="664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Энкодер состоит из слоя embedding и RNN слоев.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Он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“читает” входную последовательность токен за токеном, и  обновляет скрытые состояния своих RNN-слоев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>
            <a:stCxn id="263" idx="0"/>
            <a:endCxn id="2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7"/>
          <p:cNvCxnSpPr>
            <a:endCxn id="2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27"/>
          <p:cNvCxnSpPr>
            <a:stCxn id="265" idx="0"/>
            <a:endCxn id="2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7"/>
          <p:cNvCxnSpPr>
            <a:stCxn id="267" idx="0"/>
            <a:endCxn id="2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27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7"/>
          <p:cNvCxnSpPr>
            <a:stCxn id="275" idx="0"/>
            <a:endCxn id="2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7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7"/>
          <p:cNvCxnSpPr>
            <a:stCxn id="278" idx="0"/>
            <a:endCxn id="2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7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27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7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7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27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27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27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27"/>
          <p:cNvCxnSpPr>
            <a:stCxn id="300" idx="0"/>
            <a:endCxn id="3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27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27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27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27"/>
          <p:cNvCxnSpPr>
            <a:stCxn id="308" idx="0"/>
            <a:endCxn id="3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27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7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3" name="Google Shape;313;p27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27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315775" y="1049550"/>
            <a:ext cx="664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3064000" y="1041525"/>
            <a:ext cx="27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Скрытое состояние RNN в конце обработки предложения будет содержать агрегированную информацию о предложении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30" name="Google Shape;330;p27"/>
          <p:cNvCxnSpPr>
            <a:endCxn id="319" idx="3"/>
          </p:cNvCxnSpPr>
          <p:nvPr/>
        </p:nvCxnSpPr>
        <p:spPr>
          <a:xfrm flipH="1">
            <a:off x="3326288" y="2073324"/>
            <a:ext cx="7410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28"/>
          <p:cNvCxnSpPr>
            <a:stCxn id="335" idx="0"/>
            <a:endCxn id="33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28"/>
          <p:cNvCxnSpPr>
            <a:endCxn id="33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8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28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28"/>
          <p:cNvCxnSpPr>
            <a:stCxn id="337" idx="0"/>
            <a:endCxn id="34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8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8"/>
          <p:cNvCxnSpPr>
            <a:stCxn id="339" idx="0"/>
            <a:endCxn id="34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9" name="Google Shape;339;p28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28"/>
          <p:cNvCxnSpPr>
            <a:stCxn id="347" idx="0"/>
            <a:endCxn id="34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28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8"/>
          <p:cNvCxnSpPr>
            <a:stCxn id="350" idx="0"/>
            <a:endCxn id="35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28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8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28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8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28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8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6" name="Google Shape;366;p28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28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8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28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28"/>
          <p:cNvCxnSpPr>
            <a:stCxn id="372" idx="0"/>
            <a:endCxn id="37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28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28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77" name="Google Shape;377;p28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28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28"/>
          <p:cNvCxnSpPr>
            <a:stCxn id="380" idx="0"/>
            <a:endCxn id="38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3" name="Google Shape;383;p28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5" name="Google Shape;385;p28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28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01450" y="611125"/>
            <a:ext cx="1466725" cy="4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8"/>
          <p:cNvCxnSpPr>
            <a:stCxn id="39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8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7505948" y="1718725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474054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29"/>
          <p:cNvCxnSpPr>
            <a:stCxn id="415" idx="0"/>
            <a:endCxn id="41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9"/>
          <p:cNvCxnSpPr>
            <a:endCxn id="41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29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29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29"/>
          <p:cNvCxnSpPr>
            <a:stCxn id="417" idx="0"/>
            <a:endCxn id="42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9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29"/>
          <p:cNvCxnSpPr>
            <a:stCxn id="419" idx="0"/>
            <a:endCxn id="42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9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9"/>
          <p:cNvCxnSpPr>
            <a:stCxn id="427" idx="0"/>
            <a:endCxn id="42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29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9"/>
          <p:cNvCxnSpPr>
            <a:stCxn id="430" idx="0"/>
            <a:endCxn id="43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29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9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9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9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29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8" name="Google Shape;438;p29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9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" name="Google Shape;445;p29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6" name="Google Shape;446;p29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29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9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9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9"/>
          <p:cNvCxnSpPr>
            <a:stCxn id="452" idx="0"/>
            <a:endCxn id="45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29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29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29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57" name="Google Shape;457;p29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29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29"/>
          <p:cNvCxnSpPr>
            <a:stCxn id="460" idx="0"/>
            <a:endCxn id="46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29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9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29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65" name="Google Shape;465;p29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9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29"/>
          <p:cNvCxnSpPr>
            <a:stCxn id="47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9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588784"/>
            <a:ext cx="1891475" cy="445851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475532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30"/>
          <p:cNvCxnSpPr>
            <a:stCxn id="496" idx="0"/>
            <a:endCxn id="498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30"/>
          <p:cNvCxnSpPr>
            <a:endCxn id="500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30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2" name="Google Shape;502;p30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30"/>
          <p:cNvCxnSpPr>
            <a:stCxn id="498" idx="0"/>
            <a:endCxn id="504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30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30"/>
          <p:cNvCxnSpPr>
            <a:stCxn id="500" idx="0"/>
            <a:endCxn id="506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30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0"/>
          <p:cNvCxnSpPr>
            <a:stCxn id="508" idx="0"/>
            <a:endCxn id="509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30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0"/>
          <p:cNvCxnSpPr>
            <a:stCxn id="511" idx="0"/>
            <a:endCxn id="512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30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30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30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30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30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1" name="Google Shape;521;p30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30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3" name="Google Shape;523;p30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0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6" name="Google Shape;526;p30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27" name="Google Shape;527;p30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30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30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30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30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30"/>
          <p:cNvCxnSpPr>
            <a:stCxn id="533" idx="0"/>
            <a:endCxn id="534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30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30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8" name="Google Shape;538;p30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0" name="Google Shape;540;p30"/>
          <p:cNvCxnSpPr>
            <a:stCxn id="541" idx="0"/>
            <a:endCxn id="542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1" name="Google Shape;541;p30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0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30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6" name="Google Shape;546;p30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30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30"/>
          <p:cNvCxnSpPr>
            <a:stCxn id="552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0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0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31"/>
          <p:cNvCxnSpPr>
            <a:stCxn id="579" idx="0"/>
            <a:endCxn id="581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31"/>
          <p:cNvCxnSpPr>
            <a:endCxn id="583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4" name="Google Shape;584;p31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5" name="Google Shape;585;p31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31"/>
          <p:cNvCxnSpPr>
            <a:stCxn id="581" idx="0"/>
            <a:endCxn id="587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1" name="Google Shape;581;p31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31"/>
          <p:cNvCxnSpPr>
            <a:stCxn id="583" idx="0"/>
            <a:endCxn id="589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p31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31"/>
          <p:cNvCxnSpPr>
            <a:stCxn id="591" idx="0"/>
            <a:endCxn id="592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31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1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31"/>
          <p:cNvCxnSpPr>
            <a:stCxn id="594" idx="0"/>
            <a:endCxn id="595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4" name="Google Shape;594;p31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31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" name="Google Shape;597;p31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31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9" name="Google Shape;599;p31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0" name="Google Shape;600;p31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31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31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4" name="Google Shape;604;p31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5" name="Google Shape;605;p31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6" name="Google Shape;606;p31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31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10" name="Google Shape;610;p31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31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2" name="Google Shape;612;p31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3" name="Google Shape;613;p31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4" name="Google Shape;614;p31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5" name="Google Shape;615;p31"/>
          <p:cNvCxnSpPr>
            <a:stCxn id="616" idx="0"/>
            <a:endCxn id="617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6" name="Google Shape;616;p31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" name="Google Shape;618;p31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9" name="Google Shape;619;p31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0" name="Google Shape;620;p31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1" name="Google Shape;621;p31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31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31"/>
          <p:cNvCxnSpPr>
            <a:stCxn id="624" idx="0"/>
            <a:endCxn id="625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4" name="Google Shape;624;p31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1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31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7" name="Google Shape;627;p31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9" name="Google Shape;629;p31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p31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2" name="Google Shape;632;p31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3" name="Google Shape;633;p31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31"/>
          <p:cNvCxnSpPr>
            <a:stCxn id="635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31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1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1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1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1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1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2"/>
          <p:cNvCxnSpPr>
            <a:stCxn id="663" idx="0"/>
            <a:endCxn id="6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32"/>
          <p:cNvCxnSpPr>
            <a:endCxn id="6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32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32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32"/>
          <p:cNvCxnSpPr>
            <a:stCxn id="665" idx="0"/>
            <a:endCxn id="6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32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2"/>
          <p:cNvCxnSpPr>
            <a:stCxn id="667" idx="0"/>
            <a:endCxn id="6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7" name="Google Shape;667;p32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32"/>
          <p:cNvCxnSpPr>
            <a:stCxn id="675" idx="0"/>
            <a:endCxn id="6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5" name="Google Shape;675;p32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32"/>
          <p:cNvCxnSpPr>
            <a:stCxn id="678" idx="0"/>
            <a:endCxn id="6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8" name="Google Shape;678;p32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32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3" name="Google Shape;683;p32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7" name="Google Shape;687;p32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8" name="Google Shape;688;p32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32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32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32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3" name="Google Shape;693;p32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94" name="Google Shape;694;p32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32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32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32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8" name="Google Shape;698;p32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32"/>
          <p:cNvCxnSpPr>
            <a:stCxn id="700" idx="0"/>
            <a:endCxn id="7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0" name="Google Shape;700;p32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32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p32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4" name="Google Shape;704;p32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05" name="Google Shape;705;p32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32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p32"/>
          <p:cNvCxnSpPr>
            <a:stCxn id="708" idx="0"/>
            <a:endCxn id="7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8" name="Google Shape;708;p32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32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1" name="Google Shape;711;p32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2" name="Google Shape;712;p32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13" name="Google Shape;713;p32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p32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3" name="Google Shape;723;p32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2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32"/>
          <p:cNvCxnSpPr>
            <a:stCxn id="719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2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2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2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2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2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2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2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2"/>
          <p:cNvSpPr txBox="1"/>
          <p:nvPr/>
        </p:nvSpPr>
        <p:spPr>
          <a:xfrm>
            <a:off x="525350" y="592700"/>
            <a:ext cx="350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Такая архитектура модели называется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Seq2Seq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(sequence-to-sequence)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 перевода</a:t>
            </a:r>
            <a:endParaRPr/>
          </a:p>
        </p:txBody>
      </p:sp>
      <p:sp>
        <p:nvSpPr>
          <p:cNvPr id="749" name="Google Shape;749;p33"/>
          <p:cNvSpPr txBox="1"/>
          <p:nvPr>
            <p:ph idx="1" type="body"/>
          </p:nvPr>
        </p:nvSpPr>
        <p:spPr>
          <a:xfrm>
            <a:off x="311700" y="1190025"/>
            <a:ext cx="53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обучить нашу модель, нам нужны данные.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Данные для задачи машинного перевода —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корпус параллельных текстов, т.е. набор пар вида: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(source_sentence, target_sentence)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(доброе утро, good morning)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755" name="Google Shape;755;p34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34"/>
          <p:cNvCxnSpPr>
            <a:stCxn id="755" idx="0"/>
            <a:endCxn id="75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34"/>
          <p:cNvCxnSpPr>
            <a:endCxn id="76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34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2" name="Google Shape;762;p34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3" name="Google Shape;763;p34"/>
          <p:cNvCxnSpPr>
            <a:stCxn id="758" idx="0"/>
            <a:endCxn id="76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8" name="Google Shape;758;p34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34"/>
          <p:cNvCxnSpPr>
            <a:stCxn id="760" idx="0"/>
            <a:endCxn id="76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0" name="Google Shape;760;p34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34"/>
          <p:cNvCxnSpPr>
            <a:stCxn id="768" idx="0"/>
            <a:endCxn id="76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8" name="Google Shape;768;p34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34"/>
          <p:cNvCxnSpPr>
            <a:stCxn id="771" idx="0"/>
            <a:endCxn id="77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34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34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34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p34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6" name="Google Shape;776;p34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4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4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34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p34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34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34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p34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6" name="Google Shape;786;p34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87" name="Google Shape;787;p34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8" name="Google Shape;788;p34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34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p34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1" name="Google Shape;791;p34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2" name="Google Shape;792;p34"/>
          <p:cNvCxnSpPr>
            <a:stCxn id="793" idx="0"/>
            <a:endCxn id="79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34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34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6" name="Google Shape;796;p34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34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98" name="Google Shape;798;p34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34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0" name="Google Shape;800;p34"/>
          <p:cNvCxnSpPr>
            <a:stCxn id="801" idx="0"/>
            <a:endCxn id="80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34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34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4" name="Google Shape;804;p34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5" name="Google Shape;805;p34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06" name="Google Shape;806;p34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7" name="Google Shape;807;p34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34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4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0" name="Google Shape;810;p34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1" name="Google Shape;811;p34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2" name="Google Shape;812;p34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3" name="Google Shape;813;p34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4" name="Google Shape;814;p34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18" name="Google Shape;818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21" name="Google Shape;821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p34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34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8" name="Google Shape;828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4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1" name="Google Shape;831;p34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42" name="Google Shape;842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4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5" name="Google Shape;845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34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9" name="Google Shape;849;p34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0" name="Google Shape;850;p34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1" name="Google Shape;851;p34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6" name="Google Shape;856;p34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4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Задача машинного перевода;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Недостатки RNN-модели </a:t>
            </a:r>
            <a:r>
              <a:rPr lang="en" sz="1600">
                <a:solidFill>
                  <a:schemeClr val="dk1"/>
                </a:solidFill>
              </a:rPr>
              <a:t>для решения задачи перевода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35"/>
          <p:cNvCxnSpPr>
            <a:stCxn id="865" idx="0"/>
            <a:endCxn id="86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35"/>
          <p:cNvCxnSpPr>
            <a:endCxn id="87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1" name="Google Shape;871;p35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2" name="Google Shape;872;p35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35"/>
          <p:cNvCxnSpPr>
            <a:stCxn id="868" idx="0"/>
            <a:endCxn id="87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8" name="Google Shape;868;p35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5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5"/>
          <p:cNvCxnSpPr>
            <a:stCxn id="870" idx="0"/>
            <a:endCxn id="87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0" name="Google Shape;870;p35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35"/>
          <p:cNvCxnSpPr>
            <a:stCxn id="878" idx="0"/>
            <a:endCxn id="87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8" name="Google Shape;878;p35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35"/>
          <p:cNvCxnSpPr>
            <a:stCxn id="881" idx="0"/>
            <a:endCxn id="88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1" name="Google Shape;881;p35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35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p35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p35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6" name="Google Shape;886;p35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35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35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0" name="Google Shape;890;p35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1" name="Google Shape;891;p35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2" name="Google Shape;892;p35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3" name="Google Shape;893;p35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4" name="Google Shape;894;p35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35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6" name="Google Shape;896;p35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97" name="Google Shape;897;p35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8" name="Google Shape;898;p35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9" name="Google Shape;899;p35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0" name="Google Shape;900;p35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35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2" name="Google Shape;902;p35"/>
          <p:cNvCxnSpPr>
            <a:stCxn id="903" idx="0"/>
            <a:endCxn id="90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3" name="Google Shape;903;p35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5" name="Google Shape;905;p35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p35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7" name="Google Shape;907;p35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08" name="Google Shape;908;p35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9" name="Google Shape;909;p35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0" name="Google Shape;910;p35"/>
          <p:cNvCxnSpPr>
            <a:stCxn id="911" idx="0"/>
            <a:endCxn id="91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35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5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p35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4" name="Google Shape;914;p35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16" name="Google Shape;916;p35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7" name="Google Shape;917;p35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5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35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0" name="Google Shape;920;p35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1" name="Google Shape;921;p35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2" name="Google Shape;922;p35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3" name="Google Shape;923;p35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4" name="Google Shape;924;p35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6" name="Google Shape;926;p35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7" name="Google Shape;927;p35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28" name="Google Shape;928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5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31" name="Google Shape;931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35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5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8" name="Google Shape;938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5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1" name="Google Shape;941;p35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2" name="Google Shape;942;p35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3" name="Google Shape;943;p35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5" name="Google Shape;945;p35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7" name="Google Shape;947;p35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0" name="Google Shape;950;p35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1" name="Google Shape;951;p35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52" name="Google Shape;952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5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5" name="Google Shape;955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Google Shape;958;p35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9" name="Google Shape;959;p35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0" name="Google Shape;960;p35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1" name="Google Shape;961;p35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2" name="Google Shape;962;p35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3" name="Google Shape;963;p35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4" name="Google Shape;964;p35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5" name="Google Shape;965;p35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6" name="Google Shape;966;p35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7" name="Google Shape;967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5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6656475" y="1404250"/>
            <a:ext cx="257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сеть целиком обучается с помощью обратного распространения ошибки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35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/>
          <p:nvPr/>
        </p:nvSpPr>
        <p:spPr>
          <a:xfrm>
            <a:off x="4590968" y="26314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6"/>
          <p:cNvSpPr txBox="1"/>
          <p:nvPr/>
        </p:nvSpPr>
        <p:spPr>
          <a:xfrm>
            <a:off x="4595290" y="2860494"/>
            <a:ext cx="227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79" name="Google Shape;9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50" y="256466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6"/>
          <p:cNvSpPr txBox="1"/>
          <p:nvPr/>
        </p:nvSpPr>
        <p:spPr>
          <a:xfrm>
            <a:off x="45980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81" name="Google Shape;9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717" y="224508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36"/>
          <p:cNvCxnSpPr/>
          <p:nvPr/>
        </p:nvCxnSpPr>
        <p:spPr>
          <a:xfrm flipH="1" rot="10800000">
            <a:off x="4863100" y="297363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36"/>
          <p:cNvSpPr txBox="1"/>
          <p:nvPr/>
        </p:nvSpPr>
        <p:spPr>
          <a:xfrm>
            <a:off x="4925625" y="4547913"/>
            <a:ext cx="182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   </a:t>
            </a:r>
            <a:r>
              <a:rPr b="1" lang="en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6006025" y="2350263"/>
            <a:ext cx="17406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509890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563065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890" y="1596200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6"/>
          <p:cNvSpPr txBox="1"/>
          <p:nvPr/>
        </p:nvSpPr>
        <p:spPr>
          <a:xfrm>
            <a:off x="5168900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89" name="Google Shape;989;p36"/>
          <p:cNvSpPr txBox="1"/>
          <p:nvPr/>
        </p:nvSpPr>
        <p:spPr>
          <a:xfrm>
            <a:off x="56755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0" name="Google Shape;990;p36"/>
          <p:cNvSpPr txBox="1"/>
          <p:nvPr/>
        </p:nvSpPr>
        <p:spPr>
          <a:xfrm>
            <a:off x="516418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1" name="Google Shape;991;p36"/>
          <p:cNvSpPr txBox="1"/>
          <p:nvPr/>
        </p:nvSpPr>
        <p:spPr>
          <a:xfrm>
            <a:off x="567053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2" name="Google Shape;992;p36"/>
          <p:cNvSpPr txBox="1"/>
          <p:nvPr/>
        </p:nvSpPr>
        <p:spPr>
          <a:xfrm>
            <a:off x="5117925" y="19930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3" name="Google Shape;993;p36"/>
          <p:cNvSpPr txBox="1"/>
          <p:nvPr/>
        </p:nvSpPr>
        <p:spPr>
          <a:xfrm>
            <a:off x="5618125" y="19995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4" name="Google Shape;994;p36"/>
          <p:cNvSpPr txBox="1"/>
          <p:nvPr/>
        </p:nvSpPr>
        <p:spPr>
          <a:xfrm>
            <a:off x="5227850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5736475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6" name="Google Shape;996;p36"/>
          <p:cNvSpPr/>
          <p:nvPr/>
        </p:nvSpPr>
        <p:spPr>
          <a:xfrm>
            <a:off x="4775216" y="1409299"/>
            <a:ext cx="113700" cy="113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6"/>
          <p:cNvSpPr/>
          <p:nvPr/>
        </p:nvSpPr>
        <p:spPr>
          <a:xfrm>
            <a:off x="4889163" y="1129380"/>
            <a:ext cx="113700" cy="3936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6"/>
          <p:cNvSpPr/>
          <p:nvPr/>
        </p:nvSpPr>
        <p:spPr>
          <a:xfrm>
            <a:off x="5003111" y="1301781"/>
            <a:ext cx="113700" cy="221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6"/>
          <p:cNvSpPr/>
          <p:nvPr/>
        </p:nvSpPr>
        <p:spPr>
          <a:xfrm>
            <a:off x="5117058" y="1376457"/>
            <a:ext cx="113700" cy="146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6"/>
          <p:cNvSpPr/>
          <p:nvPr/>
        </p:nvSpPr>
        <p:spPr>
          <a:xfrm>
            <a:off x="5231014" y="965835"/>
            <a:ext cx="113700" cy="557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5344953" y="1459815"/>
            <a:ext cx="113700" cy="63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6"/>
          <p:cNvSpPr/>
          <p:nvPr/>
        </p:nvSpPr>
        <p:spPr>
          <a:xfrm>
            <a:off x="5458900" y="1314552"/>
            <a:ext cx="113700" cy="2082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6"/>
          <p:cNvSpPr/>
          <p:nvPr/>
        </p:nvSpPr>
        <p:spPr>
          <a:xfrm>
            <a:off x="5572848" y="1261871"/>
            <a:ext cx="113700" cy="261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4735751" y="670197"/>
            <a:ext cx="42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tired</a:t>
            </a:r>
            <a:endParaRPr sz="900"/>
          </a:p>
        </p:txBody>
      </p:sp>
      <p:cxnSp>
        <p:nvCxnSpPr>
          <p:cNvPr id="1005" name="Google Shape;1005;p36"/>
          <p:cNvCxnSpPr>
            <a:stCxn id="1004" idx="2"/>
          </p:cNvCxnSpPr>
          <p:nvPr/>
        </p:nvCxnSpPr>
        <p:spPr>
          <a:xfrm>
            <a:off x="4946051" y="900897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6" name="Google Shape;1006;p36"/>
          <p:cNvSpPr txBox="1"/>
          <p:nvPr/>
        </p:nvSpPr>
        <p:spPr>
          <a:xfrm>
            <a:off x="5007070" y="476688"/>
            <a:ext cx="56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000"/>
          </a:p>
        </p:txBody>
      </p:sp>
      <p:cxnSp>
        <p:nvCxnSpPr>
          <p:cNvPr id="1007" name="Google Shape;1007;p36"/>
          <p:cNvCxnSpPr>
            <a:stCxn id="1006" idx="2"/>
          </p:cNvCxnSpPr>
          <p:nvPr/>
        </p:nvCxnSpPr>
        <p:spPr>
          <a:xfrm>
            <a:off x="5287870" y="722988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36"/>
          <p:cNvSpPr txBox="1"/>
          <p:nvPr/>
        </p:nvSpPr>
        <p:spPr>
          <a:xfrm>
            <a:off x="5378260" y="799699"/>
            <a:ext cx="50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happy</a:t>
            </a:r>
            <a:endParaRPr sz="1000"/>
          </a:p>
        </p:txBody>
      </p:sp>
      <p:cxnSp>
        <p:nvCxnSpPr>
          <p:cNvPr id="1009" name="Google Shape;1009;p36"/>
          <p:cNvCxnSpPr>
            <a:stCxn id="1008" idx="2"/>
          </p:cNvCxnSpPr>
          <p:nvPr/>
        </p:nvCxnSpPr>
        <p:spPr>
          <a:xfrm>
            <a:off x="5629810" y="1045999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0" name="Google Shape;1010;p36"/>
          <p:cNvSpPr txBox="1"/>
          <p:nvPr/>
        </p:nvSpPr>
        <p:spPr>
          <a:xfrm>
            <a:off x="6432250" y="56788"/>
            <a:ext cx="174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Ground truth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1" name="Google Shape;1011;p36"/>
          <p:cNvSpPr/>
          <p:nvPr/>
        </p:nvSpPr>
        <p:spPr>
          <a:xfrm>
            <a:off x="5949850" y="2837125"/>
            <a:ext cx="482400" cy="2925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 txBox="1"/>
          <p:nvPr/>
        </p:nvSpPr>
        <p:spPr>
          <a:xfrm>
            <a:off x="6546925" y="4490488"/>
            <a:ext cx="20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 подать на вход?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3" name="Google Shape;1013;p36"/>
          <p:cNvSpPr txBox="1"/>
          <p:nvPr/>
        </p:nvSpPr>
        <p:spPr>
          <a:xfrm>
            <a:off x="1879200" y="2858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4" name="Google Shape;1014;p36"/>
          <p:cNvSpPr txBox="1"/>
          <p:nvPr/>
        </p:nvSpPr>
        <p:spPr>
          <a:xfrm>
            <a:off x="4958925" y="56788"/>
            <a:ext cx="70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Good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015" name="Google Shape;1015;p36"/>
          <p:cNvCxnSpPr>
            <a:stCxn id="1010" idx="1"/>
            <a:endCxn id="1014" idx="3"/>
          </p:cNvCxnSpPr>
          <p:nvPr/>
        </p:nvCxnSpPr>
        <p:spPr>
          <a:xfrm rot="10800000">
            <a:off x="5664850" y="249238"/>
            <a:ext cx="7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36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cxnSp>
        <p:nvCxnSpPr>
          <p:cNvPr id="1017" name="Google Shape;1017;p36"/>
          <p:cNvCxnSpPr>
            <a:stCxn id="1012" idx="1"/>
          </p:cNvCxnSpPr>
          <p:nvPr/>
        </p:nvCxnSpPr>
        <p:spPr>
          <a:xfrm flipH="1">
            <a:off x="5981725" y="4706038"/>
            <a:ext cx="565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36"/>
          <p:cNvSpPr/>
          <p:nvPr/>
        </p:nvSpPr>
        <p:spPr>
          <a:xfrm>
            <a:off x="533746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582324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7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5" name="Google Shape;1025;p37"/>
          <p:cNvCxnSpPr>
            <a:stCxn id="1026" idx="0"/>
            <a:endCxn id="1027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6" name="Google Shape;1026;p37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37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37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0" name="Google Shape;1030;p37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1" name="Google Shape;1031;p37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2" name="Google Shape;1032;p37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3" name="Google Shape;1033;p37"/>
          <p:cNvCxnSpPr>
            <a:stCxn id="1034" idx="0"/>
            <a:endCxn id="1035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4" name="Google Shape;1034;p37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7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37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p37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8" name="Google Shape;1038;p37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9" name="Google Shape;1039;p37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0" name="Google Shape;1040;p37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37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43" name="Google Shape;104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4" name="Google Shape;1044;p37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37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7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0" name="Google Shape;105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7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3" name="Google Shape;1053;p37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4" name="Google Shape;1054;p37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5" name="Google Shape;1055;p37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6" name="Google Shape;1056;p37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7" name="Google Shape;1057;p37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8" name="Google Shape;1058;p37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2" name="Google Shape;1062;p37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64" name="Google Shape;106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8" name="Google Shape;1068;p37"/>
          <p:cNvCxnSpPr>
            <a:endCxn id="1065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37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7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37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6469275" y="572125"/>
            <a:ext cx="243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Подаем на вход декодеру токены, которые модель должна сгенерировать в идеале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3" name="Google Shape;1073;p37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074" name="Google Shape;1074;p37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1" name="Google Shape;1081;p38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2" name="Google Shape;1082;p38"/>
          <p:cNvCxnSpPr>
            <a:stCxn id="1083" idx="0"/>
            <a:endCxn id="1084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3" name="Google Shape;1083;p38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5" name="Google Shape;1085;p38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6" name="Google Shape;1086;p38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7" name="Google Shape;1087;p38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88" name="Google Shape;1088;p38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38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0" name="Google Shape;1090;p38"/>
          <p:cNvCxnSpPr>
            <a:stCxn id="1091" idx="0"/>
            <a:endCxn id="1092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1" name="Google Shape;1091;p38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8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8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4" name="Google Shape;1094;p38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5" name="Google Shape;1095;p38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96" name="Google Shape;1096;p38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7" name="Google Shape;1097;p38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38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00" name="Google Shape;110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1" name="Google Shape;1101;p38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38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8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8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8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8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4" name="Google Shape;1114;p38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5" name="Google Shape;1115;p38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7" name="Google Shape;1117;p38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8" name="Google Shape;1118;p38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21" name="Google Shape;112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5" name="Google Shape;1125;p38"/>
          <p:cNvCxnSpPr>
            <a:endCxn id="1122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8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8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8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29" name="Google Shape;1129;p38"/>
          <p:cNvSpPr txBox="1"/>
          <p:nvPr/>
        </p:nvSpPr>
        <p:spPr>
          <a:xfrm>
            <a:off x="6469275" y="572125"/>
            <a:ext cx="243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Можно использовать teacher forcing с вероятностью </a:t>
            </a:r>
            <a:r>
              <a:rPr lang="en" sz="1600">
                <a:solidFill>
                  <a:schemeClr val="dk1"/>
                </a:solidFill>
              </a:rPr>
              <a:t>ρ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каждой итерации обучения, начиная с </a:t>
            </a:r>
            <a:r>
              <a:rPr lang="en" sz="1600">
                <a:solidFill>
                  <a:schemeClr val="dk1"/>
                </a:solidFill>
              </a:rPr>
              <a:t>ρ=1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начале обучения и постепенно уменьшая </a:t>
            </a:r>
            <a:r>
              <a:rPr lang="en" sz="1600">
                <a:solidFill>
                  <a:schemeClr val="dk1"/>
                </a:solidFill>
              </a:rPr>
              <a:t>ρ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0" name="Google Shape;1130;p38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8" name="Google Shape;1138;p39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9" name="Google Shape;1139;p39"/>
          <p:cNvCxnSpPr>
            <a:stCxn id="1140" idx="0"/>
            <a:endCxn id="1141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0" name="Google Shape;1140;p39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9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39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39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4" name="Google Shape;1144;p39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5" name="Google Shape;1145;p39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p39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39"/>
          <p:cNvCxnSpPr>
            <a:stCxn id="1148" idx="0"/>
            <a:endCxn id="1149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8" name="Google Shape;1148;p39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0" name="Google Shape;1150;p39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39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2" name="Google Shape;1152;p39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3" name="Google Shape;1153;p39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4" name="Google Shape;1154;p39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39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57" name="Google Shape;115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39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39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9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4" name="Google Shape;116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39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7" name="Google Shape;1167;p39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8" name="Google Shape;1168;p39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9" name="Google Shape;1169;p39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0" name="Google Shape;1170;p39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1" name="Google Shape;1171;p39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2" name="Google Shape;1172;p39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3" name="Google Shape;1173;p39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4" name="Google Shape;1174;p39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5" name="Google Shape;1175;p39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6" name="Google Shape;1176;p39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7" name="Google Shape;1177;p39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78" name="Google Shape;117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39"/>
          <p:cNvCxnSpPr>
            <a:endCxn id="1179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9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39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39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86" name="Google Shape;1186;p39"/>
          <p:cNvSpPr txBox="1"/>
          <p:nvPr/>
        </p:nvSpPr>
        <p:spPr>
          <a:xfrm>
            <a:off x="6469275" y="572125"/>
            <a:ext cx="243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 время инференса использовать teacher forcing не получится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7" name="Google Shape;1187;p39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39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0"/>
          <p:cNvSpPr txBox="1"/>
          <p:nvPr/>
        </p:nvSpPr>
        <p:spPr>
          <a:xfrm>
            <a:off x="489550" y="1155475"/>
            <a:ext cx="4212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Нюансы обучения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Encoder и Decoder разные словари (т.к языки разные);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обоих словарей можно использовать subword tokenization;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генерации можно использовать beam search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6" name="Google Shape;1196;p40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качества для MT</a:t>
            </a:r>
            <a:endParaRPr/>
          </a:p>
        </p:txBody>
      </p:sp>
      <p:sp>
        <p:nvSpPr>
          <p:cNvPr id="1202" name="Google Shape;1202;p41"/>
          <p:cNvSpPr txBox="1"/>
          <p:nvPr>
            <p:ph idx="1" type="body"/>
          </p:nvPr>
        </p:nvSpPr>
        <p:spPr>
          <a:xfrm>
            <a:off x="311700" y="1190025"/>
            <a:ext cx="39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Как оценивать качество перевода?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При обучении мы используем кросс-энтропию, но она слабо коррелирует с реальным качеством перевода.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Самая распространенная метрика оценки качества перевода — </a:t>
            </a:r>
            <a:r>
              <a:rPr lang="en" sz="1600">
                <a:solidFill>
                  <a:schemeClr val="dk1"/>
                </a:solidFill>
              </a:rPr>
              <a:t>BLEU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2"/>
          <p:cNvSpPr txBox="1"/>
          <p:nvPr/>
        </p:nvSpPr>
        <p:spPr>
          <a:xfrm>
            <a:off x="268975" y="1181950"/>
            <a:ext cx="37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построенной нами архитектуры есть недостатки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8" name="Google Shape;1208;p42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3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6" name="Google Shape;1216;p43"/>
          <p:cNvCxnSpPr>
            <a:stCxn id="1214" idx="0"/>
            <a:endCxn id="12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8" name="Google Shape;1218;p43"/>
          <p:cNvCxnSpPr>
            <a:endCxn id="12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0" name="Google Shape;1220;p43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1" name="Google Shape;1221;p43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2" name="Google Shape;1222;p43"/>
          <p:cNvCxnSpPr>
            <a:stCxn id="1217" idx="0"/>
            <a:endCxn id="12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7" name="Google Shape;1217;p43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4" name="Google Shape;1224;p43"/>
          <p:cNvCxnSpPr>
            <a:stCxn id="1219" idx="0"/>
            <a:endCxn id="12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p43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3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6" name="Google Shape;1226;p43"/>
          <p:cNvCxnSpPr>
            <a:stCxn id="1227" idx="0"/>
            <a:endCxn id="12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7" name="Google Shape;1227;p43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3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9" name="Google Shape;1229;p43"/>
          <p:cNvCxnSpPr>
            <a:stCxn id="1230" idx="0"/>
            <a:endCxn id="12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0" name="Google Shape;1230;p43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3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2" name="Google Shape;1232;p43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3" name="Google Shape;1233;p43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4" name="Google Shape;1234;p43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5" name="Google Shape;1235;p43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6" name="Google Shape;1236;p43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7" name="Google Shape;1237;p43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43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0" name="Google Shape;1240;p43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1" name="Google Shape;1241;p43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2" name="Google Shape;1242;p43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3" name="Google Shape;1243;p43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" name="Google Shape;1244;p43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5" name="Google Shape;1245;p43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46" name="Google Shape;1246;p43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7" name="Google Shape;1247;p43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8" name="Google Shape;1248;p43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9" name="Google Shape;1249;p43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0" name="Google Shape;1250;p43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43"/>
          <p:cNvCxnSpPr>
            <a:stCxn id="1252" idx="0"/>
            <a:endCxn id="12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2" name="Google Shape;1252;p43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43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5" name="Google Shape;1255;p43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6" name="Google Shape;1256;p43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57" name="Google Shape;1257;p43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8" name="Google Shape;1258;p43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9" name="Google Shape;1259;p43"/>
          <p:cNvCxnSpPr>
            <a:stCxn id="1260" idx="0"/>
            <a:endCxn id="12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0" name="Google Shape;1260;p43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43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43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3" name="Google Shape;1263;p43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4" name="Google Shape;1264;p43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65" name="Google Shape;1265;p43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6" name="Google Shape;1266;p43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7" name="Google Shape;1267;p43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43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9" name="Google Shape;1269;p43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0" name="Google Shape;1270;p43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1" name="Google Shape;1271;p43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2" name="Google Shape;1272;p43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3" name="Google Shape;1273;p43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4" name="Google Shape;1274;p43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5" name="Google Shape;1275;p43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6" name="Google Shape;1276;p43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277" name="Google Shape;1277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43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9" name="Google Shape;1279;p43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80" name="Google Shape;1280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1" name="Google Shape;1281;p43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43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3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43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3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1" name="Google Shape;1291;p43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2" name="Google Shape;1292;p43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3" name="Google Shape;1293;p43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4" name="Google Shape;1294;p43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5" name="Google Shape;1295;p43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6" name="Google Shape;1296;p43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8" name="Google Shape;1298;p43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9" name="Google Shape;1299;p43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0" name="Google Shape;1300;p43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1" name="Google Shape;1301;p43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302" name="Google Shape;1302;p43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43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304" name="Google Shape;1304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3"/>
          <p:cNvSpPr txBox="1"/>
          <p:nvPr/>
        </p:nvSpPr>
        <p:spPr>
          <a:xfrm>
            <a:off x="5966675" y="1205675"/>
            <a:ext cx="257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6" name="Google Shape;1306;p43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43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43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314" name="Google Shape;1314;p44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44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Google Shape;1316;p44"/>
          <p:cNvCxnSpPr>
            <a:stCxn id="1314" idx="0"/>
            <a:endCxn id="13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p44"/>
          <p:cNvCxnSpPr>
            <a:endCxn id="13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0" name="Google Shape;1320;p44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44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44"/>
          <p:cNvCxnSpPr>
            <a:stCxn id="1317" idx="0"/>
            <a:endCxn id="13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7" name="Google Shape;1317;p44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44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p44"/>
          <p:cNvCxnSpPr>
            <a:stCxn id="1319" idx="0"/>
            <a:endCxn id="13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9" name="Google Shape;1319;p44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4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6" name="Google Shape;1326;p44"/>
          <p:cNvCxnSpPr>
            <a:stCxn id="1327" idx="0"/>
            <a:endCxn id="13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7" name="Google Shape;1327;p44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4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44"/>
          <p:cNvCxnSpPr>
            <a:stCxn id="1330" idx="0"/>
            <a:endCxn id="13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0" name="Google Shape;1330;p44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4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44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3" name="Google Shape;1333;p44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4" name="Google Shape;1334;p44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5" name="Google Shape;1335;p44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6" name="Google Shape;1336;p44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7" name="Google Shape;1337;p44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8" name="Google Shape;1338;p44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3" name="Google Shape;1343;p44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4" name="Google Shape;1344;p44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5" name="Google Shape;1345;p44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6" name="Google Shape;1346;p44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44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44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44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p44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1" name="Google Shape;1351;p44"/>
          <p:cNvCxnSpPr>
            <a:stCxn id="1352" idx="0"/>
            <a:endCxn id="13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2" name="Google Shape;1352;p44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4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44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5" name="Google Shape;1355;p44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6" name="Google Shape;1356;p44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57" name="Google Shape;1357;p44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8" name="Google Shape;1358;p44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9" name="Google Shape;1359;p44"/>
          <p:cNvCxnSpPr>
            <a:stCxn id="1360" idx="0"/>
            <a:endCxn id="13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0" name="Google Shape;1360;p44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4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2" name="Google Shape;1362;p44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3" name="Google Shape;1363;p44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4" name="Google Shape;1364;p44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65" name="Google Shape;1365;p44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6" name="Google Shape;1366;p44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44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44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69" name="Google Shape;1369;p44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377" name="Google Shape;1377;p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44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9" name="Google Shape;1379;p44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380" name="Google Shape;1380;p4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1" name="Google Shape;1381;p44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44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4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4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4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4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4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8" name="Google Shape;1388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44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1" name="Google Shape;1391;p44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2" name="Google Shape;1392;p44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3" name="Google Shape;1393;p44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4" name="Google Shape;1394;p44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7" name="Google Shape;1397;p44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8" name="Google Shape;1398;p44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9" name="Google Shape;1399;p44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0" name="Google Shape;1400;p44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1" name="Google Shape;1401;p44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402" name="Google Shape;1402;p44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44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404" name="Google Shape;1404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4"/>
          <p:cNvSpPr txBox="1"/>
          <p:nvPr/>
        </p:nvSpPr>
        <p:spPr>
          <a:xfrm>
            <a:off x="5966675" y="1205675"/>
            <a:ext cx="257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информация о входном предложении содержится в одном векторе </a:t>
            </a:r>
            <a:r>
              <a:rPr i="1" lang="en" sz="1600">
                <a:solidFill>
                  <a:schemeClr val="dk1"/>
                </a:solidFill>
              </a:rPr>
              <a:t>h</a:t>
            </a:r>
            <a:r>
              <a:rPr baseline="-25000" i="1" lang="en" sz="1600">
                <a:solidFill>
                  <a:schemeClr val="dk1"/>
                </a:solidFill>
              </a:rPr>
              <a:t>d</a:t>
            </a:r>
            <a:r>
              <a:rPr baseline="30000" i="1" lang="en" sz="1600">
                <a:solidFill>
                  <a:schemeClr val="dk1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6" name="Google Shape;1406;p44"/>
          <p:cNvSpPr/>
          <p:nvPr/>
        </p:nvSpPr>
        <p:spPr>
          <a:xfrm>
            <a:off x="3175750" y="2473075"/>
            <a:ext cx="488100" cy="91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4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44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44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этом видео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Задача машинного перевода;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Недостатки RNN-модели для решения задачи перевода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415" name="Google Shape;1415;p45"/>
          <p:cNvSpPr txBox="1"/>
          <p:nvPr/>
        </p:nvSpPr>
        <p:spPr>
          <a:xfrm>
            <a:off x="458775" y="1179200"/>
            <a:ext cx="438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можно бороться с этими проблемами: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GRU/LSTM;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bidirectional RNN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ничего из этого не поможет решить проблему достаточно хорошо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</a:t>
            </a:r>
            <a:r>
              <a:rPr lang="en"/>
              <a:t> RNN</a:t>
            </a:r>
            <a:endParaRPr/>
          </a:p>
        </p:txBody>
      </p:sp>
      <p:pic>
        <p:nvPicPr>
          <p:cNvPr id="1421" name="Google Shape;1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7300"/>
            <a:ext cx="2466350" cy="22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46"/>
          <p:cNvSpPr/>
          <p:nvPr/>
        </p:nvSpPr>
        <p:spPr>
          <a:xfrm>
            <a:off x="951825" y="2708475"/>
            <a:ext cx="1826100" cy="3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46"/>
          <p:cNvSpPr/>
          <p:nvPr/>
        </p:nvSpPr>
        <p:spPr>
          <a:xfrm>
            <a:off x="563650" y="321135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4" name="Google Shape;1424;p46"/>
          <p:cNvSpPr/>
          <p:nvPr/>
        </p:nvSpPr>
        <p:spPr>
          <a:xfrm>
            <a:off x="2093275" y="3176050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46"/>
          <p:cNvSpPr/>
          <p:nvPr/>
        </p:nvSpPr>
        <p:spPr>
          <a:xfrm>
            <a:off x="2610200" y="32113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46"/>
          <p:cNvSpPr/>
          <p:nvPr/>
        </p:nvSpPr>
        <p:spPr>
          <a:xfrm>
            <a:off x="3078125" y="215280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7" name="Google Shape;14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73288" y="2078550"/>
            <a:ext cx="2335975" cy="74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46"/>
          <p:cNvCxnSpPr/>
          <p:nvPr/>
        </p:nvCxnSpPr>
        <p:spPr>
          <a:xfrm rot="10800000">
            <a:off x="23458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46"/>
          <p:cNvCxnSpPr/>
          <p:nvPr/>
        </p:nvCxnSpPr>
        <p:spPr>
          <a:xfrm rot="10800000">
            <a:off x="234580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46"/>
          <p:cNvCxnSpPr/>
          <p:nvPr/>
        </p:nvCxnSpPr>
        <p:spPr>
          <a:xfrm flipH="1" rot="10800000">
            <a:off x="2354600" y="27966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46"/>
          <p:cNvCxnSpPr/>
          <p:nvPr/>
        </p:nvCxnSpPr>
        <p:spPr>
          <a:xfrm rot="10800000">
            <a:off x="1836525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46"/>
          <p:cNvCxnSpPr/>
          <p:nvPr/>
        </p:nvCxnSpPr>
        <p:spPr>
          <a:xfrm rot="10800000">
            <a:off x="13537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6"/>
          <p:cNvCxnSpPr/>
          <p:nvPr/>
        </p:nvCxnSpPr>
        <p:spPr>
          <a:xfrm rot="10800000">
            <a:off x="86205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6"/>
          <p:cNvCxnSpPr/>
          <p:nvPr/>
        </p:nvCxnSpPr>
        <p:spPr>
          <a:xfrm rot="10800000">
            <a:off x="18409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6"/>
          <p:cNvCxnSpPr/>
          <p:nvPr/>
        </p:nvCxnSpPr>
        <p:spPr>
          <a:xfrm rot="10800000">
            <a:off x="137135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46"/>
          <p:cNvCxnSpPr/>
          <p:nvPr/>
        </p:nvCxnSpPr>
        <p:spPr>
          <a:xfrm rot="10800000">
            <a:off x="8753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46"/>
          <p:cNvCxnSpPr/>
          <p:nvPr/>
        </p:nvCxnSpPr>
        <p:spPr>
          <a:xfrm flipH="1" rot="10800000">
            <a:off x="1849875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46"/>
          <p:cNvCxnSpPr/>
          <p:nvPr/>
        </p:nvCxnSpPr>
        <p:spPr>
          <a:xfrm flipH="1" rot="10800000">
            <a:off x="137135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46"/>
          <p:cNvCxnSpPr/>
          <p:nvPr/>
        </p:nvCxnSpPr>
        <p:spPr>
          <a:xfrm flipH="1" rot="10800000">
            <a:off x="87540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0" name="Google Shape;1440;p46"/>
          <p:cNvCxnSpPr/>
          <p:nvPr/>
        </p:nvCxnSpPr>
        <p:spPr>
          <a:xfrm flipH="1" rot="10800000">
            <a:off x="1092975" y="1641025"/>
            <a:ext cx="9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46"/>
          <p:cNvCxnSpPr/>
          <p:nvPr/>
        </p:nvCxnSpPr>
        <p:spPr>
          <a:xfrm flipH="1" rot="10800000">
            <a:off x="2637750" y="1641025"/>
            <a:ext cx="9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46"/>
          <p:cNvCxnSpPr/>
          <p:nvPr/>
        </p:nvCxnSpPr>
        <p:spPr>
          <a:xfrm flipH="1" rot="10800000">
            <a:off x="1622325" y="1658725"/>
            <a:ext cx="900" cy="44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6"/>
          <p:cNvCxnSpPr/>
          <p:nvPr/>
        </p:nvCxnSpPr>
        <p:spPr>
          <a:xfrm rot="10800000">
            <a:off x="2134975" y="1640875"/>
            <a:ext cx="63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46"/>
          <p:cNvSpPr txBox="1"/>
          <p:nvPr/>
        </p:nvSpPr>
        <p:spPr>
          <a:xfrm>
            <a:off x="3780875" y="199225"/>
            <a:ext cx="44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bidirectional слой имеет два вектора скрытого состояния.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“читает” последовательность слева направо, второй — справа налево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45" name="Google Shape;14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51" y="3246449"/>
            <a:ext cx="176400" cy="3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46"/>
          <p:cNvSpPr/>
          <p:nvPr/>
        </p:nvSpPr>
        <p:spPr>
          <a:xfrm>
            <a:off x="644050" y="3264325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46"/>
          <p:cNvSpPr/>
          <p:nvPr/>
        </p:nvSpPr>
        <p:spPr>
          <a:xfrm>
            <a:off x="1617225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46"/>
          <p:cNvSpPr/>
          <p:nvPr/>
        </p:nvSpPr>
        <p:spPr>
          <a:xfrm>
            <a:off x="1120738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9" name="Google Shape;1449;p46"/>
          <p:cNvSpPr txBox="1"/>
          <p:nvPr/>
        </p:nvSpPr>
        <p:spPr>
          <a:xfrm>
            <a:off x="550900" y="3178825"/>
            <a:ext cx="46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             L            L            L            L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50" name="Google Shape;145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125" y="2295625"/>
            <a:ext cx="176400" cy="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4850" y="2337925"/>
            <a:ext cx="176400" cy="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3075" y="2331321"/>
            <a:ext cx="176400" cy="24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4125" y="2343420"/>
            <a:ext cx="176400" cy="21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5175" y="2322642"/>
            <a:ext cx="176400" cy="2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46"/>
          <p:cNvSpPr txBox="1"/>
          <p:nvPr/>
        </p:nvSpPr>
        <p:spPr>
          <a:xfrm>
            <a:off x="1015175" y="2190750"/>
            <a:ext cx="24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</a:t>
            </a:r>
            <a:r>
              <a:rPr lang="en" sz="1000">
                <a:solidFill>
                  <a:schemeClr val="dk1"/>
                </a:solidFill>
              </a:rPr>
              <a:t>            R            R           R            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456" name="Google Shape;1456;p46"/>
          <p:cNvCxnSpPr/>
          <p:nvPr/>
        </p:nvCxnSpPr>
        <p:spPr>
          <a:xfrm flipH="1" rot="10800000">
            <a:off x="1155750" y="2840775"/>
            <a:ext cx="194100" cy="25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46"/>
          <p:cNvCxnSpPr/>
          <p:nvPr/>
        </p:nvCxnSpPr>
        <p:spPr>
          <a:xfrm flipH="1" rot="10800000">
            <a:off x="1641350" y="2796675"/>
            <a:ext cx="2379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6"/>
          <p:cNvCxnSpPr/>
          <p:nvPr/>
        </p:nvCxnSpPr>
        <p:spPr>
          <a:xfrm flipH="1" rot="10800000">
            <a:off x="2619000" y="2814325"/>
            <a:ext cx="292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46"/>
          <p:cNvCxnSpPr/>
          <p:nvPr/>
        </p:nvCxnSpPr>
        <p:spPr>
          <a:xfrm flipH="1" rot="10800000">
            <a:off x="2152675" y="2805575"/>
            <a:ext cx="220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46"/>
          <p:cNvCxnSpPr/>
          <p:nvPr/>
        </p:nvCxnSpPr>
        <p:spPr>
          <a:xfrm flipH="1" rot="10800000">
            <a:off x="1349850" y="1993925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46"/>
          <p:cNvCxnSpPr/>
          <p:nvPr/>
        </p:nvCxnSpPr>
        <p:spPr>
          <a:xfrm flipH="1" rot="10800000">
            <a:off x="1877438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46"/>
          <p:cNvCxnSpPr/>
          <p:nvPr/>
        </p:nvCxnSpPr>
        <p:spPr>
          <a:xfrm flipH="1" rot="10800000">
            <a:off x="237781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46"/>
          <p:cNvCxnSpPr/>
          <p:nvPr/>
        </p:nvCxnSpPr>
        <p:spPr>
          <a:xfrm flipH="1" rot="10800000">
            <a:off x="292366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46"/>
          <p:cNvCxnSpPr/>
          <p:nvPr/>
        </p:nvCxnSpPr>
        <p:spPr>
          <a:xfrm rot="10800000">
            <a:off x="1208600" y="1667600"/>
            <a:ext cx="167700" cy="3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6"/>
          <p:cNvCxnSpPr/>
          <p:nvPr/>
        </p:nvCxnSpPr>
        <p:spPr>
          <a:xfrm rot="10800000">
            <a:off x="1720425" y="1693925"/>
            <a:ext cx="1764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6"/>
          <p:cNvCxnSpPr/>
          <p:nvPr/>
        </p:nvCxnSpPr>
        <p:spPr>
          <a:xfrm rot="10800000">
            <a:off x="2214500" y="1667525"/>
            <a:ext cx="1764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6"/>
          <p:cNvCxnSpPr/>
          <p:nvPr/>
        </p:nvCxnSpPr>
        <p:spPr>
          <a:xfrm rot="10800000">
            <a:off x="2743775" y="1676350"/>
            <a:ext cx="1941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473" name="Google Shape;1473;p47"/>
          <p:cNvSpPr txBox="1"/>
          <p:nvPr/>
        </p:nvSpPr>
        <p:spPr>
          <a:xfrm>
            <a:off x="352900" y="1248000"/>
            <a:ext cx="4323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этом видео мы разобрали: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Задачу машинного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RNN-архитектуру Seq2Seq для решения задачи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Принцип и нюансы обучения модели Seq2Seq для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Недостатки модели Seq2Seq, основанной на RNN.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машинного перевода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90025"/>
            <a:ext cx="5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Предложение на английском и перевод на русский: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найти наиболее вероятную последовательность токенов перевода на target языке при условии заданной последовательности токенов на source языке: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675" y="1665700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8" y="39622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>
            <a:off x="7913750" y="4243600"/>
            <a:ext cx="185400" cy="291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90025"/>
            <a:ext cx="6411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00" y="1190025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90025"/>
            <a:ext cx="4443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90025"/>
            <a:ext cx="5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Эволюция подходов к решению задача машинного перевода: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Правиловый MT (1950-е)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Phrase-based/статистический MT (1990-е)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MT на основе нейросетей (2010-е)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Хорошая и интересная статья об истории машинного перевода: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для машинного перевода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90025"/>
            <a:ext cx="52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Давайте построим RNN-модель для решения задачи перевода.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Так как машинный перевод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rgbClr val="434343"/>
                </a:solidFill>
              </a:rPr>
              <a:t>, то архитектура нейросети будет похожа на архитектуру сети для языкового моделирования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936602" y="2243271"/>
            <a:ext cx="5520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799479" y="2845395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021022" y="3386381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128032" y="3524155"/>
            <a:ext cx="5019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70550" y="1024713"/>
            <a:ext cx="5283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Идея устройства RNN-модели для языкового моделирования: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70550" y="4354800"/>
            <a:ext cx="9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входящие токены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70550" y="3852650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70550" y="3188463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RNN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70675" y="1938225"/>
            <a:ext cx="131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 следующего токена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50" y="2335848"/>
            <a:ext cx="2957025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3414300" y="2505575"/>
            <a:ext cx="3705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22" y="1520148"/>
            <a:ext cx="702075" cy="13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1755675" y="2496750"/>
            <a:ext cx="1579200" cy="4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050" y="2639197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43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45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047" y="2650438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2644" y="2650440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0760" y="2425565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8303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629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2297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93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488" y="2199163"/>
            <a:ext cx="1675425" cy="2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3484875" y="1588050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705375" y="177572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264375" y="173137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334875" y="1473113"/>
            <a:ext cx="117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&lt;EOS&gt;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587600" y="165947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206425" y="161512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97257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2725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583490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9013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556127" y="2610808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23192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842050" y="258817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135609" y="259941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473281" y="2610656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78362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1947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436007" y="247960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88150" y="2565075"/>
            <a:ext cx="1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Полносвязные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