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4647B6-F51C-4A53-80A9-EB626884C34E}">
  <a:tblStyle styleId="{E94647B6-F51C-4A53-80A9-EB626884C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a126a0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a126a0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da126a0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da126a0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d3718f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6d3718f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a126a0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a126a0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da126a0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da126a0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6d3718f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6d3718f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da126a0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da126a0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d3718f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6d3718f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d3718f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6d3718f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d3718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6d3718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a126a0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a126a0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da126a06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da126a06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da126a06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da126a06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da126a0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da126a0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d3718f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d3718f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6d3718f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6d3718f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d3718f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d3718f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da126a0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da126a0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f221fd12aeaffa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f221fd12aeaffa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a126a0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a126a0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d3718f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d3718f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gluebenchmark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hyperlink" Target="https://openai.com/blog/language-unsupervise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openai.com/blog/language-unsupervise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openai.com/blog/language-unsupervise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hyperlink" Target="https://openai.com/blog/language-unsupervised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openai.com/blog/language-unsupervised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openai.com/blog/language-unsupervise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nalyticsvidhya.com/blog/2022/05/prompt-engineering-in-gpt-3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gluebenchmark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Transfer Learning в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Введение в Transfer Learning. Self-supervised learning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GLUE — ещё и публичный лидерборд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1166850" y="1241325"/>
            <a:ext cx="6334828" cy="32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222450" y="4636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https://gluebenchmark.com/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Каким образом сформулировать self-supervised задачу для понимания естественного языка?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356650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Языковое моделирование — self-supervised задача, которая позволяет изучить структуру языка.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670538" y="2927725"/>
            <a:ext cx="1201200" cy="61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Language Modeling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040963" y="288152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+</a:t>
            </a:r>
            <a:endParaRPr sz="340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9203" l="0" r="0" t="9778"/>
          <a:stretch/>
        </p:blipFill>
        <p:spPr>
          <a:xfrm>
            <a:off x="3549188" y="2100925"/>
            <a:ext cx="1932050" cy="2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604938" y="2881525"/>
            <a:ext cx="43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=</a:t>
            </a:r>
            <a:endParaRPr sz="34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63" y="2835325"/>
            <a:ext cx="1031062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190288" y="3589525"/>
            <a:ext cx="84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GPT</a:t>
            </a:r>
            <a:endParaRPr b="1" sz="2100"/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5"/>
              </a:rPr>
              <a:t>https://openai.com/blog/language-unsupervised/</a:t>
            </a:r>
            <a:endParaRPr i="1" sz="1200"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Каким образом сформулировать self-supervised задачу для понимания естественного языка?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356650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Языковое моделирование — self-supervised задача, которая позволяет изучить структуру языка.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работает?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75712" t="0"/>
          <a:stretch/>
        </p:blipFill>
        <p:spPr>
          <a:xfrm>
            <a:off x="941850" y="1403775"/>
            <a:ext cx="1763374" cy="295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работает?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50" y="1403775"/>
            <a:ext cx="7260298" cy="295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Transformer “decoder” с 12 слоями и 117М параметров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Размер скрытого состояния 768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BPE словарь размера 40 тыс.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Обучена на датасете BookCorpus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выросли метрики?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700" y="1135125"/>
            <a:ext cx="3593999" cy="343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53850" y="2263950"/>
            <a:ext cx="37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момент выхода в 2018 GPT стала новой state-of-the-art моделью.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этап претренировки действительно важен!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4627182" cy="36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  <p:sp>
        <p:nvSpPr>
          <p:cNvPr id="197" name="Google Shape;197;p29"/>
          <p:cNvSpPr txBox="1"/>
          <p:nvPr/>
        </p:nvSpPr>
        <p:spPr>
          <a:xfrm>
            <a:off x="5123450" y="1585550"/>
            <a:ext cx="402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Левый график: с увеличением количества pretraining шагов качество модели в zero-shot решении задач улучшается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этап претренировки действительно важен!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4627182" cy="36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11700" y="4645150"/>
            <a:ext cx="512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https://openai.com/blog/language-unsupervised/</a:t>
            </a:r>
            <a:endParaRPr i="1" sz="1200"/>
          </a:p>
        </p:txBody>
      </p:sp>
      <p:sp>
        <p:nvSpPr>
          <p:cNvPr id="205" name="Google Shape;205;p30"/>
          <p:cNvSpPr txBox="1"/>
          <p:nvPr/>
        </p:nvSpPr>
        <p:spPr>
          <a:xfrm>
            <a:off x="5123450" y="1585550"/>
            <a:ext cx="402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Левый график: с увеличением количества pretraining шагов качество модели в zero-shot решении задач улучшается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Правый график: претренированная модель гораздо лучше справляется с задачами по сравнению со случайной инициализацией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GPT-{1/2/3} просто добавь слоёв!  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311700" y="4645150"/>
            <a:ext cx="59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3"/>
              </a:rPr>
              <a:t>https://www.analyticsvidhya.com/blog/2022/05/prompt-engineering-in-gpt-3/</a:t>
            </a:r>
            <a:endParaRPr i="1" sz="120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17725"/>
            <a:ext cx="5622214" cy="362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900" y="1715662"/>
            <a:ext cx="1875174" cy="171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такое Self-supervised Learning и 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Бенчмарк для оценки качества GLUE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GPT и языковое моделирование как self-supervised задача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Узнали о GLUE — коллекции датасетов, помогающих оценивать качество моделей.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Познакомились с новым подходом в машинном обучении — self-supervised learning, который не требует дополнительной разметки данных, а использует структуру данных для обучения моделей.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Узнали о GLUE — коллекции датасетов, помогающих оценивать качество моделей.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Вспомнили про задачу языкового моделирования, которая на самом деле является self-supervised, и узнали о модели GPT, которая использует архитектуру «Трансформер» и позволяет улучшить качество на GLUE.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“сырого” текста. Из него состоят книги, статьи, посты в соцсетях, веб-страницы и многое другое.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2929963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</a:t>
            </a:r>
            <a:r>
              <a:rPr lang="ru" sz="1600">
                <a:solidFill>
                  <a:schemeClr val="dk2"/>
                </a:solidFill>
              </a:rPr>
              <a:t>“сырого” </a:t>
            </a:r>
            <a:r>
              <a:rPr lang="ru" sz="1600">
                <a:solidFill>
                  <a:schemeClr val="dk2"/>
                </a:solidFill>
              </a:rPr>
              <a:t>текста. Из него состоят книги, статьи, посты в соцсетях, веб-страницы и многое другое.</a:t>
            </a:r>
            <a:endParaRPr sz="1600"/>
          </a:p>
        </p:txBody>
      </p:sp>
      <p:sp>
        <p:nvSpPr>
          <p:cNvPr id="77" name="Google Shape;77;p16"/>
          <p:cNvSpPr txBox="1"/>
          <p:nvPr/>
        </p:nvSpPr>
        <p:spPr>
          <a:xfrm>
            <a:off x="1430700" y="3047975"/>
            <a:ext cx="74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Можем ли мы использовать эти данные, чтобы улучшить качество модели?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или как использовать много данных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4034275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50" y="2929963"/>
            <a:ext cx="667100" cy="6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38" y="1825675"/>
            <a:ext cx="667100" cy="6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430700" y="1802075"/>
            <a:ext cx="7401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 мире существует огромное количество </a:t>
            </a:r>
            <a:r>
              <a:rPr lang="ru" sz="1600">
                <a:solidFill>
                  <a:schemeClr val="dk2"/>
                </a:solidFill>
              </a:rPr>
              <a:t>“сырого” </a:t>
            </a:r>
            <a:r>
              <a:rPr lang="ru" sz="1600">
                <a:solidFill>
                  <a:schemeClr val="dk2"/>
                </a:solidFill>
              </a:rPr>
              <a:t>текста. Из него состоят книги, статьи, посты в соцсетях, веб-страницы и многое другое.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1430700" y="3047975"/>
            <a:ext cx="74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Можем ли мы использовать эти данные, чтобы улучшить качество модели?</a:t>
            </a:r>
            <a:endParaRPr sz="1600"/>
          </a:p>
        </p:txBody>
      </p:sp>
      <p:sp>
        <p:nvSpPr>
          <p:cNvPr id="88" name="Google Shape;88;p17"/>
          <p:cNvSpPr txBox="1"/>
          <p:nvPr/>
        </p:nvSpPr>
        <p:spPr>
          <a:xfrm>
            <a:off x="1430700" y="41522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Конечно, да!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такое self-supervised learning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5400" y="1383300"/>
            <a:ext cx="3036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elf-supervised learning — процесс, при котором модель машинного обучения учит восстанавливать структуру данных на большом неразмеченном датасете для получения хороших промежуточных представлений.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такое self-supervised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25400" y="1383300"/>
            <a:ext cx="3036300" cy="26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 — процесс, при котором модель машинного обучения учит восстанавливать структуру данных на большом неразмеченном датасете для получения хороших промежуточных представлений.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467175" y="2405550"/>
            <a:ext cx="400500" cy="40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867675" y="2005050"/>
            <a:ext cx="400500" cy="400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929925" y="2521200"/>
            <a:ext cx="463078" cy="400500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5641825" y="2467725"/>
            <a:ext cx="11391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7076975" y="1769688"/>
            <a:ext cx="400500" cy="3807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7076975" y="2865000"/>
            <a:ext cx="400500" cy="300300"/>
          </a:xfrm>
          <a:prstGeom prst="parallelogram">
            <a:avLst>
              <a:gd fmla="val 25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7076975" y="2325375"/>
            <a:ext cx="400500" cy="400500"/>
          </a:xfrm>
          <a:prstGeom prst="diamond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7608450" y="2000100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7608450" y="2525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7608450" y="3015150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7902150" y="18828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902150" y="2309975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902150" y="2815050"/>
            <a:ext cx="3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066725" y="1600200"/>
            <a:ext cx="4538400" cy="224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111300" y="3304175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844350" y="321525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Downstream supervised task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804100" y="38016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Transfer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General Language Understanding Evaluation (GLUE)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2109750"/>
            <a:ext cx="40488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GLUE — англоязычный датасет, состоящий из 9 задач для оценки NLP-моделей на понимание общих концепций естественного языка.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325" y="2109750"/>
            <a:ext cx="3132399" cy="13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22450" y="4636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 u="sng">
                <a:solidFill>
                  <a:schemeClr val="hlink"/>
                </a:solidFill>
                <a:hlinkClick r:id="rId4"/>
              </a:rPr>
              <a:t>https://gluebenchmark.com/</a:t>
            </a:r>
            <a:endParaRPr i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/>
              <a:t>Какие задачи и датасеты есть в GLUE</a:t>
            </a:r>
            <a:endParaRPr sz="1820"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578700" y="9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{E94647B6-F51C-4A53-80A9-EB626884C34E}</a:tableStyleId>
              </a:tblPr>
              <a:tblGrid>
                <a:gridCol w="934250"/>
                <a:gridCol w="2080750"/>
                <a:gridCol w="852475"/>
                <a:gridCol w="41191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Название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Задача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Train size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CoLA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Linguistic Acceptability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8.5k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Грамматическая корректность предложений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 SST-2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Sentiment analysis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Анализ эмоциональной окраски на отзывах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MRPC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3.7k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Являются ли пары предложений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QQP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Question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364k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Являются ли пары вопросов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STS-B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Semantic similarity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Являются ли пары предложений семантически похожими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MNLI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NLI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393k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Классификация пар предложений на NLI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QNLI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QA/NLI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Классификация пар вопрос+текст на содержание ответа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WNLI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Textual entailment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Является второе предложение следованием первого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</a:rPr>
                        <a:t>RTE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Textual entailment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2.5k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Является второе предложение следованием первого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1"/>
          <p:cNvSpPr/>
          <p:nvPr/>
        </p:nvSpPr>
        <p:spPr>
          <a:xfrm>
            <a:off x="578700" y="4836550"/>
            <a:ext cx="196200" cy="196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74900" y="4773100"/>
            <a:ext cx="15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— single-sentence задачи</a:t>
            </a:r>
            <a:endParaRPr sz="900"/>
          </a:p>
        </p:txBody>
      </p:sp>
      <p:sp>
        <p:nvSpPr>
          <p:cNvPr id="134" name="Google Shape;134;p21"/>
          <p:cNvSpPr/>
          <p:nvPr/>
        </p:nvSpPr>
        <p:spPr>
          <a:xfrm>
            <a:off x="2411575" y="4836550"/>
            <a:ext cx="196200" cy="19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607775" y="4773100"/>
            <a:ext cx="153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— pair-sentence задачи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